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257" r:id="rId2"/>
    <p:sldId id="258" r:id="rId3"/>
    <p:sldId id="259" r:id="rId4"/>
    <p:sldId id="306" r:id="rId5"/>
    <p:sldId id="307" r:id="rId6"/>
    <p:sldId id="308" r:id="rId7"/>
    <p:sldId id="260" r:id="rId8"/>
    <p:sldId id="294" r:id="rId9"/>
    <p:sldId id="261" r:id="rId10"/>
    <p:sldId id="262" r:id="rId11"/>
    <p:sldId id="320" r:id="rId12"/>
    <p:sldId id="309" r:id="rId13"/>
    <p:sldId id="310" r:id="rId14"/>
    <p:sldId id="311" r:id="rId15"/>
    <p:sldId id="312" r:id="rId16"/>
    <p:sldId id="313" r:id="rId17"/>
    <p:sldId id="314" r:id="rId18"/>
    <p:sldId id="321" r:id="rId19"/>
    <p:sldId id="315" r:id="rId20"/>
    <p:sldId id="265" r:id="rId21"/>
    <p:sldId id="317" r:id="rId22"/>
    <p:sldId id="318" r:id="rId23"/>
    <p:sldId id="316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319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5" r:id="rId54"/>
    <p:sldId id="305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3A1F"/>
    <a:srgbClr val="E90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10" autoAdjust="0"/>
    <p:restoredTop sz="94762" autoAdjust="0"/>
  </p:normalViewPr>
  <p:slideViewPr>
    <p:cSldViewPr snapToGrid="0" snapToObjects="1">
      <p:cViewPr varScale="1">
        <p:scale>
          <a:sx n="76" d="100"/>
          <a:sy n="76" d="100"/>
        </p:scale>
        <p:origin x="200" y="1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6B27-9008-8E47-8338-C82A1AA047AC}" type="datetimeFigureOut">
              <a:rPr lang="en-US" smtClean="0"/>
              <a:t>2/20/17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F3000-6FF1-A142-8835-8B4FFB3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5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7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8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41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8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1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2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1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3000-6FF1-A142-8835-8B4FFB3051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5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58280"/>
            <a:ext cx="9144000" cy="299720"/>
          </a:xfrm>
          <a:prstGeom prst="rect">
            <a:avLst/>
          </a:prstGeom>
          <a:solidFill>
            <a:srgbClr val="873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741920" y="6647930"/>
            <a:ext cx="115736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1200" cap="all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Presentation 1 of 20 / </a:t>
            </a:r>
            <a:fld id="{850B1DE9-7D38-6A4C-824C-6768CAFECB05}" type="slidenum">
              <a:rPr lang="en-US" sz="800" b="1" kern="1200" cap="all" baseline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1" kern="1200" cap="all" baseline="30000" dirty="0" smtClean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77800" y="6647930"/>
            <a:ext cx="1598194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1200" cap="none" baseline="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© Noel Capon, 2017. All rights reserved.</a:t>
            </a:r>
            <a:endParaRPr lang="en-US" sz="800" b="1" kern="1200" cap="none" baseline="30000" dirty="0" smtClean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599" y="1940008"/>
            <a:ext cx="7326808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Managing Markets Strategically</a:t>
            </a:r>
          </a:p>
          <a:p>
            <a:pPr rtl="0"/>
            <a:r>
              <a:rPr lang="en-US" sz="2000" b="1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Professor Noel Capon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R.C. Kopf Professor of International Marketing 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Columbia Business School</a:t>
            </a:r>
          </a:p>
          <a:p>
            <a:pPr rtl="0"/>
            <a:r>
              <a:rPr lang="en-US" sz="14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New York, NY</a:t>
            </a:r>
            <a:endParaRPr lang="en-US" sz="1400" dirty="0">
              <a:latin typeface="Arial Narrow"/>
              <a:cs typeface="Arial Narrow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599" y="3902964"/>
            <a:ext cx="6207552" cy="1445003"/>
            <a:chOff x="136772" y="3872484"/>
            <a:chExt cx="7463482" cy="1737360"/>
          </a:xfrm>
        </p:grpSpPr>
        <p:pic>
          <p:nvPicPr>
            <p:cNvPr id="10" name="Picture 9" descr="TVM Cover 4th edi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03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 descr="CMF 2015 Cover 4th editi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2315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 descr="MM21c 2015 Cover 4th editi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TVM Cover 4th editi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3014" y="3886200"/>
              <a:ext cx="108385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 descr="TVM Cover 4th editi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5542" y="3886200"/>
              <a:ext cx="112471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72" y="3872484"/>
              <a:ext cx="1216152" cy="17373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210820" y="177800"/>
            <a:ext cx="1200796" cy="1057495"/>
            <a:chOff x="210820" y="177800"/>
            <a:chExt cx="1200796" cy="10574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" y="177800"/>
              <a:ext cx="652780" cy="84922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28600" y="1112184"/>
              <a:ext cx="1183016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1200" cap="none" baseline="0" smtClean="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www.wessexlearning.com</a:t>
              </a:r>
              <a:endParaRPr lang="en-US" sz="800" kern="1200" cap="none" baseline="30000" dirty="0" smtClean="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Who Is This Guy?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386" y="1386428"/>
            <a:ext cx="7705828" cy="26827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Basis for John </a:t>
            </a:r>
            <a:r>
              <a:rPr lang="en-US" sz="3000" b="1" dirty="0" err="1" smtClean="0">
                <a:latin typeface="Arial Narrow"/>
                <a:cs typeface="Arial Narrow"/>
              </a:rPr>
              <a:t>Wooden’s</a:t>
            </a:r>
            <a:r>
              <a:rPr lang="en-US" sz="3000" b="1" dirty="0" smtClean="0">
                <a:latin typeface="Arial Narrow"/>
                <a:cs typeface="Arial Narrow"/>
              </a:rPr>
              <a:t> Success</a:t>
            </a:r>
          </a:p>
          <a:p>
            <a:pPr marL="45878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800" b="1" dirty="0" smtClean="0">
                <a:latin typeface="Arial Narrow"/>
                <a:cs typeface="Arial Narrow"/>
              </a:rPr>
              <a:t>Get the Fundamentals Right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Dribbling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Passing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Shooting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249" y="2590396"/>
            <a:ext cx="4086225" cy="2305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The Core Marketing Challenge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705828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Get the Fundamentals Right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600" b="1" dirty="0" smtClean="0">
                <a:latin typeface="Arial Narrow"/>
                <a:cs typeface="Arial Narrow"/>
              </a:rPr>
              <a:t>•	Marketing as a philosophy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400" dirty="0" smtClean="0">
                <a:latin typeface="Arial Narrow"/>
                <a:cs typeface="Arial Narrow"/>
              </a:rPr>
              <a:t>•	Six marketing imperatives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400" dirty="0" smtClean="0">
                <a:latin typeface="Arial Narrow"/>
                <a:cs typeface="Arial Narrow"/>
              </a:rPr>
              <a:t>•	Four marketing principles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The Fundamental Business Model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600200"/>
            <a:ext cx="3657600" cy="347472"/>
          </a:xfrm>
          <a:prstGeom prst="rect">
            <a:avLst/>
          </a:prstGeom>
          <a:solidFill>
            <a:srgbClr val="17375E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Shareholder Value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262433"/>
            <a:ext cx="3657600" cy="34747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Organizational Survival, Growth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2934759"/>
            <a:ext cx="3657600" cy="3474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Current, Potential Profits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3604107"/>
            <a:ext cx="3657600" cy="3474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latin typeface="Arial Narrow"/>
                <a:cs typeface="Arial Narrow"/>
              </a:rPr>
              <a:t>Attract, Retain, Grow Customers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4279413"/>
            <a:ext cx="3657600" cy="34747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Customer Value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4951740"/>
            <a:ext cx="3657600" cy="34747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Company</a:t>
            </a:r>
          </a:p>
        </p:txBody>
      </p:sp>
      <p:cxnSp>
        <p:nvCxnSpPr>
          <p:cNvPr id="10" name="Straight Arrow Connector 9"/>
          <p:cNvCxnSpPr>
            <a:stCxn id="9" idx="0"/>
            <a:endCxn id="8" idx="2"/>
          </p:cNvCxnSpPr>
          <p:nvPr/>
        </p:nvCxnSpPr>
        <p:spPr>
          <a:xfrm rot="5400000" flipH="1" flipV="1">
            <a:off x="4409573" y="4789313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4407985" y="4116191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406397" y="3443864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4404809" y="2771537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4403221" y="2099211"/>
            <a:ext cx="32485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36429" y="3799179"/>
            <a:ext cx="1371600" cy="68580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22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 Narrow"/>
                <a:cs typeface="Arial Narrow"/>
              </a:rPr>
              <a:t>Competitors</a:t>
            </a:r>
          </a:p>
        </p:txBody>
      </p:sp>
      <p:sp>
        <p:nvSpPr>
          <p:cNvPr id="16" name="Oval 15"/>
          <p:cNvSpPr/>
          <p:nvPr/>
        </p:nvSpPr>
        <p:spPr>
          <a:xfrm>
            <a:off x="7079107" y="3113379"/>
            <a:ext cx="1371600" cy="68580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22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 Narrow"/>
                <a:cs typeface="Arial Narrow"/>
              </a:rPr>
              <a:t>Competitors</a:t>
            </a:r>
          </a:p>
        </p:txBody>
      </p:sp>
      <p:cxnSp>
        <p:nvCxnSpPr>
          <p:cNvPr id="17" name="Straight Arrow Connector 16"/>
          <p:cNvCxnSpPr>
            <a:stCxn id="15" idx="6"/>
            <a:endCxn id="7" idx="1"/>
          </p:cNvCxnSpPr>
          <p:nvPr/>
        </p:nvCxnSpPr>
        <p:spPr>
          <a:xfrm flipV="1">
            <a:off x="2108029" y="3777843"/>
            <a:ext cx="635171" cy="364236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2"/>
          </p:cNvCxnSpPr>
          <p:nvPr/>
        </p:nvCxnSpPr>
        <p:spPr>
          <a:xfrm rot="10800000" flipV="1">
            <a:off x="6400801" y="3456279"/>
            <a:ext cx="678307" cy="342900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  <a:ln>
            <a:noFill/>
          </a:ln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Marketing as a Philosophy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572000" y="2179767"/>
            <a:ext cx="2737556" cy="903111"/>
          </a:xfrm>
          <a:prstGeom prst="rightArrow">
            <a:avLst/>
          </a:prstGeom>
          <a:solidFill>
            <a:srgbClr val="E900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0" rIns="0" bIns="0" rtlCol="0" anchor="ctr"/>
          <a:lstStyle/>
          <a:p>
            <a:pPr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Internal Firm Orientation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572000" y="3227336"/>
            <a:ext cx="2737556" cy="903111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0" rIns="0" bIns="0" rtlCol="0" anchor="ctr"/>
          <a:lstStyle/>
          <a:p>
            <a:pPr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External Firm Orientation</a:t>
            </a:r>
          </a:p>
        </p:txBody>
      </p:sp>
      <p:sp>
        <p:nvSpPr>
          <p:cNvPr id="12" name="Pentagon 11"/>
          <p:cNvSpPr/>
          <p:nvPr/>
        </p:nvSpPr>
        <p:spPr>
          <a:xfrm>
            <a:off x="914400" y="2321347"/>
            <a:ext cx="3657600" cy="174883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FFFFFF"/>
                </a:solidFill>
                <a:latin typeface="Arial Narrow"/>
                <a:cs typeface="Arial Narrow"/>
              </a:rPr>
              <a:t>Marketing as a Philosophy</a:t>
            </a:r>
          </a:p>
          <a:p>
            <a:pPr algn="ctr">
              <a:spcBef>
                <a:spcPts val="600"/>
              </a:spcBef>
            </a:pPr>
            <a:r>
              <a:rPr lang="en-US" i="1" dirty="0" smtClean="0">
                <a:solidFill>
                  <a:srgbClr val="FFFFFF"/>
                </a:solidFill>
                <a:latin typeface="Arial Narrow"/>
                <a:cs typeface="Arial Narrow"/>
              </a:rPr>
              <a:t>Marketing is the guiding force </a:t>
            </a:r>
            <a:br>
              <a:rPr lang="en-US" i="1" dirty="0" smtClean="0">
                <a:solidFill>
                  <a:srgbClr val="FFFFFF"/>
                </a:solidFill>
                <a:latin typeface="Arial Narrow"/>
                <a:cs typeface="Arial Narrow"/>
              </a:rPr>
            </a:br>
            <a:r>
              <a:rPr lang="en-US" i="1" dirty="0" smtClean="0">
                <a:solidFill>
                  <a:srgbClr val="FFFFFF"/>
                </a:solidFill>
                <a:latin typeface="Arial Narrow"/>
                <a:cs typeface="Arial Narrow"/>
              </a:rPr>
              <a:t>for the entire organization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  <a:ln>
            <a:noFill/>
          </a:ln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Marketing as a Philosophy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70582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Internal and External Orientations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844894" y="2251764"/>
            <a:ext cx="1985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Internal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Orientation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2234887"/>
            <a:ext cx="1985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External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Orientation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94672" y="2529234"/>
            <a:ext cx="4567997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52672" y="3062825"/>
            <a:ext cx="167740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Operations</a:t>
            </a:r>
          </a:p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Sales</a:t>
            </a:r>
          </a:p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Finance</a:t>
            </a:r>
          </a:p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8539" y="3062825"/>
            <a:ext cx="167793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Customers</a:t>
            </a:r>
          </a:p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Competitors</a:t>
            </a:r>
          </a:p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</a:t>
            </a:r>
            <a:r>
              <a:rPr lang="en-US" sz="1600" b="1" dirty="0" err="1" smtClean="0">
                <a:latin typeface="Arial Narrow"/>
                <a:cs typeface="Arial Narrow"/>
              </a:rPr>
              <a:t>Complementers</a:t>
            </a:r>
            <a:endParaRPr lang="en-US" sz="1600" b="1" dirty="0" smtClean="0">
              <a:latin typeface="Arial Narrow"/>
              <a:cs typeface="Arial Narrow"/>
            </a:endParaRPr>
          </a:p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Suppliers</a:t>
            </a:r>
          </a:p>
          <a:p>
            <a:pPr marL="117475" indent="-117475">
              <a:spcBef>
                <a:spcPts val="1200"/>
              </a:spcBef>
            </a:pPr>
            <a:r>
              <a:rPr lang="en-US" sz="1600" b="1" dirty="0" smtClean="0">
                <a:latin typeface="Arial Narrow"/>
                <a:cs typeface="Arial Narrow"/>
              </a:rPr>
              <a:t>•	Environmental forces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Marketing as a Philosophy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70582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External Orientation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44894" y="2251764"/>
            <a:ext cx="1985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Internal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Orientation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2234887"/>
            <a:ext cx="1985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External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Orientation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94672" y="2529234"/>
            <a:ext cx="4567997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14391" y="3062825"/>
            <a:ext cx="551788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• Do you treat customers as assets?</a:t>
            </a:r>
            <a:endParaRPr lang="en-US" dirty="0" smtClean="0"/>
          </a:p>
          <a:p>
            <a:pPr algn="ctr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• Are you responsive to customer requests?</a:t>
            </a:r>
          </a:p>
          <a:p>
            <a:pPr algn="ctr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• Are you clearly focused on beating competitors?</a:t>
            </a:r>
          </a:p>
          <a:p>
            <a:pPr algn="ctr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• How quickly do you react to environmental changes?</a:t>
            </a:r>
          </a:p>
          <a:p>
            <a:pPr algn="ctr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• How well do your functions and business units work together to deliver customer value?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External Orientation Philosophy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705828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smtClean="0">
                <a:latin typeface="Arial Narrow"/>
                <a:cs typeface="Arial Narrow"/>
              </a:rPr>
              <a:t>The externally oriented firm:</a:t>
            </a:r>
          </a:p>
          <a:p>
            <a:pPr marL="576263" indent="-352425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Welcomes change</a:t>
            </a:r>
          </a:p>
          <a:p>
            <a:pPr marL="576263" indent="-352425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Internalizes marketing as a philosophy</a:t>
            </a:r>
          </a:p>
          <a:p>
            <a:pPr marL="576263" indent="-352425" defTabSz="454025">
              <a:spcBef>
                <a:spcPts val="12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Strives to reduce inter-functional boundaries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Marketing as a Philosophy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70582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External Orientation</a:t>
            </a:r>
          </a:p>
          <a:p>
            <a:pPr marL="223838" defTabSz="454025">
              <a:lnSpc>
                <a:spcPct val="150000"/>
              </a:lnSpc>
              <a:spcBef>
                <a:spcPts val="12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The extent to which the firm focuses attention on markets, customers, competitors, </a:t>
            </a:r>
            <a:r>
              <a:rPr lang="en-US" sz="2000" b="1" dirty="0" err="1" smtClean="0">
                <a:latin typeface="Arial Narrow"/>
                <a:cs typeface="Arial Narrow"/>
              </a:rPr>
              <a:t>complementers</a:t>
            </a:r>
            <a:r>
              <a:rPr lang="en-US" sz="2000" b="1" dirty="0" smtClean="0">
                <a:latin typeface="Arial Narrow"/>
                <a:cs typeface="Arial Narrow"/>
              </a:rPr>
              <a:t>, the environment in general.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Marketing as a Philosophy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66" y="1828800"/>
            <a:ext cx="82296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Marketing as a Philosophy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7154" y="1605432"/>
            <a:ext cx="1985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Lower prices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4893" y="4418147"/>
            <a:ext cx="1985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Reduce unit costs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52106" y="4418147"/>
            <a:ext cx="1985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Volume increases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71" y="2615751"/>
            <a:ext cx="1845945" cy="177038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0"/>
            <a:endCxn id="4" idx="2"/>
          </p:cNvCxnSpPr>
          <p:nvPr/>
        </p:nvCxnSpPr>
        <p:spPr>
          <a:xfrm rot="5400000" flipH="1" flipV="1">
            <a:off x="1981922" y="1830326"/>
            <a:ext cx="2443383" cy="273226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6" idx="0"/>
          </p:cNvCxnSpPr>
          <p:nvPr/>
        </p:nvCxnSpPr>
        <p:spPr>
          <a:xfrm>
            <a:off x="4706745" y="1974765"/>
            <a:ext cx="2637951" cy="2443382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2668224" y="4613236"/>
            <a:ext cx="3831569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Managing Markets Strategically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196" y="1600200"/>
            <a:ext cx="7713031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 b="1" dirty="0">
                <a:latin typeface="Arial Narrow"/>
                <a:cs typeface="Arial Narrow"/>
              </a:rPr>
              <a:t>Section </a:t>
            </a:r>
            <a:r>
              <a:rPr lang="en-US" sz="2600" b="1" dirty="0" smtClean="0">
                <a:latin typeface="Arial Narrow"/>
                <a:cs typeface="Arial Narrow"/>
              </a:rPr>
              <a:t>1: </a:t>
            </a:r>
            <a:r>
              <a:rPr lang="en-US" sz="2600" b="1" dirty="0">
                <a:latin typeface="Arial Narrow"/>
                <a:cs typeface="Arial Narrow"/>
              </a:rPr>
              <a:t>Marketing and the Firm</a:t>
            </a:r>
          </a:p>
          <a:p>
            <a:pPr marL="458788"/>
            <a:r>
              <a:rPr lang="en-US" sz="2200" b="1" dirty="0">
                <a:latin typeface="Arial Narrow"/>
                <a:cs typeface="Arial Narrow"/>
              </a:rPr>
              <a:t>Chapter 1: Introduction to Managing Marketing</a:t>
            </a:r>
          </a:p>
          <a:p>
            <a:pPr marL="458788"/>
            <a:r>
              <a:rPr lang="en-US" sz="2000" dirty="0">
                <a:latin typeface="Arial Narrow"/>
                <a:cs typeface="Arial Narrow"/>
              </a:rPr>
              <a:t>Chapter 2: The Value of Customers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2:  </a:t>
            </a:r>
            <a:r>
              <a:rPr lang="en-US" sz="2400" dirty="0">
                <a:latin typeface="Arial Narrow"/>
                <a:cs typeface="Arial Narrow"/>
              </a:rPr>
              <a:t>Fundamental Insights for Strategic Marketing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/>
                <a:cs typeface="Arial Narrow"/>
              </a:rPr>
              <a:t>Transition to Strategic Marketing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3: </a:t>
            </a:r>
            <a:r>
              <a:rPr lang="en-US" sz="2400" dirty="0">
                <a:latin typeface="Arial Narrow"/>
                <a:cs typeface="Arial Narrow"/>
              </a:rPr>
              <a:t>Strategic Marketing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/>
                <a:cs typeface="Arial Narrow"/>
              </a:rPr>
              <a:t>Section </a:t>
            </a:r>
            <a:r>
              <a:rPr lang="en-US" sz="2400" dirty="0" smtClean="0">
                <a:latin typeface="Arial Narrow"/>
                <a:cs typeface="Arial Narrow"/>
              </a:rPr>
              <a:t>4: </a:t>
            </a:r>
            <a:r>
              <a:rPr lang="en-US" sz="2400" dirty="0">
                <a:latin typeface="Arial Narrow"/>
                <a:cs typeface="Arial Narrow"/>
              </a:rPr>
              <a:t>Implementing the Market </a:t>
            </a:r>
            <a:r>
              <a:rPr lang="en-US" sz="2400" dirty="0" smtClean="0">
                <a:latin typeface="Arial Narrow"/>
                <a:cs typeface="Arial Narrow"/>
              </a:rPr>
              <a:t>Strategy</a:t>
            </a:r>
            <a:endParaRPr lang="en-US" sz="2400" dirty="0"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Marketing and Shareholder Value: Class Discussion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70582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4025">
              <a:lnSpc>
                <a:spcPct val="150000"/>
              </a:lnSpc>
              <a:spcBef>
                <a:spcPts val="12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Can you identify some firms in Asia, Europe, U.S., that do an exceptionally good job of delivering shareholder value?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The Core Marketing Challenge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705828" cy="2739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Get the Fundamentals Right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400" dirty="0" smtClean="0">
                <a:latin typeface="Arial Narrow"/>
                <a:cs typeface="Arial Narrow"/>
              </a:rPr>
              <a:t>•	Marketing as a philosophy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600" b="1" dirty="0" smtClean="0">
                <a:latin typeface="Arial Narrow"/>
                <a:cs typeface="Arial Narrow"/>
              </a:rPr>
              <a:t>•	Six marketing imperatives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400" dirty="0" smtClean="0">
                <a:latin typeface="Arial Narrow"/>
                <a:cs typeface="Arial Narrow"/>
              </a:rPr>
              <a:t>•	Four marketing principles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914400" y="2609273"/>
            <a:ext cx="3657600" cy="174883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Six Marketing Imperatives</a:t>
            </a:r>
            <a:endParaRPr lang="en-US" sz="2400" i="1" dirty="0" smtClean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84327" y="1794660"/>
            <a:ext cx="3547581" cy="333937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274320" tIns="91440" rIns="0" bIns="91440" anchor="ctr" anchorCtr="0">
            <a:spAutoFit/>
          </a:bodyPr>
          <a:lstStyle/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Determine, recommend which markets to address</a:t>
            </a:r>
          </a:p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Identify, target market segments</a:t>
            </a:r>
          </a:p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Set strategic direction, positioning</a:t>
            </a:r>
          </a:p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Design market offer</a:t>
            </a:r>
          </a:p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Secure functional support</a:t>
            </a:r>
          </a:p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Monitor, control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Imperative 1: Determine, recommend which markets to address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2: Identify, target market segments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3: Set strategic direction, positioning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4: Design the market offer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5: Secure support from other functions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6: Monitor, control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1: Determine, Recommend </a:t>
            </a:r>
            <a:b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Which Markets to Address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Investment Choices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Where shall we invest?</a:t>
            </a:r>
          </a:p>
          <a:p>
            <a:pPr marL="917575" indent="-223838" defTabSz="454025"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current businesses/markets</a:t>
            </a:r>
          </a:p>
          <a:p>
            <a:pPr marL="917575" indent="-223838" defTabSz="454025"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new businesses/markets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How much/when shall we invest?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From which businesses/markets shall we:</a:t>
            </a:r>
          </a:p>
          <a:p>
            <a:pPr marL="917575" indent="-223838" defTabSz="454025"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disinvest?</a:t>
            </a:r>
          </a:p>
          <a:p>
            <a:pPr marL="917575" indent="-223838" defTabSz="454025"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withdraw?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Roles for marketing</a:t>
            </a:r>
          </a:p>
          <a:p>
            <a:pPr marL="917575" indent="-223838" defTabSz="454025"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Identify opportunities</a:t>
            </a:r>
          </a:p>
          <a:p>
            <a:pPr marL="917575" indent="-223838" defTabSz="454025"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advise on proposed strategic actions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697" y="1856326"/>
            <a:ext cx="3006090" cy="1234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489" y="3177828"/>
            <a:ext cx="278892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4070716"/>
            <a:ext cx="2640330" cy="617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1: Determine, recommend which markets to address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Imperative 2: Identify, target market segments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3: Set strategic direction, positioning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4: Design the market offer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5: Secure support from other functions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6: Monitor, control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2: Identify, Target Market Segments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229208"/>
            <a:ext cx="770582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8788" indent="-223838" defTabSz="454025"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Two very different marketing tasks</a:t>
            </a:r>
          </a:p>
          <a:p>
            <a:pPr marL="682625" indent="-223838" defTabSz="454025"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Creative, analytic</a:t>
            </a:r>
          </a:p>
          <a:p>
            <a:pPr marL="682625" indent="-223838" defTabSz="454025"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Decision focused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5675" y="1910261"/>
            <a:ext cx="1793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 Narrow"/>
                <a:cs typeface="Arial Narrow"/>
              </a:rPr>
              <a:t>Target market segment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203" y="1451689"/>
            <a:ext cx="3467100" cy="340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2: Identify, Target Market Segments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600200"/>
            <a:ext cx="770582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Illustration: </a:t>
            </a:r>
            <a:r>
              <a:rPr lang="en-US" sz="3000" b="1" i="1" dirty="0" smtClean="0">
                <a:latin typeface="Arial Narrow"/>
                <a:cs typeface="Arial Narrow"/>
              </a:rPr>
              <a:t>Segments in the Car Rental Market</a:t>
            </a:r>
            <a:endParaRPr lang="en-US" sz="3000" b="1" dirty="0" smtClean="0">
              <a:latin typeface="Arial Narrow"/>
              <a:cs typeface="Arial Narro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83" y="2416743"/>
            <a:ext cx="8677275" cy="334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1: Determine, recommend which markets to address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2: Identify, target market segments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Imperative 3: Set strategic direction, positioning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4: Design the market offer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5: Secure support from other functions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6: Monitor, control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3: Set Strategic Direction, Positioning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026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8788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Set performance objectives</a:t>
            </a:r>
          </a:p>
          <a:p>
            <a:pPr marL="458788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Craft the positioning statement</a:t>
            </a:r>
          </a:p>
          <a:p>
            <a:pPr marL="458788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Address markets in different development stages</a:t>
            </a:r>
          </a:p>
          <a:p>
            <a:pPr marL="458788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Make critical branding decisions</a:t>
            </a:r>
          </a:p>
          <a:p>
            <a:pPr marL="458788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Do we have a profitable business model?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057400"/>
            <a:ext cx="6242012" cy="1985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cap="all" dirty="0" smtClean="0">
                <a:latin typeface="Arial Narrow"/>
                <a:cs typeface="Arial Narrow"/>
              </a:rPr>
              <a:t>Chapter 1</a:t>
            </a:r>
          </a:p>
          <a:p>
            <a:pPr rtl="0">
              <a:spcBef>
                <a:spcPts val="1800"/>
              </a:spcBef>
            </a:pPr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Introduction to </a:t>
            </a:r>
            <a:b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</a:br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Managing Marketing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3: Set Strategic Direction, Positioning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600200"/>
            <a:ext cx="7705828" cy="4278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Illustration</a:t>
            </a:r>
          </a:p>
          <a:p>
            <a:pPr marL="1825625" indent="-1825625" defTabSz="454025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Customer targets	Site managers</a:t>
            </a:r>
          </a:p>
          <a:p>
            <a:pPr marL="1825625" indent="-1825625" defTabSz="454025"/>
            <a:r>
              <a:rPr lang="en-US" b="1" dirty="0" smtClean="0">
                <a:latin typeface="Arial Narrow"/>
                <a:cs typeface="Arial Narrow"/>
              </a:rPr>
              <a:t>	Project investors</a:t>
            </a:r>
          </a:p>
          <a:p>
            <a:pPr marL="1825625" indent="-1825625" defTabSz="454025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Competitor targets	Traditional cement producers</a:t>
            </a:r>
          </a:p>
          <a:p>
            <a:pPr marL="1825625" indent="-1825625" defTabSz="454025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Value proposition	Site manager: consistent delivery within 30 minutes of CEMEX receiving an order (versus the 3-hour standard)</a:t>
            </a:r>
          </a:p>
          <a:p>
            <a:pPr marL="1825625" indent="-1825625" defTabSz="454025">
              <a:spcBef>
                <a:spcPts val="600"/>
              </a:spcBef>
            </a:pPr>
            <a:r>
              <a:rPr lang="en-US" b="1" dirty="0" smtClean="0">
                <a:latin typeface="Arial Narrow"/>
                <a:cs typeface="Arial Narrow"/>
              </a:rPr>
              <a:t>	Project investors: project completed 3 months sooner: additional rental revenues earned = $20 million; profits = $5 million</a:t>
            </a:r>
          </a:p>
          <a:p>
            <a:pPr marL="1825625" indent="-1825625" defTabSz="454025">
              <a:spcBef>
                <a:spcPts val="1200"/>
              </a:spcBef>
            </a:pPr>
            <a:r>
              <a:rPr lang="en-US" b="1" dirty="0" smtClean="0">
                <a:latin typeface="Arial Narrow"/>
                <a:cs typeface="Arial Narrow"/>
              </a:rPr>
              <a:t>Reason to believe	A global positioning satellite system on each truck, computer software that combines truck positions with plant output, customer orders to calculate optimal destinations; make en route redirections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803" y="1600200"/>
            <a:ext cx="3400425" cy="895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3: Set Strategic Direction, Positioning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Illustration: </a:t>
            </a:r>
            <a:r>
              <a:rPr lang="en-US" sz="3000" b="1" i="1" dirty="0" smtClean="0">
                <a:latin typeface="Arial Narrow"/>
                <a:cs typeface="Arial Narrow"/>
              </a:rPr>
              <a:t>The Classic Life Cycle</a:t>
            </a:r>
            <a:endParaRPr lang="en-US" sz="3000" b="1" dirty="0" smtClean="0">
              <a:latin typeface="Arial Narrow"/>
              <a:cs typeface="Arial Narrow"/>
            </a:endParaRPr>
          </a:p>
        </p:txBody>
      </p:sp>
      <p:pic>
        <p:nvPicPr>
          <p:cNvPr id="9" name="Picture 8" descr="figure 3.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3" y="2566244"/>
            <a:ext cx="6553200" cy="3790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669" y="2094750"/>
            <a:ext cx="2047240" cy="1188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515" y="2535430"/>
            <a:ext cx="2047240" cy="1205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1: Determine, recommend which markets to address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2: Identify, target market segments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3: Set strategic direction, positioning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Imperative 4: Design the market offer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5: Secure support from other functions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6: Monitor, control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4: Design the Market Offer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436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Execute the value proposition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Design the marketing mix</a:t>
            </a:r>
          </a:p>
          <a:p>
            <a:pPr marL="917575" indent="-223838" defTabSz="454025">
              <a:lnSpc>
                <a:spcPts val="2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Product</a:t>
            </a:r>
          </a:p>
          <a:p>
            <a:pPr marL="917575" indent="-223838" defTabSz="454025">
              <a:lnSpc>
                <a:spcPts val="2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Promotion</a:t>
            </a:r>
          </a:p>
          <a:p>
            <a:pPr marL="917575" indent="-223838" defTabSz="454025">
              <a:lnSpc>
                <a:spcPts val="2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Distribution</a:t>
            </a:r>
          </a:p>
          <a:p>
            <a:pPr marL="917575" indent="-223838" defTabSz="454025">
              <a:lnSpc>
                <a:spcPts val="2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Price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Variations by market segment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Implications for other functions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03" y="2782896"/>
            <a:ext cx="284480" cy="1173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073" y="2782896"/>
            <a:ext cx="284480" cy="1173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4: Design the Market Offer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161246"/>
            <a:ext cx="8924925" cy="3838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78677" y="2411839"/>
            <a:ext cx="1418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Waterford Crystal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Implications for Other Functions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03" y="1726765"/>
            <a:ext cx="8229600" cy="285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4390" y="4877037"/>
            <a:ext cx="164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Other Functions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179" y="4880678"/>
            <a:ext cx="107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Marketing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1: Determine, recommend which markets to address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2: Identify, target market segments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3: Set strategic direction, positioning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4: Design the market offer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Imperative 5: Secure support from other functions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6: Monitor, control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5: Secure Support from Other Functions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4893" y="4322101"/>
            <a:ext cx="3434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Individual Silos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93" y="2133600"/>
            <a:ext cx="7543800" cy="1943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53756" y="4325742"/>
            <a:ext cx="3434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Integrated Storage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5: Secure Support from Other Functions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17509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8788" indent="-223838" defTabSz="454025">
              <a:spcBef>
                <a:spcPts val="24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Support for design – designing an offer that meets customer needs</a:t>
            </a:r>
          </a:p>
          <a:p>
            <a:pPr marL="458788" indent="-223838" defTabSz="454025">
              <a:spcBef>
                <a:spcPts val="24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Support for implementation – getting buy-in from within the company, or ‘internal marketing’</a:t>
            </a:r>
          </a:p>
          <a:p>
            <a:pPr marL="458788" indent="-223838" defTabSz="454025">
              <a:spcBef>
                <a:spcPts val="24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Organizational levers – where the firm will place its resources to execute the market offer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1: Determine, recommend which markets to address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2: Identify, target market segments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3: Set strategic direction, positioning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4: Design the market offer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Imperative 5: Secure support from other functions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Imperative 6: Monitor, control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88136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Chapter Roadmap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1600200"/>
            <a:ext cx="3657600" cy="457200"/>
          </a:xfrm>
          <a:prstGeom prst="rect">
            <a:avLst/>
          </a:prstGeom>
          <a:solidFill>
            <a:srgbClr val="17375E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What Does Marketing Mean Today?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" y="3195762"/>
            <a:ext cx="1828800" cy="685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Marketing as a Philosophy</a:t>
            </a:r>
          </a:p>
        </p:txBody>
      </p:sp>
      <p:cxnSp>
        <p:nvCxnSpPr>
          <p:cNvPr id="17" name="Straight Arrow Connector 16"/>
          <p:cNvCxnSpPr>
            <a:stCxn id="19" idx="0"/>
          </p:cNvCxnSpPr>
          <p:nvPr/>
        </p:nvCxnSpPr>
        <p:spPr>
          <a:xfrm rot="5400000" flipH="1" flipV="1">
            <a:off x="4386397" y="3014129"/>
            <a:ext cx="360090" cy="3177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403221" y="2212095"/>
            <a:ext cx="324855" cy="1588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0454" y="3195762"/>
            <a:ext cx="1828800" cy="685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Six Marketing Imperatives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00800" y="3195762"/>
            <a:ext cx="1828800" cy="685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Four Core </a:t>
            </a:r>
            <a:b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</a:b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Marketing Principles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743200" y="2596445"/>
            <a:ext cx="1821653" cy="599318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4564855" y="2596444"/>
            <a:ext cx="1835950" cy="599318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43200" y="2375317"/>
            <a:ext cx="3657600" cy="457200"/>
          </a:xfrm>
          <a:prstGeom prst="rect">
            <a:avLst/>
          </a:prstGeom>
          <a:solidFill>
            <a:srgbClr val="E9002F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Focus on 3 Fundamentals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14400" y="4111027"/>
            <a:ext cx="2067748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 smtClean="0">
                <a:latin typeface="Arial Narrow"/>
                <a:cs typeface="Arial Narrow"/>
              </a:rPr>
              <a:t>Internal Firm Orientation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Arial Narrow"/>
                <a:cs typeface="Arial Narrow"/>
              </a:rPr>
              <a:t>External Firm Orientation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3650454" y="4111027"/>
            <a:ext cx="2067748" cy="23237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Determine, recommend which markets to address</a:t>
            </a:r>
          </a:p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Identify, target market segments</a:t>
            </a:r>
          </a:p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Set strategic direction, positioning</a:t>
            </a:r>
          </a:p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Design market offer</a:t>
            </a:r>
          </a:p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Secure functional support</a:t>
            </a:r>
          </a:p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Monitor, control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6400800" y="4111027"/>
            <a:ext cx="2067748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Selectivity, Concentration</a:t>
            </a:r>
          </a:p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Customer Value</a:t>
            </a:r>
          </a:p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Differential Advantage</a:t>
            </a:r>
          </a:p>
          <a:p>
            <a:pPr marL="169863" indent="-169863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latin typeface="Arial Narrow"/>
                <a:cs typeface="Arial Narrow"/>
              </a:rPr>
              <a:t>Integration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Imperative 6: Monitor, Control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22914" cy="1987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8788" indent="-223838" defTabSz="454025">
              <a:lnSpc>
                <a:spcPts val="3000"/>
              </a:lnSpc>
              <a:spcBef>
                <a:spcPts val="18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Are we </a:t>
            </a:r>
            <a:r>
              <a:rPr lang="en-US" sz="2000" b="1" i="1" dirty="0" smtClean="0">
                <a:latin typeface="Arial Narrow"/>
                <a:cs typeface="Arial Narrow"/>
              </a:rPr>
              <a:t>achieving </a:t>
            </a:r>
            <a:r>
              <a:rPr lang="en-US" sz="2000" b="1" dirty="0" smtClean="0">
                <a:latin typeface="Arial Narrow"/>
                <a:cs typeface="Arial Narrow"/>
              </a:rPr>
              <a:t>market/financial performance objectives?</a:t>
            </a:r>
          </a:p>
          <a:p>
            <a:pPr marL="458788" indent="-223838" defTabSz="454025">
              <a:lnSpc>
                <a:spcPts val="3000"/>
              </a:lnSpc>
              <a:spcBef>
                <a:spcPts val="18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Are functional areas </a:t>
            </a:r>
            <a:r>
              <a:rPr lang="en-US" sz="2000" b="1" i="1" dirty="0" smtClean="0">
                <a:latin typeface="Arial Narrow"/>
                <a:cs typeface="Arial Narrow"/>
              </a:rPr>
              <a:t>implementing </a:t>
            </a:r>
            <a:r>
              <a:rPr lang="en-US" sz="2000" b="1" dirty="0" smtClean="0">
                <a:latin typeface="Arial Narrow"/>
                <a:cs typeface="Arial Narrow"/>
              </a:rPr>
              <a:t>the market offer?</a:t>
            </a:r>
          </a:p>
          <a:p>
            <a:pPr marL="458788" indent="-223838" defTabSz="454025">
              <a:lnSpc>
                <a:spcPts val="3000"/>
              </a:lnSpc>
              <a:spcBef>
                <a:spcPts val="18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Are our objectives, strategies, implementation plans </a:t>
            </a:r>
            <a:r>
              <a:rPr lang="en-US" sz="2000" b="1" i="1" dirty="0" smtClean="0">
                <a:latin typeface="Arial Narrow"/>
                <a:cs typeface="Arial Narrow"/>
              </a:rPr>
              <a:t>in sync </a:t>
            </a:r>
            <a:r>
              <a:rPr lang="en-US" sz="2000" b="1" dirty="0" smtClean="0">
                <a:latin typeface="Arial Narrow"/>
                <a:cs typeface="Arial Narrow"/>
              </a:rPr>
              <a:t>with the environment?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Narrow"/>
                <a:cs typeface="Arial Narrow"/>
              </a:rPr>
              <a:t>Imperative 6: Monitor, Control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35" y="1926803"/>
            <a:ext cx="8105775" cy="31337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4894" y="5060528"/>
            <a:ext cx="3310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Steering Control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847" y="5060528"/>
            <a:ext cx="3314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 Narrow"/>
                <a:cs typeface="Arial Narrow"/>
              </a:rPr>
              <a:t>Postaction</a:t>
            </a:r>
            <a:r>
              <a:rPr lang="en-US" b="1" dirty="0" smtClean="0">
                <a:latin typeface="Arial Narrow"/>
                <a:cs typeface="Arial Narrow"/>
              </a:rPr>
              <a:t> Control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Six Marketing Imperatives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0700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A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Imperative 1: Determine </a:t>
            </a:r>
            <a:r>
              <a:rPr lang="en-US" b="1" dirty="0">
                <a:latin typeface="Arial Narrow"/>
                <a:cs typeface="Arial Narrow"/>
              </a:rPr>
              <a:t>,</a:t>
            </a:r>
            <a:r>
              <a:rPr lang="en-US" b="1" dirty="0" smtClean="0">
                <a:latin typeface="Arial Narrow"/>
                <a:cs typeface="Arial Narrow"/>
              </a:rPr>
              <a:t> recommend which markets to address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Imperative 2: Identify, target market segments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Imperative 3: Set strategic direction and positioning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Imperative 4: Design the market offer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Imperative 5: Secure support from other functions</a:t>
            </a:r>
          </a:p>
          <a:p>
            <a:pPr marL="682625" indent="-223838" defTabSz="454025">
              <a:lnSpc>
                <a:spcPct val="150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Imperative 6: Monitor, control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The Core Marketing Challenge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600200"/>
            <a:ext cx="7705828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Get the Fundamentals Right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400" dirty="0" smtClean="0">
                <a:latin typeface="Arial Narrow"/>
                <a:cs typeface="Arial Narrow"/>
              </a:rPr>
              <a:t>•	Marketing as a philosophy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400" dirty="0" smtClean="0">
                <a:latin typeface="Arial Narrow"/>
                <a:cs typeface="Arial Narrow"/>
              </a:rPr>
              <a:t>•	Six marketing imperatives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600" b="1" dirty="0" smtClean="0">
                <a:latin typeface="Arial Narrow"/>
                <a:cs typeface="Arial Narrow"/>
              </a:rPr>
              <a:t>•	Four marketing principles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Four Core Marketing Principles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914400" y="2609273"/>
            <a:ext cx="3657600" cy="174883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Four Core </a:t>
            </a:r>
            <a:br>
              <a:rPr lang="en-US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</a:br>
            <a:r>
              <a:rPr lang="en-US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Marketing Principles</a:t>
            </a:r>
            <a:endParaRPr lang="en-US" sz="2400" i="1" dirty="0" smtClean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4327" y="2609273"/>
            <a:ext cx="3547581" cy="17488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274320" tIns="0" rIns="0" bIns="0" anchor="ctr" anchorCtr="0">
            <a:noAutofit/>
          </a:bodyPr>
          <a:lstStyle/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Selectivity, Concentration</a:t>
            </a:r>
          </a:p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Customer Value</a:t>
            </a:r>
          </a:p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Differential Advantage</a:t>
            </a:r>
          </a:p>
          <a:p>
            <a:pPr marL="333375" indent="-333375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Arial Narrow"/>
                <a:cs typeface="Arial Narrow"/>
              </a:rPr>
              <a:t>Integration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Four Marketing Principles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2739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Principle 1: Selectivity, Concentration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2: Customer Value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3: Differential Advantage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4: Integration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Principle 1: Selectivity, Concentration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136498"/>
            <a:ext cx="7705828" cy="1151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3838" indent="-223838" defTabSz="454025">
              <a:lnSpc>
                <a:spcPts val="3000"/>
              </a:lnSpc>
              <a:spcBef>
                <a:spcPts val="18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Selectivity</a:t>
            </a:r>
          </a:p>
          <a:p>
            <a:pPr marL="223838" indent="-223838" defTabSz="454025">
              <a:lnSpc>
                <a:spcPts val="3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Concentration</a:t>
            </a:r>
          </a:p>
          <a:p>
            <a:pPr marL="458788" indent="-223838" defTabSz="454025">
              <a:lnSpc>
                <a:spcPts val="3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Concentrate resources against those targets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28" y="3748717"/>
            <a:ext cx="8077200" cy="1733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539" y="1614661"/>
            <a:ext cx="4048125" cy="163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Four Marketing Principles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2739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1: Selectivity, Concentration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Principle 2: Customer Value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3: Differential Advantage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4: Integration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Principle 2: Customer Value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17509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4025">
              <a:lnSpc>
                <a:spcPts val="3000"/>
              </a:lnSpc>
              <a:spcBef>
                <a:spcPts val="1800"/>
              </a:spcBef>
              <a:tabLst>
                <a:tab pos="1825625" algn="l"/>
              </a:tabLst>
            </a:pPr>
            <a:r>
              <a:rPr lang="en-US" sz="2200" b="1" dirty="0" smtClean="0">
                <a:latin typeface="Arial Narrow"/>
                <a:cs typeface="Arial Narrow"/>
              </a:rPr>
              <a:t>The firm must focus on providing value to customers</a:t>
            </a:r>
          </a:p>
          <a:p>
            <a:pPr marL="458788" indent="-223838" defTabSz="454025">
              <a:lnSpc>
                <a:spcPts val="24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Customers do not want your products!</a:t>
            </a:r>
          </a:p>
          <a:p>
            <a:pPr marL="458788" indent="-223838" defTabSz="454025">
              <a:lnSpc>
                <a:spcPts val="24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Customer value should drive product and investment decisions.</a:t>
            </a:r>
          </a:p>
          <a:p>
            <a:pPr marL="458788" indent="-223838" defTabSz="454025">
              <a:lnSpc>
                <a:spcPts val="24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Market/financial performance relates directly to delivering customer value.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Four Marketing Principles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2739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1: Selectivity, Concentration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2: Customer Value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Principle 3: Differential Advantage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4: Integration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What Does Marketing Mean Today?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326489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1313" indent="-341313" defTabSz="454025">
              <a:spcBef>
                <a:spcPts val="24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Marketing’s critical role in today’s business environment is to </a:t>
            </a:r>
            <a:r>
              <a:rPr lang="en-US" sz="2400" b="1" i="1" dirty="0" smtClean="0">
                <a:solidFill>
                  <a:srgbClr val="E9002F"/>
                </a:solidFill>
                <a:latin typeface="Arial Narrow"/>
                <a:cs typeface="Arial Narrow"/>
              </a:rPr>
              <a:t>maximize shareholder value</a:t>
            </a:r>
            <a:r>
              <a:rPr lang="en-US" sz="2400" b="1" dirty="0" smtClean="0">
                <a:latin typeface="Arial Narrow"/>
                <a:cs typeface="Arial Narrow"/>
              </a:rPr>
              <a:t>.</a:t>
            </a:r>
          </a:p>
          <a:p>
            <a:pPr marL="341313" indent="-341313" defTabSz="454025">
              <a:spcBef>
                <a:spcPts val="24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Success in today’s marketing requires the firm to deliver </a:t>
            </a:r>
            <a:r>
              <a:rPr lang="en-US" sz="2400" b="1" i="1" dirty="0" smtClean="0">
                <a:solidFill>
                  <a:srgbClr val="E9002F"/>
                </a:solidFill>
                <a:latin typeface="Arial Narrow"/>
                <a:cs typeface="Arial Narrow"/>
              </a:rPr>
              <a:t>customer value</a:t>
            </a:r>
            <a:r>
              <a:rPr lang="en-US" sz="2400" b="1" dirty="0" smtClean="0">
                <a:latin typeface="Arial Narrow"/>
                <a:cs typeface="Arial Narrow"/>
              </a:rPr>
              <a:t>.</a:t>
            </a:r>
          </a:p>
          <a:p>
            <a:pPr marL="341313" indent="-341313" defTabSz="454025">
              <a:spcBef>
                <a:spcPts val="2400"/>
              </a:spcBef>
              <a:buClr>
                <a:schemeClr val="tx1"/>
              </a:buClr>
              <a:buFont typeface="Arial"/>
              <a:buChar char="•"/>
              <a:tabLst>
                <a:tab pos="1825625" algn="l"/>
              </a:tabLst>
            </a:pPr>
            <a:r>
              <a:rPr lang="en-US" sz="2400" b="1" i="1" dirty="0" smtClean="0">
                <a:solidFill>
                  <a:srgbClr val="E9002F"/>
                </a:solidFill>
                <a:latin typeface="Arial Narrow"/>
                <a:cs typeface="Arial Narrow"/>
              </a:rPr>
              <a:t>Marketing as a philosophy </a:t>
            </a:r>
            <a:r>
              <a:rPr lang="en-US" sz="2400" b="1" dirty="0" smtClean="0">
                <a:latin typeface="Arial Narrow"/>
                <a:cs typeface="Arial Narrow"/>
              </a:rPr>
              <a:t>provides guidance on how the firm should focus on attracting, retaining, growing customers.</a:t>
            </a:r>
            <a:endParaRPr lang="en-US" sz="2400" dirty="0" smtClean="0"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Principle 3: Differential Advantage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29055" cy="11413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4025">
              <a:lnSpc>
                <a:spcPts val="3000"/>
              </a:lnSpc>
              <a:spcBef>
                <a:spcPts val="1800"/>
              </a:spcBef>
              <a:tabLst>
                <a:tab pos="1825625" algn="l"/>
              </a:tabLst>
            </a:pPr>
            <a:r>
              <a:rPr lang="en-US" sz="2000" b="1" i="1" dirty="0" smtClean="0">
                <a:latin typeface="Arial Narrow"/>
                <a:cs typeface="Arial Narrow"/>
              </a:rPr>
              <a:t>Differential advantage </a:t>
            </a:r>
            <a:r>
              <a:rPr lang="en-US" sz="2000" b="1" dirty="0" smtClean="0">
                <a:latin typeface="Arial Narrow"/>
                <a:cs typeface="Arial Narrow"/>
              </a:rPr>
              <a:t>is a net benefit or cluster of benefits, offered to a sizable group of customers, which they value and are willing to pay for, but cannot get, or believe they cannot get, elsewhere.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251" y="3089275"/>
            <a:ext cx="3867150" cy="2038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Principle 3: Differential Advantage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17509" cy="25981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4025">
              <a:lnSpc>
                <a:spcPts val="3000"/>
              </a:lnSpc>
              <a:spcBef>
                <a:spcPts val="1800"/>
              </a:spcBef>
              <a:tabLst>
                <a:tab pos="1825625" algn="l"/>
              </a:tabLst>
            </a:pPr>
            <a:r>
              <a:rPr lang="en-US" sz="2200" b="1" dirty="0" smtClean="0">
                <a:latin typeface="Arial Narrow"/>
                <a:cs typeface="Arial Narrow"/>
              </a:rPr>
              <a:t>Differential Advantage:</a:t>
            </a:r>
          </a:p>
          <a:p>
            <a:pPr marL="458788" indent="-223838" defTabSz="454025">
              <a:lnSpc>
                <a:spcPts val="3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Emphasizes competition: customer value is not enough.</a:t>
            </a:r>
          </a:p>
          <a:p>
            <a:pPr marL="458788" indent="-223838" defTabSz="454025">
              <a:lnSpc>
                <a:spcPts val="3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Some advantages are better than others.</a:t>
            </a:r>
          </a:p>
          <a:p>
            <a:pPr marL="458788" indent="-223838" defTabSz="454025">
              <a:lnSpc>
                <a:spcPts val="24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All differential advantages eventually erode – renewing differential advantage is crucial.</a:t>
            </a:r>
          </a:p>
          <a:p>
            <a:pPr marL="458788" indent="-223838" defTabSz="454025">
              <a:lnSpc>
                <a:spcPts val="3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The firm must be willing to cannibalize its differential advantage.</a:t>
            </a:r>
          </a:p>
          <a:p>
            <a:pPr marL="458788" indent="-223838" defTabSz="454025">
              <a:lnSpc>
                <a:spcPts val="3000"/>
              </a:lnSpc>
              <a:tabLst>
                <a:tab pos="1825625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•	A difference is not a differential advantage.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Four Marketing Principles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2739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Session Roadmap B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1: Selectivity, Concentration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2: Customer Value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dirty="0" smtClean="0">
                <a:latin typeface="Arial Narrow"/>
                <a:cs typeface="Arial Narrow"/>
              </a:rPr>
              <a:t>•	Principle 3: Differential Advantage</a:t>
            </a:r>
          </a:p>
          <a:p>
            <a:pPr marL="682625" indent="-22383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Principle 4: Integration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Principle 4: Integration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40600" cy="32265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8788" indent="-223838" defTabSz="454025">
              <a:lnSpc>
                <a:spcPts val="24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The firm must carefully integrate all elements in design, execution of the market offer.</a:t>
            </a:r>
          </a:p>
          <a:p>
            <a:pPr marL="458788" indent="-223838" defTabSz="454025">
              <a:lnSpc>
                <a:spcPts val="24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Integration in two areas:</a:t>
            </a:r>
          </a:p>
          <a:p>
            <a:pPr marL="682625" indent="-223838" defTabSz="454025">
              <a:lnSpc>
                <a:spcPts val="2400"/>
              </a:lnSpc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At the firm – functional areas/business units</a:t>
            </a:r>
          </a:p>
          <a:p>
            <a:pPr marL="682625" indent="-223838" defTabSz="454025">
              <a:lnSpc>
                <a:spcPts val="2400"/>
              </a:lnSpc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At the customer – marketing mix</a:t>
            </a:r>
          </a:p>
          <a:p>
            <a:pPr marL="458788" indent="-223838" defTabSz="454025">
              <a:lnSpc>
                <a:spcPts val="2400"/>
              </a:lnSpc>
              <a:spcBef>
                <a:spcPts val="600"/>
              </a:spcBef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•	Integration requires:</a:t>
            </a:r>
          </a:p>
          <a:p>
            <a:pPr marL="682625" indent="-223838" defTabSz="454025">
              <a:lnSpc>
                <a:spcPts val="2400"/>
              </a:lnSpc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Agreement on priorities: functions/management levels/business units</a:t>
            </a:r>
          </a:p>
          <a:p>
            <a:pPr marL="682625" indent="-223838" defTabSz="454025">
              <a:lnSpc>
                <a:spcPts val="2400"/>
              </a:lnSpc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Cooperative working relationships among those designing and implementing the market offer</a:t>
            </a:r>
          </a:p>
          <a:p>
            <a:pPr marL="682625" indent="-223838" defTabSz="454025">
              <a:lnSpc>
                <a:spcPts val="2400"/>
              </a:lnSpc>
              <a:tabLst>
                <a:tab pos="1825625" algn="l"/>
              </a:tabLst>
            </a:pPr>
            <a:r>
              <a:rPr lang="en-US" sz="1600" b="1" dirty="0" smtClean="0">
                <a:latin typeface="Arial Narrow"/>
                <a:cs typeface="Arial Narrow"/>
              </a:rPr>
              <a:t>•	A shared value of serving customers – firm-wide external orientation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1600200"/>
            <a:ext cx="6242012" cy="1985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cap="all" dirty="0" smtClean="0">
                <a:latin typeface="Arial Narrow"/>
                <a:cs typeface="Arial Narrow"/>
              </a:rPr>
              <a:t>Chapter 1</a:t>
            </a:r>
          </a:p>
          <a:p>
            <a:pPr rtl="0">
              <a:spcBef>
                <a:spcPts val="1800"/>
              </a:spcBef>
            </a:pPr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Introduction to </a:t>
            </a:r>
            <a:b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</a:br>
            <a:r>
              <a:rPr lang="en-US" sz="4800" kern="120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rPr>
              <a:t>Managing Marketing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71599" y="3902964"/>
            <a:ext cx="6207552" cy="1445003"/>
            <a:chOff x="136772" y="3872484"/>
            <a:chExt cx="7463482" cy="1737360"/>
          </a:xfrm>
        </p:grpSpPr>
        <p:pic>
          <p:nvPicPr>
            <p:cNvPr id="17" name="Picture 16" descr="TVM Cover 4th editi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03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 descr="CMF 2015 Cover 4th editi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2315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M21c 2015 Cover 4th editi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600" y="3886200"/>
              <a:ext cx="1321308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 descr="TVM Cover 4th editi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014" y="3886200"/>
              <a:ext cx="108385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 descr="TVM Cover 4th edition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5542" y="3886200"/>
              <a:ext cx="1124712" cy="1709928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72" y="3872484"/>
              <a:ext cx="1216152" cy="17373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What Does Marketing Mean Today?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0"/>
            <a:ext cx="7326489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4025">
              <a:spcBef>
                <a:spcPts val="2400"/>
              </a:spcBef>
              <a:tabLst>
                <a:tab pos="1825625" algn="l"/>
              </a:tabLst>
            </a:pPr>
            <a:r>
              <a:rPr lang="en-US" sz="2400" b="1" dirty="0" smtClean="0">
                <a:latin typeface="Arial Narrow"/>
                <a:cs typeface="Arial Narrow"/>
              </a:rPr>
              <a:t>Marketing plays a critical role in business:</a:t>
            </a:r>
          </a:p>
          <a:p>
            <a:pPr marL="341313" indent="-341313" defTabSz="454025">
              <a:spcBef>
                <a:spcPts val="18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Maximizing shareholder value</a:t>
            </a:r>
          </a:p>
          <a:p>
            <a:pPr marL="341313" indent="-341313" defTabSz="454025">
              <a:spcBef>
                <a:spcPts val="18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Leading the firm’s efforts to attract, retain, grow customers</a:t>
            </a:r>
          </a:p>
          <a:p>
            <a:pPr marL="341313" indent="-341313" defTabSz="454025">
              <a:spcBef>
                <a:spcPts val="18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Deciding how to successfully deliver customer value</a:t>
            </a:r>
          </a:p>
          <a:p>
            <a:pPr marL="341313" indent="-341313" defTabSz="454025">
              <a:spcBef>
                <a:spcPts val="18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Figuring out how to beat competitors</a:t>
            </a:r>
          </a:p>
          <a:p>
            <a:pPr marL="341313" indent="-341313" defTabSz="454025">
              <a:spcBef>
                <a:spcPts val="1800"/>
              </a:spcBef>
              <a:buFont typeface="Arial"/>
              <a:buChar char="•"/>
              <a:tabLst>
                <a:tab pos="1825625" algn="l"/>
              </a:tabLst>
            </a:pPr>
            <a:r>
              <a:rPr lang="en-US" sz="2000" dirty="0" smtClean="0">
                <a:latin typeface="Arial Narrow"/>
                <a:cs typeface="Arial Narrow"/>
              </a:rPr>
              <a:t>Guiding the entire organization to become externally oriented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Who Is This Guy?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569" y="1666017"/>
            <a:ext cx="2819400" cy="3829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Who Is This Guy?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22570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John Wooden</a:t>
            </a:r>
          </a:p>
          <a:p>
            <a:pPr marL="45878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Sport:	Basketball</a:t>
            </a:r>
          </a:p>
          <a:p>
            <a:pPr marL="45878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Position:	Coach</a:t>
            </a:r>
          </a:p>
          <a:p>
            <a:pPr marL="45878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Organization:	UCLA</a:t>
            </a:r>
            <a:endParaRPr lang="en-US" sz="2000" b="1" dirty="0"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127" y="2073988"/>
            <a:ext cx="3181350" cy="2352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92607"/>
          </a:xfrm>
          <a:prstGeom prst="rect">
            <a:avLst/>
          </a:prstGeom>
          <a:solidFill>
            <a:srgbClr val="873A1F"/>
          </a:solidFill>
        </p:spPr>
        <p:txBody>
          <a:bodyPr wrap="square" lIns="182880" tIns="91440" rIns="182880" bIns="137160" rtlCol="0">
            <a:spAutoFit/>
          </a:bodyPr>
          <a:lstStyle/>
          <a:p>
            <a:pPr algn="r"/>
            <a:endParaRPr lang="en-US" sz="28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Narrow"/>
                <a:cs typeface="Arial Narrow"/>
              </a:rPr>
              <a:t>Who Is This Guy?</a:t>
            </a:r>
            <a:endParaRPr lang="en-US" sz="28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705828" cy="3513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John </a:t>
            </a:r>
            <a:r>
              <a:rPr lang="en-US" sz="3000" b="1" dirty="0" err="1" smtClean="0">
                <a:latin typeface="Arial Narrow"/>
                <a:cs typeface="Arial Narrow"/>
              </a:rPr>
              <a:t>Wooden’s</a:t>
            </a:r>
            <a:r>
              <a:rPr lang="en-US" sz="3000" b="1" dirty="0" smtClean="0">
                <a:latin typeface="Arial Narrow"/>
                <a:cs typeface="Arial Narrow"/>
              </a:rPr>
              <a:t> Performance</a:t>
            </a:r>
          </a:p>
          <a:p>
            <a:pPr marL="458788" defTabSz="454025">
              <a:lnSpc>
                <a:spcPct val="200000"/>
              </a:lnSpc>
              <a:tabLst>
                <a:tab pos="1825625" algn="l"/>
              </a:tabLst>
            </a:pPr>
            <a:r>
              <a:rPr lang="en-US" sz="2000" b="1" dirty="0" smtClean="0">
                <a:latin typeface="Arial Narrow"/>
                <a:cs typeface="Arial Narrow"/>
              </a:rPr>
              <a:t>Won 10 NCAA (National Collegiate Athletic Association championships</a:t>
            </a:r>
          </a:p>
          <a:p>
            <a:pPr marL="458788">
              <a:spcBef>
                <a:spcPts val="1200"/>
              </a:spcBef>
              <a:tabLst>
                <a:tab pos="917575" algn="l"/>
                <a:tab pos="2284413" algn="l"/>
              </a:tabLst>
            </a:pPr>
            <a:r>
              <a:rPr lang="en-US" b="1" dirty="0" smtClean="0">
                <a:latin typeface="Arial Narrow"/>
                <a:cs typeface="Arial Narrow"/>
              </a:rPr>
              <a:t>	1963</a:t>
            </a:r>
            <a:r>
              <a:rPr lang="en-US" b="1" dirty="0">
                <a:latin typeface="Arial Narrow"/>
                <a:cs typeface="Arial Narrow"/>
              </a:rPr>
              <a:t>–64	1969–70	</a:t>
            </a:r>
          </a:p>
          <a:p>
            <a:pPr marL="458788">
              <a:tabLst>
                <a:tab pos="917575" algn="l"/>
                <a:tab pos="2284413" algn="l"/>
              </a:tabLst>
            </a:pPr>
            <a:r>
              <a:rPr lang="en-US" b="1" dirty="0">
                <a:latin typeface="Arial Narrow"/>
                <a:cs typeface="Arial Narrow"/>
              </a:rPr>
              <a:t>	1964–65	1970–71</a:t>
            </a:r>
          </a:p>
          <a:p>
            <a:pPr marL="458788">
              <a:tabLst>
                <a:tab pos="917575" algn="l"/>
                <a:tab pos="2284413" algn="l"/>
              </a:tabLst>
            </a:pPr>
            <a:r>
              <a:rPr lang="en-US" b="1" dirty="0">
                <a:latin typeface="Arial Narrow"/>
                <a:cs typeface="Arial Narrow"/>
              </a:rPr>
              <a:t>	1966–67	1971–72</a:t>
            </a:r>
          </a:p>
          <a:p>
            <a:pPr marL="458788">
              <a:tabLst>
                <a:tab pos="917575" algn="l"/>
                <a:tab pos="2284413" algn="l"/>
              </a:tabLst>
            </a:pPr>
            <a:r>
              <a:rPr lang="en-US" b="1" dirty="0">
                <a:latin typeface="Arial Narrow"/>
                <a:cs typeface="Arial Narrow"/>
              </a:rPr>
              <a:t>	1967–68	1972–73</a:t>
            </a:r>
          </a:p>
          <a:p>
            <a:pPr marL="458788">
              <a:tabLst>
                <a:tab pos="917575" algn="l"/>
                <a:tab pos="2284413" algn="l"/>
              </a:tabLst>
            </a:pPr>
            <a:r>
              <a:rPr lang="en-US" b="1" dirty="0">
                <a:latin typeface="Arial Narrow"/>
                <a:cs typeface="Arial Narrow"/>
              </a:rPr>
              <a:t>	1968–69	1974–75</a:t>
            </a:r>
          </a:p>
          <a:p>
            <a:pPr marL="458788">
              <a:lnSpc>
                <a:spcPct val="150000"/>
              </a:lnSpc>
            </a:pPr>
            <a:r>
              <a:rPr lang="en-US" sz="2000" b="1" dirty="0">
                <a:latin typeface="Arial Narrow"/>
                <a:cs typeface="Arial Narrow"/>
              </a:rPr>
              <a:t>4 Perfect Seasons (30–0)</a:t>
            </a:r>
          </a:p>
          <a:p>
            <a:pPr marL="458788">
              <a:lnSpc>
                <a:spcPct val="150000"/>
              </a:lnSpc>
            </a:pPr>
            <a:r>
              <a:rPr lang="en-US" sz="2000" b="1" dirty="0">
                <a:latin typeface="Arial Narrow"/>
                <a:cs typeface="Arial Narrow"/>
              </a:rPr>
              <a:t>Career Won/Loss Record   885–203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7800"/>
            <a:ext cx="652780" cy="849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112184"/>
            <a:ext cx="1183016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cap="none" baseline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www.wessexlearning.com</a:t>
            </a:r>
            <a:endParaRPr lang="en-US" sz="800" kern="1200" cap="none" baseline="3000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924</Words>
  <Application>Microsoft Macintosh PowerPoint</Application>
  <PresentationFormat>On-screen Show (4:3)</PresentationFormat>
  <Paragraphs>431</Paragraphs>
  <Slides>54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 Narrow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Anna B. Type &amp; Graphics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 Botelho</dc:creator>
  <cp:lastModifiedBy>Anna Botelho</cp:lastModifiedBy>
  <cp:revision>40</cp:revision>
  <dcterms:created xsi:type="dcterms:W3CDTF">2016-05-02T17:59:51Z</dcterms:created>
  <dcterms:modified xsi:type="dcterms:W3CDTF">2017-02-20T21:25:42Z</dcterms:modified>
</cp:coreProperties>
</file>