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493" r:id="rId5"/>
    <p:sldId id="396" r:id="rId6"/>
    <p:sldId id="563" r:id="rId7"/>
    <p:sldId id="530" r:id="rId8"/>
    <p:sldId id="531" r:id="rId9"/>
    <p:sldId id="436" r:id="rId10"/>
    <p:sldId id="266" r:id="rId11"/>
    <p:sldId id="495" r:id="rId12"/>
    <p:sldId id="532" r:id="rId13"/>
    <p:sldId id="496" r:id="rId14"/>
    <p:sldId id="565" r:id="rId15"/>
    <p:sldId id="534" r:id="rId16"/>
    <p:sldId id="535" r:id="rId17"/>
    <p:sldId id="536" r:id="rId18"/>
    <p:sldId id="537" r:id="rId19"/>
    <p:sldId id="538" r:id="rId20"/>
    <p:sldId id="539" r:id="rId21"/>
    <p:sldId id="567" r:id="rId22"/>
    <p:sldId id="540" r:id="rId23"/>
    <p:sldId id="541" r:id="rId24"/>
    <p:sldId id="568" r:id="rId25"/>
    <p:sldId id="542" r:id="rId26"/>
    <p:sldId id="543" r:id="rId27"/>
    <p:sldId id="544" r:id="rId28"/>
    <p:sldId id="545" r:id="rId29"/>
    <p:sldId id="546" r:id="rId30"/>
    <p:sldId id="533" r:id="rId31"/>
    <p:sldId id="468" r:id="rId32"/>
    <p:sldId id="469" r:id="rId33"/>
    <p:sldId id="548" r:id="rId34"/>
    <p:sldId id="549" r:id="rId35"/>
    <p:sldId id="550" r:id="rId36"/>
    <p:sldId id="551" r:id="rId37"/>
    <p:sldId id="571" r:id="rId38"/>
    <p:sldId id="552" r:id="rId39"/>
    <p:sldId id="554" r:id="rId40"/>
    <p:sldId id="555" r:id="rId41"/>
    <p:sldId id="556" r:id="rId42"/>
    <p:sldId id="557" r:id="rId43"/>
    <p:sldId id="558" r:id="rId44"/>
    <p:sldId id="559" r:id="rId45"/>
    <p:sldId id="560" r:id="rId46"/>
    <p:sldId id="561" r:id="rId47"/>
    <p:sldId id="562" r:id="rId48"/>
    <p:sldId id="305"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3A1F"/>
    <a:srgbClr val="B23533"/>
    <a:srgbClr val="FF0C39"/>
    <a:srgbClr val="FF0000"/>
    <a:srgbClr val="FFF67A"/>
    <a:srgbClr val="74C08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203" autoAdjust="0"/>
    <p:restoredTop sz="94762" autoAdjust="0"/>
  </p:normalViewPr>
  <p:slideViewPr>
    <p:cSldViewPr snapToGrid="0" snapToObjects="1">
      <p:cViewPr>
        <p:scale>
          <a:sx n="140" d="100"/>
          <a:sy n="140" d="100"/>
        </p:scale>
        <p:origin x="24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777181-D5C5-8248-8D66-BC013213FD32}" type="datetimeFigureOut">
              <a:rPr lang="en-US" smtClean="0"/>
              <a:pPr/>
              <a:t>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5F245E-079B-5F44-953A-9EACFA09CA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6558280"/>
            <a:ext cx="9144000" cy="299720"/>
          </a:xfrm>
          <a:prstGeom prst="rect">
            <a:avLst/>
          </a:prstGeom>
          <a:solidFill>
            <a:srgbClr val="873A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userDrawn="1"/>
        </p:nvSpPr>
        <p:spPr>
          <a:xfrm>
            <a:off x="7741920" y="6647930"/>
            <a:ext cx="1208664"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cap="all" baseline="0" dirty="0" smtClean="0">
                <a:solidFill>
                  <a:schemeClr val="bg1"/>
                </a:solidFill>
                <a:latin typeface="Arial Narrow" charset="0"/>
                <a:ea typeface="Arial Narrow" charset="0"/>
                <a:cs typeface="Arial Narrow" charset="0"/>
              </a:rPr>
              <a:t>Presentation </a:t>
            </a:r>
            <a:r>
              <a:rPr lang="en-US" sz="800" b="1" kern="1200" cap="all" baseline="0" dirty="0" smtClean="0">
                <a:solidFill>
                  <a:schemeClr val="bg1"/>
                </a:solidFill>
                <a:latin typeface="Arial Narrow" charset="0"/>
                <a:ea typeface="Arial Narrow" charset="0"/>
                <a:cs typeface="Arial Narrow" charset="0"/>
              </a:rPr>
              <a:t>10 </a:t>
            </a:r>
            <a:r>
              <a:rPr lang="en-US" sz="800" b="1" kern="1200" cap="all" baseline="0" dirty="0" smtClean="0">
                <a:solidFill>
                  <a:schemeClr val="bg1"/>
                </a:solidFill>
                <a:latin typeface="Arial Narrow" charset="0"/>
                <a:ea typeface="Arial Narrow" charset="0"/>
                <a:cs typeface="Arial Narrow" charset="0"/>
              </a:rPr>
              <a:t>of 20 / </a:t>
            </a:r>
            <a:fld id="{850B1DE9-7D38-6A4C-824C-6768CAFECB05}" type="slidenum">
              <a:rPr lang="en-US" sz="800" b="1" kern="1200" cap="all" baseline="0" smtClean="0">
                <a:solidFill>
                  <a:schemeClr val="bg1"/>
                </a:solidFill>
                <a:latin typeface="Arial Narrow" charset="0"/>
                <a:ea typeface="Arial Narrow" charset="0"/>
                <a:cs typeface="Arial Narrow" charset="0"/>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800" b="1" kern="1200" cap="all" baseline="30000" dirty="0" smtClean="0">
              <a:solidFill>
                <a:schemeClr val="bg1"/>
              </a:solidFill>
              <a:latin typeface="Arial Narrow" charset="0"/>
              <a:ea typeface="Arial Narrow" charset="0"/>
              <a:cs typeface="Arial Narrow" charset="0"/>
            </a:endParaRPr>
          </a:p>
        </p:txBody>
      </p:sp>
      <p:sp>
        <p:nvSpPr>
          <p:cNvPr id="7" name="TextBox 6"/>
          <p:cNvSpPr txBox="1"/>
          <p:nvPr userDrawn="1"/>
        </p:nvSpPr>
        <p:spPr>
          <a:xfrm>
            <a:off x="177800" y="6647930"/>
            <a:ext cx="1598194"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cap="none" baseline="0" dirty="0" smtClean="0">
                <a:solidFill>
                  <a:schemeClr val="bg1"/>
                </a:solidFill>
                <a:latin typeface="Arial Narrow" charset="0"/>
                <a:ea typeface="Arial Narrow" charset="0"/>
                <a:cs typeface="Arial Narrow" charset="0"/>
              </a:rPr>
              <a:t>© Noel Capon, 2017. All rights reserved.</a:t>
            </a:r>
            <a:endParaRPr lang="en-US" sz="800" b="1" kern="1200" cap="none" baseline="30000" dirty="0" smtClean="0">
              <a:solidFill>
                <a:schemeClr val="bg1"/>
              </a:solidFill>
              <a:latin typeface="Arial Narrow" charset="0"/>
              <a:ea typeface="Arial Narrow" charset="0"/>
              <a:cs typeface="Arial Narrow" charset="0"/>
            </a:endParaRP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 Id="rId3"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71599" y="1940008"/>
            <a:ext cx="7326808" cy="1692771"/>
          </a:xfrm>
          <a:prstGeom prst="rect">
            <a:avLst/>
          </a:prstGeom>
          <a:noFill/>
        </p:spPr>
        <p:txBody>
          <a:bodyPr wrap="square" lIns="0" tIns="0" rIns="0" bIns="0" rtlCol="0">
            <a:spAutoFit/>
          </a:bodyPr>
          <a:lstStyle/>
          <a:p>
            <a:pPr rtl="0"/>
            <a:r>
              <a:rPr lang="en-US" sz="4800" kern="1200" dirty="0" smtClean="0">
                <a:solidFill>
                  <a:schemeClr val="tx1"/>
                </a:solidFill>
                <a:latin typeface="Arial Narrow"/>
                <a:ea typeface="+mn-ea"/>
                <a:cs typeface="Arial Narrow"/>
              </a:rPr>
              <a:t>Managing Markets Strategically</a:t>
            </a:r>
          </a:p>
          <a:p>
            <a:pPr rtl="0"/>
            <a:r>
              <a:rPr lang="en-US" sz="2000" b="1" kern="1200" dirty="0" smtClean="0">
                <a:solidFill>
                  <a:schemeClr val="tx1"/>
                </a:solidFill>
                <a:latin typeface="Arial Narrow"/>
                <a:ea typeface="+mn-ea"/>
                <a:cs typeface="Arial Narrow"/>
              </a:rPr>
              <a:t>Professor Noel Capon</a:t>
            </a:r>
          </a:p>
          <a:p>
            <a:pPr rtl="0"/>
            <a:r>
              <a:rPr lang="en-US" sz="1400" kern="1200" dirty="0" smtClean="0">
                <a:solidFill>
                  <a:schemeClr val="tx1"/>
                </a:solidFill>
                <a:latin typeface="Arial Narrow"/>
                <a:ea typeface="+mn-ea"/>
                <a:cs typeface="Arial Narrow"/>
              </a:rPr>
              <a:t>R.C. Kopf Professor of International Marketing </a:t>
            </a:r>
          </a:p>
          <a:p>
            <a:pPr rtl="0"/>
            <a:r>
              <a:rPr lang="en-US" sz="1400" kern="1200" dirty="0" smtClean="0">
                <a:solidFill>
                  <a:schemeClr val="tx1"/>
                </a:solidFill>
                <a:latin typeface="Arial Narrow"/>
                <a:ea typeface="+mn-ea"/>
                <a:cs typeface="Arial Narrow"/>
              </a:rPr>
              <a:t>Columbia Business School</a:t>
            </a:r>
          </a:p>
          <a:p>
            <a:pPr rtl="0"/>
            <a:r>
              <a:rPr lang="en-US" sz="1400" kern="1200" dirty="0" smtClean="0">
                <a:solidFill>
                  <a:schemeClr val="tx1"/>
                </a:solidFill>
                <a:latin typeface="Arial Narrow"/>
                <a:ea typeface="+mn-ea"/>
                <a:cs typeface="Arial Narrow"/>
              </a:rPr>
              <a:t>New York, NY</a:t>
            </a:r>
            <a:endParaRPr lang="en-US" sz="1400" dirty="0">
              <a:latin typeface="Arial Narrow"/>
              <a:cs typeface="Arial Narrow"/>
            </a:endParaRPr>
          </a:p>
        </p:txBody>
      </p:sp>
      <p:grpSp>
        <p:nvGrpSpPr>
          <p:cNvPr id="12" name="Group 11"/>
          <p:cNvGrpSpPr/>
          <p:nvPr/>
        </p:nvGrpSpPr>
        <p:grpSpPr>
          <a:xfrm>
            <a:off x="1371599" y="3902964"/>
            <a:ext cx="6207552" cy="1445003"/>
            <a:chOff x="136772" y="3872484"/>
            <a:chExt cx="7463482" cy="1737360"/>
          </a:xfrm>
        </p:grpSpPr>
        <p:pic>
          <p:nvPicPr>
            <p:cNvPr id="13" name="Picture 12" descr="TVM Cover 4th edition.jpg"/>
            <p:cNvPicPr>
              <a:picLocks noChangeAspect="1"/>
            </p:cNvPicPr>
            <p:nvPr/>
          </p:nvPicPr>
          <p:blipFill>
            <a:blip r:embed="rId2"/>
            <a:stretch>
              <a:fillRect/>
            </a:stretch>
          </p:blipFill>
          <p:spPr>
            <a:xfrm>
              <a:off x="4033030" y="3886200"/>
              <a:ext cx="1321308" cy="1709928"/>
            </a:xfrm>
            <a:prstGeom prst="rect">
              <a:avLst/>
            </a:prstGeom>
            <a:effectLst>
              <a:outerShdw blurRad="50800" dist="38100" dir="2700000">
                <a:srgbClr val="000000">
                  <a:alpha val="43000"/>
                </a:srgbClr>
              </a:outerShdw>
            </a:effectLst>
          </p:spPr>
        </p:pic>
        <p:pic>
          <p:nvPicPr>
            <p:cNvPr id="17" name="Picture 16" descr="CMF 2015 Cover 4th edition.jpg"/>
            <p:cNvPicPr>
              <a:picLocks noChangeAspect="1"/>
            </p:cNvPicPr>
            <p:nvPr/>
          </p:nvPicPr>
          <p:blipFill>
            <a:blip r:embed="rId3"/>
            <a:stretch>
              <a:fillRect/>
            </a:stretch>
          </p:blipFill>
          <p:spPr>
            <a:xfrm>
              <a:off x="2702315" y="3886200"/>
              <a:ext cx="1321308" cy="1709928"/>
            </a:xfrm>
            <a:prstGeom prst="rect">
              <a:avLst/>
            </a:prstGeom>
            <a:effectLst>
              <a:outerShdw blurRad="50800" dist="38100" dir="2700000">
                <a:srgbClr val="000000">
                  <a:alpha val="43000"/>
                </a:srgbClr>
              </a:outerShdw>
            </a:effectLst>
          </p:spPr>
        </p:pic>
        <p:pic>
          <p:nvPicPr>
            <p:cNvPr id="18" name="Picture 17" descr="MM21c 2015 Cover 4th edition.jpg"/>
            <p:cNvPicPr>
              <a:picLocks noChangeAspect="1"/>
            </p:cNvPicPr>
            <p:nvPr/>
          </p:nvPicPr>
          <p:blipFill>
            <a:blip r:embed="rId4"/>
            <a:stretch>
              <a:fillRect/>
            </a:stretch>
          </p:blipFill>
          <p:spPr>
            <a:xfrm>
              <a:off x="1371600" y="3886200"/>
              <a:ext cx="1321308" cy="1709928"/>
            </a:xfrm>
            <a:prstGeom prst="rect">
              <a:avLst/>
            </a:prstGeom>
            <a:effectLst>
              <a:outerShdw blurRad="50800" dist="38100" dir="2700000">
                <a:srgbClr val="000000">
                  <a:alpha val="43000"/>
                </a:srgbClr>
              </a:outerShdw>
            </a:effectLst>
          </p:spPr>
        </p:pic>
        <p:pic>
          <p:nvPicPr>
            <p:cNvPr id="19" name="Picture 18" descr="TVM Cover 4th edition.jpg"/>
            <p:cNvPicPr>
              <a:picLocks noChangeAspect="1"/>
            </p:cNvPicPr>
            <p:nvPr/>
          </p:nvPicPr>
          <p:blipFill>
            <a:blip r:embed="rId5"/>
            <a:stretch>
              <a:fillRect/>
            </a:stretch>
          </p:blipFill>
          <p:spPr>
            <a:xfrm>
              <a:off x="5373014" y="3886200"/>
              <a:ext cx="1083852" cy="1709928"/>
            </a:xfrm>
            <a:prstGeom prst="rect">
              <a:avLst/>
            </a:prstGeom>
            <a:effectLst>
              <a:outerShdw blurRad="50800" dist="38100" dir="2700000">
                <a:srgbClr val="000000">
                  <a:alpha val="43000"/>
                </a:srgbClr>
              </a:outerShdw>
            </a:effectLst>
          </p:spPr>
        </p:pic>
        <p:pic>
          <p:nvPicPr>
            <p:cNvPr id="20" name="Picture 19" descr="TVM Cover 4th edition.jpg"/>
            <p:cNvPicPr>
              <a:picLocks noChangeAspect="1"/>
            </p:cNvPicPr>
            <p:nvPr/>
          </p:nvPicPr>
          <p:blipFill>
            <a:blip r:embed="rId6"/>
            <a:stretch>
              <a:fillRect/>
            </a:stretch>
          </p:blipFill>
          <p:spPr>
            <a:xfrm>
              <a:off x="6475542" y="3886200"/>
              <a:ext cx="1124712" cy="1709928"/>
            </a:xfrm>
            <a:prstGeom prst="rect">
              <a:avLst/>
            </a:prstGeom>
            <a:effectLst>
              <a:outerShdw blurRad="50800" dist="38100" dir="2700000">
                <a:srgbClr val="000000">
                  <a:alpha val="43000"/>
                </a:srgbClr>
              </a:outerShdw>
            </a:effec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772" y="3872484"/>
              <a:ext cx="1216152" cy="1737360"/>
            </a:xfrm>
            <a:prstGeom prst="rect">
              <a:avLst/>
            </a:prstGeom>
            <a:effectLst>
              <a:outerShdw blurRad="50800" dist="38100" dir="2700000" algn="tl" rotWithShape="0">
                <a:prstClr val="black">
                  <a:alpha val="40000"/>
                </a:prstClr>
              </a:outerShdw>
            </a:effectLst>
          </p:spPr>
        </p:pic>
      </p:gr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3" name="TextBox 22"/>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Brands</a:t>
            </a:r>
            <a:endParaRPr lang="en-US" sz="2800" dirty="0">
              <a:solidFill>
                <a:schemeClr val="bg1"/>
              </a:solidFill>
              <a:latin typeface="Arial Narrow"/>
              <a:cs typeface="Arial Narrow"/>
            </a:endParaRPr>
          </a:p>
        </p:txBody>
      </p:sp>
      <p:sp>
        <p:nvSpPr>
          <p:cNvPr id="9" name="TextBox 8"/>
          <p:cNvSpPr txBox="1"/>
          <p:nvPr/>
        </p:nvSpPr>
        <p:spPr>
          <a:xfrm>
            <a:off x="938696" y="1600200"/>
            <a:ext cx="7971784" cy="2646878"/>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b="1" dirty="0" smtClean="0">
                <a:latin typeface="Arial Narrow"/>
                <a:cs typeface="Arial Narrow"/>
              </a:rPr>
              <a:t>•	What is a brand?</a:t>
            </a:r>
          </a:p>
          <a:p>
            <a:pPr marL="682625" indent="-223838" defTabSz="454025">
              <a:spcBef>
                <a:spcPts val="1200"/>
              </a:spcBef>
              <a:tabLst>
                <a:tab pos="1825625" algn="l"/>
              </a:tabLst>
            </a:pPr>
            <a:r>
              <a:rPr lang="en-US" dirty="0" smtClean="0">
                <a:latin typeface="Arial Narrow"/>
                <a:cs typeface="Arial Narrow"/>
              </a:rPr>
              <a:t>•	Brand equity, the value of brands</a:t>
            </a:r>
          </a:p>
          <a:p>
            <a:pPr marL="682625" indent="-223838" defTabSz="454025">
              <a:spcBef>
                <a:spcPts val="1200"/>
              </a:spcBef>
              <a:tabLst>
                <a:tab pos="1825625" algn="l"/>
              </a:tabLst>
            </a:pPr>
            <a:r>
              <a:rPr lang="en-US" dirty="0" smtClean="0">
                <a:latin typeface="Arial Narrow"/>
                <a:cs typeface="Arial Narrow"/>
              </a:rPr>
              <a:t>•	Monetizing brand equity</a:t>
            </a:r>
          </a:p>
          <a:p>
            <a:pPr marL="682625" indent="-223838" defTabSz="454025">
              <a:spcBef>
                <a:spcPts val="1200"/>
              </a:spcBef>
              <a:tabLst>
                <a:tab pos="1825625" algn="l"/>
              </a:tabLst>
            </a:pPr>
            <a:r>
              <a:rPr lang="en-US" dirty="0" smtClean="0">
                <a:latin typeface="Arial Narrow"/>
                <a:cs typeface="Arial Narrow"/>
              </a:rPr>
              <a:t>•	Building, sustaining a strong brand</a:t>
            </a:r>
          </a:p>
          <a:p>
            <a:pPr marL="682625" indent="-223838" defTabSz="454025">
              <a:spcBef>
                <a:spcPts val="1200"/>
              </a:spcBef>
              <a:tabLst>
                <a:tab pos="1825625" algn="l"/>
              </a:tabLst>
            </a:pPr>
            <a:r>
              <a:rPr lang="en-US" dirty="0" smtClean="0">
                <a:latin typeface="Arial Narrow"/>
                <a:cs typeface="Arial Narrow"/>
              </a:rPr>
              <a:t>•	Managing brand architecture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938696" y="1600200"/>
            <a:ext cx="7327900" cy="369332"/>
          </a:xfrm>
          <a:prstGeom prst="rect">
            <a:avLst/>
          </a:prstGeom>
          <a:noFill/>
        </p:spPr>
        <p:txBody>
          <a:bodyPr wrap="square" lIns="0" tIns="0" rIns="0" bIns="0" rtlCol="0">
            <a:spAutoFit/>
          </a:bodyPr>
          <a:lstStyle/>
          <a:p>
            <a:pPr indent="1588" defTabSz="454025">
              <a:spcBef>
                <a:spcPts val="600"/>
              </a:spcBef>
              <a:tabLst>
                <a:tab pos="1825625" algn="l"/>
              </a:tabLst>
            </a:pPr>
            <a:r>
              <a:rPr lang="en-US" sz="2400" b="1" dirty="0" smtClean="0">
                <a:latin typeface="Arial Narrow"/>
                <a:cs typeface="Arial Narrow"/>
              </a:rPr>
              <a:t>The Company View</a:t>
            </a:r>
          </a:p>
        </p:txBody>
      </p:sp>
      <p:sp>
        <p:nvSpPr>
          <p:cNvPr id="6" name="Rectangle 5"/>
          <p:cNvSpPr/>
          <p:nvPr/>
        </p:nvSpPr>
        <p:spPr>
          <a:xfrm>
            <a:off x="1438452" y="2564440"/>
            <a:ext cx="1051560" cy="369332"/>
          </a:xfrm>
          <a:prstGeom prst="rect">
            <a:avLst/>
          </a:prstGeom>
        </p:spPr>
        <p:txBody>
          <a:bodyPr wrap="square" anchor="ctr">
            <a:spAutoFit/>
          </a:bodyPr>
          <a:lstStyle/>
          <a:p>
            <a:pPr algn="ctr"/>
            <a:r>
              <a:rPr lang="en-US" b="1" dirty="0" smtClean="0">
                <a:latin typeface="Arial Narrow"/>
                <a:cs typeface="Arial Narrow"/>
              </a:rPr>
              <a:t>Name</a:t>
            </a:r>
            <a:endParaRPr lang="en-US" dirty="0"/>
          </a:p>
        </p:txBody>
      </p:sp>
      <p:sp>
        <p:nvSpPr>
          <p:cNvPr id="7" name="Rectangle 6"/>
          <p:cNvSpPr/>
          <p:nvPr/>
        </p:nvSpPr>
        <p:spPr>
          <a:xfrm>
            <a:off x="3839194" y="2410551"/>
            <a:ext cx="1051560" cy="369332"/>
          </a:xfrm>
          <a:prstGeom prst="rect">
            <a:avLst/>
          </a:prstGeom>
        </p:spPr>
        <p:txBody>
          <a:bodyPr wrap="square" anchor="ctr">
            <a:spAutoFit/>
          </a:bodyPr>
          <a:lstStyle/>
          <a:p>
            <a:pPr algn="ctr"/>
            <a:r>
              <a:rPr lang="en-US" b="1" dirty="0" smtClean="0">
                <a:latin typeface="Arial Narrow"/>
                <a:cs typeface="Arial Narrow"/>
              </a:rPr>
              <a:t>Symbol</a:t>
            </a:r>
            <a:endParaRPr lang="en-US" dirty="0"/>
          </a:p>
        </p:txBody>
      </p:sp>
      <p:sp>
        <p:nvSpPr>
          <p:cNvPr id="8" name="Rectangle 7"/>
          <p:cNvSpPr/>
          <p:nvPr/>
        </p:nvSpPr>
        <p:spPr>
          <a:xfrm>
            <a:off x="5407367" y="2872217"/>
            <a:ext cx="1051560" cy="369332"/>
          </a:xfrm>
          <a:prstGeom prst="rect">
            <a:avLst/>
          </a:prstGeom>
        </p:spPr>
        <p:txBody>
          <a:bodyPr wrap="square" anchor="ctr">
            <a:spAutoFit/>
          </a:bodyPr>
          <a:lstStyle/>
          <a:p>
            <a:pPr algn="ctr"/>
            <a:r>
              <a:rPr lang="en-US" b="1" dirty="0" smtClean="0">
                <a:latin typeface="Arial Narrow"/>
                <a:cs typeface="Arial Narrow"/>
              </a:rPr>
              <a:t>Logo</a:t>
            </a:r>
            <a:endParaRPr lang="en-US" dirty="0"/>
          </a:p>
        </p:txBody>
      </p:sp>
      <p:sp>
        <p:nvSpPr>
          <p:cNvPr id="9" name="Rectangle 8"/>
          <p:cNvSpPr/>
          <p:nvPr/>
        </p:nvSpPr>
        <p:spPr>
          <a:xfrm>
            <a:off x="6994176" y="2256663"/>
            <a:ext cx="1051560" cy="369332"/>
          </a:xfrm>
          <a:prstGeom prst="rect">
            <a:avLst/>
          </a:prstGeom>
        </p:spPr>
        <p:txBody>
          <a:bodyPr wrap="square" anchor="ctr">
            <a:spAutoFit/>
          </a:bodyPr>
          <a:lstStyle/>
          <a:p>
            <a:pPr algn="ctr"/>
            <a:r>
              <a:rPr lang="en-US" b="1" dirty="0" smtClean="0">
                <a:latin typeface="Arial Narrow"/>
                <a:cs typeface="Arial Narrow"/>
              </a:rPr>
              <a:t>Sound</a:t>
            </a:r>
            <a:endParaRPr lang="en-US" dirty="0"/>
          </a:p>
        </p:txBody>
      </p:sp>
      <p:sp>
        <p:nvSpPr>
          <p:cNvPr id="10" name="Rectangle 9"/>
          <p:cNvSpPr/>
          <p:nvPr/>
        </p:nvSpPr>
        <p:spPr>
          <a:xfrm>
            <a:off x="2490012" y="3458962"/>
            <a:ext cx="1051560" cy="369332"/>
          </a:xfrm>
          <a:prstGeom prst="rect">
            <a:avLst/>
          </a:prstGeom>
        </p:spPr>
        <p:txBody>
          <a:bodyPr wrap="square" anchor="ctr">
            <a:spAutoFit/>
          </a:bodyPr>
          <a:lstStyle/>
          <a:p>
            <a:pPr algn="ctr"/>
            <a:r>
              <a:rPr lang="en-US" b="1" dirty="0" smtClean="0">
                <a:latin typeface="Arial Narrow"/>
                <a:cs typeface="Arial Narrow"/>
              </a:rPr>
              <a:t>Term</a:t>
            </a:r>
            <a:endParaRPr lang="en-US" dirty="0"/>
          </a:p>
        </p:txBody>
      </p:sp>
      <p:sp>
        <p:nvSpPr>
          <p:cNvPr id="11" name="Rectangle 10"/>
          <p:cNvSpPr/>
          <p:nvPr/>
        </p:nvSpPr>
        <p:spPr>
          <a:xfrm>
            <a:off x="4355807" y="3766739"/>
            <a:ext cx="1051560" cy="369332"/>
          </a:xfrm>
          <a:prstGeom prst="rect">
            <a:avLst/>
          </a:prstGeom>
        </p:spPr>
        <p:txBody>
          <a:bodyPr wrap="square" anchor="ctr">
            <a:spAutoFit/>
          </a:bodyPr>
          <a:lstStyle/>
          <a:p>
            <a:pPr algn="ctr"/>
            <a:r>
              <a:rPr lang="en-US" b="1" dirty="0" smtClean="0">
                <a:latin typeface="Arial Narrow"/>
                <a:cs typeface="Arial Narrow"/>
              </a:rPr>
              <a:t>Design</a:t>
            </a:r>
            <a:endParaRPr lang="en-US" dirty="0"/>
          </a:p>
        </p:txBody>
      </p:sp>
      <p:sp>
        <p:nvSpPr>
          <p:cNvPr id="12" name="Rectangle 11"/>
          <p:cNvSpPr/>
          <p:nvPr/>
        </p:nvSpPr>
        <p:spPr>
          <a:xfrm>
            <a:off x="6458926" y="4074515"/>
            <a:ext cx="1586809" cy="369332"/>
          </a:xfrm>
          <a:prstGeom prst="rect">
            <a:avLst/>
          </a:prstGeom>
        </p:spPr>
        <p:txBody>
          <a:bodyPr wrap="square" anchor="ctr">
            <a:spAutoFit/>
          </a:bodyPr>
          <a:lstStyle/>
          <a:p>
            <a:pPr algn="ctr"/>
            <a:r>
              <a:rPr lang="en-US" b="1" dirty="0" smtClean="0">
                <a:latin typeface="Arial Narrow"/>
                <a:cs typeface="Arial Narrow"/>
              </a:rPr>
              <a:t>Spokesperson</a:t>
            </a:r>
            <a:endParaRPr lang="en-US" dirty="0"/>
          </a:p>
        </p:txBody>
      </p:sp>
      <p:sp>
        <p:nvSpPr>
          <p:cNvPr id="13" name="Rectangle 12"/>
          <p:cNvSpPr/>
          <p:nvPr/>
        </p:nvSpPr>
        <p:spPr>
          <a:xfrm>
            <a:off x="1045188" y="4563310"/>
            <a:ext cx="1051560" cy="369332"/>
          </a:xfrm>
          <a:prstGeom prst="rect">
            <a:avLst/>
          </a:prstGeom>
        </p:spPr>
        <p:txBody>
          <a:bodyPr wrap="square" anchor="ctr">
            <a:spAutoFit/>
          </a:bodyPr>
          <a:lstStyle/>
          <a:p>
            <a:pPr algn="ctr"/>
            <a:r>
              <a:rPr lang="en-US" b="1" dirty="0" smtClean="0">
                <a:latin typeface="Arial Narrow"/>
                <a:cs typeface="Arial Narrow"/>
              </a:rPr>
              <a:t>Sign</a:t>
            </a:r>
            <a:endParaRPr lang="en-US" dirty="0"/>
          </a:p>
        </p:txBody>
      </p:sp>
      <p:sp>
        <p:nvSpPr>
          <p:cNvPr id="14" name="Rectangle 13"/>
          <p:cNvSpPr/>
          <p:nvPr/>
        </p:nvSpPr>
        <p:spPr>
          <a:xfrm>
            <a:off x="2357128" y="5337583"/>
            <a:ext cx="1184443" cy="369332"/>
          </a:xfrm>
          <a:prstGeom prst="rect">
            <a:avLst/>
          </a:prstGeom>
        </p:spPr>
        <p:txBody>
          <a:bodyPr wrap="square" anchor="ctr">
            <a:spAutoFit/>
          </a:bodyPr>
          <a:lstStyle/>
          <a:p>
            <a:pPr algn="ctr"/>
            <a:r>
              <a:rPr lang="en-US" b="1" dirty="0" smtClean="0">
                <a:latin typeface="Arial Narrow"/>
                <a:cs typeface="Arial Narrow"/>
              </a:rPr>
              <a:t>Trademark</a:t>
            </a:r>
            <a:endParaRPr lang="en-US" dirty="0"/>
          </a:p>
        </p:txBody>
      </p:sp>
      <p:sp>
        <p:nvSpPr>
          <p:cNvPr id="15" name="Rectangle 14"/>
          <p:cNvSpPr/>
          <p:nvPr/>
        </p:nvSpPr>
        <p:spPr>
          <a:xfrm>
            <a:off x="3541571" y="4717197"/>
            <a:ext cx="2103120" cy="369332"/>
          </a:xfrm>
          <a:prstGeom prst="rect">
            <a:avLst/>
          </a:prstGeom>
        </p:spPr>
        <p:txBody>
          <a:bodyPr wrap="square" anchor="ctr">
            <a:spAutoFit/>
          </a:bodyPr>
          <a:lstStyle/>
          <a:p>
            <a:pPr algn="ctr"/>
            <a:r>
              <a:rPr lang="en-US" b="1" dirty="0" smtClean="0">
                <a:latin typeface="Arial Narrow"/>
                <a:cs typeface="Arial Narrow"/>
              </a:rPr>
              <a:t>Package design</a:t>
            </a:r>
            <a:endParaRPr lang="en-US" dirty="0"/>
          </a:p>
        </p:txBody>
      </p:sp>
      <p:sp>
        <p:nvSpPr>
          <p:cNvPr id="16" name="Rectangle 15"/>
          <p:cNvSpPr/>
          <p:nvPr/>
        </p:nvSpPr>
        <p:spPr>
          <a:xfrm>
            <a:off x="5552450" y="5491473"/>
            <a:ext cx="1051560" cy="369332"/>
          </a:xfrm>
          <a:prstGeom prst="rect">
            <a:avLst/>
          </a:prstGeom>
        </p:spPr>
        <p:txBody>
          <a:bodyPr wrap="square" anchor="ctr">
            <a:spAutoFit/>
          </a:bodyPr>
          <a:lstStyle/>
          <a:p>
            <a:pPr algn="ctr"/>
            <a:r>
              <a:rPr lang="en-US" b="1" dirty="0" smtClean="0">
                <a:latin typeface="Arial Narrow"/>
                <a:cs typeface="Arial Narrow"/>
              </a:rPr>
              <a:t>Color</a:t>
            </a:r>
            <a:endParaRPr lang="en-US" dirty="0"/>
          </a:p>
        </p:txBody>
      </p:sp>
      <p:sp>
        <p:nvSpPr>
          <p:cNvPr id="17" name="Rectangle 16"/>
          <p:cNvSpPr/>
          <p:nvPr/>
        </p:nvSpPr>
        <p:spPr>
          <a:xfrm>
            <a:off x="7164797" y="5038180"/>
            <a:ext cx="1051560" cy="369332"/>
          </a:xfrm>
          <a:prstGeom prst="rect">
            <a:avLst/>
          </a:prstGeom>
        </p:spPr>
        <p:txBody>
          <a:bodyPr wrap="square" anchor="ctr">
            <a:spAutoFit/>
          </a:bodyPr>
          <a:lstStyle/>
          <a:p>
            <a:pPr algn="ctr"/>
            <a:r>
              <a:rPr lang="en-US" b="1" dirty="0" smtClean="0">
                <a:latin typeface="Arial Narrow"/>
                <a:cs typeface="Arial Narrow"/>
              </a:rPr>
              <a:t>Smell</a:t>
            </a:r>
            <a:endParaRPr lang="en-US"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0" name="TextBox 1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938696" y="1600200"/>
            <a:ext cx="7327900" cy="3754874"/>
          </a:xfrm>
          <a:prstGeom prst="rect">
            <a:avLst/>
          </a:prstGeom>
          <a:noFill/>
        </p:spPr>
        <p:txBody>
          <a:bodyPr wrap="square" lIns="0" tIns="0" rIns="0" bIns="0" rtlCol="0">
            <a:spAutoFit/>
          </a:bodyPr>
          <a:lstStyle/>
          <a:p>
            <a:pPr indent="1588" defTabSz="454025">
              <a:lnSpc>
                <a:spcPts val="2400"/>
              </a:lnSpc>
              <a:spcBef>
                <a:spcPts val="600"/>
              </a:spcBef>
              <a:tabLst>
                <a:tab pos="1825625" algn="l"/>
              </a:tabLst>
            </a:pPr>
            <a:r>
              <a:rPr lang="en-US" b="1" dirty="0" smtClean="0">
                <a:latin typeface="Arial Narrow"/>
                <a:cs typeface="Arial Narrow"/>
              </a:rPr>
              <a:t>“What distinguishes a brand from its unbranded commodity counterpart and gives it equity is the sum total of consumer’s perceptions and feelings about the product attributes and how they perform, about the brand name and what it stands for, and about the company associated with the brand.”</a:t>
            </a:r>
          </a:p>
          <a:p>
            <a:pPr indent="1588" algn="r" defTabSz="454025">
              <a:lnSpc>
                <a:spcPts val="2400"/>
              </a:lnSpc>
              <a:spcBef>
                <a:spcPts val="600"/>
              </a:spcBef>
              <a:tabLst>
                <a:tab pos="1825625" algn="l"/>
              </a:tabLst>
            </a:pPr>
            <a:r>
              <a:rPr lang="en-US" sz="1400" b="1" dirty="0" smtClean="0">
                <a:latin typeface="Arial Narrow"/>
                <a:cs typeface="Arial Narrow"/>
              </a:rPr>
              <a:t>— Alvin </a:t>
            </a:r>
            <a:r>
              <a:rPr lang="en-US" sz="1400" b="1" dirty="0" err="1" smtClean="0">
                <a:latin typeface="Arial Narrow"/>
                <a:cs typeface="Arial Narrow"/>
              </a:rPr>
              <a:t>Achenbaum</a:t>
            </a:r>
            <a:endParaRPr lang="en-US" sz="1400" b="1" dirty="0" smtClean="0">
              <a:latin typeface="Arial Narrow"/>
              <a:cs typeface="Arial Narrow"/>
            </a:endParaRPr>
          </a:p>
          <a:p>
            <a:pPr indent="1588" defTabSz="454025">
              <a:lnSpc>
                <a:spcPts val="2400"/>
              </a:lnSpc>
              <a:spcBef>
                <a:spcPts val="3600"/>
              </a:spcBef>
              <a:tabLst>
                <a:tab pos="1825625" algn="l"/>
              </a:tabLst>
            </a:pPr>
            <a:r>
              <a:rPr lang="en-US" b="1" dirty="0" smtClean="0">
                <a:latin typeface="Arial Narrow"/>
                <a:cs typeface="Arial Narrow"/>
              </a:rPr>
              <a:t>“A product is something that is made in a factor; a brand is something that is bought by a customer. A competitor can copy a product; a brand is unique. A product can be quickly outdated; a successful brand is timeless.”</a:t>
            </a:r>
          </a:p>
          <a:p>
            <a:pPr indent="1588" algn="r" defTabSz="454025">
              <a:lnSpc>
                <a:spcPts val="2400"/>
              </a:lnSpc>
              <a:spcBef>
                <a:spcPts val="600"/>
              </a:spcBef>
              <a:tabLst>
                <a:tab pos="1825625" algn="l"/>
              </a:tabLst>
            </a:pPr>
            <a:r>
              <a:rPr lang="en-US" sz="1400" b="1" dirty="0" smtClean="0">
                <a:latin typeface="Arial Narrow"/>
                <a:cs typeface="Arial Narrow"/>
              </a:rPr>
              <a:t>— S. King, WPP Group, London</a:t>
            </a:r>
          </a:p>
          <a:p>
            <a:pPr indent="1588" algn="r" defTabSz="454025">
              <a:lnSpc>
                <a:spcPts val="2400"/>
              </a:lnSpc>
              <a:spcBef>
                <a:spcPts val="600"/>
              </a:spcBef>
              <a:tabLst>
                <a:tab pos="1825625" algn="l"/>
              </a:tabLst>
            </a:pPr>
            <a:endParaRPr lang="en-US" sz="1400" b="1" dirty="0" smtClean="0">
              <a:latin typeface="Arial Narrow"/>
              <a:cs typeface="Arial Narrow"/>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13" name="TextBox 12"/>
          <p:cNvSpPr txBox="1"/>
          <p:nvPr/>
        </p:nvSpPr>
        <p:spPr>
          <a:xfrm>
            <a:off x="938696" y="1600200"/>
            <a:ext cx="7971784" cy="2923878"/>
          </a:xfrm>
          <a:prstGeom prst="rect">
            <a:avLst/>
          </a:prstGeom>
          <a:noFill/>
        </p:spPr>
        <p:txBody>
          <a:bodyPr wrap="square" lIns="0" tIns="0" rIns="0" bIns="0" rtlCol="0">
            <a:spAutoFit/>
          </a:bodyPr>
          <a:lstStyle/>
          <a:p>
            <a:r>
              <a:rPr lang="en-US" sz="2400" b="1" dirty="0" smtClean="0">
                <a:latin typeface="Arial Narrow"/>
                <a:cs typeface="Arial Narrow"/>
              </a:rPr>
              <a:t>The Customer View</a:t>
            </a:r>
          </a:p>
          <a:p>
            <a:pPr marL="225425" indent="1588" defTabSz="454025">
              <a:spcBef>
                <a:spcPts val="1200"/>
              </a:spcBef>
              <a:tabLst>
                <a:tab pos="1825625" algn="l"/>
              </a:tabLst>
            </a:pPr>
            <a:r>
              <a:rPr lang="en-US" b="1" dirty="0" smtClean="0">
                <a:latin typeface="Arial Narrow"/>
                <a:cs typeface="Arial Narrow"/>
              </a:rPr>
              <a:t>The </a:t>
            </a:r>
            <a:r>
              <a:rPr lang="en-US" b="1" dirty="0">
                <a:latin typeface="Arial Narrow"/>
                <a:cs typeface="Arial Narrow"/>
              </a:rPr>
              <a:t>Primary Meaning of </a:t>
            </a:r>
            <a:r>
              <a:rPr lang="en-US" b="1" dirty="0" smtClean="0">
                <a:latin typeface="Arial Narrow"/>
                <a:cs typeface="Arial Narrow"/>
              </a:rPr>
              <a:t>any </a:t>
            </a:r>
            <a:r>
              <a:rPr lang="en-US" b="1" dirty="0">
                <a:latin typeface="Arial Narrow"/>
                <a:cs typeface="Arial Narrow"/>
              </a:rPr>
              <a:t>Brand is Carried in the </a:t>
            </a:r>
            <a:r>
              <a:rPr lang="en-US" b="1" dirty="0" smtClean="0">
                <a:latin typeface="Arial Narrow"/>
                <a:cs typeface="Arial Narrow"/>
              </a:rPr>
              <a:t>Customer  </a:t>
            </a:r>
            <a:r>
              <a:rPr lang="en-US" b="1" dirty="0">
                <a:latin typeface="Arial Narrow"/>
                <a:cs typeface="Arial Narrow"/>
              </a:rPr>
              <a:t>Mind;</a:t>
            </a:r>
            <a:r>
              <a:rPr lang="en-US" b="1" dirty="0" smtClean="0">
                <a:latin typeface="Arial Narrow"/>
                <a:cs typeface="Arial Narrow"/>
              </a:rPr>
              <a:t> </a:t>
            </a:r>
            <a:br>
              <a:rPr lang="en-US" b="1" dirty="0" smtClean="0">
                <a:latin typeface="Arial Narrow"/>
                <a:cs typeface="Arial Narrow"/>
              </a:rPr>
            </a:br>
            <a:r>
              <a:rPr lang="en-US" b="1" dirty="0" smtClean="0">
                <a:latin typeface="Arial Narrow"/>
                <a:cs typeface="Arial Narrow"/>
              </a:rPr>
              <a:t>Great </a:t>
            </a:r>
            <a:r>
              <a:rPr lang="en-US" b="1" dirty="0">
                <a:latin typeface="Arial Narrow"/>
                <a:cs typeface="Arial Narrow"/>
              </a:rPr>
              <a:t>Brands are Owned by Customers, </a:t>
            </a:r>
            <a:r>
              <a:rPr lang="en-US" b="1" dirty="0" smtClean="0">
                <a:latin typeface="Arial Narrow"/>
                <a:cs typeface="Arial Narrow"/>
              </a:rPr>
              <a:t>not by Firms</a:t>
            </a:r>
          </a:p>
          <a:p>
            <a:pPr marL="450850" indent="-223838" defTabSz="454025">
              <a:spcBef>
                <a:spcPts val="1200"/>
              </a:spcBef>
              <a:tabLst>
                <a:tab pos="1825625" algn="l"/>
              </a:tabLst>
            </a:pPr>
            <a:r>
              <a:rPr lang="en-US" b="1" dirty="0" smtClean="0">
                <a:latin typeface="Arial Narrow"/>
                <a:cs typeface="Arial Narrow"/>
              </a:rPr>
              <a:t>•	A collection of perceptions and associations customers hold about a product, service, or firm</a:t>
            </a:r>
          </a:p>
          <a:p>
            <a:pPr marL="450850" indent="-223838" defTabSz="454025">
              <a:spcBef>
                <a:spcPts val="1200"/>
              </a:spcBef>
              <a:tabLst>
                <a:tab pos="1825625" algn="l"/>
              </a:tabLst>
            </a:pPr>
            <a:r>
              <a:rPr lang="en-US" b="1" dirty="0" smtClean="0">
                <a:latin typeface="Arial Narrow"/>
                <a:cs typeface="Arial Narrow"/>
              </a:rPr>
              <a:t>•	Perceptions and associations embody meaningful values for customers</a:t>
            </a:r>
          </a:p>
          <a:p>
            <a:pPr marL="450850" indent="-223838" defTabSz="454025">
              <a:spcBef>
                <a:spcPts val="1200"/>
              </a:spcBef>
              <a:tabLst>
                <a:tab pos="1825625" algn="l"/>
              </a:tabLst>
            </a:pPr>
            <a:r>
              <a:rPr lang="en-US" b="1" dirty="0" smtClean="0">
                <a:latin typeface="Arial Narrow"/>
                <a:cs typeface="Arial Narrow"/>
              </a:rPr>
              <a:t>•	Values represent a promise of the expected experience when customers have contact with the brand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pic>
        <p:nvPicPr>
          <p:cNvPr id="2" name="Picture 1" descr="malaysia truly as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057" y="2794580"/>
            <a:ext cx="2997200" cy="2717800"/>
          </a:xfrm>
          <a:prstGeom prst="rect">
            <a:avLst/>
          </a:prstGeom>
        </p:spPr>
      </p:pic>
      <p:pic>
        <p:nvPicPr>
          <p:cNvPr id="4" name="Picture 3" descr="Singapo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50" y="2794580"/>
            <a:ext cx="3721100" cy="2184400"/>
          </a:xfrm>
          <a:prstGeom prst="rect">
            <a:avLst/>
          </a:prstGeom>
        </p:spPr>
      </p:pic>
      <p:sp>
        <p:nvSpPr>
          <p:cNvPr id="8" name="TextBox 7"/>
          <p:cNvSpPr txBox="1"/>
          <p:nvPr/>
        </p:nvSpPr>
        <p:spPr>
          <a:xfrm>
            <a:off x="938696" y="1600200"/>
            <a:ext cx="7327900" cy="615553"/>
          </a:xfrm>
          <a:prstGeom prst="rect">
            <a:avLst/>
          </a:prstGeom>
          <a:noFill/>
        </p:spPr>
        <p:txBody>
          <a:bodyPr wrap="square" lIns="0" tIns="0" rIns="0" bIns="0" rtlCol="0">
            <a:spAutoFit/>
          </a:bodyPr>
          <a:lstStyle/>
          <a:p>
            <a:pPr indent="1588" defTabSz="454025">
              <a:spcBef>
                <a:spcPts val="1200"/>
              </a:spcBef>
              <a:tabLst>
                <a:tab pos="1825625" algn="l"/>
              </a:tabLst>
            </a:pPr>
            <a:r>
              <a:rPr lang="en-US" sz="2000" b="1" dirty="0" smtClean="0">
                <a:latin typeface="Arial Narrow"/>
                <a:cs typeface="Arial Narrow"/>
              </a:rPr>
              <a:t>Both Malaysia and Singapore governments believe </a:t>
            </a:r>
            <a:r>
              <a:rPr lang="en-US" sz="2000" b="1" i="1" dirty="0" smtClean="0">
                <a:latin typeface="Arial Narrow"/>
                <a:cs typeface="Arial Narrow"/>
              </a:rPr>
              <a:t>Branding</a:t>
            </a:r>
            <a:r>
              <a:rPr lang="en-US" sz="2000" b="1" dirty="0" smtClean="0">
                <a:latin typeface="Arial Narrow"/>
                <a:cs typeface="Arial Narrow"/>
              </a:rPr>
              <a:t> will drive their countries ahead.</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extLst>
      <p:ext uri="{BB962C8B-B14F-4D97-AF65-F5344CB8AC3E}">
        <p14:creationId xmlns:p14="http://schemas.microsoft.com/office/powerpoint/2010/main" val="317088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13" name="TextBox 12"/>
          <p:cNvSpPr txBox="1"/>
          <p:nvPr/>
        </p:nvSpPr>
        <p:spPr>
          <a:xfrm>
            <a:off x="938696" y="1600200"/>
            <a:ext cx="7971784" cy="3077766"/>
          </a:xfrm>
          <a:prstGeom prst="rect">
            <a:avLst/>
          </a:prstGeom>
          <a:noFill/>
        </p:spPr>
        <p:txBody>
          <a:bodyPr wrap="square" lIns="0" tIns="0" rIns="0" bIns="0" rtlCol="0">
            <a:spAutoFit/>
          </a:bodyPr>
          <a:lstStyle/>
          <a:p>
            <a:pPr marL="223838" indent="-223838" defTabSz="454025">
              <a:spcBef>
                <a:spcPts val="1200"/>
              </a:spcBef>
              <a:tabLst>
                <a:tab pos="1825625" algn="l"/>
              </a:tabLst>
            </a:pPr>
            <a:r>
              <a:rPr lang="en-US" sz="2000" b="1" dirty="0" smtClean="0">
                <a:latin typeface="Arial Narrow"/>
                <a:cs typeface="Arial Narrow"/>
              </a:rPr>
              <a:t>•	Brand associations</a:t>
            </a:r>
          </a:p>
          <a:p>
            <a:pPr marL="223838" indent="-223838" defTabSz="454025">
              <a:spcBef>
                <a:spcPts val="1200"/>
              </a:spcBef>
              <a:tabLst>
                <a:tab pos="1825625" algn="l"/>
              </a:tabLst>
            </a:pPr>
            <a:r>
              <a:rPr lang="en-US" sz="2000" b="1" dirty="0" smtClean="0">
                <a:latin typeface="Arial Narrow"/>
                <a:cs typeface="Arial Narrow"/>
              </a:rPr>
              <a:t>•	How brand associations work</a:t>
            </a:r>
          </a:p>
          <a:p>
            <a:pPr marL="223838" indent="-223838" defTabSz="454025">
              <a:spcBef>
                <a:spcPts val="1200"/>
              </a:spcBef>
              <a:tabLst>
                <a:tab pos="1825625" algn="l"/>
              </a:tabLst>
            </a:pPr>
            <a:r>
              <a:rPr lang="en-US" sz="2000" b="1" dirty="0" smtClean="0">
                <a:latin typeface="Arial Narrow"/>
                <a:cs typeface="Arial Narrow"/>
              </a:rPr>
              <a:t>•	Levels of branding</a:t>
            </a:r>
          </a:p>
          <a:p>
            <a:pPr marL="223838" indent="-223838" defTabSz="454025">
              <a:spcBef>
                <a:spcPts val="1200"/>
              </a:spcBef>
              <a:tabLst>
                <a:tab pos="1825625" algn="l"/>
              </a:tabLst>
            </a:pPr>
            <a:r>
              <a:rPr lang="en-US" sz="2000" b="1" dirty="0" smtClean="0">
                <a:latin typeface="Arial Narrow"/>
                <a:cs typeface="Arial Narrow"/>
              </a:rPr>
              <a:t>•	Basic branding concepts</a:t>
            </a:r>
          </a:p>
          <a:p>
            <a:pPr marL="223838" indent="-223838" defTabSz="454025">
              <a:spcBef>
                <a:spcPts val="1200"/>
              </a:spcBef>
              <a:tabLst>
                <a:tab pos="1825625" algn="l"/>
              </a:tabLst>
            </a:pPr>
            <a:r>
              <a:rPr lang="en-US" sz="2000" b="1" dirty="0" smtClean="0">
                <a:latin typeface="Arial Narrow"/>
                <a:cs typeface="Arial Narrow"/>
              </a:rPr>
              <a:t>•	Branding arenas</a:t>
            </a:r>
          </a:p>
          <a:p>
            <a:pPr marL="223838" indent="-223838" defTabSz="454025">
              <a:spcBef>
                <a:spcPts val="1200"/>
              </a:spcBef>
              <a:tabLst>
                <a:tab pos="1825625" algn="l"/>
              </a:tabLst>
            </a:pPr>
            <a:r>
              <a:rPr lang="en-US" sz="2000" b="1" dirty="0" smtClean="0">
                <a:latin typeface="Arial Narrow"/>
                <a:cs typeface="Arial Narrow"/>
              </a:rPr>
              <a:t>•	The CEO as brand</a:t>
            </a:r>
          </a:p>
          <a:p>
            <a:pPr marL="223838" indent="-223838" defTabSz="454025">
              <a:spcBef>
                <a:spcPts val="1200"/>
              </a:spcBef>
              <a:tabLst>
                <a:tab pos="1825625" algn="l"/>
              </a:tabLst>
            </a:pPr>
            <a:r>
              <a:rPr lang="en-US" sz="2000" b="1" dirty="0" smtClean="0">
                <a:latin typeface="Arial Narrow"/>
                <a:cs typeface="Arial Narrow"/>
              </a:rPr>
              <a:t>•	Branding audiences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Brand Associations: </a:t>
            </a:r>
            <a:r>
              <a:rPr lang="en-US" sz="2400" b="1" i="1" dirty="0" smtClean="0">
                <a:latin typeface="Arial Narrow"/>
                <a:cs typeface="Arial Narrow"/>
              </a:rPr>
              <a:t>Illustrations</a:t>
            </a:r>
            <a:endParaRPr lang="en-US" b="1" dirty="0" smtClean="0">
              <a:latin typeface="Arial Narrow"/>
              <a:cs typeface="Arial Narrow"/>
            </a:endParaRPr>
          </a:p>
        </p:txBody>
      </p:sp>
      <p:sp>
        <p:nvSpPr>
          <p:cNvPr id="6" name="Rectangle 5"/>
          <p:cNvSpPr/>
          <p:nvPr/>
        </p:nvSpPr>
        <p:spPr>
          <a:xfrm>
            <a:off x="723147" y="2495826"/>
            <a:ext cx="1689886" cy="338554"/>
          </a:xfrm>
          <a:prstGeom prst="rect">
            <a:avLst/>
          </a:prstGeom>
        </p:spPr>
        <p:txBody>
          <a:bodyPr wrap="none">
            <a:spAutoFit/>
          </a:bodyPr>
          <a:lstStyle/>
          <a:p>
            <a:pPr algn="ctr"/>
            <a:r>
              <a:rPr lang="en-US" sz="1600" b="1" dirty="0" smtClean="0">
                <a:latin typeface="Arial Narrow"/>
                <a:cs typeface="Arial Narrow"/>
              </a:rPr>
              <a:t>Manchester United</a:t>
            </a:r>
          </a:p>
        </p:txBody>
      </p:sp>
      <p:sp>
        <p:nvSpPr>
          <p:cNvPr id="7" name="Rectangle 6"/>
          <p:cNvSpPr/>
          <p:nvPr/>
        </p:nvSpPr>
        <p:spPr>
          <a:xfrm>
            <a:off x="2089181" y="3324087"/>
            <a:ext cx="764352" cy="338554"/>
          </a:xfrm>
          <a:prstGeom prst="rect">
            <a:avLst/>
          </a:prstGeom>
        </p:spPr>
        <p:txBody>
          <a:bodyPr wrap="none">
            <a:spAutoFit/>
          </a:bodyPr>
          <a:lstStyle/>
          <a:p>
            <a:pPr algn="ctr"/>
            <a:r>
              <a:rPr lang="en-US" sz="1600" b="1" dirty="0" smtClean="0">
                <a:latin typeface="Arial Narrow"/>
                <a:cs typeface="Arial Narrow"/>
              </a:rPr>
              <a:t>Google</a:t>
            </a:r>
          </a:p>
        </p:txBody>
      </p:sp>
      <p:sp>
        <p:nvSpPr>
          <p:cNvPr id="8" name="Rectangle 7"/>
          <p:cNvSpPr/>
          <p:nvPr/>
        </p:nvSpPr>
        <p:spPr>
          <a:xfrm>
            <a:off x="3723518" y="2649714"/>
            <a:ext cx="941784" cy="338554"/>
          </a:xfrm>
          <a:prstGeom prst="rect">
            <a:avLst/>
          </a:prstGeom>
        </p:spPr>
        <p:txBody>
          <a:bodyPr wrap="none">
            <a:spAutoFit/>
          </a:bodyPr>
          <a:lstStyle/>
          <a:p>
            <a:pPr algn="ctr"/>
            <a:r>
              <a:rPr lang="en-US" sz="1600" b="1" dirty="0" smtClean="0">
                <a:latin typeface="Arial Narrow"/>
                <a:cs typeface="Arial Narrow"/>
              </a:rPr>
              <a:t>Microsoft</a:t>
            </a:r>
          </a:p>
        </p:txBody>
      </p:sp>
      <p:sp>
        <p:nvSpPr>
          <p:cNvPr id="9" name="Rectangle 8"/>
          <p:cNvSpPr/>
          <p:nvPr/>
        </p:nvSpPr>
        <p:spPr>
          <a:xfrm>
            <a:off x="4471428" y="3489692"/>
            <a:ext cx="876562" cy="338554"/>
          </a:xfrm>
          <a:prstGeom prst="rect">
            <a:avLst/>
          </a:prstGeom>
        </p:spPr>
        <p:txBody>
          <a:bodyPr wrap="none">
            <a:spAutoFit/>
          </a:bodyPr>
          <a:lstStyle/>
          <a:p>
            <a:pPr algn="ctr"/>
            <a:r>
              <a:rPr lang="en-US" sz="1600" b="1" dirty="0" smtClean="0">
                <a:latin typeface="Arial Narrow"/>
                <a:cs typeface="Arial Narrow"/>
              </a:rPr>
              <a:t>LinkedIn</a:t>
            </a:r>
          </a:p>
        </p:txBody>
      </p:sp>
      <p:sp>
        <p:nvSpPr>
          <p:cNvPr id="10" name="Rectangle 9"/>
          <p:cNvSpPr/>
          <p:nvPr/>
        </p:nvSpPr>
        <p:spPr>
          <a:xfrm>
            <a:off x="6084033" y="2494337"/>
            <a:ext cx="527709" cy="338554"/>
          </a:xfrm>
          <a:prstGeom prst="rect">
            <a:avLst/>
          </a:prstGeom>
        </p:spPr>
        <p:txBody>
          <a:bodyPr wrap="none">
            <a:spAutoFit/>
          </a:bodyPr>
          <a:lstStyle/>
          <a:p>
            <a:pPr algn="ctr"/>
            <a:r>
              <a:rPr lang="en-US" sz="1600" b="1" dirty="0" smtClean="0">
                <a:latin typeface="Arial Narrow"/>
                <a:cs typeface="Arial Narrow"/>
              </a:rPr>
              <a:t>Tide</a:t>
            </a:r>
          </a:p>
        </p:txBody>
      </p:sp>
      <p:sp>
        <p:nvSpPr>
          <p:cNvPr id="11" name="Rectangle 10"/>
          <p:cNvSpPr/>
          <p:nvPr/>
        </p:nvSpPr>
        <p:spPr>
          <a:xfrm>
            <a:off x="7345918" y="2862421"/>
            <a:ext cx="1007407" cy="338554"/>
          </a:xfrm>
          <a:prstGeom prst="rect">
            <a:avLst/>
          </a:prstGeom>
        </p:spPr>
        <p:txBody>
          <a:bodyPr wrap="none">
            <a:spAutoFit/>
          </a:bodyPr>
          <a:lstStyle/>
          <a:p>
            <a:pPr algn="ctr"/>
            <a:r>
              <a:rPr lang="en-US" sz="1600" b="1" dirty="0" smtClean="0">
                <a:latin typeface="Arial Narrow"/>
                <a:cs typeface="Arial Narrow"/>
              </a:rPr>
              <a:t>Singapore</a:t>
            </a:r>
          </a:p>
        </p:txBody>
      </p:sp>
      <p:sp>
        <p:nvSpPr>
          <p:cNvPr id="12" name="Rectangle 11"/>
          <p:cNvSpPr/>
          <p:nvPr/>
        </p:nvSpPr>
        <p:spPr>
          <a:xfrm>
            <a:off x="6021867" y="3324086"/>
            <a:ext cx="652041" cy="338554"/>
          </a:xfrm>
          <a:prstGeom prst="rect">
            <a:avLst/>
          </a:prstGeom>
        </p:spPr>
        <p:txBody>
          <a:bodyPr wrap="none">
            <a:spAutoFit/>
          </a:bodyPr>
          <a:lstStyle/>
          <a:p>
            <a:pPr algn="ctr"/>
            <a:r>
              <a:rPr lang="en-US" sz="1600" b="1" dirty="0" smtClean="0">
                <a:latin typeface="Arial Narrow"/>
                <a:cs typeface="Arial Narrow"/>
              </a:rPr>
              <a:t>Apple</a:t>
            </a:r>
          </a:p>
        </p:txBody>
      </p:sp>
      <p:sp>
        <p:nvSpPr>
          <p:cNvPr id="13" name="Rectangle 12"/>
          <p:cNvSpPr/>
          <p:nvPr/>
        </p:nvSpPr>
        <p:spPr>
          <a:xfrm>
            <a:off x="7350526" y="3797469"/>
            <a:ext cx="998190" cy="338554"/>
          </a:xfrm>
          <a:prstGeom prst="rect">
            <a:avLst/>
          </a:prstGeom>
        </p:spPr>
        <p:txBody>
          <a:bodyPr wrap="none">
            <a:spAutoFit/>
          </a:bodyPr>
          <a:lstStyle/>
          <a:p>
            <a:pPr algn="ctr"/>
            <a:r>
              <a:rPr lang="en-US" sz="1600" b="1" dirty="0" smtClean="0">
                <a:latin typeface="Arial Narrow"/>
                <a:cs typeface="Arial Narrow"/>
              </a:rPr>
              <a:t>Starbucks</a:t>
            </a:r>
          </a:p>
        </p:txBody>
      </p:sp>
      <p:sp>
        <p:nvSpPr>
          <p:cNvPr id="14" name="Rectangle 13"/>
          <p:cNvSpPr/>
          <p:nvPr/>
        </p:nvSpPr>
        <p:spPr>
          <a:xfrm>
            <a:off x="901292" y="3797468"/>
            <a:ext cx="596237" cy="338554"/>
          </a:xfrm>
          <a:prstGeom prst="rect">
            <a:avLst/>
          </a:prstGeom>
        </p:spPr>
        <p:txBody>
          <a:bodyPr wrap="none">
            <a:spAutoFit/>
          </a:bodyPr>
          <a:lstStyle/>
          <a:p>
            <a:pPr algn="ctr"/>
            <a:r>
              <a:rPr lang="en-US" sz="1600" b="1" dirty="0" smtClean="0">
                <a:latin typeface="Arial Narrow"/>
                <a:cs typeface="Arial Narrow"/>
              </a:rPr>
              <a:t>Syria</a:t>
            </a:r>
          </a:p>
        </p:txBody>
      </p:sp>
      <p:sp>
        <p:nvSpPr>
          <p:cNvPr id="15" name="Rectangle 14"/>
          <p:cNvSpPr/>
          <p:nvPr/>
        </p:nvSpPr>
        <p:spPr>
          <a:xfrm>
            <a:off x="3193780" y="4086039"/>
            <a:ext cx="979755" cy="338554"/>
          </a:xfrm>
          <a:prstGeom prst="rect">
            <a:avLst/>
          </a:prstGeom>
        </p:spPr>
        <p:txBody>
          <a:bodyPr wrap="none">
            <a:spAutoFit/>
          </a:bodyPr>
          <a:lstStyle/>
          <a:p>
            <a:pPr algn="ctr"/>
            <a:r>
              <a:rPr lang="en-US" sz="1600" b="1" dirty="0" err="1" smtClean="0">
                <a:latin typeface="Arial Narrow"/>
                <a:cs typeface="Arial Narrow"/>
              </a:rPr>
              <a:t>Facebook</a:t>
            </a:r>
            <a:endParaRPr lang="en-US" sz="1600" b="1" dirty="0" smtClean="0">
              <a:latin typeface="Arial Narrow"/>
              <a:cs typeface="Arial Narrow"/>
            </a:endParaRPr>
          </a:p>
        </p:txBody>
      </p:sp>
      <p:sp>
        <p:nvSpPr>
          <p:cNvPr id="16" name="Rectangle 15"/>
          <p:cNvSpPr/>
          <p:nvPr/>
        </p:nvSpPr>
        <p:spPr>
          <a:xfrm>
            <a:off x="5157135" y="4393816"/>
            <a:ext cx="879768" cy="338554"/>
          </a:xfrm>
          <a:prstGeom prst="rect">
            <a:avLst/>
          </a:prstGeom>
        </p:spPr>
        <p:txBody>
          <a:bodyPr wrap="none">
            <a:spAutoFit/>
          </a:bodyPr>
          <a:lstStyle/>
          <a:p>
            <a:pPr algn="ctr"/>
            <a:r>
              <a:rPr lang="en-US" sz="1600" b="1" dirty="0" smtClean="0">
                <a:latin typeface="Arial Narrow"/>
                <a:cs typeface="Arial Narrow"/>
              </a:rPr>
              <a:t>YouTube</a:t>
            </a:r>
          </a:p>
        </p:txBody>
      </p:sp>
      <p:sp>
        <p:nvSpPr>
          <p:cNvPr id="17" name="Rectangle 16"/>
          <p:cNvSpPr/>
          <p:nvPr/>
        </p:nvSpPr>
        <p:spPr>
          <a:xfrm>
            <a:off x="1568298" y="4527778"/>
            <a:ext cx="1501317" cy="338554"/>
          </a:xfrm>
          <a:prstGeom prst="rect">
            <a:avLst/>
          </a:prstGeom>
        </p:spPr>
        <p:txBody>
          <a:bodyPr wrap="none">
            <a:spAutoFit/>
          </a:bodyPr>
          <a:lstStyle/>
          <a:p>
            <a:pPr algn="ctr"/>
            <a:r>
              <a:rPr lang="en-US" sz="1600" b="1" i="1" dirty="0" smtClean="0">
                <a:latin typeface="Arial Narrow"/>
                <a:cs typeface="Arial Narrow"/>
              </a:rPr>
              <a:t>New York Times</a:t>
            </a:r>
          </a:p>
        </p:txBody>
      </p:sp>
      <p:sp>
        <p:nvSpPr>
          <p:cNvPr id="18" name="Rectangle 17"/>
          <p:cNvSpPr/>
          <p:nvPr/>
        </p:nvSpPr>
        <p:spPr>
          <a:xfrm>
            <a:off x="3509468" y="4989443"/>
            <a:ext cx="1503136" cy="338554"/>
          </a:xfrm>
          <a:prstGeom prst="rect">
            <a:avLst/>
          </a:prstGeom>
        </p:spPr>
        <p:txBody>
          <a:bodyPr wrap="none">
            <a:spAutoFit/>
          </a:bodyPr>
          <a:lstStyle/>
          <a:p>
            <a:pPr algn="ctr"/>
            <a:r>
              <a:rPr lang="en-US" sz="1600" b="1" dirty="0" smtClean="0">
                <a:latin typeface="Arial Narrow"/>
                <a:cs typeface="Arial Narrow"/>
              </a:rPr>
              <a:t>Harley Davidson</a:t>
            </a:r>
          </a:p>
        </p:txBody>
      </p:sp>
      <p:sp>
        <p:nvSpPr>
          <p:cNvPr id="19" name="Rectangle 18"/>
          <p:cNvSpPr/>
          <p:nvPr/>
        </p:nvSpPr>
        <p:spPr>
          <a:xfrm>
            <a:off x="6759657" y="4527778"/>
            <a:ext cx="1363074" cy="338554"/>
          </a:xfrm>
          <a:prstGeom prst="rect">
            <a:avLst/>
          </a:prstGeom>
        </p:spPr>
        <p:txBody>
          <a:bodyPr wrap="none">
            <a:spAutoFit/>
          </a:bodyPr>
          <a:lstStyle/>
          <a:p>
            <a:pPr algn="ctr"/>
            <a:r>
              <a:rPr lang="en-US" sz="1600" b="1" dirty="0" smtClean="0">
                <a:latin typeface="Arial Narrow"/>
                <a:cs typeface="Arial Narrow"/>
              </a:rPr>
              <a:t>Barack Obama</a:t>
            </a:r>
          </a:p>
        </p:txBody>
      </p:sp>
      <p:sp>
        <p:nvSpPr>
          <p:cNvPr id="20" name="Rectangle 19"/>
          <p:cNvSpPr/>
          <p:nvPr/>
        </p:nvSpPr>
        <p:spPr>
          <a:xfrm>
            <a:off x="5545960" y="5451108"/>
            <a:ext cx="894997" cy="338554"/>
          </a:xfrm>
          <a:prstGeom prst="rect">
            <a:avLst/>
          </a:prstGeom>
        </p:spPr>
        <p:txBody>
          <a:bodyPr wrap="none">
            <a:spAutoFit/>
          </a:bodyPr>
          <a:lstStyle/>
          <a:p>
            <a:pPr algn="ctr"/>
            <a:r>
              <a:rPr lang="en-US" sz="1600" b="1" dirty="0" err="1" smtClean="0">
                <a:latin typeface="Arial Narrow"/>
                <a:cs typeface="Arial Narrow"/>
              </a:rPr>
              <a:t>Groupon</a:t>
            </a:r>
            <a:endParaRPr lang="en-US" sz="1600" b="1" dirty="0" smtClean="0">
              <a:latin typeface="Arial Narrow"/>
              <a:cs typeface="Arial Narrow"/>
            </a:endParaRPr>
          </a:p>
        </p:txBody>
      </p:sp>
      <p:sp>
        <p:nvSpPr>
          <p:cNvPr id="21" name="Rectangle 20"/>
          <p:cNvSpPr/>
          <p:nvPr/>
        </p:nvSpPr>
        <p:spPr>
          <a:xfrm>
            <a:off x="7199458" y="5604996"/>
            <a:ext cx="1653718" cy="338554"/>
          </a:xfrm>
          <a:prstGeom prst="rect">
            <a:avLst/>
          </a:prstGeom>
        </p:spPr>
        <p:txBody>
          <a:bodyPr wrap="none">
            <a:spAutoFit/>
          </a:bodyPr>
          <a:lstStyle/>
          <a:p>
            <a:pPr algn="ctr"/>
            <a:r>
              <a:rPr lang="en-US" sz="1600" b="1" dirty="0" smtClean="0">
                <a:latin typeface="Arial Narrow"/>
                <a:cs typeface="Arial Narrow"/>
              </a:rPr>
              <a:t>New York Yankees</a:t>
            </a:r>
          </a:p>
        </p:txBody>
      </p:sp>
      <p:sp>
        <p:nvSpPr>
          <p:cNvPr id="22" name="Rectangle 21"/>
          <p:cNvSpPr/>
          <p:nvPr/>
        </p:nvSpPr>
        <p:spPr>
          <a:xfrm>
            <a:off x="2709656" y="5758885"/>
            <a:ext cx="1119617" cy="338554"/>
          </a:xfrm>
          <a:prstGeom prst="rect">
            <a:avLst/>
          </a:prstGeom>
        </p:spPr>
        <p:txBody>
          <a:bodyPr wrap="none">
            <a:spAutoFit/>
          </a:bodyPr>
          <a:lstStyle/>
          <a:p>
            <a:pPr algn="ctr"/>
            <a:r>
              <a:rPr lang="en-US" sz="1600" b="1" dirty="0" smtClean="0">
                <a:latin typeface="Arial Narrow"/>
                <a:cs typeface="Arial Narrow"/>
              </a:rPr>
              <a:t>Paris Hilton</a:t>
            </a:r>
          </a:p>
        </p:txBody>
      </p:sp>
      <p:sp>
        <p:nvSpPr>
          <p:cNvPr id="23" name="Rectangle 22"/>
          <p:cNvSpPr/>
          <p:nvPr/>
        </p:nvSpPr>
        <p:spPr>
          <a:xfrm>
            <a:off x="866827" y="5451109"/>
            <a:ext cx="1045078" cy="338554"/>
          </a:xfrm>
          <a:prstGeom prst="rect">
            <a:avLst/>
          </a:prstGeom>
        </p:spPr>
        <p:txBody>
          <a:bodyPr wrap="none">
            <a:spAutoFit/>
          </a:bodyPr>
          <a:lstStyle/>
          <a:p>
            <a:pPr algn="ctr"/>
            <a:r>
              <a:rPr lang="en-US" sz="1600" b="1" dirty="0" smtClean="0">
                <a:latin typeface="Arial Narrow"/>
                <a:cs typeface="Arial Narrow"/>
              </a:rPr>
              <a:t>Lady Gaga</a:t>
            </a: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6" name="TextBox 2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938696" y="1600200"/>
            <a:ext cx="7971784" cy="3739485"/>
          </a:xfrm>
          <a:prstGeom prst="rect">
            <a:avLst/>
          </a:prstGeom>
          <a:noFill/>
        </p:spPr>
        <p:txBody>
          <a:bodyPr wrap="square" lIns="0" tIns="0" rIns="0" bIns="0" rtlCol="0">
            <a:spAutoFit/>
          </a:bodyPr>
          <a:lstStyle/>
          <a:p>
            <a:r>
              <a:rPr lang="en-US" sz="2400" b="1" dirty="0" smtClean="0">
                <a:latin typeface="Arial Narrow"/>
                <a:cs typeface="Arial Narrow"/>
              </a:rPr>
              <a:t>Brand Associations: </a:t>
            </a:r>
            <a:r>
              <a:rPr lang="en-US" sz="2400" b="1" i="1" dirty="0" smtClean="0">
                <a:latin typeface="Arial Narrow"/>
                <a:cs typeface="Arial Narrow"/>
              </a:rPr>
              <a:t>Basis for beliefs about</a:t>
            </a:r>
            <a:endParaRPr lang="en-US" sz="2400" b="1" dirty="0" smtClean="0">
              <a:latin typeface="Arial Narrow"/>
              <a:cs typeface="Arial Narrow"/>
            </a:endParaRPr>
          </a:p>
          <a:p>
            <a:pPr marL="450850" indent="-223838" defTabSz="454025">
              <a:spcBef>
                <a:spcPts val="600"/>
              </a:spcBef>
              <a:tabLst>
                <a:tab pos="1825625" algn="l"/>
              </a:tabLst>
            </a:pPr>
            <a:r>
              <a:rPr lang="en-US" sz="2000" b="1" dirty="0" smtClean="0">
                <a:latin typeface="Arial Narrow"/>
                <a:cs typeface="Arial Narrow"/>
              </a:rPr>
              <a:t>•	Product attributes</a:t>
            </a:r>
          </a:p>
          <a:p>
            <a:pPr marL="450850" indent="-223838" defTabSz="454025">
              <a:spcBef>
                <a:spcPts val="600"/>
              </a:spcBef>
              <a:tabLst>
                <a:tab pos="1825625" algn="l"/>
              </a:tabLst>
            </a:pPr>
            <a:r>
              <a:rPr lang="en-US" sz="2000" b="1" dirty="0" smtClean="0">
                <a:latin typeface="Arial Narrow"/>
                <a:cs typeface="Arial Narrow"/>
              </a:rPr>
              <a:t>•	Customer benefits, values, and experiences</a:t>
            </a:r>
          </a:p>
          <a:p>
            <a:pPr marL="450850" indent="-223838" defTabSz="454025">
              <a:spcBef>
                <a:spcPts val="600"/>
              </a:spcBef>
              <a:tabLst>
                <a:tab pos="1825625" algn="l"/>
              </a:tabLst>
            </a:pPr>
            <a:r>
              <a:rPr lang="en-US" sz="2000" b="1" dirty="0" smtClean="0">
                <a:latin typeface="Arial Narrow"/>
                <a:cs typeface="Arial Narrow"/>
              </a:rPr>
              <a:t>•	Culture</a:t>
            </a:r>
          </a:p>
          <a:p>
            <a:pPr marL="450850" indent="-223838" defTabSz="454025">
              <a:spcBef>
                <a:spcPts val="600"/>
              </a:spcBef>
              <a:tabLst>
                <a:tab pos="1825625" algn="l"/>
              </a:tabLst>
            </a:pPr>
            <a:r>
              <a:rPr lang="en-US" sz="2000" b="1" dirty="0" smtClean="0">
                <a:latin typeface="Arial Narrow"/>
                <a:cs typeface="Arial Narrow"/>
              </a:rPr>
              <a:t>•	Users</a:t>
            </a:r>
          </a:p>
          <a:p>
            <a:pPr>
              <a:spcBef>
                <a:spcPts val="2400"/>
              </a:spcBef>
            </a:pPr>
            <a:r>
              <a:rPr lang="en-US" sz="2400" b="1" dirty="0" smtClean="0">
                <a:latin typeface="Arial Narrow"/>
                <a:cs typeface="Arial Narrow"/>
              </a:rPr>
              <a:t>Brand Associations: </a:t>
            </a:r>
            <a:r>
              <a:rPr lang="en-US" sz="2400" b="1" i="1" dirty="0" smtClean="0">
                <a:latin typeface="Arial Narrow"/>
                <a:cs typeface="Arial Narrow"/>
              </a:rPr>
              <a:t>Effective if</a:t>
            </a:r>
            <a:endParaRPr lang="en-US" sz="2400" b="1" dirty="0" smtClean="0">
              <a:latin typeface="Arial Narrow"/>
              <a:cs typeface="Arial Narrow"/>
            </a:endParaRPr>
          </a:p>
          <a:p>
            <a:pPr marL="450850" indent="-223838" defTabSz="454025">
              <a:spcBef>
                <a:spcPts val="600"/>
              </a:spcBef>
              <a:tabLst>
                <a:tab pos="1825625" algn="l"/>
              </a:tabLst>
            </a:pPr>
            <a:r>
              <a:rPr lang="en-US" sz="2000" b="1" dirty="0" smtClean="0">
                <a:latin typeface="Arial Narrow"/>
                <a:cs typeface="Arial Narrow"/>
              </a:rPr>
              <a:t>•	Strong</a:t>
            </a:r>
          </a:p>
          <a:p>
            <a:pPr marL="450850" indent="-223838" defTabSz="454025">
              <a:spcBef>
                <a:spcPts val="600"/>
              </a:spcBef>
              <a:tabLst>
                <a:tab pos="1825625" algn="l"/>
              </a:tabLst>
            </a:pPr>
            <a:r>
              <a:rPr lang="en-US" sz="2000" b="1" dirty="0" smtClean="0">
                <a:latin typeface="Arial Narrow"/>
                <a:cs typeface="Arial Narrow"/>
              </a:rPr>
              <a:t>•	Favorable</a:t>
            </a:r>
          </a:p>
          <a:p>
            <a:pPr marL="450850" indent="-223838" defTabSz="454025">
              <a:spcBef>
                <a:spcPts val="600"/>
              </a:spcBef>
              <a:tabLst>
                <a:tab pos="1825625" algn="l"/>
              </a:tabLst>
            </a:pPr>
            <a:r>
              <a:rPr lang="en-US" sz="2000" b="1" dirty="0" smtClean="0">
                <a:latin typeface="Arial Narrow"/>
                <a:cs typeface="Arial Narrow"/>
              </a:rPr>
              <a:t>•	Unique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How Brand Associations Work</a:t>
            </a:r>
          </a:p>
        </p:txBody>
      </p:sp>
      <p:sp>
        <p:nvSpPr>
          <p:cNvPr id="6" name="Rectangle 5"/>
          <p:cNvSpPr/>
          <p:nvPr/>
        </p:nvSpPr>
        <p:spPr>
          <a:xfrm>
            <a:off x="1244836" y="2397142"/>
            <a:ext cx="1100782" cy="584776"/>
          </a:xfrm>
          <a:prstGeom prst="rect">
            <a:avLst/>
          </a:prstGeom>
        </p:spPr>
        <p:txBody>
          <a:bodyPr wrap="none">
            <a:spAutoFit/>
          </a:bodyPr>
          <a:lstStyle/>
          <a:p>
            <a:pPr algn="ctr"/>
            <a:r>
              <a:rPr lang="en-US" sz="1600" b="1" dirty="0" smtClean="0">
                <a:latin typeface="Arial Narrow"/>
                <a:cs typeface="Arial Narrow"/>
              </a:rPr>
              <a:t>Brand </a:t>
            </a:r>
            <a:br>
              <a:rPr lang="en-US" sz="1600" b="1" dirty="0" smtClean="0">
                <a:latin typeface="Arial Narrow"/>
                <a:cs typeface="Arial Narrow"/>
              </a:rPr>
            </a:br>
            <a:r>
              <a:rPr lang="en-US" sz="1600" b="1" dirty="0" smtClean="0">
                <a:latin typeface="Arial Narrow"/>
                <a:cs typeface="Arial Narrow"/>
              </a:rPr>
              <a:t>recognition</a:t>
            </a:r>
          </a:p>
        </p:txBody>
      </p:sp>
      <p:sp>
        <p:nvSpPr>
          <p:cNvPr id="7" name="Rectangle 6"/>
          <p:cNvSpPr/>
          <p:nvPr/>
        </p:nvSpPr>
        <p:spPr>
          <a:xfrm>
            <a:off x="3218583" y="3324798"/>
            <a:ext cx="1204076" cy="584776"/>
          </a:xfrm>
          <a:prstGeom prst="rect">
            <a:avLst/>
          </a:prstGeom>
        </p:spPr>
        <p:txBody>
          <a:bodyPr wrap="none">
            <a:spAutoFit/>
          </a:bodyPr>
          <a:lstStyle/>
          <a:p>
            <a:pPr algn="ctr"/>
            <a:r>
              <a:rPr lang="en-US" sz="1600" b="1" dirty="0" smtClean="0">
                <a:latin typeface="Arial Narrow"/>
                <a:cs typeface="Arial Narrow"/>
              </a:rPr>
              <a:t>Brand </a:t>
            </a:r>
            <a:br>
              <a:rPr lang="en-US" sz="1600" b="1" dirty="0" smtClean="0">
                <a:latin typeface="Arial Narrow"/>
                <a:cs typeface="Arial Narrow"/>
              </a:rPr>
            </a:br>
            <a:r>
              <a:rPr lang="en-US" sz="1600" b="1" dirty="0" smtClean="0">
                <a:latin typeface="Arial Narrow"/>
                <a:cs typeface="Arial Narrow"/>
              </a:rPr>
              <a:t>associations</a:t>
            </a:r>
          </a:p>
        </p:txBody>
      </p:sp>
      <p:sp>
        <p:nvSpPr>
          <p:cNvPr id="8" name="Rectangle 7"/>
          <p:cNvSpPr/>
          <p:nvPr/>
        </p:nvSpPr>
        <p:spPr>
          <a:xfrm>
            <a:off x="4837688" y="4473305"/>
            <a:ext cx="1764826" cy="584776"/>
          </a:xfrm>
          <a:prstGeom prst="rect">
            <a:avLst/>
          </a:prstGeom>
        </p:spPr>
        <p:txBody>
          <a:bodyPr wrap="none">
            <a:spAutoFit/>
          </a:bodyPr>
          <a:lstStyle/>
          <a:p>
            <a:pPr algn="ctr"/>
            <a:r>
              <a:rPr lang="en-US" sz="1600" b="1" dirty="0" smtClean="0">
                <a:latin typeface="Arial Narrow"/>
                <a:cs typeface="Arial Narrow"/>
              </a:rPr>
              <a:t>Cognitive and</a:t>
            </a:r>
            <a:br>
              <a:rPr lang="en-US" sz="1600" b="1" dirty="0" smtClean="0">
                <a:latin typeface="Arial Narrow"/>
                <a:cs typeface="Arial Narrow"/>
              </a:rPr>
            </a:br>
            <a:r>
              <a:rPr lang="en-US" sz="1600" b="1" dirty="0" smtClean="0">
                <a:latin typeface="Arial Narrow"/>
                <a:cs typeface="Arial Narrow"/>
              </a:rPr>
              <a:t>affective judgments</a:t>
            </a:r>
          </a:p>
        </p:txBody>
      </p:sp>
      <p:sp>
        <p:nvSpPr>
          <p:cNvPr id="9" name="Rectangle 8"/>
          <p:cNvSpPr/>
          <p:nvPr/>
        </p:nvSpPr>
        <p:spPr>
          <a:xfrm>
            <a:off x="7169261" y="5478272"/>
            <a:ext cx="1231928" cy="584776"/>
          </a:xfrm>
          <a:prstGeom prst="rect">
            <a:avLst/>
          </a:prstGeom>
        </p:spPr>
        <p:txBody>
          <a:bodyPr wrap="none">
            <a:spAutoFit/>
          </a:bodyPr>
          <a:lstStyle/>
          <a:p>
            <a:pPr algn="ctr"/>
            <a:r>
              <a:rPr lang="en-US" sz="1600" b="1" dirty="0" smtClean="0">
                <a:latin typeface="Arial Narrow"/>
                <a:cs typeface="Arial Narrow"/>
              </a:rPr>
              <a:t>Basis </a:t>
            </a:r>
            <a:br>
              <a:rPr lang="en-US" sz="1600" b="1" dirty="0" smtClean="0">
                <a:latin typeface="Arial Narrow"/>
                <a:cs typeface="Arial Narrow"/>
              </a:rPr>
            </a:br>
            <a:r>
              <a:rPr lang="en-US" sz="1600" b="1" dirty="0" smtClean="0">
                <a:latin typeface="Arial Narrow"/>
                <a:cs typeface="Arial Narrow"/>
              </a:rPr>
              <a:t>for decisions</a:t>
            </a:r>
          </a:p>
        </p:txBody>
      </p:sp>
      <p:cxnSp>
        <p:nvCxnSpPr>
          <p:cNvPr id="11" name="Straight Arrow Connector 10"/>
          <p:cNvCxnSpPr/>
          <p:nvPr/>
        </p:nvCxnSpPr>
        <p:spPr>
          <a:xfrm>
            <a:off x="2312489" y="2882531"/>
            <a:ext cx="1133078" cy="596876"/>
          </a:xfrm>
          <a:prstGeom prst="straightConnector1">
            <a:avLst/>
          </a:prstGeom>
          <a:ln w="50800" cap="flat" cmpd="sng" algn="ctr">
            <a:solidFill>
              <a:schemeClr val="accent6">
                <a:lumMod val="7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238020" y="3909574"/>
            <a:ext cx="1133078" cy="596876"/>
          </a:xfrm>
          <a:prstGeom prst="straightConnector1">
            <a:avLst/>
          </a:prstGeom>
          <a:ln w="50800" cap="flat" cmpd="sng" algn="ctr">
            <a:solidFill>
              <a:schemeClr val="accent6">
                <a:lumMod val="7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267878" y="5058084"/>
            <a:ext cx="1133078" cy="596876"/>
          </a:xfrm>
          <a:prstGeom prst="straightConnector1">
            <a:avLst/>
          </a:prstGeom>
          <a:ln w="50800" cap="flat" cmpd="sng" algn="ctr">
            <a:solidFill>
              <a:schemeClr val="accent6">
                <a:lumMod val="7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6" name="TextBox 1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Cognitive and Affective Judgments: </a:t>
            </a:r>
            <a:r>
              <a:rPr lang="en-US" sz="2400" b="1" i="1" dirty="0" smtClean="0">
                <a:latin typeface="Arial Narrow"/>
                <a:cs typeface="Arial Narrow"/>
              </a:rPr>
              <a:t>Illustration</a:t>
            </a:r>
            <a:endParaRPr lang="en-US" sz="2400" b="1" dirty="0" smtClean="0">
              <a:latin typeface="Arial Narrow"/>
              <a:cs typeface="Arial Narrow"/>
            </a:endParaRPr>
          </a:p>
        </p:txBody>
      </p:sp>
      <p:pic>
        <p:nvPicPr>
          <p:cNvPr id="15" name="Picture 14"/>
          <p:cNvPicPr>
            <a:picLocks noChangeAspect="1"/>
          </p:cNvPicPr>
          <p:nvPr/>
        </p:nvPicPr>
        <p:blipFill>
          <a:blip r:embed="rId2"/>
          <a:stretch>
            <a:fillRect/>
          </a:stretch>
        </p:blipFill>
        <p:spPr>
          <a:xfrm>
            <a:off x="1244836" y="2618012"/>
            <a:ext cx="6600825" cy="3143250"/>
          </a:xfrm>
          <a:prstGeom prst="rect">
            <a:avLst/>
          </a:prstGeom>
        </p:spPr>
      </p:pic>
      <p:sp>
        <p:nvSpPr>
          <p:cNvPr id="6" name="Rectangle 5"/>
          <p:cNvSpPr/>
          <p:nvPr/>
        </p:nvSpPr>
        <p:spPr>
          <a:xfrm>
            <a:off x="1292089" y="2397142"/>
            <a:ext cx="3154680" cy="215444"/>
          </a:xfrm>
          <a:prstGeom prst="rect">
            <a:avLst/>
          </a:prstGeom>
        </p:spPr>
        <p:txBody>
          <a:bodyPr wrap="square" lIns="0" tIns="0" rIns="0" bIns="0">
            <a:spAutoFit/>
          </a:bodyPr>
          <a:lstStyle/>
          <a:p>
            <a:pPr algn="ctr"/>
            <a:r>
              <a:rPr lang="en-US" sz="1400" b="1" dirty="0" smtClean="0">
                <a:latin typeface="Arial Narrow"/>
                <a:cs typeface="Arial Narrow"/>
              </a:rPr>
              <a:t>Blind test</a:t>
            </a:r>
          </a:p>
        </p:txBody>
      </p:sp>
      <p:sp>
        <p:nvSpPr>
          <p:cNvPr id="16" name="Rectangle 15"/>
          <p:cNvSpPr/>
          <p:nvPr/>
        </p:nvSpPr>
        <p:spPr>
          <a:xfrm>
            <a:off x="4599169" y="2397142"/>
            <a:ext cx="3154680" cy="215444"/>
          </a:xfrm>
          <a:prstGeom prst="rect">
            <a:avLst/>
          </a:prstGeom>
        </p:spPr>
        <p:txBody>
          <a:bodyPr wrap="square" lIns="0" tIns="0" rIns="0" bIns="0">
            <a:spAutoFit/>
          </a:bodyPr>
          <a:lstStyle/>
          <a:p>
            <a:pPr algn="ctr"/>
            <a:r>
              <a:rPr lang="en-US" sz="1400" b="1" dirty="0" smtClean="0">
                <a:latin typeface="Arial Narrow"/>
                <a:cs typeface="Arial Narrow"/>
              </a:rPr>
              <a:t>Open test</a:t>
            </a:r>
          </a:p>
        </p:txBody>
      </p:sp>
      <p:sp>
        <p:nvSpPr>
          <p:cNvPr id="17" name="Rectangle 16"/>
          <p:cNvSpPr/>
          <p:nvPr/>
        </p:nvSpPr>
        <p:spPr>
          <a:xfrm>
            <a:off x="1444489" y="5180100"/>
            <a:ext cx="841511" cy="369332"/>
          </a:xfrm>
          <a:prstGeom prst="rect">
            <a:avLst/>
          </a:prstGeom>
        </p:spPr>
        <p:txBody>
          <a:bodyPr wrap="square" lIns="0" tIns="0" rIns="0" bIns="0">
            <a:spAutoFit/>
          </a:bodyPr>
          <a:lstStyle/>
          <a:p>
            <a:pPr algn="ctr"/>
            <a:r>
              <a:rPr lang="en-US" sz="1200" dirty="0" smtClean="0">
                <a:latin typeface="Arial Narrow"/>
                <a:cs typeface="Arial Narrow"/>
              </a:rPr>
              <a:t>…tastes </a:t>
            </a:r>
            <a:br>
              <a:rPr lang="en-US" sz="1200" dirty="0" smtClean="0">
                <a:latin typeface="Arial Narrow"/>
                <a:cs typeface="Arial Narrow"/>
              </a:rPr>
            </a:br>
            <a:r>
              <a:rPr lang="en-US" sz="1200" dirty="0" smtClean="0">
                <a:latin typeface="Arial Narrow"/>
                <a:cs typeface="Arial Narrow"/>
              </a:rPr>
              <a:t>better</a:t>
            </a:r>
          </a:p>
        </p:txBody>
      </p:sp>
      <p:sp>
        <p:nvSpPr>
          <p:cNvPr id="18" name="Rectangle 17"/>
          <p:cNvSpPr/>
          <p:nvPr/>
        </p:nvSpPr>
        <p:spPr>
          <a:xfrm>
            <a:off x="2438400" y="5180100"/>
            <a:ext cx="841511" cy="369332"/>
          </a:xfrm>
          <a:prstGeom prst="rect">
            <a:avLst/>
          </a:prstGeom>
        </p:spPr>
        <p:txBody>
          <a:bodyPr wrap="square" lIns="0" tIns="0" rIns="0" bIns="0">
            <a:spAutoFit/>
          </a:bodyPr>
          <a:lstStyle/>
          <a:p>
            <a:pPr algn="ctr"/>
            <a:r>
              <a:rPr lang="en-US" sz="1200" dirty="0" smtClean="0">
                <a:latin typeface="Arial Narrow"/>
                <a:cs typeface="Arial Narrow"/>
              </a:rPr>
              <a:t>…tastes </a:t>
            </a:r>
            <a:br>
              <a:rPr lang="en-US" sz="1200" dirty="0" smtClean="0">
                <a:latin typeface="Arial Narrow"/>
                <a:cs typeface="Arial Narrow"/>
              </a:rPr>
            </a:br>
            <a:r>
              <a:rPr lang="en-US" sz="1200" dirty="0" smtClean="0">
                <a:latin typeface="Arial Narrow"/>
                <a:cs typeface="Arial Narrow"/>
              </a:rPr>
              <a:t>better</a:t>
            </a:r>
          </a:p>
        </p:txBody>
      </p:sp>
      <p:sp>
        <p:nvSpPr>
          <p:cNvPr id="19" name="Rectangle 18"/>
          <p:cNvSpPr/>
          <p:nvPr/>
        </p:nvSpPr>
        <p:spPr>
          <a:xfrm>
            <a:off x="3385934" y="5180100"/>
            <a:ext cx="841511" cy="184666"/>
          </a:xfrm>
          <a:prstGeom prst="rect">
            <a:avLst/>
          </a:prstGeom>
        </p:spPr>
        <p:txBody>
          <a:bodyPr wrap="square" lIns="0" tIns="0" rIns="0" bIns="0">
            <a:spAutoFit/>
          </a:bodyPr>
          <a:lstStyle/>
          <a:p>
            <a:pPr algn="ctr"/>
            <a:r>
              <a:rPr lang="en-US" sz="1200" dirty="0" smtClean="0">
                <a:latin typeface="Arial Narrow"/>
                <a:cs typeface="Arial Narrow"/>
              </a:rPr>
              <a:t>indifferent</a:t>
            </a:r>
          </a:p>
        </p:txBody>
      </p:sp>
      <p:sp>
        <p:nvSpPr>
          <p:cNvPr id="20" name="Rectangle 19"/>
          <p:cNvSpPr/>
          <p:nvPr/>
        </p:nvSpPr>
        <p:spPr>
          <a:xfrm>
            <a:off x="4735445" y="5180100"/>
            <a:ext cx="841511" cy="369332"/>
          </a:xfrm>
          <a:prstGeom prst="rect">
            <a:avLst/>
          </a:prstGeom>
        </p:spPr>
        <p:txBody>
          <a:bodyPr wrap="square" lIns="0" tIns="0" rIns="0" bIns="0">
            <a:spAutoFit/>
          </a:bodyPr>
          <a:lstStyle/>
          <a:p>
            <a:pPr algn="ctr"/>
            <a:r>
              <a:rPr lang="en-US" sz="1200" dirty="0" smtClean="0">
                <a:latin typeface="Arial Narrow"/>
                <a:cs typeface="Arial Narrow"/>
              </a:rPr>
              <a:t>…tastes </a:t>
            </a:r>
            <a:br>
              <a:rPr lang="en-US" sz="1200" dirty="0" smtClean="0">
                <a:latin typeface="Arial Narrow"/>
                <a:cs typeface="Arial Narrow"/>
              </a:rPr>
            </a:br>
            <a:r>
              <a:rPr lang="en-US" sz="1200" dirty="0" smtClean="0">
                <a:latin typeface="Arial Narrow"/>
                <a:cs typeface="Arial Narrow"/>
              </a:rPr>
              <a:t>better</a:t>
            </a:r>
          </a:p>
        </p:txBody>
      </p:sp>
      <p:sp>
        <p:nvSpPr>
          <p:cNvPr id="21" name="Rectangle 20"/>
          <p:cNvSpPr/>
          <p:nvPr/>
        </p:nvSpPr>
        <p:spPr>
          <a:xfrm>
            <a:off x="5729356" y="5180100"/>
            <a:ext cx="841511" cy="369332"/>
          </a:xfrm>
          <a:prstGeom prst="rect">
            <a:avLst/>
          </a:prstGeom>
        </p:spPr>
        <p:txBody>
          <a:bodyPr wrap="square" lIns="0" tIns="0" rIns="0" bIns="0">
            <a:spAutoFit/>
          </a:bodyPr>
          <a:lstStyle/>
          <a:p>
            <a:pPr algn="ctr"/>
            <a:r>
              <a:rPr lang="en-US" sz="1200" dirty="0" smtClean="0">
                <a:latin typeface="Arial Narrow"/>
                <a:cs typeface="Arial Narrow"/>
              </a:rPr>
              <a:t>…tastes </a:t>
            </a:r>
            <a:br>
              <a:rPr lang="en-US" sz="1200" dirty="0" smtClean="0">
                <a:latin typeface="Arial Narrow"/>
                <a:cs typeface="Arial Narrow"/>
              </a:rPr>
            </a:br>
            <a:r>
              <a:rPr lang="en-US" sz="1200" dirty="0" smtClean="0">
                <a:latin typeface="Arial Narrow"/>
                <a:cs typeface="Arial Narrow"/>
              </a:rPr>
              <a:t>better</a:t>
            </a:r>
          </a:p>
        </p:txBody>
      </p:sp>
      <p:sp>
        <p:nvSpPr>
          <p:cNvPr id="22" name="Rectangle 21"/>
          <p:cNvSpPr/>
          <p:nvPr/>
        </p:nvSpPr>
        <p:spPr>
          <a:xfrm>
            <a:off x="6676890" y="5180100"/>
            <a:ext cx="841511" cy="184666"/>
          </a:xfrm>
          <a:prstGeom prst="rect">
            <a:avLst/>
          </a:prstGeom>
        </p:spPr>
        <p:txBody>
          <a:bodyPr wrap="square" lIns="0" tIns="0" rIns="0" bIns="0">
            <a:spAutoFit/>
          </a:bodyPr>
          <a:lstStyle/>
          <a:p>
            <a:pPr algn="ctr"/>
            <a:r>
              <a:rPr lang="en-US" sz="1200" dirty="0" smtClean="0">
                <a:latin typeface="Arial Narrow"/>
                <a:cs typeface="Arial Narrow"/>
              </a:rPr>
              <a:t>indifferent</a:t>
            </a:r>
          </a:p>
        </p:txBody>
      </p:sp>
      <p:sp>
        <p:nvSpPr>
          <p:cNvPr id="23" name="Rectangle 22"/>
          <p:cNvSpPr/>
          <p:nvPr/>
        </p:nvSpPr>
        <p:spPr>
          <a:xfrm>
            <a:off x="938695" y="5953142"/>
            <a:ext cx="6906965" cy="184666"/>
          </a:xfrm>
          <a:prstGeom prst="rect">
            <a:avLst/>
          </a:prstGeom>
        </p:spPr>
        <p:txBody>
          <a:bodyPr wrap="square" lIns="0" tIns="0" rIns="0" bIns="0">
            <a:spAutoFit/>
          </a:bodyPr>
          <a:lstStyle/>
          <a:p>
            <a:r>
              <a:rPr lang="en-US" sz="1200" dirty="0" smtClean="0">
                <a:latin typeface="Arial Narrow"/>
                <a:cs typeface="Arial Narrow"/>
              </a:rPr>
              <a:t>Source:  Leslie de </a:t>
            </a:r>
            <a:r>
              <a:rPr lang="en-US" sz="1200" dirty="0" err="1" smtClean="0">
                <a:latin typeface="Arial Narrow"/>
                <a:cs typeface="Arial Narrow"/>
              </a:rPr>
              <a:t>Chernatony</a:t>
            </a:r>
            <a:r>
              <a:rPr lang="en-US" sz="1200" dirty="0" smtClean="0">
                <a:latin typeface="Arial Narrow"/>
                <a:cs typeface="Arial Narrow"/>
              </a:rPr>
              <a:t> and Malcolm McDonald, </a:t>
            </a:r>
            <a:r>
              <a:rPr lang="en-US" sz="1200" i="1" dirty="0" smtClean="0">
                <a:latin typeface="Arial Narrow"/>
                <a:cs typeface="Arial Narrow"/>
              </a:rPr>
              <a:t>Creating Powerful Brands, Oxford: Butterworth-Heinemann, 1992.</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6" name="TextBox 2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Markets Strategically</a:t>
            </a:r>
            <a:endParaRPr lang="en-US" sz="2800" dirty="0">
              <a:solidFill>
                <a:schemeClr val="bg1"/>
              </a:solidFill>
              <a:latin typeface="Arial Narrow"/>
              <a:cs typeface="Arial Narrow"/>
            </a:endParaRPr>
          </a:p>
        </p:txBody>
      </p:sp>
      <p:sp>
        <p:nvSpPr>
          <p:cNvPr id="5" name="TextBox 4"/>
          <p:cNvSpPr txBox="1"/>
          <p:nvPr/>
        </p:nvSpPr>
        <p:spPr>
          <a:xfrm>
            <a:off x="907196" y="1600200"/>
            <a:ext cx="7713031" cy="3647152"/>
          </a:xfrm>
          <a:prstGeom prst="rect">
            <a:avLst/>
          </a:prstGeom>
          <a:noFill/>
        </p:spPr>
        <p:txBody>
          <a:bodyPr wrap="square" lIns="0" tIns="0" rIns="0" bIns="0" rtlCol="0">
            <a:spAutoFit/>
          </a:bodyPr>
          <a:lstStyle/>
          <a:p>
            <a:r>
              <a:rPr lang="en-US" sz="2400" dirty="0">
                <a:latin typeface="Arial Narrow"/>
                <a:cs typeface="Arial Narrow"/>
              </a:rPr>
              <a:t>Section </a:t>
            </a:r>
            <a:r>
              <a:rPr lang="en-US" sz="2400" dirty="0" smtClean="0">
                <a:latin typeface="Arial Narrow"/>
                <a:cs typeface="Arial Narrow"/>
              </a:rPr>
              <a:t>1: </a:t>
            </a:r>
            <a:r>
              <a:rPr lang="en-US" sz="2400" dirty="0">
                <a:latin typeface="Arial Narrow"/>
                <a:cs typeface="Arial Narrow"/>
              </a:rPr>
              <a:t>Marketing and the Firm</a:t>
            </a:r>
            <a:endParaRPr lang="en-US" sz="2400" dirty="0" smtClean="0">
              <a:latin typeface="Arial Narrow"/>
              <a:cs typeface="Arial Narrow"/>
            </a:endParaRPr>
          </a:p>
          <a:p>
            <a:pPr>
              <a:lnSpc>
                <a:spcPct val="150000"/>
              </a:lnSpc>
            </a:pPr>
            <a:r>
              <a:rPr lang="en-US" sz="2400" dirty="0" smtClean="0">
                <a:latin typeface="Arial Narrow"/>
                <a:cs typeface="Arial Narrow"/>
              </a:rPr>
              <a:t>Section </a:t>
            </a:r>
            <a:r>
              <a:rPr lang="en-US" sz="2400" dirty="0" smtClean="0">
                <a:latin typeface="Arial Narrow"/>
                <a:cs typeface="Arial Narrow"/>
              </a:rPr>
              <a:t>2:  </a:t>
            </a:r>
            <a:r>
              <a:rPr lang="en-US" sz="2400" dirty="0">
                <a:latin typeface="Arial Narrow"/>
                <a:cs typeface="Arial Narrow"/>
              </a:rPr>
              <a:t>Fundamental Insights for Strategic Marketing</a:t>
            </a:r>
            <a:endParaRPr lang="en-US" sz="2400" dirty="0" smtClean="0">
              <a:latin typeface="Arial Narrow"/>
              <a:cs typeface="Arial Narrow"/>
            </a:endParaRPr>
          </a:p>
          <a:p>
            <a:pPr>
              <a:lnSpc>
                <a:spcPct val="150000"/>
              </a:lnSpc>
            </a:pPr>
            <a:r>
              <a:rPr lang="en-US" sz="2600" b="1" dirty="0" smtClean="0">
                <a:latin typeface="Arial Narrow"/>
                <a:cs typeface="Arial Narrow"/>
              </a:rPr>
              <a:t>Section </a:t>
            </a:r>
            <a:r>
              <a:rPr lang="en-US" sz="2600" b="1" dirty="0" smtClean="0">
                <a:latin typeface="Arial Narrow"/>
                <a:cs typeface="Arial Narrow"/>
              </a:rPr>
              <a:t>3: </a:t>
            </a:r>
            <a:r>
              <a:rPr lang="en-US" sz="2600" b="1" dirty="0">
                <a:latin typeface="Arial Narrow"/>
                <a:cs typeface="Arial Narrow"/>
              </a:rPr>
              <a:t>Strategic </a:t>
            </a:r>
            <a:r>
              <a:rPr lang="en-US" sz="2600" b="1" dirty="0" smtClean="0">
                <a:latin typeface="Arial Narrow"/>
                <a:cs typeface="Arial Narrow"/>
              </a:rPr>
              <a:t>Marketing</a:t>
            </a:r>
          </a:p>
          <a:p>
            <a:pPr marL="452438"/>
            <a:r>
              <a:rPr lang="en-US" sz="2000" dirty="0" smtClean="0">
                <a:latin typeface="Arial Narrow"/>
                <a:cs typeface="Arial Narrow"/>
              </a:rPr>
              <a:t>Chapter 6: </a:t>
            </a:r>
            <a:r>
              <a:rPr lang="en-US" sz="2000" dirty="0" smtClean="0">
                <a:latin typeface="Arial Narrow"/>
                <a:cs typeface="Arial Narrow"/>
              </a:rPr>
              <a:t>Identifying, Choosing </a:t>
            </a:r>
            <a:r>
              <a:rPr lang="en-US" sz="2000" dirty="0" smtClean="0">
                <a:latin typeface="Arial Narrow"/>
                <a:cs typeface="Arial Narrow"/>
              </a:rPr>
              <a:t>Opportunities</a:t>
            </a:r>
          </a:p>
          <a:p>
            <a:pPr marL="452438"/>
            <a:r>
              <a:rPr lang="en-US" sz="2000" dirty="0" smtClean="0">
                <a:latin typeface="Arial Narrow"/>
                <a:cs typeface="Arial Narrow"/>
              </a:rPr>
              <a:t>Chapter 7: Market </a:t>
            </a:r>
            <a:r>
              <a:rPr lang="en-US" sz="2000" dirty="0" smtClean="0">
                <a:latin typeface="Arial Narrow"/>
                <a:cs typeface="Arial Narrow"/>
              </a:rPr>
              <a:t>Segmentation, Targeting</a:t>
            </a:r>
            <a:endParaRPr lang="en-US" sz="2000" dirty="0" smtClean="0">
              <a:latin typeface="Arial Narrow"/>
              <a:cs typeface="Arial Narrow"/>
            </a:endParaRPr>
          </a:p>
          <a:p>
            <a:pPr marL="452438"/>
            <a:r>
              <a:rPr lang="en-US" sz="2000" dirty="0" smtClean="0">
                <a:latin typeface="Arial Narrow"/>
                <a:cs typeface="Arial Narrow"/>
              </a:rPr>
              <a:t>Chapter 8: Market Strategy – Integrating Firm Efforts for Marketing Success</a:t>
            </a:r>
          </a:p>
          <a:p>
            <a:pPr marL="452438"/>
            <a:r>
              <a:rPr lang="en-US" sz="2000" dirty="0" smtClean="0">
                <a:latin typeface="Arial Narrow"/>
                <a:cs typeface="Arial Narrow"/>
              </a:rPr>
              <a:t>Chapter </a:t>
            </a:r>
            <a:r>
              <a:rPr lang="en-US" sz="2000" dirty="0">
                <a:latin typeface="Arial Narrow"/>
                <a:cs typeface="Arial Narrow"/>
              </a:rPr>
              <a:t>9</a:t>
            </a:r>
            <a:r>
              <a:rPr lang="en-US" sz="2000" dirty="0" smtClean="0">
                <a:latin typeface="Arial Narrow"/>
                <a:cs typeface="Arial Narrow"/>
              </a:rPr>
              <a:t>: Managing through the Life Cycle</a:t>
            </a:r>
          </a:p>
          <a:p>
            <a:pPr marL="452438"/>
            <a:r>
              <a:rPr lang="en-US" sz="2200" b="1" dirty="0" smtClean="0">
                <a:latin typeface="Arial Narrow"/>
                <a:cs typeface="Arial Narrow"/>
              </a:rPr>
              <a:t>Chapter 10: Managing Brands</a:t>
            </a:r>
          </a:p>
          <a:p>
            <a:pPr>
              <a:lnSpc>
                <a:spcPct val="150000"/>
              </a:lnSpc>
            </a:pPr>
            <a:r>
              <a:rPr lang="en-US" sz="2400" dirty="0">
                <a:latin typeface="Arial Narrow"/>
                <a:cs typeface="Arial Narrow"/>
              </a:rPr>
              <a:t>Section </a:t>
            </a:r>
            <a:r>
              <a:rPr lang="en-US" sz="2400" dirty="0" smtClean="0">
                <a:latin typeface="Arial Narrow"/>
                <a:cs typeface="Arial Narrow"/>
              </a:rPr>
              <a:t>4: </a:t>
            </a:r>
            <a:r>
              <a:rPr lang="en-US" sz="2400" dirty="0">
                <a:latin typeface="Arial Narrow"/>
                <a:cs typeface="Arial Narrow"/>
              </a:rPr>
              <a:t>Implementing the Market </a:t>
            </a:r>
            <a:r>
              <a:rPr lang="en-US" sz="2400" dirty="0" smtClean="0">
                <a:latin typeface="Arial Narrow"/>
                <a:cs typeface="Arial Narrow"/>
              </a:rPr>
              <a:t>Strategy</a:t>
            </a:r>
            <a:endParaRPr lang="en-US" sz="2400" dirty="0">
              <a:latin typeface="Arial Narrow"/>
              <a:cs typeface="Arial Narrow"/>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Levels of Branding</a:t>
            </a:r>
          </a:p>
        </p:txBody>
      </p:sp>
      <p:pic>
        <p:nvPicPr>
          <p:cNvPr id="24" name="Picture 23"/>
          <p:cNvPicPr>
            <a:picLocks noChangeAspect="1"/>
          </p:cNvPicPr>
          <p:nvPr/>
        </p:nvPicPr>
        <p:blipFill>
          <a:blip r:embed="rId2"/>
          <a:stretch>
            <a:fillRect/>
          </a:stretch>
        </p:blipFill>
        <p:spPr>
          <a:xfrm>
            <a:off x="1391149" y="2259221"/>
            <a:ext cx="6362700" cy="3609975"/>
          </a:xfrm>
          <a:prstGeom prst="rect">
            <a:avLst/>
          </a:prstGeom>
        </p:spPr>
      </p:pic>
      <p:sp>
        <p:nvSpPr>
          <p:cNvPr id="16" name="Rectangle 15"/>
          <p:cNvSpPr/>
          <p:nvPr/>
        </p:nvSpPr>
        <p:spPr>
          <a:xfrm>
            <a:off x="3859258" y="2722314"/>
            <a:ext cx="3154680" cy="1131859"/>
          </a:xfrm>
          <a:prstGeom prst="rect">
            <a:avLst/>
          </a:prstGeom>
        </p:spPr>
        <p:txBody>
          <a:bodyPr wrap="square" lIns="0" tIns="0" rIns="0" bIns="0" anchor="ctr">
            <a:noAutofit/>
          </a:bodyPr>
          <a:lstStyle/>
          <a:p>
            <a:pPr algn="ctr"/>
            <a:r>
              <a:rPr lang="en-US" sz="1600" b="1" dirty="0" smtClean="0">
                <a:latin typeface="Arial Narrow"/>
                <a:cs typeface="Arial Narrow"/>
              </a:rPr>
              <a:t>Carrefour</a:t>
            </a:r>
          </a:p>
          <a:p>
            <a:pPr algn="ctr"/>
            <a:r>
              <a:rPr lang="en-US" sz="1600" b="1" dirty="0" smtClean="0">
                <a:latin typeface="Arial Narrow"/>
                <a:cs typeface="Arial Narrow"/>
              </a:rPr>
              <a:t>Citigroup</a:t>
            </a:r>
          </a:p>
          <a:p>
            <a:pPr algn="ctr"/>
            <a:r>
              <a:rPr lang="en-US" sz="1600" b="1" dirty="0" smtClean="0">
                <a:latin typeface="Arial Narrow"/>
                <a:cs typeface="Arial Narrow"/>
              </a:rPr>
              <a:t>IBM</a:t>
            </a:r>
          </a:p>
        </p:txBody>
      </p:sp>
      <p:sp>
        <p:nvSpPr>
          <p:cNvPr id="25" name="Rectangle 24"/>
          <p:cNvSpPr/>
          <p:nvPr/>
        </p:nvSpPr>
        <p:spPr>
          <a:xfrm>
            <a:off x="3859258" y="3787915"/>
            <a:ext cx="3154680" cy="1131859"/>
          </a:xfrm>
          <a:prstGeom prst="rect">
            <a:avLst/>
          </a:prstGeom>
        </p:spPr>
        <p:txBody>
          <a:bodyPr wrap="square" lIns="0" tIns="0" rIns="0" bIns="0" anchor="ctr">
            <a:noAutofit/>
          </a:bodyPr>
          <a:lstStyle/>
          <a:p>
            <a:pPr algn="ctr"/>
            <a:r>
              <a:rPr lang="en-US" sz="1600" b="1" dirty="0" smtClean="0">
                <a:latin typeface="Arial Narrow"/>
                <a:cs typeface="Arial Narrow"/>
              </a:rPr>
              <a:t>Ragu, Claritin,</a:t>
            </a:r>
          </a:p>
          <a:p>
            <a:pPr algn="ctr"/>
            <a:r>
              <a:rPr lang="en-US" sz="1600" b="1" dirty="0" smtClean="0">
                <a:latin typeface="Arial Narrow"/>
                <a:cs typeface="Arial Narrow"/>
              </a:rPr>
              <a:t>Chevrolet</a:t>
            </a:r>
          </a:p>
        </p:txBody>
      </p:sp>
      <p:sp>
        <p:nvSpPr>
          <p:cNvPr id="26" name="Rectangle 25"/>
          <p:cNvSpPr/>
          <p:nvPr/>
        </p:nvSpPr>
        <p:spPr>
          <a:xfrm>
            <a:off x="3859258" y="4792552"/>
            <a:ext cx="3154680" cy="1131859"/>
          </a:xfrm>
          <a:prstGeom prst="rect">
            <a:avLst/>
          </a:prstGeom>
        </p:spPr>
        <p:txBody>
          <a:bodyPr wrap="square" lIns="0" tIns="0" rIns="0" bIns="0" anchor="ctr">
            <a:noAutofit/>
          </a:bodyPr>
          <a:lstStyle/>
          <a:p>
            <a:pPr algn="ctr"/>
            <a:r>
              <a:rPr lang="en-US" sz="1600" b="1" dirty="0" smtClean="0">
                <a:latin typeface="Arial Narrow"/>
                <a:cs typeface="Arial Narrow"/>
              </a:rPr>
              <a:t>Camry, Fiesta, Leaf, MX-5 Miata</a:t>
            </a:r>
          </a:p>
        </p:txBody>
      </p:sp>
      <p:sp>
        <p:nvSpPr>
          <p:cNvPr id="27" name="Rectangle 26"/>
          <p:cNvSpPr/>
          <p:nvPr/>
        </p:nvSpPr>
        <p:spPr>
          <a:xfrm>
            <a:off x="1593136" y="2722314"/>
            <a:ext cx="2846342" cy="1131859"/>
          </a:xfrm>
          <a:prstGeom prst="rect">
            <a:avLst/>
          </a:prstGeom>
        </p:spPr>
        <p:txBody>
          <a:bodyPr wrap="square" lIns="0" tIns="0" rIns="0" bIns="0" anchor="ctr">
            <a:noAutofit/>
          </a:bodyPr>
          <a:lstStyle/>
          <a:p>
            <a:pPr algn="r"/>
            <a:r>
              <a:rPr lang="en-US" sz="1600" b="1" dirty="0" smtClean="0">
                <a:latin typeface="Arial Narrow"/>
                <a:cs typeface="Arial Narrow"/>
              </a:rPr>
              <a:t>Group of products</a:t>
            </a:r>
          </a:p>
        </p:txBody>
      </p:sp>
      <p:sp>
        <p:nvSpPr>
          <p:cNvPr id="28" name="Rectangle 27"/>
          <p:cNvSpPr/>
          <p:nvPr/>
        </p:nvSpPr>
        <p:spPr>
          <a:xfrm>
            <a:off x="684707" y="3787915"/>
            <a:ext cx="3154680" cy="1131859"/>
          </a:xfrm>
          <a:prstGeom prst="rect">
            <a:avLst/>
          </a:prstGeom>
        </p:spPr>
        <p:txBody>
          <a:bodyPr wrap="square" lIns="0" tIns="0" rIns="0" bIns="0" anchor="ctr">
            <a:noAutofit/>
          </a:bodyPr>
          <a:lstStyle/>
          <a:p>
            <a:pPr algn="r"/>
            <a:r>
              <a:rPr lang="en-US" sz="1600" b="1" dirty="0" smtClean="0">
                <a:latin typeface="Arial Narrow"/>
                <a:cs typeface="Arial Narrow"/>
              </a:rPr>
              <a:t>Product line</a:t>
            </a:r>
          </a:p>
        </p:txBody>
      </p:sp>
      <p:sp>
        <p:nvSpPr>
          <p:cNvPr id="29" name="Rectangle 28"/>
          <p:cNvSpPr/>
          <p:nvPr/>
        </p:nvSpPr>
        <p:spPr>
          <a:xfrm>
            <a:off x="88385" y="4781509"/>
            <a:ext cx="3154680" cy="1131859"/>
          </a:xfrm>
          <a:prstGeom prst="rect">
            <a:avLst/>
          </a:prstGeom>
        </p:spPr>
        <p:txBody>
          <a:bodyPr wrap="square" lIns="0" tIns="0" rIns="0" bIns="0" anchor="ctr">
            <a:noAutofit/>
          </a:bodyPr>
          <a:lstStyle/>
          <a:p>
            <a:pPr algn="r"/>
            <a:r>
              <a:rPr lang="en-US" sz="1600" b="1" dirty="0" smtClean="0">
                <a:latin typeface="Arial Narrow"/>
                <a:cs typeface="Arial Narrow"/>
              </a:rPr>
              <a:t>Individual product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4" name="TextBox 13"/>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Levels of Branding</a:t>
            </a:r>
          </a:p>
        </p:txBody>
      </p:sp>
      <p:pic>
        <p:nvPicPr>
          <p:cNvPr id="13" name="Picture 12" descr="CMPA figure 11.1.eps"/>
          <p:cNvPicPr>
            <a:picLocks noChangeAspect="1"/>
          </p:cNvPicPr>
          <p:nvPr/>
        </p:nvPicPr>
        <p:blipFill>
          <a:blip r:embed="rId2"/>
          <a:stretch>
            <a:fillRect/>
          </a:stretch>
        </p:blipFill>
        <p:spPr>
          <a:xfrm>
            <a:off x="1158152" y="2270444"/>
            <a:ext cx="6381750" cy="3619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extLst>
      <p:ext uri="{BB962C8B-B14F-4D97-AF65-F5344CB8AC3E}">
        <p14:creationId xmlns:p14="http://schemas.microsoft.com/office/powerpoint/2010/main" val="2022443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938696" y="1600200"/>
            <a:ext cx="7288695" cy="3631764"/>
          </a:xfrm>
          <a:prstGeom prst="rect">
            <a:avLst/>
          </a:prstGeom>
          <a:noFill/>
        </p:spPr>
        <p:txBody>
          <a:bodyPr wrap="square" lIns="0" tIns="0" rIns="0" bIns="0" rtlCol="0">
            <a:spAutoFit/>
          </a:bodyPr>
          <a:lstStyle/>
          <a:p>
            <a:r>
              <a:rPr lang="en-US" sz="2400" b="1" dirty="0" smtClean="0">
                <a:latin typeface="Arial Narrow"/>
                <a:cs typeface="Arial Narrow"/>
              </a:rPr>
              <a:t>Basic Branding Concepts</a:t>
            </a:r>
          </a:p>
          <a:p>
            <a:pPr marL="452438" indent="-220663">
              <a:spcBef>
                <a:spcPts val="1200"/>
              </a:spcBef>
            </a:pPr>
            <a:r>
              <a:rPr lang="en-US" b="1" dirty="0" smtClean="0">
                <a:latin typeface="Arial Narrow"/>
                <a:cs typeface="Arial Narrow"/>
              </a:rPr>
              <a:t>•	Brand associations: The meanings the product has for customers</a:t>
            </a:r>
          </a:p>
          <a:p>
            <a:pPr marL="452438" indent="-220663">
              <a:spcBef>
                <a:spcPts val="1200"/>
              </a:spcBef>
            </a:pPr>
            <a:r>
              <a:rPr lang="en-US" b="1" dirty="0" smtClean="0">
                <a:latin typeface="Arial Narrow"/>
                <a:cs typeface="Arial Narrow"/>
              </a:rPr>
              <a:t>•	Brand personality: A set of enduring and distinct human characteristics associated with a brand</a:t>
            </a:r>
          </a:p>
          <a:p>
            <a:pPr marL="452438" indent="-220663">
              <a:spcBef>
                <a:spcPts val="1200"/>
              </a:spcBef>
            </a:pPr>
            <a:r>
              <a:rPr lang="en-US" b="1" dirty="0" smtClean="0">
                <a:latin typeface="Arial Narrow"/>
                <a:cs typeface="Arial Narrow"/>
              </a:rPr>
              <a:t>•	Brand vision: The set of perceptions and associations a company </a:t>
            </a:r>
            <a:br>
              <a:rPr lang="en-US" b="1" dirty="0" smtClean="0">
                <a:latin typeface="Arial Narrow"/>
                <a:cs typeface="Arial Narrow"/>
              </a:rPr>
            </a:br>
            <a:r>
              <a:rPr lang="en-US" b="1" dirty="0" smtClean="0">
                <a:latin typeface="Arial Narrow"/>
                <a:cs typeface="Arial Narrow"/>
              </a:rPr>
              <a:t>intends to create for a brand</a:t>
            </a:r>
          </a:p>
          <a:p>
            <a:pPr marL="452438" indent="-220663">
              <a:spcBef>
                <a:spcPts val="1200"/>
              </a:spcBef>
            </a:pPr>
            <a:r>
              <a:rPr lang="en-US" b="1" dirty="0" smtClean="0">
                <a:latin typeface="Arial Narrow"/>
                <a:cs typeface="Arial Narrow"/>
              </a:rPr>
              <a:t>•	Brand image: The set of perceptions and associations that customers actually have about a brand</a:t>
            </a:r>
          </a:p>
          <a:p>
            <a:pPr marL="452438" indent="-220663">
              <a:spcBef>
                <a:spcPts val="1200"/>
              </a:spcBef>
            </a:pPr>
            <a:r>
              <a:rPr lang="en-US" b="1" dirty="0" smtClean="0">
                <a:latin typeface="Arial Narrow"/>
                <a:cs typeface="Arial Narrow"/>
              </a:rPr>
              <a:t>•	Brand positioning: The process by which the firm attempts to align </a:t>
            </a:r>
            <a:br>
              <a:rPr lang="en-US" b="1" dirty="0" smtClean="0">
                <a:latin typeface="Arial Narrow"/>
                <a:cs typeface="Arial Narrow"/>
              </a:rPr>
            </a:br>
            <a:r>
              <a:rPr lang="en-US" b="1" dirty="0" smtClean="0">
                <a:latin typeface="Arial Narrow"/>
                <a:cs typeface="Arial Narrow"/>
              </a:rPr>
              <a:t>brand image with brand identity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938696" y="1600200"/>
            <a:ext cx="7288695" cy="3724097"/>
          </a:xfrm>
          <a:prstGeom prst="rect">
            <a:avLst/>
          </a:prstGeom>
          <a:noFill/>
        </p:spPr>
        <p:txBody>
          <a:bodyPr wrap="square" lIns="0" tIns="0" rIns="0" bIns="0" rtlCol="0">
            <a:spAutoFit/>
          </a:bodyPr>
          <a:lstStyle/>
          <a:p>
            <a:r>
              <a:rPr lang="en-US" sz="2400" b="1" dirty="0" smtClean="0">
                <a:latin typeface="Arial Narrow"/>
                <a:cs typeface="Arial Narrow"/>
              </a:rPr>
              <a:t>Basic Personality Dimensions: </a:t>
            </a:r>
            <a:r>
              <a:rPr lang="en-US" sz="2400" b="1" i="1" dirty="0" smtClean="0">
                <a:latin typeface="Arial Narrow"/>
                <a:cs typeface="Arial Narrow"/>
              </a:rPr>
              <a:t>Examples</a:t>
            </a:r>
            <a:endParaRPr lang="en-US" sz="2400" b="1" dirty="0" smtClean="0">
              <a:latin typeface="Arial Narrow"/>
              <a:cs typeface="Arial Narrow"/>
            </a:endParaRPr>
          </a:p>
          <a:p>
            <a:pPr marL="452438" indent="-220663" defTabSz="458788">
              <a:spcBef>
                <a:spcPts val="1200"/>
              </a:spcBef>
              <a:tabLst>
                <a:tab pos="3201988" algn="l"/>
              </a:tabLst>
            </a:pPr>
            <a:r>
              <a:rPr lang="en-US" b="1" dirty="0" smtClean="0">
                <a:latin typeface="Arial Narrow"/>
                <a:cs typeface="Arial Narrow"/>
              </a:rPr>
              <a:t>•	Competence	</a:t>
            </a:r>
            <a:r>
              <a:rPr lang="en-US" b="1" i="1" dirty="0" smtClean="0">
                <a:latin typeface="Arial Narrow"/>
                <a:cs typeface="Arial Narrow"/>
              </a:rPr>
              <a:t>The Wall Street Journal</a:t>
            </a:r>
            <a:endParaRPr lang="en-US" b="1" dirty="0" smtClean="0">
              <a:latin typeface="Arial Narrow"/>
              <a:cs typeface="Arial Narrow"/>
            </a:endParaRPr>
          </a:p>
          <a:p>
            <a:pPr marL="452438" indent="-220663" defTabSz="458788">
              <a:spcBef>
                <a:spcPts val="1200"/>
              </a:spcBef>
              <a:tabLst>
                <a:tab pos="3201988" algn="l"/>
              </a:tabLst>
            </a:pPr>
            <a:r>
              <a:rPr lang="en-US" b="1" dirty="0" smtClean="0">
                <a:latin typeface="Arial Narrow"/>
                <a:cs typeface="Arial Narrow"/>
              </a:rPr>
              <a:t>•	Excitement	MTV, Mountain Dew</a:t>
            </a:r>
          </a:p>
          <a:p>
            <a:pPr marL="452438" indent="-220663" defTabSz="458788">
              <a:spcBef>
                <a:spcPts val="1200"/>
              </a:spcBef>
              <a:tabLst>
                <a:tab pos="3201988" algn="l"/>
              </a:tabLst>
            </a:pPr>
            <a:r>
              <a:rPr lang="en-US" b="1" dirty="0" smtClean="0">
                <a:latin typeface="Arial Narrow"/>
                <a:cs typeface="Arial Narrow"/>
              </a:rPr>
              <a:t>•	Ruggedness	L.L. Bean</a:t>
            </a:r>
          </a:p>
          <a:p>
            <a:pPr marL="452438" indent="-220663" defTabSz="458788">
              <a:spcBef>
                <a:spcPts val="1200"/>
              </a:spcBef>
              <a:tabLst>
                <a:tab pos="3201988" algn="l"/>
              </a:tabLst>
            </a:pPr>
            <a:r>
              <a:rPr lang="en-US" b="1" dirty="0" smtClean="0">
                <a:latin typeface="Arial Narrow"/>
                <a:cs typeface="Arial Narrow"/>
              </a:rPr>
              <a:t>•	Sincerity	Hallmark cards, Skippy peanut butter</a:t>
            </a:r>
          </a:p>
          <a:p>
            <a:pPr marL="452438" indent="-220663" defTabSz="458788">
              <a:spcBef>
                <a:spcPts val="1200"/>
              </a:spcBef>
              <a:tabLst>
                <a:tab pos="3201988" algn="l"/>
              </a:tabLst>
            </a:pPr>
            <a:r>
              <a:rPr lang="en-US" b="1" dirty="0" smtClean="0">
                <a:latin typeface="Arial Narrow"/>
                <a:cs typeface="Arial Narrow"/>
              </a:rPr>
              <a:t>•	Sophistication	Chanel, Dior</a:t>
            </a:r>
          </a:p>
          <a:p>
            <a:pPr marL="452438" indent="-220663" defTabSz="458788">
              <a:spcBef>
                <a:spcPts val="1200"/>
              </a:spcBef>
              <a:tabLst>
                <a:tab pos="3201988" algn="l"/>
              </a:tabLst>
            </a:pPr>
            <a:endParaRPr lang="en-US" b="1" dirty="0" smtClean="0">
              <a:latin typeface="Arial Narrow"/>
              <a:cs typeface="Arial Narrow"/>
            </a:endParaRPr>
          </a:p>
          <a:p>
            <a:pPr marL="452438" indent="-220663" defTabSz="458788">
              <a:spcBef>
                <a:spcPts val="1200"/>
              </a:spcBef>
              <a:tabLst>
                <a:tab pos="3201988" algn="l"/>
              </a:tabLst>
            </a:pPr>
            <a:endParaRPr lang="en-US" b="1" dirty="0" smtClean="0">
              <a:latin typeface="Arial Narrow"/>
              <a:cs typeface="Arial Narrow"/>
            </a:endParaRPr>
          </a:p>
          <a:p>
            <a:pPr defTabSz="458788">
              <a:spcBef>
                <a:spcPts val="1200"/>
              </a:spcBef>
              <a:tabLst>
                <a:tab pos="3201988" algn="l"/>
              </a:tabLst>
            </a:pPr>
            <a:r>
              <a:rPr lang="en-US" sz="1200" dirty="0" smtClean="0">
                <a:latin typeface="Arial Narrow"/>
                <a:cs typeface="Arial Narrow"/>
              </a:rPr>
              <a:t>J. </a:t>
            </a:r>
            <a:r>
              <a:rPr lang="en-US" sz="1200" dirty="0" err="1" smtClean="0">
                <a:latin typeface="Arial Narrow"/>
                <a:cs typeface="Arial Narrow"/>
              </a:rPr>
              <a:t>Aaker</a:t>
            </a:r>
            <a:r>
              <a:rPr lang="en-US" sz="1200" dirty="0" smtClean="0">
                <a:latin typeface="Arial Narrow"/>
                <a:cs typeface="Arial Narrow"/>
              </a:rPr>
              <a:t>, “Dimensions of Brand Personality,” </a:t>
            </a:r>
            <a:r>
              <a:rPr lang="en-US" sz="1200" i="1" dirty="0" smtClean="0">
                <a:latin typeface="Arial Narrow"/>
                <a:cs typeface="Arial Narrow"/>
              </a:rPr>
              <a:t>Journal of Marketing Research, 34 (August 1997), pp. 334–356.</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938696" y="1600200"/>
            <a:ext cx="7288695" cy="3662541"/>
          </a:xfrm>
          <a:prstGeom prst="rect">
            <a:avLst/>
          </a:prstGeom>
          <a:noFill/>
        </p:spPr>
        <p:txBody>
          <a:bodyPr wrap="square" lIns="0" tIns="0" rIns="0" bIns="0" rtlCol="0">
            <a:spAutoFit/>
          </a:bodyPr>
          <a:lstStyle/>
          <a:p>
            <a:r>
              <a:rPr lang="en-US" sz="2400" b="1" dirty="0" smtClean="0">
                <a:latin typeface="Arial Narrow"/>
                <a:cs typeface="Arial Narrow"/>
              </a:rPr>
              <a:t>Brand Personality Dimensions</a:t>
            </a:r>
            <a:endParaRPr lang="en-US" sz="2400" b="1" i="1" dirty="0" smtClean="0">
              <a:latin typeface="Arial Narrow"/>
              <a:cs typeface="Arial Narrow"/>
            </a:endParaRPr>
          </a:p>
          <a:p>
            <a:endParaRPr lang="en-US" sz="2400" b="1" dirty="0" smtClean="0">
              <a:latin typeface="Arial Narrow"/>
              <a:cs typeface="Arial Narrow"/>
            </a:endParaRPr>
          </a:p>
          <a:p>
            <a:pPr marL="452438" indent="-220663" defTabSz="458788">
              <a:spcBef>
                <a:spcPts val="1200"/>
              </a:spcBef>
              <a:tabLst>
                <a:tab pos="3201988" algn="l"/>
              </a:tabLst>
            </a:pPr>
            <a:r>
              <a:rPr lang="en-US" b="1" dirty="0" smtClean="0">
                <a:latin typeface="Arial Narrow"/>
                <a:cs typeface="Arial Narrow"/>
              </a:rPr>
              <a:t>	</a:t>
            </a:r>
          </a:p>
          <a:p>
            <a:pPr marL="452438" indent="-220663" defTabSz="458788">
              <a:spcBef>
                <a:spcPts val="1200"/>
              </a:spcBef>
              <a:tabLst>
                <a:tab pos="3201988" algn="l"/>
              </a:tabLst>
            </a:pPr>
            <a:endParaRPr lang="en-US" b="1" dirty="0">
              <a:latin typeface="Arial Narrow"/>
              <a:cs typeface="Arial Narrow"/>
            </a:endParaRPr>
          </a:p>
          <a:p>
            <a:pPr marL="452438" indent="-220663" defTabSz="458788">
              <a:spcBef>
                <a:spcPts val="1200"/>
              </a:spcBef>
              <a:tabLst>
                <a:tab pos="3201988" algn="l"/>
              </a:tabLst>
            </a:pPr>
            <a:endParaRPr lang="en-US" b="1" dirty="0" smtClean="0">
              <a:latin typeface="Arial Narrow"/>
              <a:cs typeface="Arial Narrow"/>
            </a:endParaRPr>
          </a:p>
          <a:p>
            <a:pPr marL="452438" indent="-220663" defTabSz="458788">
              <a:spcBef>
                <a:spcPts val="1200"/>
              </a:spcBef>
              <a:tabLst>
                <a:tab pos="3201988" algn="l"/>
              </a:tabLst>
            </a:pPr>
            <a:endParaRPr lang="en-US" b="1" dirty="0">
              <a:latin typeface="Arial Narrow"/>
              <a:cs typeface="Arial Narrow"/>
            </a:endParaRPr>
          </a:p>
          <a:p>
            <a:pPr marL="452438" indent="-220663" defTabSz="458788">
              <a:spcBef>
                <a:spcPts val="1200"/>
              </a:spcBef>
              <a:tabLst>
                <a:tab pos="3201988" algn="l"/>
              </a:tabLst>
            </a:pPr>
            <a:endParaRPr lang="en-US" b="1" dirty="0" smtClean="0">
              <a:latin typeface="Arial Narrow"/>
              <a:cs typeface="Arial Narrow"/>
            </a:endParaRPr>
          </a:p>
          <a:p>
            <a:pPr marL="452438" indent="-220663" defTabSz="458788">
              <a:spcBef>
                <a:spcPts val="1200"/>
              </a:spcBef>
              <a:tabLst>
                <a:tab pos="3201988" algn="l"/>
              </a:tabLst>
            </a:pPr>
            <a:endParaRPr lang="en-US" b="1" dirty="0" smtClean="0">
              <a:latin typeface="Arial Narrow"/>
              <a:cs typeface="Arial Narrow"/>
            </a:endParaRPr>
          </a:p>
          <a:p>
            <a:pPr marL="452438" indent="-220663" defTabSz="458788">
              <a:spcBef>
                <a:spcPts val="1200"/>
              </a:spcBef>
              <a:tabLst>
                <a:tab pos="3201988" algn="l"/>
              </a:tabLst>
            </a:pPr>
            <a:r>
              <a:rPr lang="en-US" sz="1200" b="1" dirty="0" smtClean="0">
                <a:latin typeface="Arial Narrow"/>
                <a:cs typeface="Arial Narrow"/>
              </a:rPr>
              <a:t>	</a:t>
            </a:r>
            <a:r>
              <a:rPr lang="en-US" sz="1200" dirty="0" smtClean="0">
                <a:latin typeface="Arial Narrow"/>
                <a:cs typeface="Arial Narrow"/>
              </a:rPr>
              <a:t>J. </a:t>
            </a:r>
            <a:r>
              <a:rPr lang="en-US" sz="1200" dirty="0" err="1" smtClean="0">
                <a:latin typeface="Arial Narrow"/>
                <a:cs typeface="Arial Narrow"/>
              </a:rPr>
              <a:t>Aaker</a:t>
            </a:r>
            <a:r>
              <a:rPr lang="en-US" sz="1200" dirty="0" smtClean="0">
                <a:latin typeface="Arial Narrow"/>
                <a:cs typeface="Arial Narrow"/>
              </a:rPr>
              <a:t>, “Dimensions of Brand Personality,” </a:t>
            </a:r>
            <a:r>
              <a:rPr lang="en-US" sz="1200" i="1" dirty="0" smtClean="0">
                <a:latin typeface="Arial Narrow"/>
                <a:cs typeface="Arial Narrow"/>
              </a:rPr>
              <a:t>Journal of Marketing Research, 34 (August 1997), pp. 334–356.</a:t>
            </a:r>
          </a:p>
        </p:txBody>
      </p:sp>
      <p:graphicFrame>
        <p:nvGraphicFramePr>
          <p:cNvPr id="4" name="Table 3"/>
          <p:cNvGraphicFramePr>
            <a:graphicFrameLocks noGrp="1"/>
          </p:cNvGraphicFramePr>
          <p:nvPr>
            <p:extLst>
              <p:ext uri="{D42A27DB-BD31-4B8C-83A1-F6EECF244321}">
                <p14:modId xmlns:p14="http://schemas.microsoft.com/office/powerpoint/2010/main" val="113702079"/>
              </p:ext>
            </p:extLst>
          </p:nvPr>
        </p:nvGraphicFramePr>
        <p:xfrm>
          <a:off x="1418173" y="2177560"/>
          <a:ext cx="6096000" cy="2494280"/>
        </p:xfrm>
        <a:graphic>
          <a:graphicData uri="http://schemas.openxmlformats.org/drawingml/2006/table">
            <a:tbl>
              <a:tblPr firstRow="1" bandRow="1" bandCol="1">
                <a:tableStyleId>{5C22544A-7EE6-4342-B048-85BDC9FD1C3A}</a:tableStyleId>
              </a:tblPr>
              <a:tblGrid>
                <a:gridCol w="3048000"/>
                <a:gridCol w="3048000"/>
              </a:tblGrid>
              <a:tr h="370840">
                <a:tc>
                  <a:txBody>
                    <a:bodyPr/>
                    <a:lstStyle/>
                    <a:p>
                      <a:r>
                        <a:rPr lang="en-US" dirty="0" smtClean="0">
                          <a:solidFill>
                            <a:schemeClr val="bg1"/>
                          </a:solidFill>
                        </a:rPr>
                        <a:t>Brand</a:t>
                      </a:r>
                      <a:r>
                        <a:rPr lang="en-US" baseline="0" dirty="0" smtClean="0">
                          <a:solidFill>
                            <a:schemeClr val="bg1"/>
                          </a:solidFill>
                        </a:rPr>
                        <a:t> Personality</a:t>
                      </a:r>
                      <a:endParaRPr lang="en-US" dirty="0">
                        <a:solidFill>
                          <a:schemeClr val="bg1"/>
                        </a:solidFill>
                      </a:endParaRPr>
                    </a:p>
                  </a:txBody>
                  <a:tcPr>
                    <a:lnL w="12700" cap="flat" cmpd="sng" algn="ctr">
                      <a:solidFill>
                        <a:srgbClr val="873A1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rgbClr val="873A1F"/>
                    </a:solidFill>
                  </a:tcPr>
                </a:tc>
                <a:tc>
                  <a:txBody>
                    <a:bodyPr/>
                    <a:lstStyle/>
                    <a:p>
                      <a:r>
                        <a:rPr lang="en-US" dirty="0" smtClean="0">
                          <a:solidFill>
                            <a:schemeClr val="bg1"/>
                          </a:solidFill>
                        </a:rPr>
                        <a:t>Examples</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rgbClr val="873A1F"/>
                    </a:solidFill>
                  </a:tcPr>
                </a:tc>
              </a:tr>
              <a:tr h="370840">
                <a:tc>
                  <a:txBody>
                    <a:bodyPr/>
                    <a:lstStyle/>
                    <a:p>
                      <a:r>
                        <a:rPr lang="en-US" b="0" dirty="0" smtClean="0">
                          <a:solidFill>
                            <a:srgbClr val="000000"/>
                          </a:solidFill>
                          <a:latin typeface="Arial Narrow"/>
                          <a:cs typeface="Arial Narrow"/>
                        </a:rPr>
                        <a:t>Competence</a:t>
                      </a:r>
                      <a:endParaRPr lang="en-US" b="0" dirty="0">
                        <a:solidFill>
                          <a:srgbClr val="000000"/>
                        </a:solidFill>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1" dirty="0" smtClean="0">
                          <a:solidFill>
                            <a:srgbClr val="000000"/>
                          </a:solidFill>
                          <a:latin typeface="Arial Narrow"/>
                          <a:cs typeface="Arial Narrow"/>
                        </a:rPr>
                        <a:t>The Economist</a:t>
                      </a:r>
                      <a:endParaRPr lang="en-US" b="0" dirty="0" smtClean="0">
                        <a:solidFill>
                          <a:srgbClr val="000000"/>
                        </a:solidFill>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370840">
                <a:tc>
                  <a:txBody>
                    <a:bodyPr/>
                    <a:lstStyle/>
                    <a:p>
                      <a:r>
                        <a:rPr lang="en-US" b="0" dirty="0" smtClean="0">
                          <a:solidFill>
                            <a:srgbClr val="000000"/>
                          </a:solidFill>
                          <a:latin typeface="Arial Narrow"/>
                          <a:cs typeface="Arial Narrow"/>
                        </a:rPr>
                        <a:t>Excitement</a:t>
                      </a:r>
                      <a:endParaRPr lang="en-US" b="0" dirty="0">
                        <a:solidFill>
                          <a:srgbClr val="000000"/>
                        </a:solidFill>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latin typeface="Arial Narrow"/>
                          <a:cs typeface="Arial Narrow"/>
                        </a:rPr>
                        <a:t>MTV, Red Bull</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370840">
                <a:tc>
                  <a:txBody>
                    <a:bodyPr/>
                    <a:lstStyle/>
                    <a:p>
                      <a:r>
                        <a:rPr lang="en-US" b="0" dirty="0" smtClean="0">
                          <a:solidFill>
                            <a:srgbClr val="000000"/>
                          </a:solidFill>
                          <a:latin typeface="Arial Narrow"/>
                          <a:cs typeface="Arial Narrow"/>
                        </a:rPr>
                        <a:t>Ruggedness</a:t>
                      </a:r>
                      <a:endParaRPr lang="en-US" b="0" dirty="0">
                        <a:solidFill>
                          <a:srgbClr val="000000"/>
                        </a:solidFill>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latin typeface="Arial Narrow"/>
                          <a:cs typeface="Arial Narrow"/>
                        </a:rPr>
                        <a:t>Camel;</a:t>
                      </a:r>
                      <a:r>
                        <a:rPr lang="en-US" b="0" baseline="0" dirty="0" smtClean="0">
                          <a:solidFill>
                            <a:srgbClr val="000000"/>
                          </a:solidFill>
                          <a:latin typeface="Arial Narrow"/>
                          <a:cs typeface="Arial Narrow"/>
                        </a:rPr>
                        <a:t> Vans </a:t>
                      </a:r>
                      <a:endParaRPr lang="en-US" b="0" dirty="0" smtClean="0">
                        <a:solidFill>
                          <a:srgbClr val="000000"/>
                        </a:solidFill>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370840">
                <a:tc>
                  <a:txBody>
                    <a:bodyPr/>
                    <a:lstStyle/>
                    <a:p>
                      <a:r>
                        <a:rPr lang="en-US" b="0" dirty="0" smtClean="0">
                          <a:solidFill>
                            <a:srgbClr val="000000"/>
                          </a:solidFill>
                          <a:latin typeface="Arial Narrow"/>
                          <a:cs typeface="Arial Narrow"/>
                        </a:rPr>
                        <a:t>Sincerity</a:t>
                      </a:r>
                      <a:endParaRPr lang="en-US" b="0" dirty="0">
                        <a:solidFill>
                          <a:srgbClr val="000000"/>
                        </a:solidFill>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latin typeface="Arial Narrow"/>
                          <a:cs typeface="Arial Narrow"/>
                        </a:rPr>
                        <a:t>Hallmark cards, </a:t>
                      </a:r>
                      <a:br>
                        <a:rPr lang="en-US" b="0" dirty="0" smtClean="0">
                          <a:solidFill>
                            <a:srgbClr val="000000"/>
                          </a:solidFill>
                          <a:latin typeface="Arial Narrow"/>
                          <a:cs typeface="Arial Narrow"/>
                        </a:rPr>
                      </a:br>
                      <a:r>
                        <a:rPr lang="en-US" b="0" dirty="0" smtClean="0">
                          <a:solidFill>
                            <a:srgbClr val="000000"/>
                          </a:solidFill>
                          <a:latin typeface="Arial Narrow"/>
                          <a:cs typeface="Arial Narrow"/>
                        </a:rPr>
                        <a:t>Skippy peanut butter</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latin typeface="Arial Narrow"/>
                          <a:cs typeface="Arial Narrow"/>
                        </a:rPr>
                        <a:t>Sophistication</a:t>
                      </a:r>
                      <a:endParaRPr lang="en-US" b="0" dirty="0">
                        <a:solidFill>
                          <a:srgbClr val="000000"/>
                        </a:solidFill>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latin typeface="Arial Narrow"/>
                          <a:cs typeface="Arial Narrow"/>
                        </a:rPr>
                        <a:t>Chanel</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extLst>
      <p:ext uri="{BB962C8B-B14F-4D97-AF65-F5344CB8AC3E}">
        <p14:creationId xmlns:p14="http://schemas.microsoft.com/office/powerpoint/2010/main" val="1324213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596900" y="1600200"/>
            <a:ext cx="7630491" cy="369332"/>
          </a:xfrm>
          <a:prstGeom prst="rect">
            <a:avLst/>
          </a:prstGeom>
          <a:noFill/>
        </p:spPr>
        <p:txBody>
          <a:bodyPr wrap="square" lIns="0" tIns="0" rIns="0" bIns="0" rtlCol="0">
            <a:spAutoFit/>
          </a:bodyPr>
          <a:lstStyle/>
          <a:p>
            <a:r>
              <a:rPr lang="en-US" sz="2400" b="1" dirty="0" smtClean="0">
                <a:latin typeface="Arial Narrow"/>
                <a:cs typeface="Arial Narrow"/>
              </a:rPr>
              <a:t>Branding Arenas – B2C firms focus on brand associations</a:t>
            </a:r>
          </a:p>
        </p:txBody>
      </p:sp>
      <p:pic>
        <p:nvPicPr>
          <p:cNvPr id="6" name="Picture 5"/>
          <p:cNvPicPr>
            <a:picLocks noChangeAspect="1"/>
          </p:cNvPicPr>
          <p:nvPr/>
        </p:nvPicPr>
        <p:blipFill>
          <a:blip r:embed="rId2"/>
          <a:stretch>
            <a:fillRect/>
          </a:stretch>
        </p:blipFill>
        <p:spPr>
          <a:xfrm>
            <a:off x="596900" y="2514600"/>
            <a:ext cx="7950200" cy="2819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666750" y="1600200"/>
            <a:ext cx="8221218" cy="369332"/>
          </a:xfrm>
          <a:prstGeom prst="rect">
            <a:avLst/>
          </a:prstGeom>
          <a:noFill/>
        </p:spPr>
        <p:txBody>
          <a:bodyPr wrap="square" lIns="0" tIns="0" rIns="0" bIns="0" rtlCol="0">
            <a:spAutoFit/>
          </a:bodyPr>
          <a:lstStyle/>
          <a:p>
            <a:r>
              <a:rPr lang="en-US" sz="2400" b="1" dirty="0" smtClean="0">
                <a:latin typeface="Arial Narrow"/>
                <a:cs typeface="Arial Narrow"/>
              </a:rPr>
              <a:t>Branding Arenas – B2B firms focus on trustworthiness, experience</a:t>
            </a:r>
          </a:p>
        </p:txBody>
      </p:sp>
      <p:pic>
        <p:nvPicPr>
          <p:cNvPr id="7" name="Picture 6"/>
          <p:cNvPicPr>
            <a:picLocks noChangeAspect="1"/>
          </p:cNvPicPr>
          <p:nvPr/>
        </p:nvPicPr>
        <p:blipFill>
          <a:blip r:embed="rId2"/>
          <a:stretch>
            <a:fillRect/>
          </a:stretch>
        </p:blipFill>
        <p:spPr>
          <a:xfrm>
            <a:off x="666750" y="2514600"/>
            <a:ext cx="7810500" cy="29337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711200" y="1600200"/>
            <a:ext cx="7516191" cy="369332"/>
          </a:xfrm>
          <a:prstGeom prst="rect">
            <a:avLst/>
          </a:prstGeom>
          <a:noFill/>
        </p:spPr>
        <p:txBody>
          <a:bodyPr wrap="square" lIns="0" tIns="0" rIns="0" bIns="0" rtlCol="0">
            <a:spAutoFit/>
          </a:bodyPr>
          <a:lstStyle/>
          <a:p>
            <a:r>
              <a:rPr lang="en-US" sz="2400" b="1" dirty="0" smtClean="0">
                <a:latin typeface="Arial Narrow"/>
                <a:cs typeface="Arial Narrow"/>
              </a:rPr>
              <a:t>Branding Arenas – Not for Profit – focus on the offer</a:t>
            </a:r>
          </a:p>
        </p:txBody>
      </p:sp>
      <p:pic>
        <p:nvPicPr>
          <p:cNvPr id="6" name="Picture 5"/>
          <p:cNvPicPr>
            <a:picLocks noChangeAspect="1"/>
          </p:cNvPicPr>
          <p:nvPr/>
        </p:nvPicPr>
        <p:blipFill>
          <a:blip r:embed="rId2"/>
          <a:stretch>
            <a:fillRect/>
          </a:stretch>
        </p:blipFill>
        <p:spPr>
          <a:xfrm>
            <a:off x="711200" y="2514600"/>
            <a:ext cx="7721600" cy="2743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The CEO as Brand</a:t>
            </a:r>
            <a:endParaRPr lang="en-US" sz="2800" dirty="0">
              <a:solidFill>
                <a:schemeClr val="bg1"/>
              </a:solidFill>
              <a:latin typeface="Arial Narrow"/>
              <a:cs typeface="Arial Narrow"/>
            </a:endParaRPr>
          </a:p>
        </p:txBody>
      </p:sp>
      <p:pic>
        <p:nvPicPr>
          <p:cNvPr id="8" name="Picture 7"/>
          <p:cNvPicPr>
            <a:picLocks noChangeAspect="1"/>
          </p:cNvPicPr>
          <p:nvPr/>
        </p:nvPicPr>
        <p:blipFill>
          <a:blip r:embed="rId2"/>
          <a:stretch>
            <a:fillRect/>
          </a:stretch>
        </p:blipFill>
        <p:spPr>
          <a:xfrm>
            <a:off x="622300" y="1719072"/>
            <a:ext cx="7899400" cy="42799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What Is a Brand?</a:t>
            </a:r>
            <a:endParaRPr lang="en-US" sz="2800" dirty="0">
              <a:solidFill>
                <a:schemeClr val="bg1"/>
              </a:solidFill>
              <a:latin typeface="Arial Narrow"/>
              <a:cs typeface="Arial Narrow"/>
            </a:endParaRPr>
          </a:p>
        </p:txBody>
      </p:sp>
      <p:sp>
        <p:nvSpPr>
          <p:cNvPr id="5" name="TextBox 4"/>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Branding Audiences</a:t>
            </a:r>
            <a:endParaRPr lang="en-US" b="1" dirty="0" smtClean="0">
              <a:latin typeface="Arial Narrow"/>
              <a:cs typeface="Arial Narrow"/>
            </a:endParaRPr>
          </a:p>
        </p:txBody>
      </p:sp>
      <p:sp>
        <p:nvSpPr>
          <p:cNvPr id="6" name="Rectangle 5"/>
          <p:cNvSpPr/>
          <p:nvPr/>
        </p:nvSpPr>
        <p:spPr>
          <a:xfrm>
            <a:off x="793132" y="2495826"/>
            <a:ext cx="1549923" cy="338554"/>
          </a:xfrm>
          <a:prstGeom prst="rect">
            <a:avLst/>
          </a:prstGeom>
        </p:spPr>
        <p:txBody>
          <a:bodyPr wrap="none">
            <a:spAutoFit/>
          </a:bodyPr>
          <a:lstStyle/>
          <a:p>
            <a:pPr algn="ctr"/>
            <a:r>
              <a:rPr lang="en-US" sz="1600" b="1" dirty="0" smtClean="0">
                <a:latin typeface="Arial Narrow"/>
                <a:cs typeface="Arial Narrow"/>
              </a:rPr>
              <a:t>Alliance partners</a:t>
            </a:r>
          </a:p>
        </p:txBody>
      </p:sp>
      <p:sp>
        <p:nvSpPr>
          <p:cNvPr id="7" name="Rectangle 6"/>
          <p:cNvSpPr/>
          <p:nvPr/>
        </p:nvSpPr>
        <p:spPr>
          <a:xfrm>
            <a:off x="1487804" y="3324087"/>
            <a:ext cx="1138052" cy="830997"/>
          </a:xfrm>
          <a:prstGeom prst="rect">
            <a:avLst/>
          </a:prstGeom>
        </p:spPr>
        <p:txBody>
          <a:bodyPr wrap="none">
            <a:spAutoFit/>
          </a:bodyPr>
          <a:lstStyle/>
          <a:p>
            <a:pPr algn="ctr"/>
            <a:r>
              <a:rPr lang="en-US" sz="1600" b="1" dirty="0" smtClean="0">
                <a:latin typeface="Arial Narrow"/>
                <a:cs typeface="Arial Narrow"/>
              </a:rPr>
              <a:t>Current and</a:t>
            </a:r>
            <a:br>
              <a:rPr lang="en-US" sz="1600" b="1" dirty="0" smtClean="0">
                <a:latin typeface="Arial Narrow"/>
                <a:cs typeface="Arial Narrow"/>
              </a:rPr>
            </a:br>
            <a:r>
              <a:rPr lang="en-US" sz="1600" b="1" dirty="0" smtClean="0">
                <a:latin typeface="Arial Narrow"/>
                <a:cs typeface="Arial Narrow"/>
              </a:rPr>
              <a:t>potential</a:t>
            </a:r>
            <a:br>
              <a:rPr lang="en-US" sz="1600" b="1" dirty="0" smtClean="0">
                <a:latin typeface="Arial Narrow"/>
                <a:cs typeface="Arial Narrow"/>
              </a:rPr>
            </a:br>
            <a:r>
              <a:rPr lang="en-US" sz="1600" b="1" dirty="0" smtClean="0">
                <a:latin typeface="Arial Narrow"/>
                <a:cs typeface="Arial Narrow"/>
              </a:rPr>
              <a:t>customers</a:t>
            </a:r>
          </a:p>
        </p:txBody>
      </p:sp>
      <p:sp>
        <p:nvSpPr>
          <p:cNvPr id="8" name="Rectangle 7"/>
          <p:cNvSpPr/>
          <p:nvPr/>
        </p:nvSpPr>
        <p:spPr>
          <a:xfrm>
            <a:off x="3606701" y="2649714"/>
            <a:ext cx="1175422" cy="338554"/>
          </a:xfrm>
          <a:prstGeom prst="rect">
            <a:avLst/>
          </a:prstGeom>
        </p:spPr>
        <p:txBody>
          <a:bodyPr wrap="none">
            <a:spAutoFit/>
          </a:bodyPr>
          <a:lstStyle/>
          <a:p>
            <a:pPr algn="ctr"/>
            <a:r>
              <a:rPr lang="en-US" sz="1600" b="1" dirty="0" smtClean="0">
                <a:latin typeface="Arial Narrow"/>
                <a:cs typeface="Arial Narrow"/>
              </a:rPr>
              <a:t>Competitors</a:t>
            </a:r>
          </a:p>
        </p:txBody>
      </p:sp>
      <p:sp>
        <p:nvSpPr>
          <p:cNvPr id="10" name="Rectangle 9"/>
          <p:cNvSpPr/>
          <p:nvPr/>
        </p:nvSpPr>
        <p:spPr>
          <a:xfrm>
            <a:off x="5727218" y="2494337"/>
            <a:ext cx="1241345" cy="584776"/>
          </a:xfrm>
          <a:prstGeom prst="rect">
            <a:avLst/>
          </a:prstGeom>
        </p:spPr>
        <p:txBody>
          <a:bodyPr wrap="none">
            <a:spAutoFit/>
          </a:bodyPr>
          <a:lstStyle/>
          <a:p>
            <a:pPr algn="ctr"/>
            <a:r>
              <a:rPr lang="en-US" sz="1600" b="1" dirty="0" smtClean="0">
                <a:latin typeface="Arial Narrow"/>
                <a:cs typeface="Arial Narrow"/>
              </a:rPr>
              <a:t>Owners/</a:t>
            </a:r>
            <a:br>
              <a:rPr lang="en-US" sz="1600" b="1" dirty="0" smtClean="0">
                <a:latin typeface="Arial Narrow"/>
                <a:cs typeface="Arial Narrow"/>
              </a:rPr>
            </a:br>
            <a:r>
              <a:rPr lang="en-US" sz="1600" b="1" dirty="0" smtClean="0">
                <a:latin typeface="Arial Narrow"/>
                <a:cs typeface="Arial Narrow"/>
              </a:rPr>
              <a:t>shareholders</a:t>
            </a:r>
          </a:p>
        </p:txBody>
      </p:sp>
      <p:sp>
        <p:nvSpPr>
          <p:cNvPr id="11" name="Rectangle 10"/>
          <p:cNvSpPr/>
          <p:nvPr/>
        </p:nvSpPr>
        <p:spPr>
          <a:xfrm>
            <a:off x="7405695" y="3401031"/>
            <a:ext cx="951402" cy="338554"/>
          </a:xfrm>
          <a:prstGeom prst="rect">
            <a:avLst/>
          </a:prstGeom>
        </p:spPr>
        <p:txBody>
          <a:bodyPr wrap="none">
            <a:spAutoFit/>
          </a:bodyPr>
          <a:lstStyle/>
          <a:p>
            <a:pPr algn="ctr"/>
            <a:r>
              <a:rPr lang="en-US" sz="1600" b="1" dirty="0" smtClean="0">
                <a:latin typeface="Arial Narrow"/>
                <a:cs typeface="Arial Narrow"/>
              </a:rPr>
              <a:t>Suppliers</a:t>
            </a:r>
          </a:p>
        </p:txBody>
      </p:sp>
      <p:sp>
        <p:nvSpPr>
          <p:cNvPr id="12" name="Rectangle 11"/>
          <p:cNvSpPr/>
          <p:nvPr/>
        </p:nvSpPr>
        <p:spPr>
          <a:xfrm>
            <a:off x="5156238" y="3570308"/>
            <a:ext cx="1072930" cy="584776"/>
          </a:xfrm>
          <a:prstGeom prst="rect">
            <a:avLst/>
          </a:prstGeom>
        </p:spPr>
        <p:txBody>
          <a:bodyPr wrap="none">
            <a:spAutoFit/>
          </a:bodyPr>
          <a:lstStyle/>
          <a:p>
            <a:pPr algn="ctr"/>
            <a:r>
              <a:rPr lang="en-US" sz="1600" b="1" dirty="0" smtClean="0">
                <a:latin typeface="Arial Narrow"/>
                <a:cs typeface="Arial Narrow"/>
              </a:rPr>
              <a:t>Investment</a:t>
            </a:r>
            <a:br>
              <a:rPr lang="en-US" sz="1600" b="1" dirty="0" smtClean="0">
                <a:latin typeface="Arial Narrow"/>
                <a:cs typeface="Arial Narrow"/>
              </a:rPr>
            </a:br>
            <a:r>
              <a:rPr lang="en-US" sz="1600" b="1" dirty="0" smtClean="0">
                <a:latin typeface="Arial Narrow"/>
                <a:cs typeface="Arial Narrow"/>
              </a:rPr>
              <a:t>analysis</a:t>
            </a:r>
          </a:p>
        </p:txBody>
      </p:sp>
      <p:sp>
        <p:nvSpPr>
          <p:cNvPr id="15" name="Rectangle 14"/>
          <p:cNvSpPr/>
          <p:nvPr/>
        </p:nvSpPr>
        <p:spPr>
          <a:xfrm>
            <a:off x="3459552" y="4155084"/>
            <a:ext cx="1063412" cy="338554"/>
          </a:xfrm>
          <a:prstGeom prst="rect">
            <a:avLst/>
          </a:prstGeom>
        </p:spPr>
        <p:txBody>
          <a:bodyPr wrap="none">
            <a:spAutoFit/>
          </a:bodyPr>
          <a:lstStyle/>
          <a:p>
            <a:pPr algn="ctr"/>
            <a:r>
              <a:rPr lang="en-US" sz="1600" b="1" dirty="0" smtClean="0">
                <a:latin typeface="Arial Narrow"/>
                <a:cs typeface="Arial Narrow"/>
              </a:rPr>
              <a:t>Regulators</a:t>
            </a:r>
          </a:p>
        </p:txBody>
      </p:sp>
      <p:sp>
        <p:nvSpPr>
          <p:cNvPr id="18" name="Rectangle 17"/>
          <p:cNvSpPr/>
          <p:nvPr/>
        </p:nvSpPr>
        <p:spPr>
          <a:xfrm>
            <a:off x="3085317" y="5312608"/>
            <a:ext cx="1175722" cy="584776"/>
          </a:xfrm>
          <a:prstGeom prst="rect">
            <a:avLst/>
          </a:prstGeom>
        </p:spPr>
        <p:txBody>
          <a:bodyPr wrap="none">
            <a:spAutoFit/>
          </a:bodyPr>
          <a:lstStyle/>
          <a:p>
            <a:pPr algn="ctr"/>
            <a:r>
              <a:rPr lang="en-US" sz="1600" b="1" dirty="0" smtClean="0">
                <a:latin typeface="Arial Narrow"/>
                <a:cs typeface="Arial Narrow"/>
              </a:rPr>
              <a:t>Government</a:t>
            </a:r>
            <a:br>
              <a:rPr lang="en-US" sz="1600" b="1" dirty="0" smtClean="0">
                <a:latin typeface="Arial Narrow"/>
                <a:cs typeface="Arial Narrow"/>
              </a:rPr>
            </a:br>
            <a:r>
              <a:rPr lang="en-US" sz="1600" b="1" dirty="0" smtClean="0">
                <a:latin typeface="Arial Narrow"/>
                <a:cs typeface="Arial Narrow"/>
              </a:rPr>
              <a:t>bodies</a:t>
            </a:r>
          </a:p>
        </p:txBody>
      </p:sp>
      <p:sp>
        <p:nvSpPr>
          <p:cNvPr id="19" name="Rectangle 18"/>
          <p:cNvSpPr/>
          <p:nvPr/>
        </p:nvSpPr>
        <p:spPr>
          <a:xfrm>
            <a:off x="6622030" y="4493638"/>
            <a:ext cx="1222210" cy="338554"/>
          </a:xfrm>
          <a:prstGeom prst="rect">
            <a:avLst/>
          </a:prstGeom>
        </p:spPr>
        <p:txBody>
          <a:bodyPr wrap="none">
            <a:spAutoFit/>
          </a:bodyPr>
          <a:lstStyle/>
          <a:p>
            <a:pPr algn="ctr"/>
            <a:r>
              <a:rPr lang="en-US" sz="1600" b="1" dirty="0" smtClean="0">
                <a:latin typeface="Arial Narrow"/>
                <a:cs typeface="Arial Narrow"/>
              </a:rPr>
              <a:t>Bondholders</a:t>
            </a:r>
          </a:p>
        </p:txBody>
      </p:sp>
      <p:sp>
        <p:nvSpPr>
          <p:cNvPr id="20" name="Rectangle 19"/>
          <p:cNvSpPr/>
          <p:nvPr/>
        </p:nvSpPr>
        <p:spPr>
          <a:xfrm>
            <a:off x="5156238" y="5112553"/>
            <a:ext cx="1141959" cy="830997"/>
          </a:xfrm>
          <a:prstGeom prst="rect">
            <a:avLst/>
          </a:prstGeom>
        </p:spPr>
        <p:txBody>
          <a:bodyPr wrap="none">
            <a:spAutoFit/>
          </a:bodyPr>
          <a:lstStyle/>
          <a:p>
            <a:pPr algn="ctr"/>
            <a:r>
              <a:rPr lang="en-US" sz="1600" b="1" dirty="0" smtClean="0">
                <a:latin typeface="Arial Narrow"/>
                <a:cs typeface="Arial Narrow"/>
              </a:rPr>
              <a:t>Current and</a:t>
            </a:r>
            <a:br>
              <a:rPr lang="en-US" sz="1600" b="1" dirty="0" smtClean="0">
                <a:latin typeface="Arial Narrow"/>
                <a:cs typeface="Arial Narrow"/>
              </a:rPr>
            </a:br>
            <a:r>
              <a:rPr lang="en-US" sz="1600" b="1" dirty="0" smtClean="0">
                <a:latin typeface="Arial Narrow"/>
                <a:cs typeface="Arial Narrow"/>
              </a:rPr>
              <a:t>prospective</a:t>
            </a:r>
            <a:br>
              <a:rPr lang="en-US" sz="1600" b="1" dirty="0" smtClean="0">
                <a:latin typeface="Arial Narrow"/>
                <a:cs typeface="Arial Narrow"/>
              </a:rPr>
            </a:br>
            <a:r>
              <a:rPr lang="en-US" sz="1600" b="1" dirty="0" smtClean="0">
                <a:latin typeface="Arial Narrow"/>
                <a:cs typeface="Arial Narrow"/>
              </a:rPr>
              <a:t>employees</a:t>
            </a:r>
          </a:p>
        </p:txBody>
      </p:sp>
      <p:sp>
        <p:nvSpPr>
          <p:cNvPr id="21" name="Rectangle 20"/>
          <p:cNvSpPr/>
          <p:nvPr/>
        </p:nvSpPr>
        <p:spPr>
          <a:xfrm>
            <a:off x="7695538" y="5312608"/>
            <a:ext cx="661559" cy="338554"/>
          </a:xfrm>
          <a:prstGeom prst="rect">
            <a:avLst/>
          </a:prstGeom>
        </p:spPr>
        <p:txBody>
          <a:bodyPr wrap="none">
            <a:spAutoFit/>
          </a:bodyPr>
          <a:lstStyle/>
          <a:p>
            <a:pPr algn="ctr"/>
            <a:r>
              <a:rPr lang="en-US" sz="1600" b="1" dirty="0" smtClean="0">
                <a:latin typeface="Arial Narrow"/>
                <a:cs typeface="Arial Narrow"/>
              </a:rPr>
              <a:t>Media</a:t>
            </a:r>
          </a:p>
        </p:txBody>
      </p:sp>
      <p:sp>
        <p:nvSpPr>
          <p:cNvPr id="23" name="Rectangle 22"/>
          <p:cNvSpPr/>
          <p:nvPr/>
        </p:nvSpPr>
        <p:spPr>
          <a:xfrm>
            <a:off x="1008134" y="5112555"/>
            <a:ext cx="1334921" cy="338554"/>
          </a:xfrm>
          <a:prstGeom prst="rect">
            <a:avLst/>
          </a:prstGeom>
        </p:spPr>
        <p:txBody>
          <a:bodyPr wrap="none">
            <a:spAutoFit/>
          </a:bodyPr>
          <a:lstStyle/>
          <a:p>
            <a:pPr algn="ctr"/>
            <a:r>
              <a:rPr lang="en-US" sz="1600" b="1" dirty="0" smtClean="0">
                <a:latin typeface="Arial Narrow"/>
                <a:cs typeface="Arial Narrow"/>
              </a:rPr>
              <a:t>Intermediaries</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4" name="TextBox 23"/>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057400"/>
            <a:ext cx="6881109" cy="1246495"/>
          </a:xfrm>
          <a:prstGeom prst="rect">
            <a:avLst/>
          </a:prstGeom>
          <a:noFill/>
        </p:spPr>
        <p:txBody>
          <a:bodyPr wrap="square" lIns="0" tIns="0" rIns="0" bIns="0" rtlCol="0">
            <a:spAutoFit/>
          </a:bodyPr>
          <a:lstStyle/>
          <a:p>
            <a:r>
              <a:rPr lang="en-US" cap="all" dirty="0" smtClean="0">
                <a:latin typeface="Arial Narrow"/>
                <a:cs typeface="Arial Narrow"/>
              </a:rPr>
              <a:t>Chapter 10</a:t>
            </a:r>
          </a:p>
          <a:p>
            <a:pPr rtl="0">
              <a:spcBef>
                <a:spcPts val="1800"/>
              </a:spcBef>
            </a:pPr>
            <a:r>
              <a:rPr lang="en-US" sz="4800" kern="1200" dirty="0" smtClean="0">
                <a:solidFill>
                  <a:schemeClr val="tx1"/>
                </a:solidFill>
                <a:latin typeface="Arial Narrow"/>
                <a:ea typeface="+mn-ea"/>
                <a:cs typeface="Arial Narrow"/>
              </a:rPr>
              <a:t>Managing Brands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Brands</a:t>
            </a:r>
            <a:endParaRPr lang="en-US" sz="2800" dirty="0">
              <a:solidFill>
                <a:schemeClr val="bg1"/>
              </a:solidFill>
              <a:latin typeface="Arial Narrow"/>
              <a:cs typeface="Arial Narrow"/>
            </a:endParaRPr>
          </a:p>
        </p:txBody>
      </p:sp>
      <p:sp>
        <p:nvSpPr>
          <p:cNvPr id="7" name="TextBox 6"/>
          <p:cNvSpPr txBox="1"/>
          <p:nvPr/>
        </p:nvSpPr>
        <p:spPr>
          <a:xfrm>
            <a:off x="938696" y="1600200"/>
            <a:ext cx="7971784" cy="2646878"/>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dirty="0" smtClean="0">
                <a:latin typeface="Arial Narrow"/>
                <a:cs typeface="Arial Narrow"/>
              </a:rPr>
              <a:t>•	What is a brand?</a:t>
            </a:r>
          </a:p>
          <a:p>
            <a:pPr marL="682625" indent="-223838" defTabSz="454025">
              <a:spcBef>
                <a:spcPts val="1200"/>
              </a:spcBef>
              <a:tabLst>
                <a:tab pos="1825625" algn="l"/>
              </a:tabLst>
            </a:pPr>
            <a:r>
              <a:rPr lang="en-US" sz="2000" b="1" dirty="0" smtClean="0">
                <a:latin typeface="Arial Narrow"/>
                <a:cs typeface="Arial Narrow"/>
              </a:rPr>
              <a:t>•	Brand </a:t>
            </a:r>
            <a:r>
              <a:rPr lang="en-US" sz="2000" b="1" dirty="0" smtClean="0">
                <a:latin typeface="Arial Narrow"/>
                <a:cs typeface="Arial Narrow"/>
              </a:rPr>
              <a:t>equity, the </a:t>
            </a:r>
            <a:r>
              <a:rPr lang="en-US" sz="2000" b="1" dirty="0" smtClean="0">
                <a:latin typeface="Arial Narrow"/>
                <a:cs typeface="Arial Narrow"/>
              </a:rPr>
              <a:t>value of brands</a:t>
            </a:r>
          </a:p>
          <a:p>
            <a:pPr marL="682625" indent="-223838" defTabSz="454025">
              <a:spcBef>
                <a:spcPts val="1200"/>
              </a:spcBef>
              <a:tabLst>
                <a:tab pos="1825625" algn="l"/>
              </a:tabLst>
            </a:pPr>
            <a:r>
              <a:rPr lang="en-US" dirty="0" smtClean="0">
                <a:latin typeface="Arial Narrow"/>
                <a:cs typeface="Arial Narrow"/>
              </a:rPr>
              <a:t>•	Monetizing brand equity</a:t>
            </a:r>
          </a:p>
          <a:p>
            <a:pPr marL="682625" indent="-223838" defTabSz="454025">
              <a:spcBef>
                <a:spcPts val="1200"/>
              </a:spcBef>
              <a:tabLst>
                <a:tab pos="1825625" algn="l"/>
              </a:tabLst>
            </a:pPr>
            <a:r>
              <a:rPr lang="en-US" dirty="0" smtClean="0">
                <a:latin typeface="Arial Narrow"/>
                <a:cs typeface="Arial Narrow"/>
              </a:rPr>
              <a:t>•	</a:t>
            </a:r>
            <a:r>
              <a:rPr lang="en-US" dirty="0" smtClean="0">
                <a:latin typeface="Arial Narrow"/>
                <a:cs typeface="Arial Narrow"/>
              </a:rPr>
              <a:t>Building, sustaining </a:t>
            </a:r>
            <a:r>
              <a:rPr lang="en-US" dirty="0" smtClean="0">
                <a:latin typeface="Arial Narrow"/>
                <a:cs typeface="Arial Narrow"/>
              </a:rPr>
              <a:t>a strong brand</a:t>
            </a:r>
          </a:p>
          <a:p>
            <a:pPr marL="682625" indent="-223838" defTabSz="454025">
              <a:spcBef>
                <a:spcPts val="1200"/>
              </a:spcBef>
              <a:tabLst>
                <a:tab pos="1825625" algn="l"/>
              </a:tabLst>
            </a:pPr>
            <a:r>
              <a:rPr lang="en-US" dirty="0" smtClean="0">
                <a:latin typeface="Arial Narrow"/>
                <a:cs typeface="Arial Narrow"/>
              </a:rPr>
              <a:t>•	Managing brand architecture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Brand </a:t>
            </a:r>
            <a:r>
              <a:rPr lang="en-US" sz="2800" dirty="0" smtClean="0">
                <a:solidFill>
                  <a:schemeClr val="bg1"/>
                </a:solidFill>
                <a:latin typeface="Arial Narrow"/>
                <a:cs typeface="Arial Narrow"/>
              </a:rPr>
              <a:t>Equity, the </a:t>
            </a:r>
            <a:r>
              <a:rPr lang="en-US" sz="2800" dirty="0" smtClean="0">
                <a:solidFill>
                  <a:schemeClr val="bg1"/>
                </a:solidFill>
                <a:latin typeface="Arial Narrow"/>
                <a:cs typeface="Arial Narrow"/>
              </a:rPr>
              <a:t>Value of Brands</a:t>
            </a:r>
            <a:endParaRPr lang="en-US" sz="2800" dirty="0">
              <a:solidFill>
                <a:schemeClr val="bg1"/>
              </a:solidFill>
              <a:latin typeface="Arial Narrow"/>
              <a:cs typeface="Arial Narrow"/>
            </a:endParaRPr>
          </a:p>
        </p:txBody>
      </p:sp>
      <p:sp>
        <p:nvSpPr>
          <p:cNvPr id="9" name="TextBox 8"/>
          <p:cNvSpPr txBox="1"/>
          <p:nvPr/>
        </p:nvSpPr>
        <p:spPr>
          <a:xfrm>
            <a:off x="938696" y="1600200"/>
            <a:ext cx="7327900" cy="3077766"/>
          </a:xfrm>
          <a:prstGeom prst="rect">
            <a:avLst/>
          </a:prstGeom>
          <a:noFill/>
        </p:spPr>
        <p:txBody>
          <a:bodyPr wrap="square" lIns="0" tIns="0" rIns="0" bIns="0" rtlCol="0">
            <a:spAutoFit/>
          </a:bodyPr>
          <a:lstStyle/>
          <a:p>
            <a:pPr marL="234950" indent="-223838" defTabSz="454025">
              <a:spcBef>
                <a:spcPts val="1200"/>
              </a:spcBef>
              <a:tabLst>
                <a:tab pos="1825625" algn="l"/>
              </a:tabLst>
            </a:pPr>
            <a:r>
              <a:rPr lang="en-US" sz="2000" b="1" dirty="0" smtClean="0">
                <a:latin typeface="Arial Narrow"/>
                <a:cs typeface="Arial Narrow"/>
              </a:rPr>
              <a:t>•	Traditional view</a:t>
            </a:r>
          </a:p>
          <a:p>
            <a:pPr marL="234950" indent="-223838" defTabSz="454025">
              <a:spcBef>
                <a:spcPts val="1200"/>
              </a:spcBef>
              <a:tabLst>
                <a:tab pos="1825625" algn="l"/>
              </a:tabLst>
            </a:pPr>
            <a:r>
              <a:rPr lang="en-US" sz="2000" b="1" dirty="0" smtClean="0">
                <a:latin typeface="Arial Narrow"/>
                <a:cs typeface="Arial Narrow"/>
              </a:rPr>
              <a:t>•	Brand equity definitions</a:t>
            </a:r>
          </a:p>
          <a:p>
            <a:pPr marL="234950" indent="-223838" defTabSz="454025">
              <a:spcBef>
                <a:spcPts val="1200"/>
              </a:spcBef>
              <a:tabLst>
                <a:tab pos="1825625" algn="l"/>
              </a:tabLst>
            </a:pPr>
            <a:r>
              <a:rPr lang="en-US" sz="2000" b="1" dirty="0" smtClean="0">
                <a:latin typeface="Arial Narrow"/>
                <a:cs typeface="Arial Narrow"/>
              </a:rPr>
              <a:t>•	Customer brand equity</a:t>
            </a:r>
          </a:p>
          <a:p>
            <a:pPr marL="234950" indent="-223838" defTabSz="454025">
              <a:spcBef>
                <a:spcPts val="1200"/>
              </a:spcBef>
              <a:tabLst>
                <a:tab pos="1825625" algn="l"/>
              </a:tabLst>
            </a:pPr>
            <a:r>
              <a:rPr lang="en-US" sz="2000" b="1" dirty="0" smtClean="0">
                <a:latin typeface="Arial Narrow"/>
                <a:cs typeface="Arial Narrow"/>
              </a:rPr>
              <a:t>•	High customer brand equity: </a:t>
            </a:r>
            <a:r>
              <a:rPr lang="en-US" sz="2000" b="1" i="1" dirty="0" smtClean="0">
                <a:latin typeface="Arial Narrow"/>
                <a:cs typeface="Arial Narrow"/>
              </a:rPr>
              <a:t>important situations</a:t>
            </a:r>
            <a:endParaRPr lang="en-US" sz="2000" b="1" dirty="0" smtClean="0">
              <a:latin typeface="Arial Narrow"/>
              <a:cs typeface="Arial Narrow"/>
            </a:endParaRPr>
          </a:p>
          <a:p>
            <a:pPr marL="234950" indent="-223838" defTabSz="454025">
              <a:spcBef>
                <a:spcPts val="1200"/>
              </a:spcBef>
              <a:tabLst>
                <a:tab pos="1825625" algn="l"/>
              </a:tabLst>
            </a:pPr>
            <a:r>
              <a:rPr lang="en-US" sz="2000" b="1" dirty="0" smtClean="0">
                <a:latin typeface="Arial Narrow"/>
                <a:cs typeface="Arial Narrow"/>
              </a:rPr>
              <a:t>•	High firm brand equity: </a:t>
            </a:r>
            <a:r>
              <a:rPr lang="en-US" sz="2000" b="1" i="1" dirty="0" smtClean="0">
                <a:latin typeface="Arial Narrow"/>
                <a:cs typeface="Arial Narrow"/>
              </a:rPr>
              <a:t>illustration</a:t>
            </a:r>
            <a:endParaRPr lang="en-US" sz="2000" b="1" dirty="0" smtClean="0">
              <a:latin typeface="Arial Narrow"/>
              <a:cs typeface="Arial Narrow"/>
            </a:endParaRPr>
          </a:p>
          <a:p>
            <a:pPr marL="234950" indent="-223838" defTabSz="454025">
              <a:spcBef>
                <a:spcPts val="1200"/>
              </a:spcBef>
              <a:tabLst>
                <a:tab pos="1825625" algn="l"/>
              </a:tabLst>
            </a:pPr>
            <a:r>
              <a:rPr lang="en-US" sz="2000" b="1" dirty="0" smtClean="0">
                <a:latin typeface="Arial Narrow"/>
                <a:cs typeface="Arial Narrow"/>
              </a:rPr>
              <a:t>•	High customer brand equity: </a:t>
            </a:r>
            <a:r>
              <a:rPr lang="en-US" sz="2000" b="1" i="1" dirty="0" smtClean="0">
                <a:latin typeface="Arial Narrow"/>
                <a:cs typeface="Arial Narrow"/>
              </a:rPr>
              <a:t>advantages</a:t>
            </a:r>
            <a:endParaRPr lang="en-US" sz="2000" b="1" dirty="0" smtClean="0">
              <a:latin typeface="Arial Narrow"/>
              <a:cs typeface="Arial Narrow"/>
            </a:endParaRPr>
          </a:p>
          <a:p>
            <a:pPr marL="234950" indent="-223838" defTabSz="454025">
              <a:spcBef>
                <a:spcPts val="1200"/>
              </a:spcBef>
              <a:tabLst>
                <a:tab pos="1825625" algn="l"/>
              </a:tabLst>
            </a:pPr>
            <a:r>
              <a:rPr lang="en-US" sz="2000" b="1" dirty="0" smtClean="0">
                <a:latin typeface="Arial Narrow"/>
                <a:cs typeface="Arial Narrow"/>
              </a:rPr>
              <a:t>•	Leading global brands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Brand </a:t>
            </a:r>
            <a:r>
              <a:rPr lang="en-US" sz="2800" dirty="0" smtClean="0">
                <a:solidFill>
                  <a:schemeClr val="bg1"/>
                </a:solidFill>
                <a:latin typeface="Arial Narrow"/>
                <a:cs typeface="Arial Narrow"/>
              </a:rPr>
              <a:t>Equity, the </a:t>
            </a:r>
            <a:r>
              <a:rPr lang="en-US" sz="2800" dirty="0" smtClean="0">
                <a:solidFill>
                  <a:schemeClr val="bg1"/>
                </a:solidFill>
                <a:latin typeface="Arial Narrow"/>
                <a:cs typeface="Arial Narrow"/>
              </a:rPr>
              <a:t>Value of Brands</a:t>
            </a:r>
            <a:endParaRPr lang="en-US" sz="2800" dirty="0">
              <a:solidFill>
                <a:schemeClr val="bg1"/>
              </a:solidFill>
              <a:latin typeface="Arial Narrow"/>
              <a:cs typeface="Arial Narrow"/>
            </a:endParaRPr>
          </a:p>
        </p:txBody>
      </p:sp>
      <p:sp>
        <p:nvSpPr>
          <p:cNvPr id="28" name="TextBox 27"/>
          <p:cNvSpPr txBox="1"/>
          <p:nvPr/>
        </p:nvSpPr>
        <p:spPr>
          <a:xfrm>
            <a:off x="938696" y="1600200"/>
            <a:ext cx="7327900" cy="3016211"/>
          </a:xfrm>
          <a:prstGeom prst="rect">
            <a:avLst/>
          </a:prstGeom>
          <a:noFill/>
        </p:spPr>
        <p:txBody>
          <a:bodyPr wrap="square" lIns="0" tIns="0" rIns="0" bIns="0" rtlCol="0">
            <a:spAutoFit/>
          </a:bodyPr>
          <a:lstStyle/>
          <a:p>
            <a:pPr marL="3175" indent="-3175" defTabSz="454025">
              <a:spcBef>
                <a:spcPts val="1200"/>
              </a:spcBef>
              <a:tabLst>
                <a:tab pos="1825625" algn="l"/>
              </a:tabLst>
            </a:pPr>
            <a:r>
              <a:rPr lang="en-US" sz="2400" b="1" dirty="0" smtClean="0">
                <a:latin typeface="Arial Narrow"/>
                <a:cs typeface="Arial Narrow"/>
              </a:rPr>
              <a:t>Traditional view</a:t>
            </a:r>
          </a:p>
          <a:p>
            <a:pPr marL="234950" indent="-3175" defTabSz="454025">
              <a:spcBef>
                <a:spcPts val="1200"/>
              </a:spcBef>
              <a:tabLst>
                <a:tab pos="1825625" algn="l"/>
              </a:tabLst>
            </a:pPr>
            <a:r>
              <a:rPr lang="en-US" b="1" dirty="0" smtClean="0">
                <a:latin typeface="Arial Narrow"/>
                <a:cs typeface="Arial Narrow"/>
              </a:rPr>
              <a:t>A set of brand assets and liabilities linked to a brand, its name, and its symbol that add to (or subtract from) the value provided by a product or service to a firm and/or that firm’s customers.</a:t>
            </a:r>
          </a:p>
          <a:p>
            <a:pPr marL="3175" indent="-3175" defTabSz="454025">
              <a:spcBef>
                <a:spcPts val="1200"/>
              </a:spcBef>
              <a:tabLst>
                <a:tab pos="1825625" algn="l"/>
              </a:tabLst>
            </a:pPr>
            <a:r>
              <a:rPr lang="en-US" sz="2400" b="1" dirty="0" smtClean="0">
                <a:latin typeface="Arial Narrow"/>
                <a:cs typeface="Arial Narrow"/>
              </a:rPr>
              <a:t>Issues</a:t>
            </a:r>
          </a:p>
          <a:p>
            <a:pPr marL="455613" indent="-223838" defTabSz="454025">
              <a:spcBef>
                <a:spcPts val="1200"/>
              </a:spcBef>
              <a:tabLst>
                <a:tab pos="1825625" algn="l"/>
              </a:tabLst>
            </a:pPr>
            <a:r>
              <a:rPr lang="en-US" b="1" dirty="0" smtClean="0">
                <a:latin typeface="Arial Narrow"/>
                <a:cs typeface="Arial Narrow"/>
              </a:rPr>
              <a:t>•	Confounds value to the firm with value to the customer</a:t>
            </a:r>
          </a:p>
          <a:p>
            <a:pPr marL="455613" indent="-223838" defTabSz="454025">
              <a:spcBef>
                <a:spcPts val="1200"/>
              </a:spcBef>
              <a:tabLst>
                <a:tab pos="1825625" algn="l"/>
              </a:tabLst>
            </a:pPr>
            <a:r>
              <a:rPr lang="en-US" b="1" dirty="0" smtClean="0">
                <a:latin typeface="Arial Narrow"/>
                <a:cs typeface="Arial Narrow"/>
              </a:rPr>
              <a:t>•	Need to distinguish value that customers receive – </a:t>
            </a:r>
            <a:r>
              <a:rPr lang="en-US" b="1" i="1" dirty="0" smtClean="0">
                <a:latin typeface="Arial Narrow"/>
                <a:cs typeface="Arial Narrow"/>
              </a:rPr>
              <a:t>customer brand equity</a:t>
            </a:r>
            <a:r>
              <a:rPr lang="en-US" b="1" dirty="0" smtClean="0">
                <a:latin typeface="Arial Narrow"/>
                <a:cs typeface="Arial Narrow"/>
              </a:rPr>
              <a:t> – from value that firms receive – </a:t>
            </a:r>
            <a:r>
              <a:rPr lang="en-US" b="1" i="1" dirty="0" smtClean="0">
                <a:latin typeface="Arial Narrow"/>
                <a:cs typeface="Arial Narrow"/>
              </a:rPr>
              <a:t>firm brand equity</a:t>
            </a:r>
            <a:endParaRPr lang="en-US" b="1" dirty="0" smtClean="0">
              <a:latin typeface="Arial Narrow"/>
              <a:cs typeface="Arial Narrow"/>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Brand </a:t>
            </a:r>
            <a:r>
              <a:rPr lang="en-US" sz="2800" dirty="0" smtClean="0">
                <a:solidFill>
                  <a:schemeClr val="bg1"/>
                </a:solidFill>
                <a:latin typeface="Arial Narrow"/>
                <a:cs typeface="Arial Narrow"/>
              </a:rPr>
              <a:t>Equity, </a:t>
            </a:r>
            <a:r>
              <a:rPr lang="en-US" sz="2800" dirty="0" smtClean="0">
                <a:solidFill>
                  <a:schemeClr val="bg1"/>
                </a:solidFill>
                <a:latin typeface="Arial Narrow"/>
                <a:cs typeface="Arial Narrow"/>
              </a:rPr>
              <a:t>the Value of Brands</a:t>
            </a:r>
            <a:endParaRPr lang="en-US" sz="2800" dirty="0">
              <a:solidFill>
                <a:schemeClr val="bg1"/>
              </a:solidFill>
              <a:latin typeface="Arial Narrow"/>
              <a:cs typeface="Arial Narrow"/>
            </a:endParaRPr>
          </a:p>
        </p:txBody>
      </p:sp>
      <p:sp>
        <p:nvSpPr>
          <p:cNvPr id="28" name="TextBox 27"/>
          <p:cNvSpPr txBox="1"/>
          <p:nvPr/>
        </p:nvSpPr>
        <p:spPr>
          <a:xfrm>
            <a:off x="938696" y="1600200"/>
            <a:ext cx="7327900" cy="2585323"/>
          </a:xfrm>
          <a:prstGeom prst="rect">
            <a:avLst/>
          </a:prstGeom>
          <a:noFill/>
        </p:spPr>
        <p:txBody>
          <a:bodyPr wrap="square" lIns="0" tIns="0" rIns="0" bIns="0" rtlCol="0">
            <a:spAutoFit/>
          </a:bodyPr>
          <a:lstStyle/>
          <a:p>
            <a:pPr marL="3175" indent="-3175" defTabSz="454025">
              <a:spcBef>
                <a:spcPts val="1200"/>
              </a:spcBef>
              <a:tabLst>
                <a:tab pos="1825625" algn="l"/>
              </a:tabLst>
            </a:pPr>
            <a:r>
              <a:rPr lang="en-US" sz="2400" b="1" dirty="0" smtClean="0">
                <a:latin typeface="Arial Narrow"/>
                <a:cs typeface="Arial Narrow"/>
              </a:rPr>
              <a:t>Definitions</a:t>
            </a:r>
          </a:p>
          <a:p>
            <a:pPr marL="234950" indent="-3175" defTabSz="454025">
              <a:spcBef>
                <a:spcPts val="1200"/>
              </a:spcBef>
              <a:tabLst>
                <a:tab pos="1825625" algn="l"/>
              </a:tabLst>
            </a:pPr>
            <a:r>
              <a:rPr lang="en-US" sz="2000" b="1" dirty="0" smtClean="0">
                <a:latin typeface="Arial Narrow"/>
                <a:cs typeface="Arial Narrow"/>
              </a:rPr>
              <a:t>Customer Brand Equity – brand value to customers</a:t>
            </a:r>
          </a:p>
          <a:p>
            <a:pPr marL="234950" indent="-3175" defTabSz="454025">
              <a:lnSpc>
                <a:spcPts val="2200"/>
              </a:lnSpc>
              <a:spcBef>
                <a:spcPts val="300"/>
              </a:spcBef>
              <a:tabLst>
                <a:tab pos="1825625" algn="l"/>
              </a:tabLst>
            </a:pPr>
            <a:r>
              <a:rPr lang="en-US" sz="1600" b="1" dirty="0" smtClean="0">
                <a:latin typeface="Arial Narrow"/>
                <a:cs typeface="Arial Narrow"/>
              </a:rPr>
              <a:t>Value received by individual customers from a branded product or service, over and above the value received from an unbranded version of the same product or service.</a:t>
            </a:r>
          </a:p>
          <a:p>
            <a:pPr marL="234950" indent="-3175" defTabSz="454025">
              <a:spcBef>
                <a:spcPts val="1800"/>
              </a:spcBef>
              <a:tabLst>
                <a:tab pos="1825625" algn="l"/>
              </a:tabLst>
            </a:pPr>
            <a:r>
              <a:rPr lang="en-US" sz="2000" b="1" dirty="0" smtClean="0">
                <a:latin typeface="Arial Narrow"/>
                <a:cs typeface="Arial Narrow"/>
              </a:rPr>
              <a:t>Firm Brand Equity – brand value to the firm</a:t>
            </a:r>
          </a:p>
          <a:p>
            <a:pPr marL="234950" indent="-3175" defTabSz="454025">
              <a:lnSpc>
                <a:spcPts val="2200"/>
              </a:lnSpc>
              <a:spcBef>
                <a:spcPts val="300"/>
              </a:spcBef>
              <a:tabLst>
                <a:tab pos="1825625" algn="l"/>
              </a:tabLst>
            </a:pPr>
            <a:r>
              <a:rPr lang="en-US" sz="1600" b="1" dirty="0" smtClean="0">
                <a:latin typeface="Arial Narrow"/>
                <a:cs typeface="Arial Narrow"/>
              </a:rPr>
              <a:t>Ultimately measured by the cash flow streams resulting from the brand’s ability to attract, retain, and grow customers, over and above an unbranded alternative.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Brand </a:t>
            </a:r>
            <a:r>
              <a:rPr lang="en-US" sz="2800" dirty="0" smtClean="0">
                <a:solidFill>
                  <a:schemeClr val="bg1"/>
                </a:solidFill>
                <a:latin typeface="Arial Narrow"/>
                <a:cs typeface="Arial Narrow"/>
              </a:rPr>
              <a:t>Equity, the </a:t>
            </a:r>
            <a:r>
              <a:rPr lang="en-US" sz="2800" dirty="0" smtClean="0">
                <a:solidFill>
                  <a:schemeClr val="bg1"/>
                </a:solidFill>
                <a:latin typeface="Arial Narrow"/>
                <a:cs typeface="Arial Narrow"/>
              </a:rPr>
              <a:t>Value of Brands</a:t>
            </a:r>
            <a:endParaRPr lang="en-US" sz="2800" dirty="0">
              <a:solidFill>
                <a:schemeClr val="bg1"/>
              </a:solidFill>
              <a:latin typeface="Arial Narrow"/>
              <a:cs typeface="Arial Narrow"/>
            </a:endParaRPr>
          </a:p>
        </p:txBody>
      </p:sp>
      <p:sp>
        <p:nvSpPr>
          <p:cNvPr id="28" name="TextBox 27"/>
          <p:cNvSpPr txBox="1"/>
          <p:nvPr/>
        </p:nvSpPr>
        <p:spPr>
          <a:xfrm>
            <a:off x="938696" y="1600200"/>
            <a:ext cx="7327900" cy="3415465"/>
          </a:xfrm>
          <a:prstGeom prst="rect">
            <a:avLst/>
          </a:prstGeom>
          <a:noFill/>
        </p:spPr>
        <p:txBody>
          <a:bodyPr wrap="square" lIns="0" tIns="0" rIns="0" bIns="0" rtlCol="0">
            <a:spAutoFit/>
          </a:bodyPr>
          <a:lstStyle/>
          <a:p>
            <a:pPr marL="3175" indent="-3175" defTabSz="454025">
              <a:spcBef>
                <a:spcPts val="1200"/>
              </a:spcBef>
              <a:tabLst>
                <a:tab pos="1825625" algn="l"/>
              </a:tabLst>
            </a:pPr>
            <a:r>
              <a:rPr lang="en-US" sz="2400" b="1" dirty="0" smtClean="0">
                <a:latin typeface="Arial Narrow"/>
                <a:cs typeface="Arial Narrow"/>
              </a:rPr>
              <a:t>Customer Brand Equity</a:t>
            </a:r>
          </a:p>
          <a:p>
            <a:pPr marL="234950" indent="-3175" defTabSz="454025">
              <a:spcBef>
                <a:spcPts val="1200"/>
              </a:spcBef>
              <a:tabLst>
                <a:tab pos="1825625" algn="l"/>
              </a:tabLst>
            </a:pPr>
            <a:r>
              <a:rPr lang="en-US" sz="2000" b="1" dirty="0" smtClean="0">
                <a:latin typeface="Arial Narrow"/>
                <a:cs typeface="Arial Narrow"/>
              </a:rPr>
              <a:t>Pre-purchase equity</a:t>
            </a:r>
          </a:p>
          <a:p>
            <a:pPr marL="234950" indent="-3175" defTabSz="454025">
              <a:lnSpc>
                <a:spcPts val="2200"/>
              </a:lnSpc>
              <a:spcBef>
                <a:spcPts val="300"/>
              </a:spcBef>
              <a:tabLst>
                <a:tab pos="1825625" algn="l"/>
              </a:tabLst>
            </a:pPr>
            <a:r>
              <a:rPr lang="en-US" sz="1600" b="1" dirty="0" smtClean="0">
                <a:latin typeface="Arial Narrow"/>
                <a:cs typeface="Arial Narrow"/>
              </a:rPr>
              <a:t>The value the customer receives by virtue of information contained in brand names or other signifiers. This value reduces both the customer’s search costs and the economic and psychological risk.</a:t>
            </a:r>
          </a:p>
          <a:p>
            <a:pPr marL="234950" indent="-3175" defTabSz="454025">
              <a:spcBef>
                <a:spcPts val="1800"/>
              </a:spcBef>
              <a:tabLst>
                <a:tab pos="1825625" algn="l"/>
              </a:tabLst>
            </a:pPr>
            <a:r>
              <a:rPr lang="en-US" sz="2000" b="1" dirty="0" smtClean="0">
                <a:latin typeface="Arial Narrow"/>
                <a:cs typeface="Arial Narrow"/>
              </a:rPr>
              <a:t>Post-purchase equity</a:t>
            </a:r>
          </a:p>
          <a:p>
            <a:pPr marL="234950" indent="-3175" defTabSz="454025">
              <a:lnSpc>
                <a:spcPts val="2200"/>
              </a:lnSpc>
              <a:spcBef>
                <a:spcPts val="300"/>
              </a:spcBef>
              <a:tabLst>
                <a:tab pos="1825625" algn="l"/>
              </a:tabLst>
            </a:pPr>
            <a:r>
              <a:rPr lang="en-US" sz="1600" b="1" dirty="0" smtClean="0">
                <a:latin typeface="Arial Narrow"/>
                <a:cs typeface="Arial Narrow"/>
              </a:rPr>
              <a:t>The value the customer receives when the brand enhances the consumption experience. Brands transform the consumption experience by offering such </a:t>
            </a:r>
            <a:r>
              <a:rPr lang="en-US" sz="1600" b="1" i="1" dirty="0" smtClean="0">
                <a:latin typeface="Arial Narrow"/>
                <a:cs typeface="Arial Narrow"/>
              </a:rPr>
              <a:t>psychological </a:t>
            </a:r>
            <a:r>
              <a:rPr lang="en-US" sz="1600" b="1" dirty="0" smtClean="0">
                <a:latin typeface="Arial Narrow"/>
                <a:cs typeface="Arial Narrow"/>
              </a:rPr>
              <a:t>benefits as status and prestige. Brands may also provide the assurance of continued </a:t>
            </a:r>
            <a:r>
              <a:rPr lang="en-US" sz="1600" b="1" i="1" dirty="0" smtClean="0">
                <a:latin typeface="Arial Narrow"/>
                <a:cs typeface="Arial Narrow"/>
              </a:rPr>
              <a:t>functional </a:t>
            </a:r>
            <a:r>
              <a:rPr lang="en-US" sz="1600" b="1" dirty="0" smtClean="0">
                <a:latin typeface="Arial Narrow"/>
                <a:cs typeface="Arial Narrow"/>
              </a:rPr>
              <a:t>benefits, and such </a:t>
            </a:r>
            <a:r>
              <a:rPr lang="en-US" sz="1600" b="1" i="1" dirty="0" smtClean="0">
                <a:latin typeface="Arial Narrow"/>
                <a:cs typeface="Arial Narrow"/>
              </a:rPr>
              <a:t>economic </a:t>
            </a:r>
            <a:r>
              <a:rPr lang="en-US" sz="1600" b="1" dirty="0" smtClean="0">
                <a:latin typeface="Arial Narrow"/>
                <a:cs typeface="Arial Narrow"/>
              </a:rPr>
              <a:t>benefits as low cost of ownership.</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Brand </a:t>
            </a:r>
            <a:r>
              <a:rPr lang="en-US" sz="2800" dirty="0" smtClean="0">
                <a:solidFill>
                  <a:schemeClr val="bg1"/>
                </a:solidFill>
                <a:latin typeface="Arial Narrow"/>
                <a:cs typeface="Arial Narrow"/>
              </a:rPr>
              <a:t>Equity, the </a:t>
            </a:r>
            <a:r>
              <a:rPr lang="en-US" sz="2800" dirty="0" smtClean="0">
                <a:solidFill>
                  <a:schemeClr val="bg1"/>
                </a:solidFill>
                <a:latin typeface="Arial Narrow"/>
                <a:cs typeface="Arial Narrow"/>
              </a:rPr>
              <a:t>Value of Brands</a:t>
            </a:r>
            <a:endParaRPr lang="en-US" sz="2800" dirty="0">
              <a:solidFill>
                <a:schemeClr val="bg1"/>
              </a:solidFill>
              <a:latin typeface="Arial Narrow"/>
              <a:cs typeface="Arial Narrow"/>
            </a:endParaRPr>
          </a:p>
        </p:txBody>
      </p:sp>
      <p:sp>
        <p:nvSpPr>
          <p:cNvPr id="5" name="TextBox 4"/>
          <p:cNvSpPr txBox="1"/>
          <p:nvPr/>
        </p:nvSpPr>
        <p:spPr>
          <a:xfrm>
            <a:off x="938696" y="1600200"/>
            <a:ext cx="7327900" cy="2677656"/>
          </a:xfrm>
          <a:prstGeom prst="rect">
            <a:avLst/>
          </a:prstGeom>
          <a:noFill/>
        </p:spPr>
        <p:txBody>
          <a:bodyPr wrap="square" lIns="0" tIns="0" rIns="0" bIns="0" rtlCol="0">
            <a:spAutoFit/>
          </a:bodyPr>
          <a:lstStyle/>
          <a:p>
            <a:pPr marL="3175" indent="-3175" defTabSz="454025">
              <a:spcBef>
                <a:spcPts val="1200"/>
              </a:spcBef>
              <a:tabLst>
                <a:tab pos="1825625" algn="l"/>
              </a:tabLst>
            </a:pPr>
            <a:r>
              <a:rPr lang="en-US" sz="2400" b="1" dirty="0" smtClean="0">
                <a:latin typeface="Arial Narrow"/>
                <a:cs typeface="Arial Narrow"/>
              </a:rPr>
              <a:t>High Customer Brand Equity: </a:t>
            </a:r>
            <a:r>
              <a:rPr lang="en-US" sz="2400" b="1" i="1" dirty="0" smtClean="0">
                <a:latin typeface="Arial Narrow"/>
                <a:cs typeface="Arial Narrow"/>
              </a:rPr>
              <a:t>Important Situations</a:t>
            </a:r>
            <a:endParaRPr lang="en-US" sz="2400" b="1" dirty="0" smtClean="0">
              <a:latin typeface="Arial Narrow"/>
              <a:cs typeface="Arial Narrow"/>
            </a:endParaRPr>
          </a:p>
          <a:p>
            <a:pPr marL="455613" indent="-223838" defTabSz="454025">
              <a:spcBef>
                <a:spcPts val="1200"/>
              </a:spcBef>
              <a:tabLst>
                <a:tab pos="1825625" algn="l"/>
              </a:tabLst>
            </a:pPr>
            <a:r>
              <a:rPr lang="en-US" sz="2000" b="1" dirty="0" smtClean="0">
                <a:latin typeface="Arial Narrow"/>
                <a:cs typeface="Arial Narrow"/>
              </a:rPr>
              <a:t>•	Comparing alternative products is difficult</a:t>
            </a:r>
          </a:p>
          <a:p>
            <a:pPr marL="455613" indent="-223838" defTabSz="454025">
              <a:spcBef>
                <a:spcPts val="1200"/>
              </a:spcBef>
              <a:tabLst>
                <a:tab pos="1825625" algn="l"/>
              </a:tabLst>
            </a:pPr>
            <a:r>
              <a:rPr lang="en-US" sz="2000" b="1" dirty="0" smtClean="0">
                <a:latin typeface="Arial Narrow"/>
                <a:cs typeface="Arial Narrow"/>
              </a:rPr>
              <a:t>•	Customers do not realize the value until some time after purchase</a:t>
            </a:r>
          </a:p>
          <a:p>
            <a:pPr marL="455613" indent="-223838" defTabSz="454025">
              <a:spcBef>
                <a:spcPts val="1200"/>
              </a:spcBef>
              <a:tabLst>
                <a:tab pos="1825625" algn="l"/>
              </a:tabLst>
            </a:pPr>
            <a:r>
              <a:rPr lang="en-US" sz="2000" b="1" dirty="0" smtClean="0">
                <a:latin typeface="Arial Narrow"/>
                <a:cs typeface="Arial Narrow"/>
              </a:rPr>
              <a:t>•	Customers are inexperienced or unfamiliar with the product class</a:t>
            </a:r>
          </a:p>
          <a:p>
            <a:pPr marL="455613" indent="-223838" defTabSz="454025">
              <a:spcBef>
                <a:spcPts val="1200"/>
              </a:spcBef>
              <a:tabLst>
                <a:tab pos="1825625" algn="l"/>
              </a:tabLst>
            </a:pPr>
            <a:r>
              <a:rPr lang="en-US" sz="2000" b="1" dirty="0" smtClean="0">
                <a:latin typeface="Arial Narrow"/>
                <a:cs typeface="Arial Narrow"/>
              </a:rPr>
              <a:t>•	Product quality from suppliers is variable</a:t>
            </a:r>
          </a:p>
          <a:p>
            <a:pPr marL="455613" indent="-223838" defTabSz="454025">
              <a:spcBef>
                <a:spcPts val="1200"/>
              </a:spcBef>
              <a:tabLst>
                <a:tab pos="1825625" algn="l"/>
              </a:tabLst>
            </a:pPr>
            <a:r>
              <a:rPr lang="en-US" sz="2000" b="1" dirty="0" smtClean="0">
                <a:latin typeface="Arial Narrow"/>
                <a:cs typeface="Arial Narrow"/>
              </a:rPr>
              <a:t>•	Product is socially visible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Brand </a:t>
            </a:r>
            <a:r>
              <a:rPr lang="en-US" sz="2800" dirty="0" smtClean="0">
                <a:solidFill>
                  <a:schemeClr val="bg1"/>
                </a:solidFill>
                <a:latin typeface="Arial Narrow"/>
                <a:cs typeface="Arial Narrow"/>
              </a:rPr>
              <a:t>Equity, the </a:t>
            </a:r>
            <a:r>
              <a:rPr lang="en-US" sz="2800" dirty="0" smtClean="0">
                <a:solidFill>
                  <a:schemeClr val="bg1"/>
                </a:solidFill>
                <a:latin typeface="Arial Narrow"/>
                <a:cs typeface="Arial Narrow"/>
              </a:rPr>
              <a:t>Value of Brands</a:t>
            </a:r>
            <a:endParaRPr lang="en-US" sz="2800" dirty="0">
              <a:solidFill>
                <a:schemeClr val="bg1"/>
              </a:solidFill>
              <a:latin typeface="Arial Narrow"/>
              <a:cs typeface="Arial Narrow"/>
            </a:endParaRPr>
          </a:p>
        </p:txBody>
      </p:sp>
      <p:sp>
        <p:nvSpPr>
          <p:cNvPr id="5" name="TextBox 4"/>
          <p:cNvSpPr txBox="1"/>
          <p:nvPr/>
        </p:nvSpPr>
        <p:spPr>
          <a:xfrm>
            <a:off x="938696" y="1600200"/>
            <a:ext cx="7327900" cy="3754874"/>
          </a:xfrm>
          <a:prstGeom prst="rect">
            <a:avLst/>
          </a:prstGeom>
          <a:noFill/>
        </p:spPr>
        <p:txBody>
          <a:bodyPr wrap="square" lIns="0" tIns="0" rIns="0" bIns="0" rtlCol="0">
            <a:spAutoFit/>
          </a:bodyPr>
          <a:lstStyle/>
          <a:p>
            <a:pPr marL="3175" indent="-3175" defTabSz="454025">
              <a:spcBef>
                <a:spcPts val="1200"/>
              </a:spcBef>
              <a:tabLst>
                <a:tab pos="1825625" algn="l"/>
              </a:tabLst>
            </a:pPr>
            <a:r>
              <a:rPr lang="en-US" sz="2400" b="1" dirty="0" smtClean="0">
                <a:latin typeface="Arial Narrow"/>
                <a:cs typeface="Arial Narrow"/>
              </a:rPr>
              <a:t>High Customer Brand Equity: </a:t>
            </a:r>
            <a:r>
              <a:rPr lang="en-US" sz="2400" b="1" i="1" dirty="0" smtClean="0">
                <a:latin typeface="Arial Narrow"/>
                <a:cs typeface="Arial Narrow"/>
              </a:rPr>
              <a:t>Advantages for the Firm</a:t>
            </a:r>
            <a:endParaRPr lang="en-US" sz="2400" b="1" dirty="0" smtClean="0">
              <a:latin typeface="Arial Narrow"/>
              <a:cs typeface="Arial Narrow"/>
            </a:endParaRPr>
          </a:p>
          <a:p>
            <a:pPr marL="455613" indent="-223838" defTabSz="454025">
              <a:spcBef>
                <a:spcPts val="1200"/>
              </a:spcBef>
              <a:tabLst>
                <a:tab pos="1825625" algn="l"/>
              </a:tabLst>
            </a:pPr>
            <a:r>
              <a:rPr lang="en-US" sz="2000" b="1" dirty="0" smtClean="0">
                <a:latin typeface="Arial Narrow"/>
                <a:cs typeface="Arial Narrow"/>
              </a:rPr>
              <a:t>•	Can set higher prices and earn better margins</a:t>
            </a:r>
          </a:p>
          <a:p>
            <a:pPr marL="455613" indent="-223838" defTabSz="454025">
              <a:spcBef>
                <a:spcPts val="1200"/>
              </a:spcBef>
              <a:tabLst>
                <a:tab pos="1825625" algn="l"/>
              </a:tabLst>
            </a:pPr>
            <a:r>
              <a:rPr lang="en-US" sz="2000" b="1" dirty="0" smtClean="0">
                <a:latin typeface="Arial Narrow"/>
                <a:cs typeface="Arial Narrow"/>
              </a:rPr>
              <a:t>•	More easily introduce similarly branded items in different product classes and markets</a:t>
            </a:r>
          </a:p>
          <a:p>
            <a:pPr marL="455613" indent="-223838" defTabSz="454025">
              <a:spcBef>
                <a:spcPts val="1200"/>
              </a:spcBef>
              <a:tabLst>
                <a:tab pos="1825625" algn="l"/>
              </a:tabLst>
            </a:pPr>
            <a:r>
              <a:rPr lang="en-US" sz="2000" b="1" dirty="0" smtClean="0">
                <a:latin typeface="Arial Narrow"/>
                <a:cs typeface="Arial Narrow"/>
              </a:rPr>
              <a:t>•	Use cross-selling to encourage existing customers to purchase in different product classes</a:t>
            </a:r>
          </a:p>
          <a:p>
            <a:pPr marL="455613" indent="-223838" defTabSz="454025">
              <a:spcBef>
                <a:spcPts val="1200"/>
              </a:spcBef>
              <a:tabLst>
                <a:tab pos="1825625" algn="l"/>
              </a:tabLst>
            </a:pPr>
            <a:r>
              <a:rPr lang="en-US" sz="2000" b="1" dirty="0" smtClean="0">
                <a:latin typeface="Arial Narrow"/>
                <a:cs typeface="Arial Narrow"/>
              </a:rPr>
              <a:t>•	Generate leverage in distribution channels</a:t>
            </a:r>
          </a:p>
          <a:p>
            <a:pPr marL="455613" indent="-223838" defTabSz="454025">
              <a:spcBef>
                <a:spcPts val="1200"/>
              </a:spcBef>
              <a:tabLst>
                <a:tab pos="1825625" algn="l"/>
              </a:tabLst>
            </a:pPr>
            <a:r>
              <a:rPr lang="en-US" sz="2000" b="1" dirty="0" smtClean="0">
                <a:latin typeface="Arial Narrow"/>
                <a:cs typeface="Arial Narrow"/>
              </a:rPr>
              <a:t>•	Raise entry barriers for competitors</a:t>
            </a:r>
          </a:p>
          <a:p>
            <a:pPr marL="455613" indent="-223838" defTabSz="454025">
              <a:spcBef>
                <a:spcPts val="1200"/>
              </a:spcBef>
              <a:tabLst>
                <a:tab pos="1825625" algn="l"/>
              </a:tabLst>
            </a:pPr>
            <a:r>
              <a:rPr lang="en-US" sz="2000" b="1" dirty="0" smtClean="0">
                <a:latin typeface="Arial Narrow"/>
                <a:cs typeface="Arial Narrow"/>
              </a:rPr>
              <a:t>•	Exploit licensing opportunities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Brands</a:t>
            </a:r>
            <a:endParaRPr lang="en-US" sz="2800" dirty="0">
              <a:solidFill>
                <a:schemeClr val="bg1"/>
              </a:solidFill>
              <a:latin typeface="Arial Narrow"/>
              <a:cs typeface="Arial Narrow"/>
            </a:endParaRPr>
          </a:p>
        </p:txBody>
      </p:sp>
      <p:sp>
        <p:nvSpPr>
          <p:cNvPr id="7" name="TextBox 6"/>
          <p:cNvSpPr txBox="1"/>
          <p:nvPr/>
        </p:nvSpPr>
        <p:spPr>
          <a:xfrm>
            <a:off x="938696" y="1600200"/>
            <a:ext cx="7971784" cy="2677656"/>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dirty="0" smtClean="0">
                <a:latin typeface="Arial Narrow"/>
                <a:cs typeface="Arial Narrow"/>
              </a:rPr>
              <a:t>•	What is a brand?</a:t>
            </a:r>
          </a:p>
          <a:p>
            <a:pPr marL="682625" indent="-223838" defTabSz="454025">
              <a:spcBef>
                <a:spcPts val="1200"/>
              </a:spcBef>
              <a:tabLst>
                <a:tab pos="1825625" algn="l"/>
              </a:tabLst>
            </a:pPr>
            <a:r>
              <a:rPr lang="en-US" sz="2000" dirty="0" smtClean="0">
                <a:latin typeface="Arial Narrow"/>
                <a:cs typeface="Arial Narrow"/>
              </a:rPr>
              <a:t>•	Brand </a:t>
            </a:r>
            <a:r>
              <a:rPr lang="en-US" sz="2000" dirty="0" smtClean="0">
                <a:latin typeface="Arial Narrow"/>
                <a:cs typeface="Arial Narrow"/>
              </a:rPr>
              <a:t>equity, the </a:t>
            </a:r>
            <a:r>
              <a:rPr lang="en-US" sz="2000" dirty="0" smtClean="0">
                <a:latin typeface="Arial Narrow"/>
                <a:cs typeface="Arial Narrow"/>
              </a:rPr>
              <a:t>value of brands</a:t>
            </a:r>
          </a:p>
          <a:p>
            <a:pPr marL="682625" indent="-223838" defTabSz="454025">
              <a:spcBef>
                <a:spcPts val="1200"/>
              </a:spcBef>
              <a:tabLst>
                <a:tab pos="1825625" algn="l"/>
              </a:tabLst>
            </a:pPr>
            <a:r>
              <a:rPr lang="en-US" sz="2000" dirty="0" smtClean="0">
                <a:latin typeface="Arial Narrow"/>
                <a:cs typeface="Arial Narrow"/>
              </a:rPr>
              <a:t>•  </a:t>
            </a:r>
            <a:r>
              <a:rPr lang="en-US" sz="2000" b="1" dirty="0" smtClean="0">
                <a:latin typeface="Arial Narrow"/>
                <a:cs typeface="Arial Narrow"/>
              </a:rPr>
              <a:t>Monetizing brand equity</a:t>
            </a:r>
          </a:p>
          <a:p>
            <a:pPr marL="682625" indent="-223838" defTabSz="454025">
              <a:spcBef>
                <a:spcPts val="1200"/>
              </a:spcBef>
              <a:tabLst>
                <a:tab pos="1825625" algn="l"/>
              </a:tabLst>
            </a:pPr>
            <a:r>
              <a:rPr lang="en-US" dirty="0" smtClean="0">
                <a:latin typeface="Arial Narrow"/>
                <a:cs typeface="Arial Narrow"/>
              </a:rPr>
              <a:t>•	</a:t>
            </a:r>
            <a:r>
              <a:rPr lang="en-US" dirty="0" smtClean="0">
                <a:latin typeface="Arial Narrow"/>
                <a:cs typeface="Arial Narrow"/>
              </a:rPr>
              <a:t>Building, sustaining </a:t>
            </a:r>
            <a:r>
              <a:rPr lang="en-US" dirty="0" smtClean="0">
                <a:latin typeface="Arial Narrow"/>
                <a:cs typeface="Arial Narrow"/>
              </a:rPr>
              <a:t>a strong brand</a:t>
            </a:r>
          </a:p>
          <a:p>
            <a:pPr marL="682625" indent="-223838" defTabSz="454025">
              <a:spcBef>
                <a:spcPts val="1200"/>
              </a:spcBef>
              <a:tabLst>
                <a:tab pos="1825625" algn="l"/>
              </a:tabLst>
            </a:pPr>
            <a:r>
              <a:rPr lang="en-US" dirty="0" smtClean="0">
                <a:latin typeface="Arial Narrow"/>
                <a:cs typeface="Arial Narrow"/>
              </a:rPr>
              <a:t>•	Managing brand architecture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extLst>
      <p:ext uri="{BB962C8B-B14F-4D97-AF65-F5344CB8AC3E}">
        <p14:creationId xmlns:p14="http://schemas.microsoft.com/office/powerpoint/2010/main" val="444657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Monetizing Brand Equity</a:t>
            </a:r>
            <a:endParaRPr lang="en-US" sz="2800" dirty="0">
              <a:solidFill>
                <a:schemeClr val="bg1"/>
              </a:solidFill>
              <a:latin typeface="Arial Narrow"/>
              <a:cs typeface="Arial Narrow"/>
            </a:endParaRPr>
          </a:p>
        </p:txBody>
      </p:sp>
      <p:sp>
        <p:nvSpPr>
          <p:cNvPr id="5" name="TextBox 4"/>
          <p:cNvSpPr txBox="1"/>
          <p:nvPr/>
        </p:nvSpPr>
        <p:spPr>
          <a:xfrm>
            <a:off x="938696" y="1600200"/>
            <a:ext cx="7327900" cy="738664"/>
          </a:xfrm>
          <a:prstGeom prst="rect">
            <a:avLst/>
          </a:prstGeom>
          <a:noFill/>
        </p:spPr>
        <p:txBody>
          <a:bodyPr wrap="square" lIns="0" tIns="0" rIns="0" bIns="0" rtlCol="0">
            <a:spAutoFit/>
          </a:bodyPr>
          <a:lstStyle/>
          <a:p>
            <a:pPr marL="3175" indent="-3175" defTabSz="454025">
              <a:spcBef>
                <a:spcPts val="1200"/>
              </a:spcBef>
              <a:tabLst>
                <a:tab pos="1825625" algn="l"/>
              </a:tabLst>
            </a:pPr>
            <a:r>
              <a:rPr lang="en-US" sz="2400" b="1" dirty="0" smtClean="0">
                <a:latin typeface="Arial Narrow"/>
                <a:cs typeface="Arial Narrow"/>
              </a:rPr>
              <a:t>High Customer Brand Equity – Impact on Firm Brand Equity: </a:t>
            </a:r>
            <a:r>
              <a:rPr lang="en-US" sz="2400" b="1" i="1" dirty="0" smtClean="0">
                <a:latin typeface="Arial Narrow"/>
                <a:cs typeface="Arial Narrow"/>
              </a:rPr>
              <a:t>Illustration – Toyota Corolla versus GM Geo </a:t>
            </a:r>
            <a:r>
              <a:rPr lang="en-US" sz="2400" b="1" i="1" dirty="0" err="1" smtClean="0">
                <a:latin typeface="Arial Narrow"/>
                <a:cs typeface="Arial Narrow"/>
              </a:rPr>
              <a:t>Prizm</a:t>
            </a:r>
            <a:endParaRPr lang="en-US" sz="2400" b="1" dirty="0" smtClean="0">
              <a:latin typeface="Arial Narrow"/>
              <a:cs typeface="Arial Narrow"/>
            </a:endParaRPr>
          </a:p>
        </p:txBody>
      </p:sp>
      <p:pic>
        <p:nvPicPr>
          <p:cNvPr id="6" name="Picture 5"/>
          <p:cNvPicPr>
            <a:picLocks noChangeAspect="1"/>
          </p:cNvPicPr>
          <p:nvPr/>
        </p:nvPicPr>
        <p:blipFill>
          <a:blip r:embed="rId2"/>
          <a:stretch>
            <a:fillRect/>
          </a:stretch>
        </p:blipFill>
        <p:spPr>
          <a:xfrm>
            <a:off x="716938" y="2619865"/>
            <a:ext cx="6229350" cy="3409950"/>
          </a:xfrm>
          <a:prstGeom prst="rect">
            <a:avLst/>
          </a:prstGeom>
        </p:spPr>
      </p:pic>
      <p:sp>
        <p:nvSpPr>
          <p:cNvPr id="8" name="Rectangle 7"/>
          <p:cNvSpPr/>
          <p:nvPr/>
        </p:nvSpPr>
        <p:spPr>
          <a:xfrm>
            <a:off x="1380416" y="2576796"/>
            <a:ext cx="959954" cy="307777"/>
          </a:xfrm>
          <a:prstGeom prst="rect">
            <a:avLst/>
          </a:prstGeom>
        </p:spPr>
        <p:txBody>
          <a:bodyPr wrap="square">
            <a:spAutoFit/>
          </a:bodyPr>
          <a:lstStyle/>
          <a:p>
            <a:pPr algn="r"/>
            <a:r>
              <a:rPr lang="en-US" sz="1400" b="1" dirty="0" smtClean="0">
                <a:latin typeface="Arial Narrow"/>
                <a:cs typeface="Arial Narrow"/>
              </a:rPr>
              <a:t>$11,500</a:t>
            </a:r>
          </a:p>
        </p:txBody>
      </p:sp>
      <p:sp>
        <p:nvSpPr>
          <p:cNvPr id="21" name="Rectangle 20"/>
          <p:cNvSpPr/>
          <p:nvPr/>
        </p:nvSpPr>
        <p:spPr>
          <a:xfrm>
            <a:off x="6187786" y="3442289"/>
            <a:ext cx="959954" cy="276999"/>
          </a:xfrm>
          <a:prstGeom prst="rect">
            <a:avLst/>
          </a:prstGeom>
        </p:spPr>
        <p:txBody>
          <a:bodyPr wrap="square">
            <a:spAutoFit/>
          </a:bodyPr>
          <a:lstStyle/>
          <a:p>
            <a:r>
              <a:rPr lang="en-US" sz="1200" b="1" dirty="0" smtClean="0">
                <a:latin typeface="Arial Narrow"/>
                <a:cs typeface="Arial Narrow"/>
              </a:rPr>
              <a:t>$11,100</a:t>
            </a:r>
          </a:p>
        </p:txBody>
      </p:sp>
      <p:sp>
        <p:nvSpPr>
          <p:cNvPr id="22" name="Rectangle 21"/>
          <p:cNvSpPr/>
          <p:nvPr/>
        </p:nvSpPr>
        <p:spPr>
          <a:xfrm>
            <a:off x="6187786" y="4085679"/>
            <a:ext cx="959954" cy="276999"/>
          </a:xfrm>
          <a:prstGeom prst="rect">
            <a:avLst/>
          </a:prstGeom>
        </p:spPr>
        <p:txBody>
          <a:bodyPr wrap="square">
            <a:spAutoFit/>
          </a:bodyPr>
          <a:lstStyle/>
          <a:p>
            <a:r>
              <a:rPr lang="en-US" sz="1200" b="1" dirty="0" smtClean="0">
                <a:latin typeface="Arial Narrow"/>
                <a:cs typeface="Arial Narrow"/>
              </a:rPr>
              <a:t>$10,700</a:t>
            </a:r>
          </a:p>
        </p:txBody>
      </p:sp>
      <p:sp>
        <p:nvSpPr>
          <p:cNvPr id="23" name="Rectangle 22"/>
          <p:cNvSpPr/>
          <p:nvPr/>
        </p:nvSpPr>
        <p:spPr>
          <a:xfrm>
            <a:off x="6946288" y="3719288"/>
            <a:ext cx="1738133" cy="276999"/>
          </a:xfrm>
          <a:prstGeom prst="rect">
            <a:avLst/>
          </a:prstGeom>
        </p:spPr>
        <p:txBody>
          <a:bodyPr wrap="square">
            <a:spAutoFit/>
          </a:bodyPr>
          <a:lstStyle/>
          <a:p>
            <a:r>
              <a:rPr lang="en-US" sz="1200" b="1" dirty="0" smtClean="0">
                <a:latin typeface="Arial Narrow"/>
                <a:cs typeface="Arial Narrow"/>
              </a:rPr>
              <a:t>Price Premium – $400</a:t>
            </a:r>
          </a:p>
        </p:txBody>
      </p:sp>
      <p:sp>
        <p:nvSpPr>
          <p:cNvPr id="25" name="Rectangle 24"/>
          <p:cNvSpPr/>
          <p:nvPr/>
        </p:nvSpPr>
        <p:spPr>
          <a:xfrm>
            <a:off x="3593073" y="4758248"/>
            <a:ext cx="2819400" cy="461665"/>
          </a:xfrm>
          <a:prstGeom prst="rect">
            <a:avLst/>
          </a:prstGeom>
        </p:spPr>
        <p:txBody>
          <a:bodyPr wrap="square">
            <a:spAutoFit/>
          </a:bodyPr>
          <a:lstStyle/>
          <a:p>
            <a:pPr algn="ctr"/>
            <a:r>
              <a:rPr lang="en-US" sz="1200" b="1" dirty="0" smtClean="0">
                <a:latin typeface="Arial Narrow"/>
                <a:cs typeface="Arial Narrow"/>
              </a:rPr>
              <a:t>Volume Benefit</a:t>
            </a:r>
          </a:p>
          <a:p>
            <a:pPr algn="ctr"/>
            <a:r>
              <a:rPr lang="en-US" sz="1200" b="1" dirty="0" smtClean="0">
                <a:latin typeface="Arial Narrow"/>
                <a:cs typeface="Arial Narrow"/>
              </a:rPr>
              <a:t>120,000 units</a:t>
            </a:r>
          </a:p>
        </p:txBody>
      </p:sp>
      <p:sp>
        <p:nvSpPr>
          <p:cNvPr id="27" name="Rectangle 26"/>
          <p:cNvSpPr/>
          <p:nvPr/>
        </p:nvSpPr>
        <p:spPr>
          <a:xfrm>
            <a:off x="3332156" y="4345875"/>
            <a:ext cx="959954" cy="276999"/>
          </a:xfrm>
          <a:prstGeom prst="rect">
            <a:avLst/>
          </a:prstGeom>
        </p:spPr>
        <p:txBody>
          <a:bodyPr wrap="square">
            <a:spAutoFit/>
          </a:bodyPr>
          <a:lstStyle/>
          <a:p>
            <a:pPr algn="ctr"/>
            <a:r>
              <a:rPr lang="en-US" sz="1200" b="1" dirty="0" smtClean="0">
                <a:latin typeface="Arial Narrow"/>
                <a:cs typeface="Arial Narrow"/>
              </a:rPr>
              <a:t>80,000</a:t>
            </a:r>
          </a:p>
        </p:txBody>
      </p:sp>
      <p:sp>
        <p:nvSpPr>
          <p:cNvPr id="28" name="Rectangle 27"/>
          <p:cNvSpPr/>
          <p:nvPr/>
        </p:nvSpPr>
        <p:spPr>
          <a:xfrm>
            <a:off x="5672430" y="4362678"/>
            <a:ext cx="959954" cy="276999"/>
          </a:xfrm>
          <a:prstGeom prst="rect">
            <a:avLst/>
          </a:prstGeom>
        </p:spPr>
        <p:txBody>
          <a:bodyPr wrap="square">
            <a:spAutoFit/>
          </a:bodyPr>
          <a:lstStyle/>
          <a:p>
            <a:pPr algn="ctr"/>
            <a:r>
              <a:rPr lang="en-US" sz="1200" b="1" dirty="0" smtClean="0">
                <a:latin typeface="Arial Narrow"/>
                <a:cs typeface="Arial Narrow"/>
              </a:rPr>
              <a:t>200,000</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5" name="TextBox 14"/>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Monetizing Brand Equity</a:t>
            </a:r>
            <a:endParaRPr lang="en-US" sz="2800" dirty="0">
              <a:solidFill>
                <a:schemeClr val="bg1"/>
              </a:solidFill>
              <a:latin typeface="Arial Narrow"/>
              <a:cs typeface="Arial Narrow"/>
            </a:endParaRPr>
          </a:p>
        </p:txBody>
      </p:sp>
      <p:graphicFrame>
        <p:nvGraphicFramePr>
          <p:cNvPr id="6" name="Table 5"/>
          <p:cNvGraphicFramePr>
            <a:graphicFrameLocks noGrp="1"/>
          </p:cNvGraphicFramePr>
          <p:nvPr>
            <p:extLst>
              <p:ext uri="{D42A27DB-BD31-4B8C-83A1-F6EECF244321}">
                <p14:modId xmlns:p14="http://schemas.microsoft.com/office/powerpoint/2010/main" val="259383634"/>
              </p:ext>
            </p:extLst>
          </p:nvPr>
        </p:nvGraphicFramePr>
        <p:xfrm>
          <a:off x="938694" y="1908787"/>
          <a:ext cx="7327902" cy="4312920"/>
        </p:xfrm>
        <a:graphic>
          <a:graphicData uri="http://schemas.openxmlformats.org/drawingml/2006/table">
            <a:tbl>
              <a:tblPr firstRow="1" bandRow="1">
                <a:tableStyleId>{2D5ABB26-0587-4C30-8999-92F81FD0307C}</a:tableStyleId>
              </a:tblPr>
              <a:tblGrid>
                <a:gridCol w="684030"/>
                <a:gridCol w="1660968"/>
                <a:gridCol w="1660968"/>
                <a:gridCol w="1660968"/>
                <a:gridCol w="1660968"/>
              </a:tblGrid>
              <a:tr h="376265">
                <a:tc>
                  <a:txBody>
                    <a:bodyPr/>
                    <a:lstStyle/>
                    <a:p>
                      <a:pPr algn="ctr"/>
                      <a:r>
                        <a:rPr lang="en-US" sz="1100" b="1" i="0" dirty="0" smtClean="0">
                          <a:solidFill>
                            <a:schemeClr val="bg1"/>
                          </a:solidFill>
                          <a:latin typeface="Arial Narrow"/>
                          <a:cs typeface="Arial Narrow"/>
                        </a:rPr>
                        <a:t>Rank</a:t>
                      </a:r>
                    </a:p>
                    <a:p>
                      <a:pPr algn="ctr"/>
                      <a:r>
                        <a:rPr lang="en-US" sz="1100" b="1" i="0" dirty="0" smtClean="0">
                          <a:solidFill>
                            <a:schemeClr val="bg1"/>
                          </a:solidFill>
                          <a:latin typeface="Arial Narrow"/>
                          <a:cs typeface="Arial Narrow"/>
                        </a:rPr>
                        <a:t>(2015)</a:t>
                      </a:r>
                      <a:endParaRPr lang="en-US" sz="1100" b="1" i="0" dirty="0">
                        <a:solidFill>
                          <a:schemeClr val="bg1"/>
                        </a:solidFill>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rgbClr val="873A1F"/>
                    </a:solidFill>
                  </a:tcPr>
                </a:tc>
                <a:tc>
                  <a:txBody>
                    <a:bodyPr/>
                    <a:lstStyle/>
                    <a:p>
                      <a:pPr algn="ctr"/>
                      <a:r>
                        <a:rPr lang="en-US" sz="1100" b="1" i="0" dirty="0" smtClean="0">
                          <a:solidFill>
                            <a:schemeClr val="bg1"/>
                          </a:solidFill>
                          <a:latin typeface="Arial Narrow"/>
                          <a:cs typeface="Arial Narrow"/>
                        </a:rPr>
                        <a:t>Brand Name</a:t>
                      </a:r>
                      <a:endParaRPr lang="en-US" sz="1100" b="1" i="0" dirty="0">
                        <a:solidFill>
                          <a:schemeClr val="bg1"/>
                        </a:solidFill>
                        <a:latin typeface="Arial Narrow"/>
                        <a:cs typeface="Arial Narrow"/>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rgbClr val="873A1F"/>
                    </a:solidFill>
                  </a:tcPr>
                </a:tc>
                <a:tc>
                  <a:txBody>
                    <a:bodyPr/>
                    <a:lstStyle/>
                    <a:p>
                      <a:pPr algn="ctr"/>
                      <a:r>
                        <a:rPr lang="en-US" sz="1100" b="1" i="0" dirty="0" smtClean="0">
                          <a:solidFill>
                            <a:schemeClr val="bg1"/>
                          </a:solidFill>
                          <a:latin typeface="Arial Narrow"/>
                          <a:cs typeface="Arial Narrow"/>
                        </a:rPr>
                        <a:t>Country of Origin</a:t>
                      </a:r>
                      <a:endParaRPr lang="en-US" sz="1100" b="1" i="0" dirty="0">
                        <a:solidFill>
                          <a:schemeClr val="bg1"/>
                        </a:solidFill>
                        <a:latin typeface="Arial Narrow"/>
                        <a:cs typeface="Arial Narrow"/>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rgbClr val="873A1F"/>
                    </a:solidFill>
                  </a:tcPr>
                </a:tc>
                <a:tc>
                  <a:txBody>
                    <a:bodyPr/>
                    <a:lstStyle/>
                    <a:p>
                      <a:pPr algn="ctr"/>
                      <a:r>
                        <a:rPr lang="en-US" sz="1100" b="1" i="0" dirty="0" smtClean="0">
                          <a:solidFill>
                            <a:schemeClr val="bg1"/>
                          </a:solidFill>
                          <a:latin typeface="Arial Narrow"/>
                          <a:cs typeface="Arial Narrow"/>
                        </a:rPr>
                        <a:t>Industry</a:t>
                      </a:r>
                      <a:endParaRPr lang="en-US" sz="1100" b="1" i="0" dirty="0">
                        <a:solidFill>
                          <a:schemeClr val="bg1"/>
                        </a:solidFill>
                        <a:latin typeface="Arial Narrow"/>
                        <a:cs typeface="Arial Narrow"/>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rgbClr val="873A1F"/>
                    </a:solidFill>
                  </a:tcPr>
                </a:tc>
                <a:tc>
                  <a:txBody>
                    <a:bodyPr/>
                    <a:lstStyle/>
                    <a:p>
                      <a:pPr algn="ctr"/>
                      <a:r>
                        <a:rPr lang="en-US" sz="1100" b="1" i="0" dirty="0" smtClean="0">
                          <a:solidFill>
                            <a:schemeClr val="bg1"/>
                          </a:solidFill>
                          <a:latin typeface="Arial Narrow"/>
                          <a:cs typeface="Arial Narrow"/>
                        </a:rPr>
                        <a:t>Firm Brand Equity</a:t>
                      </a:r>
                    </a:p>
                    <a:p>
                      <a:pPr algn="ctr"/>
                      <a:r>
                        <a:rPr lang="en-US" sz="1100" b="1" i="0" dirty="0" smtClean="0">
                          <a:solidFill>
                            <a:schemeClr val="bg1"/>
                          </a:solidFill>
                          <a:latin typeface="Arial Narrow"/>
                          <a:cs typeface="Arial Narrow"/>
                        </a:rPr>
                        <a:t>($U.S. million)</a:t>
                      </a:r>
                      <a:endParaRPr lang="en-US" sz="1100" b="1" i="0" dirty="0">
                        <a:solidFill>
                          <a:schemeClr val="bg1"/>
                        </a:solidFill>
                        <a:latin typeface="Arial Narrow"/>
                        <a:cs typeface="Arial Narrow"/>
                      </a:endParaRPr>
                    </a:p>
                  </a:txBody>
                  <a:tcPr anchor="ctr">
                    <a:lnL w="12700" cap="flat" cmpd="sng" algn="ctr">
                      <a:solidFill>
                        <a:schemeClr val="bg1"/>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rgbClr val="873A1F"/>
                    </a:solidFill>
                  </a:tcPr>
                </a:tc>
              </a:tr>
              <a:tr h="224778">
                <a:tc>
                  <a:txBody>
                    <a:bodyPr/>
                    <a:lstStyle/>
                    <a:p>
                      <a:pPr algn="ctr"/>
                      <a:r>
                        <a:rPr lang="en-US" sz="1100" b="1" i="0" dirty="0" smtClean="0">
                          <a:latin typeface="Arial Narrow"/>
                          <a:cs typeface="Arial Narrow"/>
                        </a:rPr>
                        <a:t>1</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Apple</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U.S.</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Technology</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$170.3</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85623">
                <a:tc>
                  <a:txBody>
                    <a:bodyPr/>
                    <a:lstStyle/>
                    <a:p>
                      <a:pPr algn="ctr"/>
                      <a:r>
                        <a:rPr lang="en-US" sz="1100" b="1" i="0" dirty="0" smtClean="0">
                          <a:latin typeface="Arial Narrow"/>
                          <a:cs typeface="Arial Narrow"/>
                        </a:rPr>
                        <a:t>2</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Google</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dirty="0" smtClean="0">
                          <a:latin typeface="Arial Narrow"/>
                          <a:cs typeface="Arial Narrow"/>
                        </a:rPr>
                        <a:t>U.S.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Technology</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$120.3</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34710">
                <a:tc>
                  <a:txBody>
                    <a:bodyPr/>
                    <a:lstStyle/>
                    <a:p>
                      <a:pPr algn="ctr"/>
                      <a:r>
                        <a:rPr lang="en-US" sz="1100" b="1" i="0" dirty="0" smtClean="0">
                          <a:latin typeface="Arial Narrow"/>
                          <a:cs typeface="Arial Narrow"/>
                        </a:rPr>
                        <a:t>3</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Coca-Cola</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dirty="0" smtClean="0">
                          <a:latin typeface="Arial Narrow"/>
                          <a:cs typeface="Arial Narrow"/>
                        </a:rPr>
                        <a:t>U.S.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Beverages</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$78.4</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201379">
                <a:tc>
                  <a:txBody>
                    <a:bodyPr/>
                    <a:lstStyle/>
                    <a:p>
                      <a:pPr algn="ctr"/>
                      <a:r>
                        <a:rPr lang="en-US" sz="1100" b="1" i="0" dirty="0" smtClean="0">
                          <a:latin typeface="Arial Narrow"/>
                          <a:cs typeface="Arial Narrow"/>
                        </a:rPr>
                        <a:t>4</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Microsoft</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dirty="0" smtClean="0">
                          <a:latin typeface="Arial Narrow"/>
                          <a:cs typeface="Arial Narrow"/>
                        </a:rPr>
                        <a:t>U.S.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Technology</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$67.7</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73983">
                <a:tc>
                  <a:txBody>
                    <a:bodyPr/>
                    <a:lstStyle/>
                    <a:p>
                      <a:pPr algn="ctr"/>
                      <a:r>
                        <a:rPr lang="en-US" sz="1100" b="1" i="0" dirty="0" smtClean="0">
                          <a:latin typeface="Arial Narrow"/>
                          <a:cs typeface="Arial Narrow"/>
                        </a:rPr>
                        <a:t>5</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IBM</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dirty="0" smtClean="0">
                          <a:latin typeface="Arial Narrow"/>
                          <a:cs typeface="Arial Narrow"/>
                        </a:rPr>
                        <a:t>U.S.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Business Services</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$65.1</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205377">
                <a:tc>
                  <a:txBody>
                    <a:bodyPr/>
                    <a:lstStyle/>
                    <a:p>
                      <a:pPr algn="ctr"/>
                      <a:r>
                        <a:rPr lang="en-US" sz="1100" b="1" i="0" dirty="0" smtClean="0">
                          <a:latin typeface="Arial Narrow"/>
                          <a:cs typeface="Arial Narrow"/>
                        </a:rPr>
                        <a:t>6</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Toyota</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dirty="0" smtClean="0">
                          <a:latin typeface="Arial Narrow"/>
                          <a:cs typeface="Arial Narrow"/>
                        </a:rPr>
                        <a:t>Japan</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Automotive</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$49.0</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77980">
                <a:tc>
                  <a:txBody>
                    <a:bodyPr/>
                    <a:lstStyle/>
                    <a:p>
                      <a:pPr algn="ctr"/>
                      <a:r>
                        <a:rPr lang="en-US" sz="1100" b="1" i="0" dirty="0" smtClean="0">
                          <a:latin typeface="Arial Narrow"/>
                          <a:cs typeface="Arial Narrow"/>
                        </a:rPr>
                        <a:t>7</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Samsung</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dirty="0" smtClean="0">
                          <a:latin typeface="Arial Narrow"/>
                          <a:cs typeface="Arial Narrow"/>
                        </a:rPr>
                        <a:t>South Korea</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Technology</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$45.3</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232891">
                <a:tc>
                  <a:txBody>
                    <a:bodyPr/>
                    <a:lstStyle/>
                    <a:p>
                      <a:pPr algn="ctr"/>
                      <a:r>
                        <a:rPr lang="en-US" sz="1100" b="1" i="0" dirty="0" smtClean="0">
                          <a:latin typeface="Arial Narrow"/>
                          <a:cs typeface="Arial Narrow"/>
                        </a:rPr>
                        <a:t>8</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General Electric</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U.S.</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Diversified</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$42.3</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205495">
                <a:tc>
                  <a:txBody>
                    <a:bodyPr/>
                    <a:lstStyle/>
                    <a:p>
                      <a:pPr algn="ctr"/>
                      <a:r>
                        <a:rPr lang="en-US" sz="1100" b="1" i="0" dirty="0" smtClean="0">
                          <a:latin typeface="Arial Narrow"/>
                          <a:cs typeface="Arial Narrow"/>
                        </a:rPr>
                        <a:t>9</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McDonald’s</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dirty="0" smtClean="0">
                          <a:latin typeface="Arial Narrow"/>
                          <a:cs typeface="Arial Narrow"/>
                        </a:rPr>
                        <a:t>U.S.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Restaurants</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$39.8</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66340">
                <a:tc>
                  <a:txBody>
                    <a:bodyPr/>
                    <a:lstStyle/>
                    <a:p>
                      <a:pPr algn="ctr"/>
                      <a:r>
                        <a:rPr lang="en-US" sz="1100" b="1" i="0" dirty="0" smtClean="0">
                          <a:latin typeface="Arial Narrow"/>
                          <a:cs typeface="Arial Narrow"/>
                        </a:rPr>
                        <a:t>10</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Amazon</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U.S.</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Retail</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$37.9</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66340">
                <a:tc>
                  <a:txBody>
                    <a:bodyPr/>
                    <a:lstStyle/>
                    <a:p>
                      <a:pPr algn="ctr"/>
                      <a:r>
                        <a:rPr lang="en-US" sz="1100" b="1" i="0" dirty="0" smtClean="0">
                          <a:latin typeface="Arial Narrow"/>
                          <a:cs typeface="Arial Narrow"/>
                        </a:rPr>
                        <a:t>11</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BMW</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Germany</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Automotive</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$37.2</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66340">
                <a:tc>
                  <a:txBody>
                    <a:bodyPr/>
                    <a:lstStyle/>
                    <a:p>
                      <a:pPr algn="ctr"/>
                      <a:r>
                        <a:rPr lang="en-US" sz="1100" b="1" i="0" dirty="0" smtClean="0">
                          <a:latin typeface="Arial Narrow"/>
                          <a:cs typeface="Arial Narrow"/>
                        </a:rPr>
                        <a:t>12</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Mercedes-Benz</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Germany</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Automotive</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$36.7</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66340">
                <a:tc>
                  <a:txBody>
                    <a:bodyPr/>
                    <a:lstStyle/>
                    <a:p>
                      <a:pPr algn="ctr"/>
                      <a:r>
                        <a:rPr lang="en-US" sz="1100" b="1" i="0" dirty="0" smtClean="0">
                          <a:latin typeface="Arial Narrow"/>
                          <a:cs typeface="Arial Narrow"/>
                        </a:rPr>
                        <a:t>13</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Disney</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dirty="0" smtClean="0">
                          <a:latin typeface="Arial Narrow"/>
                          <a:cs typeface="Arial Narrow"/>
                        </a:rPr>
                        <a:t>U.S.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Media</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$36.5</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66340">
                <a:tc>
                  <a:txBody>
                    <a:bodyPr/>
                    <a:lstStyle/>
                    <a:p>
                      <a:pPr algn="ctr"/>
                      <a:r>
                        <a:rPr lang="en-US" sz="1100" b="1" i="0" dirty="0" smtClean="0">
                          <a:latin typeface="Arial Narrow"/>
                          <a:cs typeface="Arial Narrow"/>
                        </a:rPr>
                        <a:t>14</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Intel</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dirty="0" smtClean="0">
                          <a:latin typeface="Arial Narrow"/>
                          <a:cs typeface="Arial Narrow"/>
                        </a:rPr>
                        <a:t>U.S.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Technology</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$35.4</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66340">
                <a:tc>
                  <a:txBody>
                    <a:bodyPr/>
                    <a:lstStyle/>
                    <a:p>
                      <a:pPr algn="ctr"/>
                      <a:r>
                        <a:rPr lang="en-US" sz="1100" b="1" i="0" dirty="0" smtClean="0">
                          <a:latin typeface="Arial Narrow"/>
                          <a:cs typeface="Arial Narrow"/>
                        </a:rPr>
                        <a:t>15</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Cisco</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0" dirty="0" smtClean="0">
                          <a:latin typeface="Arial Narrow"/>
                          <a:cs typeface="Arial Narrow"/>
                        </a:rPr>
                        <a:t>U.S.</a:t>
                      </a: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Technology</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100" b="1" i="0" dirty="0" smtClean="0">
                          <a:latin typeface="Arial Narrow"/>
                          <a:cs typeface="Arial Narrow"/>
                        </a:rPr>
                        <a:t>$29.9</a:t>
                      </a:r>
                      <a:endParaRPr lang="en-US" sz="11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bl>
          </a:graphicData>
        </a:graphic>
      </p:graphicFrame>
      <p:sp>
        <p:nvSpPr>
          <p:cNvPr id="7" name="Rectangle 6"/>
          <p:cNvSpPr/>
          <p:nvPr/>
        </p:nvSpPr>
        <p:spPr>
          <a:xfrm>
            <a:off x="938696" y="6296121"/>
            <a:ext cx="7327900" cy="184666"/>
          </a:xfrm>
          <a:prstGeom prst="rect">
            <a:avLst/>
          </a:prstGeom>
        </p:spPr>
        <p:txBody>
          <a:bodyPr wrap="square" lIns="0" tIns="0" rIns="0" bIns="0">
            <a:spAutoFit/>
          </a:bodyPr>
          <a:lstStyle/>
          <a:p>
            <a:r>
              <a:rPr lang="en-US" sz="1200" dirty="0" smtClean="0">
                <a:latin typeface="Arial Narrow"/>
                <a:cs typeface="Arial Narrow"/>
              </a:rPr>
              <a:t>http://interbrand.com/best-brands/best-global-brands/2015/ranking/</a:t>
            </a:r>
          </a:p>
        </p:txBody>
      </p:sp>
      <p:sp>
        <p:nvSpPr>
          <p:cNvPr id="5" name="TextBox 4"/>
          <p:cNvSpPr txBox="1"/>
          <p:nvPr/>
        </p:nvSpPr>
        <p:spPr>
          <a:xfrm>
            <a:off x="938696" y="1490472"/>
            <a:ext cx="7327900" cy="369332"/>
          </a:xfrm>
          <a:prstGeom prst="rect">
            <a:avLst/>
          </a:prstGeom>
          <a:noFill/>
        </p:spPr>
        <p:txBody>
          <a:bodyPr wrap="square" lIns="0" tIns="0" rIns="0" bIns="0" rtlCol="0">
            <a:spAutoFit/>
          </a:bodyPr>
          <a:lstStyle/>
          <a:p>
            <a:pPr marL="3175" indent="-3175" defTabSz="454025">
              <a:spcBef>
                <a:spcPts val="1200"/>
              </a:spcBef>
              <a:tabLst>
                <a:tab pos="1825625" algn="l"/>
              </a:tabLst>
            </a:pPr>
            <a:r>
              <a:rPr lang="en-US" sz="2400" b="1" dirty="0" smtClean="0">
                <a:latin typeface="Arial Narrow"/>
                <a:cs typeface="Arial Narrow"/>
              </a:rPr>
              <a:t>Leading Brand Values 2015: </a:t>
            </a:r>
            <a:r>
              <a:rPr lang="en-US" sz="2400" b="1" i="1" dirty="0" smtClean="0">
                <a:latin typeface="Arial Narrow"/>
                <a:cs typeface="Arial Narrow"/>
              </a:rPr>
              <a:t>Top 15</a:t>
            </a:r>
            <a:endParaRPr lang="en-US" sz="2000" b="1" u="sng" dirty="0" smtClean="0">
              <a:latin typeface="Arial Narrow"/>
              <a:cs typeface="Arial Narrow"/>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0" name="TextBox 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The Fundamental Business Model</a:t>
            </a:r>
            <a:endParaRPr lang="en-US" sz="2800" dirty="0">
              <a:solidFill>
                <a:schemeClr val="bg1"/>
              </a:solidFill>
              <a:latin typeface="Arial Narrow"/>
              <a:cs typeface="Arial Narrow"/>
            </a:endParaRPr>
          </a:p>
        </p:txBody>
      </p:sp>
      <p:sp>
        <p:nvSpPr>
          <p:cNvPr id="5" name="TextBox 4"/>
          <p:cNvSpPr txBox="1"/>
          <p:nvPr/>
        </p:nvSpPr>
        <p:spPr>
          <a:xfrm>
            <a:off x="2743200" y="1600200"/>
            <a:ext cx="3657600" cy="347472"/>
          </a:xfrm>
          <a:prstGeom prst="rect">
            <a:avLst/>
          </a:prstGeom>
          <a:solidFill>
            <a:srgbClr val="17375E"/>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Shareholder Value</a:t>
            </a:r>
          </a:p>
        </p:txBody>
      </p:sp>
      <p:sp>
        <p:nvSpPr>
          <p:cNvPr id="6" name="TextBox 5"/>
          <p:cNvSpPr txBox="1"/>
          <p:nvPr/>
        </p:nvSpPr>
        <p:spPr>
          <a:xfrm>
            <a:off x="2743200" y="2262433"/>
            <a:ext cx="3657600" cy="347472"/>
          </a:xfrm>
          <a:prstGeom prst="rect">
            <a:avLst/>
          </a:prstGeom>
          <a:solidFill>
            <a:srgbClr val="FF00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Organizational Survival, Growth</a:t>
            </a:r>
          </a:p>
        </p:txBody>
      </p:sp>
      <p:sp>
        <p:nvSpPr>
          <p:cNvPr id="7" name="TextBox 6"/>
          <p:cNvSpPr txBox="1"/>
          <p:nvPr/>
        </p:nvSpPr>
        <p:spPr>
          <a:xfrm>
            <a:off x="2743200" y="2934759"/>
            <a:ext cx="3657600" cy="347472"/>
          </a:xfrm>
          <a:prstGeom prst="rect">
            <a:avLst/>
          </a:prstGeom>
          <a:solidFill>
            <a:srgbClr val="0080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Current, Potential Profits</a:t>
            </a:r>
          </a:p>
        </p:txBody>
      </p:sp>
      <p:sp>
        <p:nvSpPr>
          <p:cNvPr id="8" name="TextBox 7"/>
          <p:cNvSpPr txBox="1"/>
          <p:nvPr/>
        </p:nvSpPr>
        <p:spPr>
          <a:xfrm>
            <a:off x="2743200" y="3604107"/>
            <a:ext cx="3657600" cy="347472"/>
          </a:xfrm>
          <a:prstGeom prst="rect">
            <a:avLst/>
          </a:prstGeom>
          <a:solidFill>
            <a:srgbClr val="FFFF00"/>
          </a:solidFill>
          <a:ln>
            <a:solidFill>
              <a:schemeClr val="tx1"/>
            </a:solidFill>
          </a:ln>
        </p:spPr>
        <p:txBody>
          <a:bodyPr wrap="none" lIns="0" tIns="0" rIns="0" bIns="0" rtlCol="0" anchor="ctr" anchorCtr="1">
            <a:noAutofit/>
          </a:bodyPr>
          <a:lstStyle/>
          <a:p>
            <a:pPr algn="ctr">
              <a:lnSpc>
                <a:spcPts val="2200"/>
              </a:lnSpc>
            </a:pPr>
            <a:r>
              <a:rPr lang="en-US" dirty="0" smtClean="0">
                <a:latin typeface="Arial Narrow"/>
                <a:cs typeface="Arial Narrow"/>
              </a:rPr>
              <a:t>Attract, Retain, Grow Customers</a:t>
            </a:r>
          </a:p>
        </p:txBody>
      </p:sp>
      <p:sp>
        <p:nvSpPr>
          <p:cNvPr id="9" name="TextBox 8"/>
          <p:cNvSpPr txBox="1"/>
          <p:nvPr/>
        </p:nvSpPr>
        <p:spPr>
          <a:xfrm>
            <a:off x="2743200" y="4279413"/>
            <a:ext cx="3657600" cy="347472"/>
          </a:xfrm>
          <a:prstGeom prst="rect">
            <a:avLst/>
          </a:prstGeom>
          <a:solidFill>
            <a:srgbClr val="FF66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Customer Value</a:t>
            </a:r>
          </a:p>
        </p:txBody>
      </p:sp>
      <p:sp>
        <p:nvSpPr>
          <p:cNvPr id="10" name="TextBox 9"/>
          <p:cNvSpPr txBox="1"/>
          <p:nvPr/>
        </p:nvSpPr>
        <p:spPr>
          <a:xfrm>
            <a:off x="2743200" y="4951740"/>
            <a:ext cx="3657600" cy="347472"/>
          </a:xfrm>
          <a:prstGeom prst="rect">
            <a:avLst/>
          </a:prstGeom>
          <a:solidFill>
            <a:srgbClr val="FF00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Company</a:t>
            </a:r>
          </a:p>
        </p:txBody>
      </p:sp>
      <p:cxnSp>
        <p:nvCxnSpPr>
          <p:cNvPr id="11" name="Straight Arrow Connector 10"/>
          <p:cNvCxnSpPr>
            <a:stCxn id="10" idx="0"/>
            <a:endCxn id="9" idx="2"/>
          </p:cNvCxnSpPr>
          <p:nvPr/>
        </p:nvCxnSpPr>
        <p:spPr>
          <a:xfrm rot="5400000" flipH="1" flipV="1">
            <a:off x="4409573" y="4789313"/>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flipH="1" flipV="1">
            <a:off x="4407985" y="4116191"/>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4406397" y="3443864"/>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4404809" y="2771537"/>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flipH="1" flipV="1">
            <a:off x="4403221" y="2099211"/>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71332" y="3799179"/>
            <a:ext cx="1436697" cy="657074"/>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00"/>
              </a:lnSpc>
            </a:pPr>
            <a:r>
              <a:rPr lang="en-US" sz="1400" dirty="0" smtClean="0">
                <a:solidFill>
                  <a:srgbClr val="FFFFFF"/>
                </a:solidFill>
                <a:latin typeface="Arial Narrow"/>
                <a:cs typeface="Arial Narrow"/>
              </a:rPr>
              <a:t>Competitors</a:t>
            </a:r>
          </a:p>
        </p:txBody>
      </p:sp>
      <p:sp>
        <p:nvSpPr>
          <p:cNvPr id="17" name="Oval 16"/>
          <p:cNvSpPr/>
          <p:nvPr/>
        </p:nvSpPr>
        <p:spPr>
          <a:xfrm>
            <a:off x="7079106" y="3113379"/>
            <a:ext cx="1416711" cy="685800"/>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00"/>
              </a:lnSpc>
            </a:pPr>
            <a:r>
              <a:rPr lang="en-US" sz="1400" dirty="0" smtClean="0">
                <a:solidFill>
                  <a:srgbClr val="FFFFFF"/>
                </a:solidFill>
                <a:latin typeface="Arial Narrow"/>
                <a:cs typeface="Arial Narrow"/>
              </a:rPr>
              <a:t>Competitors</a:t>
            </a:r>
          </a:p>
        </p:txBody>
      </p:sp>
      <p:cxnSp>
        <p:nvCxnSpPr>
          <p:cNvPr id="18" name="Straight Arrow Connector 17"/>
          <p:cNvCxnSpPr>
            <a:stCxn id="16" idx="6"/>
            <a:endCxn id="8" idx="1"/>
          </p:cNvCxnSpPr>
          <p:nvPr/>
        </p:nvCxnSpPr>
        <p:spPr>
          <a:xfrm flipV="1">
            <a:off x="2108029" y="3777843"/>
            <a:ext cx="635171" cy="349873"/>
          </a:xfrm>
          <a:prstGeom prst="straightConnector1">
            <a:avLst/>
          </a:prstGeom>
          <a:ln w="38100" cap="flat" cmpd="sng" algn="ctr">
            <a:solidFill>
              <a:srgbClr val="0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7" idx="2"/>
          </p:cNvCxnSpPr>
          <p:nvPr/>
        </p:nvCxnSpPr>
        <p:spPr>
          <a:xfrm flipH="1">
            <a:off x="6400802" y="3456279"/>
            <a:ext cx="678304" cy="342900"/>
          </a:xfrm>
          <a:prstGeom prst="straightConnector1">
            <a:avLst/>
          </a:prstGeom>
          <a:ln w="38100" cap="flat" cmpd="sng" algn="ctr">
            <a:solidFill>
              <a:srgbClr val="0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2" name="TextBox 21"/>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Brands</a:t>
            </a:r>
            <a:endParaRPr lang="en-US" sz="2800" dirty="0">
              <a:solidFill>
                <a:schemeClr val="bg1"/>
              </a:solidFill>
              <a:latin typeface="Arial Narrow"/>
              <a:cs typeface="Arial Narrow"/>
            </a:endParaRPr>
          </a:p>
        </p:txBody>
      </p:sp>
      <p:sp>
        <p:nvSpPr>
          <p:cNvPr id="5" name="TextBox 4"/>
          <p:cNvSpPr txBox="1"/>
          <p:nvPr/>
        </p:nvSpPr>
        <p:spPr>
          <a:xfrm>
            <a:off x="938696" y="1600200"/>
            <a:ext cx="7971784" cy="2646878"/>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dirty="0" smtClean="0">
                <a:latin typeface="Arial Narrow"/>
                <a:cs typeface="Arial Narrow"/>
              </a:rPr>
              <a:t>•	What is a brand?</a:t>
            </a:r>
          </a:p>
          <a:p>
            <a:pPr marL="682625" indent="-223838" defTabSz="454025">
              <a:spcBef>
                <a:spcPts val="1200"/>
              </a:spcBef>
              <a:tabLst>
                <a:tab pos="1825625" algn="l"/>
              </a:tabLst>
            </a:pPr>
            <a:r>
              <a:rPr lang="en-US" dirty="0" smtClean="0">
                <a:latin typeface="Arial Narrow"/>
                <a:cs typeface="Arial Narrow"/>
              </a:rPr>
              <a:t>•	Brand </a:t>
            </a:r>
            <a:r>
              <a:rPr lang="en-US" dirty="0" smtClean="0">
                <a:latin typeface="Arial Narrow"/>
                <a:cs typeface="Arial Narrow"/>
              </a:rPr>
              <a:t>equity, the </a:t>
            </a:r>
            <a:r>
              <a:rPr lang="en-US" dirty="0" smtClean="0">
                <a:latin typeface="Arial Narrow"/>
                <a:cs typeface="Arial Narrow"/>
              </a:rPr>
              <a:t>value of brands</a:t>
            </a:r>
          </a:p>
          <a:p>
            <a:pPr marL="682625" indent="-223838" defTabSz="454025">
              <a:spcBef>
                <a:spcPts val="1200"/>
              </a:spcBef>
              <a:tabLst>
                <a:tab pos="1825625" algn="l"/>
              </a:tabLst>
            </a:pPr>
            <a:r>
              <a:rPr lang="en-US" dirty="0" smtClean="0">
                <a:latin typeface="Arial Narrow"/>
                <a:cs typeface="Arial Narrow"/>
              </a:rPr>
              <a:t>•	Monetizing brand equity</a:t>
            </a:r>
          </a:p>
          <a:p>
            <a:pPr marL="682625" indent="-223838" defTabSz="454025">
              <a:spcBef>
                <a:spcPts val="1200"/>
              </a:spcBef>
              <a:tabLst>
                <a:tab pos="1825625" algn="l"/>
              </a:tabLst>
            </a:pPr>
            <a:r>
              <a:rPr lang="en-US" sz="2000" b="1" dirty="0" smtClean="0">
                <a:latin typeface="Arial Narrow"/>
                <a:cs typeface="Arial Narrow"/>
              </a:rPr>
              <a:t>•	</a:t>
            </a:r>
            <a:r>
              <a:rPr lang="en-US" sz="2000" b="1" dirty="0" smtClean="0">
                <a:latin typeface="Arial Narrow"/>
                <a:cs typeface="Arial Narrow"/>
              </a:rPr>
              <a:t>Building, sustaining </a:t>
            </a:r>
            <a:r>
              <a:rPr lang="en-US" sz="2000" b="1" dirty="0" smtClean="0">
                <a:latin typeface="Arial Narrow"/>
                <a:cs typeface="Arial Narrow"/>
              </a:rPr>
              <a:t>a strong brand</a:t>
            </a:r>
          </a:p>
          <a:p>
            <a:pPr marL="682625" indent="-223838" defTabSz="454025">
              <a:spcBef>
                <a:spcPts val="1200"/>
              </a:spcBef>
              <a:tabLst>
                <a:tab pos="1825625" algn="l"/>
              </a:tabLst>
            </a:pPr>
            <a:r>
              <a:rPr lang="en-US" dirty="0" smtClean="0">
                <a:latin typeface="Arial Narrow"/>
                <a:cs typeface="Arial Narrow"/>
              </a:rPr>
              <a:t>•	Managing brand architecture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Building, Sustaining </a:t>
            </a:r>
            <a:r>
              <a:rPr lang="en-US" sz="2800" dirty="0" smtClean="0">
                <a:solidFill>
                  <a:schemeClr val="bg1"/>
                </a:solidFill>
                <a:latin typeface="Arial Narrow"/>
                <a:cs typeface="Arial Narrow"/>
              </a:rPr>
              <a:t>a Strong Brand</a:t>
            </a:r>
            <a:endParaRPr lang="en-US" sz="2800" dirty="0">
              <a:solidFill>
                <a:schemeClr val="bg1"/>
              </a:solidFill>
              <a:latin typeface="Arial Narrow"/>
              <a:cs typeface="Arial Narrow"/>
            </a:endParaRPr>
          </a:p>
        </p:txBody>
      </p:sp>
      <p:sp>
        <p:nvSpPr>
          <p:cNvPr id="5" name="TextBox 4"/>
          <p:cNvSpPr txBox="1"/>
          <p:nvPr/>
        </p:nvSpPr>
        <p:spPr>
          <a:xfrm>
            <a:off x="938696" y="1600200"/>
            <a:ext cx="7971784" cy="369332"/>
          </a:xfrm>
          <a:prstGeom prst="rect">
            <a:avLst/>
          </a:prstGeom>
          <a:noFill/>
        </p:spPr>
        <p:txBody>
          <a:bodyPr wrap="square" lIns="0" tIns="0" rIns="0" bIns="0" rtlCol="0">
            <a:spAutoFit/>
          </a:bodyPr>
          <a:lstStyle/>
          <a:p>
            <a:r>
              <a:rPr lang="en-US" sz="2400" b="1" dirty="0" smtClean="0">
                <a:latin typeface="Arial Narrow"/>
                <a:cs typeface="Arial Narrow"/>
              </a:rPr>
              <a:t>A Process View</a:t>
            </a:r>
          </a:p>
        </p:txBody>
      </p:sp>
      <p:sp>
        <p:nvSpPr>
          <p:cNvPr id="6" name="Rectangle 5"/>
          <p:cNvSpPr/>
          <p:nvPr/>
        </p:nvSpPr>
        <p:spPr>
          <a:xfrm>
            <a:off x="1259020" y="2665083"/>
            <a:ext cx="1200971" cy="338554"/>
          </a:xfrm>
          <a:prstGeom prst="rect">
            <a:avLst/>
          </a:prstGeom>
        </p:spPr>
        <p:txBody>
          <a:bodyPr wrap="none">
            <a:spAutoFit/>
          </a:bodyPr>
          <a:lstStyle/>
          <a:p>
            <a:pPr algn="ctr"/>
            <a:r>
              <a:rPr lang="en-US" sz="1600" b="1" smtClean="0">
                <a:latin typeface="Arial Narrow"/>
                <a:cs typeface="Arial Narrow"/>
              </a:rPr>
              <a:t>Brand </a:t>
            </a:r>
            <a:r>
              <a:rPr lang="en-US" sz="1600" b="1" smtClean="0">
                <a:latin typeface="Arial Narrow"/>
                <a:cs typeface="Arial Narrow"/>
              </a:rPr>
              <a:t>vision</a:t>
            </a:r>
            <a:endParaRPr lang="en-US" sz="1600" b="1" dirty="0" smtClean="0">
              <a:latin typeface="Arial Narrow"/>
              <a:cs typeface="Arial Narrow"/>
            </a:endParaRPr>
          </a:p>
        </p:txBody>
      </p:sp>
      <p:sp>
        <p:nvSpPr>
          <p:cNvPr id="7" name="Rectangle 6"/>
          <p:cNvSpPr/>
          <p:nvPr/>
        </p:nvSpPr>
        <p:spPr>
          <a:xfrm>
            <a:off x="3017668" y="2665083"/>
            <a:ext cx="1578076" cy="338554"/>
          </a:xfrm>
          <a:prstGeom prst="rect">
            <a:avLst/>
          </a:prstGeom>
        </p:spPr>
        <p:txBody>
          <a:bodyPr wrap="none">
            <a:spAutoFit/>
          </a:bodyPr>
          <a:lstStyle/>
          <a:p>
            <a:pPr algn="ctr"/>
            <a:r>
              <a:rPr lang="en-US" sz="1600" b="1" dirty="0" smtClean="0">
                <a:latin typeface="Arial Narrow"/>
                <a:cs typeface="Arial Narrow"/>
              </a:rPr>
              <a:t>Brand awareness</a:t>
            </a:r>
          </a:p>
        </p:txBody>
      </p:sp>
      <p:sp>
        <p:nvSpPr>
          <p:cNvPr id="8" name="Rectangle 7"/>
          <p:cNvSpPr/>
          <p:nvPr/>
        </p:nvSpPr>
        <p:spPr>
          <a:xfrm>
            <a:off x="5092397" y="2665083"/>
            <a:ext cx="2821606" cy="338554"/>
          </a:xfrm>
          <a:prstGeom prst="rect">
            <a:avLst/>
          </a:prstGeom>
        </p:spPr>
        <p:txBody>
          <a:bodyPr wrap="none">
            <a:spAutoFit/>
          </a:bodyPr>
          <a:lstStyle/>
          <a:p>
            <a:pPr algn="ctr"/>
            <a:r>
              <a:rPr lang="en-US" sz="1600" b="1" smtClean="0">
                <a:latin typeface="Arial Narrow"/>
                <a:cs typeface="Arial Narrow"/>
              </a:rPr>
              <a:t>Brand </a:t>
            </a:r>
            <a:r>
              <a:rPr lang="en-US" sz="1600" b="1" smtClean="0">
                <a:latin typeface="Arial Narrow"/>
                <a:cs typeface="Arial Narrow"/>
              </a:rPr>
              <a:t>associations, brand </a:t>
            </a:r>
            <a:r>
              <a:rPr lang="en-US" sz="1600" b="1" dirty="0" smtClean="0">
                <a:latin typeface="Arial Narrow"/>
                <a:cs typeface="Arial Narrow"/>
              </a:rPr>
              <a:t>image</a:t>
            </a:r>
          </a:p>
        </p:txBody>
      </p:sp>
      <p:sp>
        <p:nvSpPr>
          <p:cNvPr id="9" name="Rectangle 8"/>
          <p:cNvSpPr/>
          <p:nvPr/>
        </p:nvSpPr>
        <p:spPr>
          <a:xfrm>
            <a:off x="1062156" y="3699188"/>
            <a:ext cx="1633580" cy="338554"/>
          </a:xfrm>
          <a:prstGeom prst="rect">
            <a:avLst/>
          </a:prstGeom>
        </p:spPr>
        <p:txBody>
          <a:bodyPr wrap="none">
            <a:spAutoFit/>
          </a:bodyPr>
          <a:lstStyle/>
          <a:p>
            <a:pPr algn="ctr"/>
            <a:r>
              <a:rPr lang="en-US" sz="1600" b="1" dirty="0" smtClean="0">
                <a:latin typeface="Arial Narrow"/>
                <a:cs typeface="Arial Narrow"/>
              </a:rPr>
              <a:t>Brand broadening</a:t>
            </a:r>
          </a:p>
        </p:txBody>
      </p:sp>
      <p:cxnSp>
        <p:nvCxnSpPr>
          <p:cNvPr id="10" name="Straight Arrow Connector 9"/>
          <p:cNvCxnSpPr/>
          <p:nvPr/>
        </p:nvCxnSpPr>
        <p:spPr>
          <a:xfrm>
            <a:off x="2459991" y="2850855"/>
            <a:ext cx="557677" cy="0"/>
          </a:xfrm>
          <a:prstGeom prst="straightConnector1">
            <a:avLst/>
          </a:prstGeom>
          <a:ln w="50800" cap="flat" cmpd="sng" algn="ctr">
            <a:solidFill>
              <a:schemeClr val="accent6">
                <a:lumMod val="7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185371" y="3682020"/>
            <a:ext cx="2728632" cy="338554"/>
          </a:xfrm>
          <a:prstGeom prst="rect">
            <a:avLst/>
          </a:prstGeom>
        </p:spPr>
        <p:txBody>
          <a:bodyPr wrap="none">
            <a:spAutoFit/>
          </a:bodyPr>
          <a:lstStyle/>
          <a:p>
            <a:pPr algn="ctr"/>
            <a:r>
              <a:rPr lang="en-US" sz="1600" b="1" smtClean="0">
                <a:latin typeface="Arial Narrow"/>
                <a:cs typeface="Arial Narrow"/>
              </a:rPr>
              <a:t>Brand </a:t>
            </a:r>
            <a:r>
              <a:rPr lang="en-US" sz="1600" b="1" smtClean="0">
                <a:latin typeface="Arial Narrow"/>
                <a:cs typeface="Arial Narrow"/>
              </a:rPr>
              <a:t>quality/value </a:t>
            </a:r>
            <a:r>
              <a:rPr lang="en-US" sz="1600" b="1" dirty="0" smtClean="0">
                <a:latin typeface="Arial Narrow"/>
                <a:cs typeface="Arial Narrow"/>
              </a:rPr>
              <a:t>perceptions</a:t>
            </a:r>
          </a:p>
        </p:txBody>
      </p:sp>
      <p:sp>
        <p:nvSpPr>
          <p:cNvPr id="18" name="Rectangle 17"/>
          <p:cNvSpPr/>
          <p:nvPr/>
        </p:nvSpPr>
        <p:spPr>
          <a:xfrm>
            <a:off x="3315272" y="3682020"/>
            <a:ext cx="1250563" cy="338554"/>
          </a:xfrm>
          <a:prstGeom prst="rect">
            <a:avLst/>
          </a:prstGeom>
        </p:spPr>
        <p:txBody>
          <a:bodyPr wrap="none">
            <a:spAutoFit/>
          </a:bodyPr>
          <a:lstStyle/>
          <a:p>
            <a:pPr algn="ctr"/>
            <a:r>
              <a:rPr lang="en-US" sz="1600" b="1" dirty="0" smtClean="0">
                <a:latin typeface="Arial Narrow"/>
                <a:cs typeface="Arial Narrow"/>
              </a:rPr>
              <a:t>Brand loyalty</a:t>
            </a:r>
          </a:p>
        </p:txBody>
      </p:sp>
      <p:cxnSp>
        <p:nvCxnSpPr>
          <p:cNvPr id="21" name="Straight Arrow Connector 20"/>
          <p:cNvCxnSpPr/>
          <p:nvPr/>
        </p:nvCxnSpPr>
        <p:spPr>
          <a:xfrm>
            <a:off x="6492144" y="3092065"/>
            <a:ext cx="0" cy="501527"/>
          </a:xfrm>
          <a:prstGeom prst="straightConnector1">
            <a:avLst/>
          </a:prstGeom>
          <a:ln w="50800" cap="flat" cmpd="sng" algn="ctr">
            <a:solidFill>
              <a:schemeClr val="accent6">
                <a:lumMod val="7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0" name="TextBox 19"/>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cxnSp>
        <p:nvCxnSpPr>
          <p:cNvPr id="25" name="Straight Arrow Connector 24"/>
          <p:cNvCxnSpPr/>
          <p:nvPr/>
        </p:nvCxnSpPr>
        <p:spPr>
          <a:xfrm>
            <a:off x="4565835" y="2854878"/>
            <a:ext cx="557677" cy="0"/>
          </a:xfrm>
          <a:prstGeom prst="straightConnector1">
            <a:avLst/>
          </a:prstGeom>
          <a:ln w="50800" cap="flat" cmpd="sng" algn="ctr">
            <a:solidFill>
              <a:schemeClr val="accent6">
                <a:lumMod val="7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627694" y="3851297"/>
            <a:ext cx="557677" cy="0"/>
          </a:xfrm>
          <a:prstGeom prst="straightConnector1">
            <a:avLst/>
          </a:prstGeom>
          <a:ln w="50800" cap="flat" cmpd="sng" algn="ctr">
            <a:solidFill>
              <a:schemeClr val="accent6">
                <a:lumMod val="7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757595" y="3886498"/>
            <a:ext cx="557677" cy="0"/>
          </a:xfrm>
          <a:prstGeom prst="straightConnector1">
            <a:avLst/>
          </a:prstGeom>
          <a:ln w="50800" cap="flat" cmpd="sng" algn="ctr">
            <a:solidFill>
              <a:schemeClr val="accent6">
                <a:lumMod val="75000"/>
              </a:scheme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Building, Sustaining </a:t>
            </a:r>
            <a:r>
              <a:rPr lang="en-US" sz="2800" dirty="0" smtClean="0">
                <a:solidFill>
                  <a:schemeClr val="bg1"/>
                </a:solidFill>
                <a:latin typeface="Arial Narrow"/>
                <a:cs typeface="Arial Narrow"/>
              </a:rPr>
              <a:t>a Strong Brand</a:t>
            </a:r>
            <a:endParaRPr lang="en-US" sz="2800" dirty="0">
              <a:solidFill>
                <a:schemeClr val="bg1"/>
              </a:solidFill>
              <a:latin typeface="Arial Narrow"/>
              <a:cs typeface="Arial Narrow"/>
            </a:endParaRPr>
          </a:p>
        </p:txBody>
      </p:sp>
      <p:sp>
        <p:nvSpPr>
          <p:cNvPr id="5" name="TextBox 4"/>
          <p:cNvSpPr txBox="1"/>
          <p:nvPr/>
        </p:nvSpPr>
        <p:spPr>
          <a:xfrm>
            <a:off x="938696" y="1380744"/>
            <a:ext cx="7327900" cy="369332"/>
          </a:xfrm>
          <a:prstGeom prst="rect">
            <a:avLst/>
          </a:prstGeom>
          <a:noFill/>
        </p:spPr>
        <p:txBody>
          <a:bodyPr wrap="square" lIns="0" tIns="0" rIns="0" bIns="0" rtlCol="0">
            <a:spAutoFit/>
          </a:bodyPr>
          <a:lstStyle/>
          <a:p>
            <a:pPr marL="3175" indent="-3175" defTabSz="454025">
              <a:spcBef>
                <a:spcPts val="1200"/>
              </a:spcBef>
              <a:tabLst>
                <a:tab pos="1825625" algn="l"/>
              </a:tabLst>
            </a:pPr>
            <a:r>
              <a:rPr lang="en-US" sz="2400" b="1" dirty="0" smtClean="0">
                <a:latin typeface="Arial Narrow"/>
                <a:cs typeface="Arial Narrow"/>
              </a:rPr>
              <a:t>Brand Health Check</a:t>
            </a:r>
            <a:endParaRPr lang="en-US" sz="2000" b="1" u="sng" dirty="0" smtClean="0">
              <a:latin typeface="Arial Narrow"/>
              <a:cs typeface="Arial Narrow"/>
            </a:endParaRPr>
          </a:p>
        </p:txBody>
      </p:sp>
      <p:graphicFrame>
        <p:nvGraphicFramePr>
          <p:cNvPr id="6" name="Table 5"/>
          <p:cNvGraphicFramePr>
            <a:graphicFrameLocks noGrp="1"/>
          </p:cNvGraphicFramePr>
          <p:nvPr>
            <p:extLst>
              <p:ext uri="{D42A27DB-BD31-4B8C-83A1-F6EECF244321}">
                <p14:modId xmlns:p14="http://schemas.microsoft.com/office/powerpoint/2010/main" val="1823067349"/>
              </p:ext>
            </p:extLst>
          </p:nvPr>
        </p:nvGraphicFramePr>
        <p:xfrm>
          <a:off x="938694" y="1908787"/>
          <a:ext cx="7327902" cy="4491065"/>
        </p:xfrm>
        <a:graphic>
          <a:graphicData uri="http://schemas.openxmlformats.org/drawingml/2006/table">
            <a:tbl>
              <a:tblPr firstRow="1" bandRow="1">
                <a:tableStyleId>{2D5ABB26-0587-4C30-8999-92F81FD0307C}</a:tableStyleId>
              </a:tblPr>
              <a:tblGrid>
                <a:gridCol w="1530671"/>
                <a:gridCol w="1387548"/>
                <a:gridCol w="4409683"/>
              </a:tblGrid>
              <a:tr h="376265">
                <a:tc>
                  <a:txBody>
                    <a:bodyPr/>
                    <a:lstStyle/>
                    <a:p>
                      <a:pPr algn="ctr"/>
                      <a:r>
                        <a:rPr lang="en-US" sz="1400" b="1" i="0" dirty="0" smtClean="0">
                          <a:solidFill>
                            <a:schemeClr val="bg1"/>
                          </a:solidFill>
                          <a:latin typeface="Arial Narrow"/>
                          <a:cs typeface="Arial Narrow"/>
                        </a:rPr>
                        <a:t>Type of Measure</a:t>
                      </a:r>
                      <a:endParaRPr lang="en-US" sz="1400" b="1" i="0" dirty="0">
                        <a:solidFill>
                          <a:schemeClr val="bg1"/>
                        </a:solidFill>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rgbClr val="873A1F"/>
                    </a:solidFill>
                  </a:tcPr>
                </a:tc>
                <a:tc>
                  <a:txBody>
                    <a:bodyPr/>
                    <a:lstStyle/>
                    <a:p>
                      <a:pPr algn="ctr"/>
                      <a:r>
                        <a:rPr lang="en-US" sz="1400" b="1" i="0" dirty="0" smtClean="0">
                          <a:solidFill>
                            <a:schemeClr val="bg1"/>
                          </a:solidFill>
                          <a:latin typeface="Arial Narrow"/>
                          <a:cs typeface="Arial Narrow"/>
                        </a:rPr>
                        <a:t>Measure</a:t>
                      </a:r>
                      <a:endParaRPr lang="en-US" sz="1400" b="1" i="0" dirty="0">
                        <a:solidFill>
                          <a:schemeClr val="bg1"/>
                        </a:solidFill>
                        <a:latin typeface="Arial Narrow"/>
                        <a:cs typeface="Arial Narrow"/>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rgbClr val="873A1F"/>
                    </a:solidFill>
                  </a:tcPr>
                </a:tc>
                <a:tc>
                  <a:txBody>
                    <a:bodyPr/>
                    <a:lstStyle/>
                    <a:p>
                      <a:pPr algn="ctr"/>
                      <a:r>
                        <a:rPr lang="en-US" sz="1400" b="1" i="0" dirty="0" smtClean="0">
                          <a:solidFill>
                            <a:schemeClr val="bg1"/>
                          </a:solidFill>
                          <a:latin typeface="Arial Narrow"/>
                          <a:cs typeface="Arial Narrow"/>
                        </a:rPr>
                        <a:t>Description of Measure</a:t>
                      </a:r>
                      <a:endParaRPr lang="en-US" sz="1400" b="1" i="0" dirty="0">
                        <a:solidFill>
                          <a:schemeClr val="bg1"/>
                        </a:solidFill>
                        <a:latin typeface="Arial Narrow"/>
                        <a:cs typeface="Arial Narrow"/>
                      </a:endParaRPr>
                    </a:p>
                  </a:txBody>
                  <a:tcPr anchor="ctr">
                    <a:lnL w="12700" cap="flat" cmpd="sng" algn="ctr">
                      <a:solidFill>
                        <a:schemeClr val="bg1"/>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rgbClr val="873A1F"/>
                    </a:solidFill>
                  </a:tcPr>
                </a:tc>
              </a:tr>
              <a:tr h="224778">
                <a:tc rowSpan="3">
                  <a:txBody>
                    <a:bodyPr/>
                    <a:lstStyle/>
                    <a:p>
                      <a:pPr algn="l"/>
                      <a:r>
                        <a:rPr lang="en-US" sz="1200" b="1" i="0" dirty="0" smtClean="0">
                          <a:latin typeface="Arial Narrow"/>
                          <a:cs typeface="Arial Narrow"/>
                        </a:rPr>
                        <a:t>Purchasing</a:t>
                      </a:r>
                      <a:r>
                        <a:rPr lang="en-US" sz="1200" b="1" i="0" baseline="0" dirty="0" smtClean="0">
                          <a:latin typeface="Arial Narrow"/>
                          <a:cs typeface="Arial Narrow"/>
                        </a:rPr>
                        <a:t> and sales</a:t>
                      </a:r>
                      <a:endParaRPr lang="en-US" sz="1200" b="1" i="0" dirty="0">
                        <a:latin typeface="Arial Narrow"/>
                        <a:cs typeface="Arial Narrow"/>
                      </a:endParaRP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Market breadth</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Number and type of customers purchasing the brand</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85623">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0" dirty="0" smtClean="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Market depth</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Extent of repeat</a:t>
                      </a:r>
                      <a:r>
                        <a:rPr lang="en-US" sz="1200" b="1" i="0" baseline="0" dirty="0" smtClean="0">
                          <a:latin typeface="Arial Narrow"/>
                          <a:cs typeface="Arial Narrow"/>
                        </a:rPr>
                        <a:t> purchase</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3471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0" dirty="0" smtClean="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Market share</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Brand sales as a percentage of total market sales (units and/or dollars)</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201379">
                <a:tc row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smtClean="0">
                          <a:latin typeface="Arial Narrow"/>
                          <a:cs typeface="Arial Narrow"/>
                        </a:rPr>
                        <a:t>Perceptual</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Awareness</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Degree of brand</a:t>
                      </a:r>
                      <a:r>
                        <a:rPr lang="en-US" sz="1200" b="1" i="0" baseline="0" dirty="0" smtClean="0">
                          <a:latin typeface="Arial Narrow"/>
                          <a:cs typeface="Arial Narrow"/>
                        </a:rPr>
                        <a:t> awareness</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73983">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0" dirty="0" smtClean="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Brand image</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Brand associations,</a:t>
                      </a:r>
                      <a:r>
                        <a:rPr lang="en-US" sz="1200" b="1" i="0" baseline="0" dirty="0" smtClean="0">
                          <a:latin typeface="Arial Narrow"/>
                          <a:cs typeface="Arial Narrow"/>
                        </a:rPr>
                        <a:t> congruence with brand identity</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205377">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0" dirty="0" smtClean="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Quality</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Perception of brand quality (from blind tests)</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7798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0" dirty="0" smtClean="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Uniqueness</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Extent of differentiation from competition</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232891">
                <a:tc vMerge="1">
                  <a:txBody>
                    <a:bodyPr/>
                    <a:lstStyle/>
                    <a:p>
                      <a:pPr algn="l"/>
                      <a:endParaRPr lang="en-US" sz="1200" b="1" i="0" dirty="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Value</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Extent to which the brand provides good value for money</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205495">
                <a:tc row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smtClean="0">
                          <a:latin typeface="Arial Narrow"/>
                          <a:cs typeface="Arial Narrow"/>
                        </a:rPr>
                        <a:t>Marketing support</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rowSpan="2">
                  <a:txBody>
                    <a:bodyPr/>
                    <a:lstStyle/>
                    <a:p>
                      <a:pPr algn="ctr"/>
                      <a:r>
                        <a:rPr lang="en-US" sz="1200" b="1" i="0" dirty="0" smtClean="0">
                          <a:latin typeface="Arial Narrow"/>
                          <a:cs typeface="Arial Narrow"/>
                        </a:rPr>
                        <a:t>Advertising</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Market share/advertising share</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66340">
                <a:tc vMerge="1">
                  <a:txBody>
                    <a:bodyPr/>
                    <a:lstStyle/>
                    <a:p>
                      <a:pPr algn="l"/>
                      <a:endParaRPr lang="en-US" sz="1200" b="1" i="0" dirty="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vMerge="1">
                  <a:txBody>
                    <a:bodyPr/>
                    <a:lstStyle/>
                    <a:p>
                      <a:pPr algn="ctr"/>
                      <a:endParaRPr lang="en-US" sz="1200" b="1" i="0" dirty="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Advertising/total marketing</a:t>
                      </a:r>
                      <a:r>
                        <a:rPr lang="en-US" sz="1200" b="1" i="0" baseline="0" dirty="0" smtClean="0">
                          <a:latin typeface="Arial Narrow"/>
                          <a:cs typeface="Arial Narrow"/>
                        </a:rPr>
                        <a:t> spend</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66340">
                <a:tc vMerge="1">
                  <a:txBody>
                    <a:bodyPr/>
                    <a:lstStyle/>
                    <a:p>
                      <a:pPr algn="l"/>
                      <a:endParaRPr lang="en-US" sz="1200" b="1" i="0" dirty="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rowSpan="2">
                  <a:txBody>
                    <a:bodyPr/>
                    <a:lstStyle/>
                    <a:p>
                      <a:pPr algn="ctr"/>
                      <a:r>
                        <a:rPr lang="en-US" sz="1200" b="1" i="0" dirty="0" smtClean="0">
                          <a:latin typeface="Arial Narrow"/>
                          <a:cs typeface="Arial Narrow"/>
                        </a:rPr>
                        <a:t>Distribution</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Extent</a:t>
                      </a:r>
                      <a:r>
                        <a:rPr lang="en-US" sz="1200" b="1" i="0" baseline="0" dirty="0" smtClean="0">
                          <a:latin typeface="Arial Narrow"/>
                          <a:cs typeface="Arial Narrow"/>
                        </a:rPr>
                        <a:t> of distribution coverage in target outlets</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66340">
                <a:tc vMerge="1">
                  <a:txBody>
                    <a:bodyPr/>
                    <a:lstStyle/>
                    <a:p>
                      <a:pPr algn="l"/>
                      <a:endParaRPr lang="en-US" sz="1200" b="1" i="0" dirty="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vMerge="1">
                  <a:txBody>
                    <a:bodyPr/>
                    <a:lstStyle/>
                    <a:p>
                      <a:pPr algn="ctr"/>
                      <a:endParaRPr lang="en-US" sz="1200" b="1" i="0" dirty="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For retail goods, quality of display, especially key accounts</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6634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0" dirty="0" smtClean="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Relative price</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Price compared to competitive brands</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66340">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smtClean="0">
                          <a:latin typeface="Arial Narrow"/>
                          <a:cs typeface="Arial Narrow"/>
                        </a:rPr>
                        <a:t>Profitability</a:t>
                      </a:r>
                    </a:p>
                  </a:txBody>
                  <a:tcP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rowSpan="2">
                  <a:txBody>
                    <a:bodyPr/>
                    <a:lstStyle/>
                    <a:p>
                      <a:pPr algn="ctr"/>
                      <a:r>
                        <a:rPr lang="en-US" sz="1200" b="1" i="0" dirty="0" smtClean="0">
                          <a:latin typeface="Arial Narrow"/>
                          <a:cs typeface="Arial Narrow"/>
                        </a:rPr>
                        <a:t>Profit</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Gross margin earned from the brand</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r h="16634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0" dirty="0" smtClean="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vMerge="1">
                  <a:txBody>
                    <a:bodyPr/>
                    <a:lstStyle/>
                    <a:p>
                      <a:pPr algn="ctr"/>
                      <a:endParaRPr lang="en-US" sz="1200" b="1" i="0" dirty="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200" b="1" i="0" dirty="0" smtClean="0">
                          <a:latin typeface="Arial Narrow"/>
                          <a:cs typeface="Arial Narrow"/>
                        </a:rPr>
                        <a:t>Economic value added (EVA) of the brand</a:t>
                      </a:r>
                      <a:endParaRPr lang="en-US" sz="1200" b="1" i="0" dirty="0">
                        <a:latin typeface="Arial Narrow"/>
                        <a:cs typeface="Arial Narrow"/>
                      </a:endParaRPr>
                    </a:p>
                  </a:txBody>
                  <a:tcPr anchor="ctr">
                    <a:lnL w="12700" cap="flat" cmpd="sng" algn="ctr">
                      <a:solidFill>
                        <a:srgbClr val="873A1F"/>
                      </a:solidFill>
                      <a:prstDash val="solid"/>
                      <a:round/>
                      <a:headEnd type="none" w="med" len="med"/>
                      <a:tailEnd type="none" w="med" len="med"/>
                    </a:lnL>
                    <a:lnR w="12700" cap="flat" cmpd="sng" algn="ctr">
                      <a:solidFill>
                        <a:srgbClr val="873A1F"/>
                      </a:solidFill>
                      <a:prstDash val="solid"/>
                      <a:round/>
                      <a:headEnd type="none" w="med" len="med"/>
                      <a:tailEnd type="none" w="med" len="med"/>
                    </a:lnR>
                    <a:lnT w="12700" cap="flat" cmpd="sng" algn="ctr">
                      <a:solidFill>
                        <a:srgbClr val="873A1F"/>
                      </a:solidFill>
                      <a:prstDash val="solid"/>
                      <a:round/>
                      <a:headEnd type="none" w="med" len="med"/>
                      <a:tailEnd type="none" w="med" len="med"/>
                    </a:lnT>
                    <a:lnB w="12700" cap="flat" cmpd="sng" algn="ctr">
                      <a:solidFill>
                        <a:srgbClr val="873A1F"/>
                      </a:solidFill>
                      <a:prstDash val="solid"/>
                      <a:round/>
                      <a:headEnd type="none" w="med" len="med"/>
                      <a:tailEnd type="none" w="med" len="med"/>
                    </a:lnB>
                    <a:solidFill>
                      <a:schemeClr val="bg1"/>
                    </a:solidFill>
                  </a:tcPr>
                </a:tc>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Brands</a:t>
            </a:r>
            <a:endParaRPr lang="en-US" sz="2800" dirty="0">
              <a:solidFill>
                <a:schemeClr val="bg1"/>
              </a:solidFill>
              <a:latin typeface="Arial Narrow"/>
              <a:cs typeface="Arial Narrow"/>
            </a:endParaRPr>
          </a:p>
        </p:txBody>
      </p:sp>
      <p:sp>
        <p:nvSpPr>
          <p:cNvPr id="5" name="TextBox 4"/>
          <p:cNvSpPr txBox="1"/>
          <p:nvPr/>
        </p:nvSpPr>
        <p:spPr>
          <a:xfrm>
            <a:off x="938696" y="1600200"/>
            <a:ext cx="7971784" cy="2646878"/>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dirty="0" smtClean="0">
                <a:latin typeface="Arial Narrow"/>
                <a:cs typeface="Arial Narrow"/>
              </a:rPr>
              <a:t>•	What is a brand?</a:t>
            </a:r>
          </a:p>
          <a:p>
            <a:pPr marL="682625" indent="-223838" defTabSz="454025">
              <a:spcBef>
                <a:spcPts val="1200"/>
              </a:spcBef>
              <a:tabLst>
                <a:tab pos="1825625" algn="l"/>
              </a:tabLst>
            </a:pPr>
            <a:r>
              <a:rPr lang="en-US" dirty="0" smtClean="0">
                <a:latin typeface="Arial Narrow"/>
                <a:cs typeface="Arial Narrow"/>
              </a:rPr>
              <a:t>•	Brand </a:t>
            </a:r>
            <a:r>
              <a:rPr lang="en-US" dirty="0" smtClean="0">
                <a:latin typeface="Arial Narrow"/>
                <a:cs typeface="Arial Narrow"/>
              </a:rPr>
              <a:t>equity, the </a:t>
            </a:r>
            <a:r>
              <a:rPr lang="en-US" dirty="0" smtClean="0">
                <a:latin typeface="Arial Narrow"/>
                <a:cs typeface="Arial Narrow"/>
              </a:rPr>
              <a:t>value of brands</a:t>
            </a:r>
          </a:p>
          <a:p>
            <a:pPr marL="682625" indent="-223838" defTabSz="454025">
              <a:spcBef>
                <a:spcPts val="1200"/>
              </a:spcBef>
              <a:tabLst>
                <a:tab pos="1825625" algn="l"/>
              </a:tabLst>
            </a:pPr>
            <a:r>
              <a:rPr lang="en-US" dirty="0" smtClean="0">
                <a:latin typeface="Arial Narrow"/>
                <a:cs typeface="Arial Narrow"/>
              </a:rPr>
              <a:t>•	Monetizing brand equity</a:t>
            </a:r>
          </a:p>
          <a:p>
            <a:pPr marL="682625" indent="-223838" defTabSz="454025">
              <a:spcBef>
                <a:spcPts val="1200"/>
              </a:spcBef>
              <a:tabLst>
                <a:tab pos="1825625" algn="l"/>
              </a:tabLst>
            </a:pPr>
            <a:r>
              <a:rPr lang="en-US" dirty="0" smtClean="0">
                <a:latin typeface="Arial Narrow"/>
                <a:cs typeface="Arial Narrow"/>
              </a:rPr>
              <a:t>•	</a:t>
            </a:r>
            <a:r>
              <a:rPr lang="en-US" dirty="0" smtClean="0">
                <a:latin typeface="Arial Narrow"/>
                <a:cs typeface="Arial Narrow"/>
              </a:rPr>
              <a:t>Building, sustaining </a:t>
            </a:r>
            <a:r>
              <a:rPr lang="en-US" dirty="0" smtClean="0">
                <a:latin typeface="Arial Narrow"/>
                <a:cs typeface="Arial Narrow"/>
              </a:rPr>
              <a:t>a strong brand</a:t>
            </a:r>
          </a:p>
          <a:p>
            <a:pPr marL="682625" indent="-223838" defTabSz="454025">
              <a:spcBef>
                <a:spcPts val="1200"/>
              </a:spcBef>
              <a:tabLst>
                <a:tab pos="1825625" algn="l"/>
              </a:tabLst>
            </a:pPr>
            <a:r>
              <a:rPr lang="en-US" sz="2000" b="1" dirty="0" smtClean="0">
                <a:latin typeface="Arial Narrow"/>
                <a:cs typeface="Arial Narrow"/>
              </a:rPr>
              <a:t>•	Managing brand architecture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Brand Architecture</a:t>
            </a:r>
            <a:endParaRPr lang="en-US" sz="2800" dirty="0">
              <a:solidFill>
                <a:schemeClr val="bg1"/>
              </a:solidFill>
              <a:latin typeface="Arial Narrow"/>
              <a:cs typeface="Arial Narrow"/>
            </a:endParaRPr>
          </a:p>
        </p:txBody>
      </p:sp>
      <p:sp>
        <p:nvSpPr>
          <p:cNvPr id="5" name="TextBox 4"/>
          <p:cNvSpPr txBox="1"/>
          <p:nvPr/>
        </p:nvSpPr>
        <p:spPr>
          <a:xfrm>
            <a:off x="938696" y="1600200"/>
            <a:ext cx="7327900" cy="3924152"/>
          </a:xfrm>
          <a:prstGeom prst="rect">
            <a:avLst/>
          </a:prstGeom>
          <a:noFill/>
        </p:spPr>
        <p:txBody>
          <a:bodyPr wrap="square" lIns="0" tIns="0" rIns="0" bIns="0" rtlCol="0">
            <a:spAutoFit/>
          </a:bodyPr>
          <a:lstStyle/>
          <a:p>
            <a:pPr marL="234950" indent="-223838" defTabSz="454025">
              <a:spcBef>
                <a:spcPts val="1200"/>
              </a:spcBef>
              <a:tabLst>
                <a:tab pos="1825625" algn="l"/>
              </a:tabLst>
            </a:pPr>
            <a:r>
              <a:rPr lang="en-US" sz="2000" b="1" dirty="0" smtClean="0">
                <a:latin typeface="Arial Narrow"/>
                <a:cs typeface="Arial Narrow"/>
              </a:rPr>
              <a:t>•	Umbrella branding versus </a:t>
            </a:r>
            <a:r>
              <a:rPr lang="en-US" sz="2000" b="1" dirty="0" err="1" smtClean="0">
                <a:latin typeface="Arial Narrow"/>
                <a:cs typeface="Arial Narrow"/>
              </a:rPr>
              <a:t>multibranding</a:t>
            </a:r>
            <a:endParaRPr lang="en-US" sz="2000" b="1" dirty="0" smtClean="0">
              <a:latin typeface="Arial Narrow"/>
              <a:cs typeface="Arial Narrow"/>
            </a:endParaRPr>
          </a:p>
          <a:p>
            <a:pPr marL="234950" indent="-223838" defTabSz="454025">
              <a:spcBef>
                <a:spcPts val="1200"/>
              </a:spcBef>
              <a:tabLst>
                <a:tab pos="1825625" algn="l"/>
              </a:tabLst>
            </a:pPr>
            <a:r>
              <a:rPr lang="en-US" sz="2000" b="1" dirty="0" smtClean="0">
                <a:latin typeface="Arial Narrow"/>
                <a:cs typeface="Arial Narrow"/>
              </a:rPr>
              <a:t>•	Brand broadening (leveraging)</a:t>
            </a:r>
          </a:p>
          <a:p>
            <a:pPr marL="234950" indent="-223838" defTabSz="454025">
              <a:spcBef>
                <a:spcPts val="1200"/>
              </a:spcBef>
              <a:tabLst>
                <a:tab pos="1825625" algn="l"/>
              </a:tabLst>
            </a:pPr>
            <a:r>
              <a:rPr lang="en-US" sz="2000" b="1" dirty="0" smtClean="0">
                <a:latin typeface="Arial Narrow"/>
                <a:cs typeface="Arial Narrow"/>
              </a:rPr>
              <a:t>•	Brand migration</a:t>
            </a:r>
          </a:p>
          <a:p>
            <a:pPr marL="458788" indent="-223838" defTabSz="454025">
              <a:spcBef>
                <a:spcPts val="600"/>
              </a:spcBef>
              <a:tabLst>
                <a:tab pos="1825625" algn="l"/>
              </a:tabLst>
            </a:pPr>
            <a:r>
              <a:rPr lang="en-US" b="1" dirty="0" smtClean="0">
                <a:latin typeface="Arial Narrow"/>
                <a:cs typeface="Arial Narrow"/>
              </a:rPr>
              <a:t>•	Associate old brand with new brand</a:t>
            </a:r>
          </a:p>
          <a:p>
            <a:pPr marL="458788" indent="-223838" defTabSz="454025">
              <a:spcBef>
                <a:spcPts val="600"/>
              </a:spcBef>
              <a:tabLst>
                <a:tab pos="1825625" algn="l"/>
              </a:tabLst>
            </a:pPr>
            <a:r>
              <a:rPr lang="en-US" b="1" dirty="0" smtClean="0">
                <a:latin typeface="Arial Narrow"/>
                <a:cs typeface="Arial Narrow"/>
              </a:rPr>
              <a:t>•	Drop old brand</a:t>
            </a:r>
          </a:p>
          <a:p>
            <a:pPr marL="234950" indent="-223838" defTabSz="454025">
              <a:spcBef>
                <a:spcPts val="1200"/>
              </a:spcBef>
              <a:tabLst>
                <a:tab pos="1825625" algn="l"/>
              </a:tabLst>
            </a:pPr>
            <a:r>
              <a:rPr lang="en-US" sz="2000" b="1" dirty="0" smtClean="0">
                <a:latin typeface="Arial Narrow"/>
                <a:cs typeface="Arial Narrow"/>
              </a:rPr>
              <a:t>•	Alliances and partnerships</a:t>
            </a:r>
          </a:p>
          <a:p>
            <a:pPr marL="234950" indent="-223838" defTabSz="454025">
              <a:spcBef>
                <a:spcPts val="1200"/>
              </a:spcBef>
              <a:tabLst>
                <a:tab pos="1825625" algn="l"/>
              </a:tabLst>
            </a:pPr>
            <a:r>
              <a:rPr lang="en-US" sz="2000" b="1" dirty="0" smtClean="0">
                <a:latin typeface="Arial Narrow"/>
                <a:cs typeface="Arial Narrow"/>
              </a:rPr>
              <a:t>•	Aging and defunct brands</a:t>
            </a:r>
          </a:p>
          <a:p>
            <a:pPr marL="458788" indent="-223838" defTabSz="454025">
              <a:spcBef>
                <a:spcPts val="600"/>
              </a:spcBef>
              <a:tabLst>
                <a:tab pos="1825625" algn="l"/>
              </a:tabLst>
            </a:pPr>
            <a:r>
              <a:rPr lang="en-US" b="1" dirty="0" smtClean="0">
                <a:latin typeface="Arial Narrow"/>
                <a:cs typeface="Arial Narrow"/>
              </a:rPr>
              <a:t>•	Target new market </a:t>
            </a:r>
            <a:r>
              <a:rPr lang="en-US" b="1" dirty="0" err="1" smtClean="0">
                <a:latin typeface="Arial Narrow"/>
                <a:cs typeface="Arial Narrow"/>
              </a:rPr>
              <a:t>segment(s</a:t>
            </a:r>
            <a:r>
              <a:rPr lang="en-US" b="1" dirty="0" smtClean="0">
                <a:latin typeface="Arial Narrow"/>
                <a:cs typeface="Arial Narrow"/>
              </a:rPr>
              <a:t>)</a:t>
            </a:r>
          </a:p>
          <a:p>
            <a:pPr marL="458788" indent="-223838" defTabSz="454025">
              <a:spcBef>
                <a:spcPts val="600"/>
              </a:spcBef>
              <a:tabLst>
                <a:tab pos="1825625" algn="l"/>
              </a:tabLst>
            </a:pPr>
            <a:r>
              <a:rPr lang="en-US" b="1" dirty="0" smtClean="0">
                <a:latin typeface="Arial Narrow"/>
                <a:cs typeface="Arial Narrow"/>
              </a:rPr>
              <a:t>•	Change brand associations</a:t>
            </a:r>
          </a:p>
          <a:p>
            <a:pPr marL="458788" indent="-223838" defTabSz="454025">
              <a:spcBef>
                <a:spcPts val="600"/>
              </a:spcBef>
              <a:tabLst>
                <a:tab pos="1825625" algn="l"/>
              </a:tabLst>
            </a:pPr>
            <a:r>
              <a:rPr lang="en-US" b="1" dirty="0" smtClean="0">
                <a:latin typeface="Arial Narrow"/>
                <a:cs typeface="Arial Narrow"/>
              </a:rPr>
              <a:t>•	Alter competitor target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Brand Architecture</a:t>
            </a:r>
            <a:endParaRPr lang="en-US" sz="2800" dirty="0">
              <a:solidFill>
                <a:schemeClr val="bg1"/>
              </a:solidFill>
              <a:latin typeface="Arial Narrow"/>
              <a:cs typeface="Arial Narrow"/>
            </a:endParaRPr>
          </a:p>
        </p:txBody>
      </p:sp>
      <p:sp>
        <p:nvSpPr>
          <p:cNvPr id="5" name="TextBox 4"/>
          <p:cNvSpPr txBox="1"/>
          <p:nvPr/>
        </p:nvSpPr>
        <p:spPr>
          <a:xfrm>
            <a:off x="938696" y="1600200"/>
            <a:ext cx="7327900" cy="3416320"/>
          </a:xfrm>
          <a:prstGeom prst="rect">
            <a:avLst/>
          </a:prstGeom>
          <a:noFill/>
        </p:spPr>
        <p:txBody>
          <a:bodyPr wrap="square" lIns="0" tIns="0" rIns="0" bIns="0" rtlCol="0">
            <a:spAutoFit/>
          </a:bodyPr>
          <a:lstStyle/>
          <a:p>
            <a:pPr marL="234950" indent="-223838" defTabSz="454025">
              <a:spcBef>
                <a:spcPts val="1200"/>
              </a:spcBef>
              <a:tabLst>
                <a:tab pos="1825625" algn="l"/>
              </a:tabLst>
            </a:pPr>
            <a:r>
              <a:rPr lang="en-US" sz="2400" b="1" dirty="0" smtClean="0">
                <a:latin typeface="Arial Narrow"/>
                <a:cs typeface="Arial Narrow"/>
              </a:rPr>
              <a:t>•	Umbrella branding versus </a:t>
            </a:r>
            <a:r>
              <a:rPr lang="en-US" sz="2400" b="1" dirty="0" err="1" smtClean="0">
                <a:latin typeface="Arial Narrow"/>
                <a:cs typeface="Arial Narrow"/>
              </a:rPr>
              <a:t>multibranding</a:t>
            </a:r>
            <a:endParaRPr lang="en-US" sz="2400" b="1" dirty="0" smtClean="0">
              <a:latin typeface="Arial Narrow"/>
              <a:cs typeface="Arial Narrow"/>
            </a:endParaRPr>
          </a:p>
          <a:p>
            <a:pPr marL="458788" indent="-223838" defTabSz="454025">
              <a:spcBef>
                <a:spcPts val="1200"/>
              </a:spcBef>
              <a:tabLst>
                <a:tab pos="1825625" algn="l"/>
              </a:tabLst>
            </a:pPr>
            <a:r>
              <a:rPr lang="en-US" sz="2000" b="1" dirty="0" smtClean="0">
                <a:latin typeface="Arial Narrow"/>
                <a:cs typeface="Arial Narrow"/>
              </a:rPr>
              <a:t>•	Umbrella branding</a:t>
            </a:r>
          </a:p>
          <a:p>
            <a:pPr marL="682625" indent="-223838" defTabSz="454025">
              <a:spcBef>
                <a:spcPts val="600"/>
              </a:spcBef>
              <a:tabLst>
                <a:tab pos="1825625" algn="l"/>
              </a:tabLst>
            </a:pPr>
            <a:r>
              <a:rPr lang="en-US" b="1" dirty="0" smtClean="0">
                <a:latin typeface="Arial Narrow"/>
                <a:cs typeface="Arial Narrow"/>
              </a:rPr>
              <a:t>•	company culture</a:t>
            </a:r>
          </a:p>
          <a:p>
            <a:pPr marL="682625" indent="-223838" defTabSz="454025">
              <a:spcBef>
                <a:spcPts val="600"/>
              </a:spcBef>
              <a:tabLst>
                <a:tab pos="1825625" algn="l"/>
              </a:tabLst>
            </a:pPr>
            <a:r>
              <a:rPr lang="en-US" b="1" dirty="0" smtClean="0">
                <a:latin typeface="Arial Narrow"/>
                <a:cs typeface="Arial Narrow"/>
              </a:rPr>
              <a:t>•	scale economies</a:t>
            </a:r>
          </a:p>
          <a:p>
            <a:pPr marL="682625" indent="-223838" defTabSz="454025">
              <a:spcBef>
                <a:spcPts val="600"/>
              </a:spcBef>
              <a:tabLst>
                <a:tab pos="1825625" algn="l"/>
              </a:tabLst>
            </a:pPr>
            <a:r>
              <a:rPr lang="en-US" b="1" dirty="0" smtClean="0">
                <a:latin typeface="Arial Narrow"/>
                <a:cs typeface="Arial Narrow"/>
              </a:rPr>
              <a:t>•	transfer of positive customer experiences</a:t>
            </a:r>
          </a:p>
          <a:p>
            <a:pPr marL="458788" indent="-223838" defTabSz="454025">
              <a:spcBef>
                <a:spcPts val="1200"/>
              </a:spcBef>
              <a:tabLst>
                <a:tab pos="1825625" algn="l"/>
              </a:tabLst>
            </a:pPr>
            <a:r>
              <a:rPr lang="en-US" sz="2000" b="1" dirty="0" smtClean="0">
                <a:latin typeface="Arial Narrow"/>
                <a:cs typeface="Arial Narrow"/>
              </a:rPr>
              <a:t>•	</a:t>
            </a:r>
            <a:r>
              <a:rPr lang="en-US" sz="2000" b="1" dirty="0" err="1" smtClean="0">
                <a:latin typeface="Arial Narrow"/>
                <a:cs typeface="Arial Narrow"/>
              </a:rPr>
              <a:t>Multibranding</a:t>
            </a:r>
            <a:endParaRPr lang="en-US" sz="2000" b="1" dirty="0" smtClean="0">
              <a:latin typeface="Arial Narrow"/>
              <a:cs typeface="Arial Narrow"/>
            </a:endParaRPr>
          </a:p>
          <a:p>
            <a:pPr marL="682625" indent="-223838" defTabSz="454025">
              <a:spcBef>
                <a:spcPts val="600"/>
              </a:spcBef>
              <a:tabLst>
                <a:tab pos="1825625" algn="l"/>
              </a:tabLst>
            </a:pPr>
            <a:r>
              <a:rPr lang="en-US" b="1" dirty="0" smtClean="0">
                <a:latin typeface="Arial Narrow"/>
                <a:cs typeface="Arial Narrow"/>
              </a:rPr>
              <a:t>•	minimize transfer of negative associations</a:t>
            </a:r>
          </a:p>
          <a:p>
            <a:pPr marL="682625" indent="-223838" defTabSz="454025">
              <a:spcBef>
                <a:spcPts val="600"/>
              </a:spcBef>
              <a:tabLst>
                <a:tab pos="1825625" algn="l"/>
              </a:tabLst>
            </a:pPr>
            <a:r>
              <a:rPr lang="en-US" b="1" dirty="0" smtClean="0">
                <a:latin typeface="Arial Narrow"/>
                <a:cs typeface="Arial Narrow"/>
              </a:rPr>
              <a:t>•	targeting and positioning</a:t>
            </a:r>
          </a:p>
          <a:p>
            <a:pPr marL="682625" indent="-223838" defTabSz="454025">
              <a:spcBef>
                <a:spcPts val="600"/>
              </a:spcBef>
              <a:tabLst>
                <a:tab pos="1825625" algn="l"/>
              </a:tabLst>
            </a:pPr>
            <a:r>
              <a:rPr lang="en-US" b="1" dirty="0" smtClean="0">
                <a:latin typeface="Arial Narrow"/>
                <a:cs typeface="Arial Narrow"/>
              </a:rPr>
              <a:t>•	intra-firm competition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Branding Choices</a:t>
            </a:r>
            <a:endParaRPr lang="en-US" sz="2800" dirty="0">
              <a:solidFill>
                <a:schemeClr val="bg1"/>
              </a:solidFill>
              <a:latin typeface="Arial Narrow"/>
              <a:cs typeface="Arial Narrow"/>
            </a:endParaRPr>
          </a:p>
        </p:txBody>
      </p:sp>
      <p:graphicFrame>
        <p:nvGraphicFramePr>
          <p:cNvPr id="7" name="Table 6"/>
          <p:cNvGraphicFramePr>
            <a:graphicFrameLocks noGrp="1"/>
          </p:cNvGraphicFramePr>
          <p:nvPr/>
        </p:nvGraphicFramePr>
        <p:xfrm>
          <a:off x="2082207" y="2151760"/>
          <a:ext cx="4519089" cy="2827108"/>
        </p:xfrm>
        <a:graphic>
          <a:graphicData uri="http://schemas.openxmlformats.org/drawingml/2006/table">
            <a:tbl>
              <a:tblPr firstRow="1" bandRow="1">
                <a:tableStyleId>{2D5ABB26-0587-4C30-8999-92F81FD0307C}</a:tableStyleId>
              </a:tblPr>
              <a:tblGrid>
                <a:gridCol w="446193"/>
                <a:gridCol w="777966"/>
                <a:gridCol w="1647465"/>
                <a:gridCol w="1647465"/>
              </a:tblGrid>
              <a:tr h="1057012">
                <a:tc rowSpan="2">
                  <a:txBody>
                    <a:bodyPr/>
                    <a:lstStyle/>
                    <a:p>
                      <a:pPr algn="ctr"/>
                      <a:r>
                        <a:rPr lang="en-US" sz="1400" b="1" i="0" dirty="0" smtClean="0">
                          <a:latin typeface="Arial Narrow"/>
                          <a:cs typeface="Arial Narrow"/>
                        </a:rPr>
                        <a:t>Brand</a:t>
                      </a:r>
                      <a:endParaRPr lang="en-US" sz="1400" b="1" i="0" dirty="0">
                        <a:latin typeface="Arial Narrow"/>
                        <a:cs typeface="Arial Narrow"/>
                      </a:endParaRP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i="0" dirty="0" smtClean="0">
                          <a:latin typeface="Arial Narrow"/>
                          <a:cs typeface="Arial Narrow"/>
                        </a:rPr>
                        <a:t>New</a:t>
                      </a:r>
                      <a:endParaRPr lang="en-US" sz="1400" b="1" i="0" dirty="0">
                        <a:latin typeface="Arial Narrow"/>
                        <a:cs typeface="Arial Narrow"/>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i="0" dirty="0" smtClean="0">
                          <a:solidFill>
                            <a:schemeClr val="tx1"/>
                          </a:solidFill>
                          <a:latin typeface="Arial Narrow"/>
                          <a:cs typeface="Arial Narrow"/>
                        </a:rPr>
                        <a:t>Flanker Brand</a:t>
                      </a:r>
                      <a:endParaRPr lang="en-US" sz="1400" b="1" i="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67A"/>
                    </a:solidFill>
                  </a:tcPr>
                </a:tc>
                <a:tc>
                  <a:txBody>
                    <a:bodyPr/>
                    <a:lstStyle/>
                    <a:p>
                      <a:pPr algn="ctr"/>
                      <a:r>
                        <a:rPr lang="en-US" sz="1400" b="1" i="0" dirty="0" smtClean="0">
                          <a:solidFill>
                            <a:srgbClr val="000000"/>
                          </a:solidFill>
                          <a:latin typeface="Arial Narrow"/>
                          <a:cs typeface="Arial Narrow"/>
                        </a:rPr>
                        <a:t>New Product</a:t>
                      </a:r>
                      <a:endParaRPr lang="en-US" sz="1400" b="1" i="0" dirty="0">
                        <a:solidFill>
                          <a:srgbClr val="000000"/>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74C084"/>
                    </a:solidFill>
                  </a:tcPr>
                </a:tc>
              </a:tr>
              <a:tr h="1057012">
                <a:tc vMerge="1">
                  <a:txBody>
                    <a:bodyPr/>
                    <a:lstStyle/>
                    <a:p>
                      <a:endParaRPr lang="en-US" sz="1300" b="1" i="0" dirty="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r"/>
                      <a:r>
                        <a:rPr lang="en-US" sz="1400" b="1" i="0" dirty="0" smtClean="0">
                          <a:latin typeface="Arial Narrow"/>
                          <a:cs typeface="Arial Narrow"/>
                        </a:rPr>
                        <a:t>Existing</a:t>
                      </a:r>
                      <a:endParaRPr lang="en-US" sz="1400" b="1" i="0" dirty="0">
                        <a:latin typeface="Arial Narrow"/>
                        <a:cs typeface="Arial Narrow"/>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i="0" dirty="0" smtClean="0">
                          <a:latin typeface="Arial Narrow"/>
                          <a:cs typeface="Arial Narrow"/>
                        </a:rPr>
                        <a:t>Line Extension</a:t>
                      </a:r>
                      <a:endParaRPr lang="en-US" sz="1400" b="1" i="0" dirty="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60000"/>
                        <a:lumOff val="40000"/>
                      </a:schemeClr>
                    </a:solidFill>
                  </a:tcPr>
                </a:tc>
                <a:tc>
                  <a:txBody>
                    <a:bodyPr/>
                    <a:lstStyle/>
                    <a:p>
                      <a:pPr algn="ctr"/>
                      <a:r>
                        <a:rPr lang="en-US" sz="1400" b="1" i="0" dirty="0" smtClean="0">
                          <a:solidFill>
                            <a:schemeClr val="tx1"/>
                          </a:solidFill>
                          <a:latin typeface="Arial Narrow"/>
                          <a:cs typeface="Arial Narrow"/>
                        </a:rPr>
                        <a:t>Brand Leveraging</a:t>
                      </a:r>
                      <a:endParaRPr lang="en-US" sz="1400" b="1" i="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60000"/>
                        <a:lumOff val="40000"/>
                      </a:schemeClr>
                    </a:solidFill>
                  </a:tcPr>
                </a:tc>
              </a:tr>
              <a:tr h="358385">
                <a:tc>
                  <a:txBody>
                    <a:bodyPr/>
                    <a:lstStyle/>
                    <a:p>
                      <a:endParaRPr lang="en-US" sz="1400" b="1" i="0" dirty="0">
                        <a:latin typeface="Arial Narrow"/>
                        <a:cs typeface="Arial Narrow"/>
                      </a:endParaRP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i="0"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i="0" dirty="0" smtClean="0">
                          <a:latin typeface="Arial Narrow"/>
                          <a:cs typeface="Arial Narrow"/>
                        </a:rPr>
                        <a:t>Existing</a:t>
                      </a:r>
                      <a:endParaRPr lang="en-US" sz="1400" b="1" i="0"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i="0" dirty="0" smtClean="0">
                          <a:latin typeface="Arial Narrow"/>
                          <a:cs typeface="Arial Narrow"/>
                        </a:rPr>
                        <a:t>New</a:t>
                      </a:r>
                      <a:endParaRPr lang="en-US" sz="1400" b="1" i="0"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4699">
                <a:tc>
                  <a:txBody>
                    <a:bodyPr/>
                    <a:lstStyle/>
                    <a:p>
                      <a:endParaRPr lang="en-US" sz="1400" b="1" i="0" dirty="0">
                        <a:latin typeface="Arial Narrow"/>
                        <a:cs typeface="Arial Narrow"/>
                      </a:endParaRP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i="0"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1" i="0" dirty="0" smtClean="0">
                          <a:latin typeface="Arial Narrow"/>
                          <a:cs typeface="Arial Narrow"/>
                        </a:rPr>
                        <a:t>Product Form/Class</a:t>
                      </a:r>
                      <a:endParaRPr lang="en-US" sz="1400" b="1" i="0"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i="0" dirty="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Brands</a:t>
            </a:r>
            <a:endParaRPr lang="en-US" sz="2800" dirty="0">
              <a:solidFill>
                <a:schemeClr val="bg1"/>
              </a:solidFill>
              <a:latin typeface="Arial Narrow"/>
              <a:cs typeface="Arial Narrow"/>
            </a:endParaRPr>
          </a:p>
        </p:txBody>
      </p:sp>
      <p:sp>
        <p:nvSpPr>
          <p:cNvPr id="5" name="TextBox 4"/>
          <p:cNvSpPr txBox="1"/>
          <p:nvPr/>
        </p:nvSpPr>
        <p:spPr>
          <a:xfrm>
            <a:off x="938696" y="1600200"/>
            <a:ext cx="7971784" cy="2769989"/>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b="1" dirty="0" smtClean="0">
                <a:latin typeface="Arial Narrow"/>
                <a:cs typeface="Arial Narrow"/>
              </a:rPr>
              <a:t>•	What is a brand?</a:t>
            </a:r>
          </a:p>
          <a:p>
            <a:pPr marL="682625" indent="-223838" defTabSz="454025">
              <a:spcBef>
                <a:spcPts val="1200"/>
              </a:spcBef>
              <a:tabLst>
                <a:tab pos="1825625" algn="l"/>
              </a:tabLst>
            </a:pPr>
            <a:r>
              <a:rPr lang="en-US" sz="2000" b="1" dirty="0" smtClean="0">
                <a:latin typeface="Arial Narrow"/>
                <a:cs typeface="Arial Narrow"/>
              </a:rPr>
              <a:t>•	Brand </a:t>
            </a:r>
            <a:r>
              <a:rPr lang="en-US" sz="2000" b="1" dirty="0" smtClean="0">
                <a:latin typeface="Arial Narrow"/>
                <a:cs typeface="Arial Narrow"/>
              </a:rPr>
              <a:t>equity, the </a:t>
            </a:r>
            <a:r>
              <a:rPr lang="en-US" sz="2000" b="1" dirty="0" smtClean="0">
                <a:latin typeface="Arial Narrow"/>
                <a:cs typeface="Arial Narrow"/>
              </a:rPr>
              <a:t>value of brands</a:t>
            </a:r>
          </a:p>
          <a:p>
            <a:pPr marL="682625" indent="-223838" defTabSz="454025">
              <a:spcBef>
                <a:spcPts val="1200"/>
              </a:spcBef>
              <a:tabLst>
                <a:tab pos="1825625" algn="l"/>
              </a:tabLst>
            </a:pPr>
            <a:r>
              <a:rPr lang="en-US" sz="2000" b="1" dirty="0" smtClean="0">
                <a:latin typeface="Arial Narrow"/>
                <a:cs typeface="Arial Narrow"/>
              </a:rPr>
              <a:t>•	Monetizing brand equity</a:t>
            </a:r>
          </a:p>
          <a:p>
            <a:pPr marL="682625" indent="-223838" defTabSz="454025">
              <a:spcBef>
                <a:spcPts val="1200"/>
              </a:spcBef>
              <a:tabLst>
                <a:tab pos="1825625" algn="l"/>
              </a:tabLst>
            </a:pPr>
            <a:r>
              <a:rPr lang="en-US" sz="2000" b="1" dirty="0" smtClean="0">
                <a:latin typeface="Arial Narrow"/>
                <a:cs typeface="Arial Narrow"/>
              </a:rPr>
              <a:t>•	</a:t>
            </a:r>
            <a:r>
              <a:rPr lang="en-US" sz="2000" b="1" dirty="0" smtClean="0">
                <a:latin typeface="Arial Narrow"/>
                <a:cs typeface="Arial Narrow"/>
              </a:rPr>
              <a:t>Building, sustaining </a:t>
            </a:r>
            <a:r>
              <a:rPr lang="en-US" sz="2000" b="1" dirty="0" smtClean="0">
                <a:latin typeface="Arial Narrow"/>
                <a:cs typeface="Arial Narrow"/>
              </a:rPr>
              <a:t>a strong brand</a:t>
            </a:r>
          </a:p>
          <a:p>
            <a:pPr marL="682625" indent="-223838" defTabSz="454025">
              <a:spcBef>
                <a:spcPts val="1200"/>
              </a:spcBef>
              <a:tabLst>
                <a:tab pos="1825625" algn="l"/>
              </a:tabLst>
            </a:pPr>
            <a:r>
              <a:rPr lang="en-US" sz="2000" b="1" dirty="0" smtClean="0">
                <a:latin typeface="Arial Narrow"/>
                <a:cs typeface="Arial Narrow"/>
              </a:rPr>
              <a:t>•	Managing brand architecture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599" y="1600200"/>
            <a:ext cx="6989913" cy="1246495"/>
          </a:xfrm>
          <a:prstGeom prst="rect">
            <a:avLst/>
          </a:prstGeom>
          <a:noFill/>
        </p:spPr>
        <p:txBody>
          <a:bodyPr wrap="square" lIns="0" tIns="0" rIns="0" bIns="0" rtlCol="0">
            <a:spAutoFit/>
          </a:bodyPr>
          <a:lstStyle/>
          <a:p>
            <a:r>
              <a:rPr lang="en-US" cap="all" smtClean="0">
                <a:latin typeface="Arial Narrow"/>
                <a:cs typeface="Arial Narrow"/>
              </a:rPr>
              <a:t>Chapter 10</a:t>
            </a:r>
            <a:endParaRPr lang="en-US" cap="all" dirty="0" smtClean="0">
              <a:latin typeface="Arial Narrow"/>
              <a:cs typeface="Arial Narrow"/>
            </a:endParaRPr>
          </a:p>
          <a:p>
            <a:pPr>
              <a:spcBef>
                <a:spcPts val="1800"/>
              </a:spcBef>
            </a:pPr>
            <a:r>
              <a:rPr lang="en-US" sz="4800" dirty="0" smtClean="0">
                <a:latin typeface="Arial Narrow"/>
                <a:cs typeface="Arial Narrow"/>
              </a:rPr>
              <a:t>Managing Brands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7" name="TextBox 1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nvGrpSpPr>
          <p:cNvPr id="18" name="Group 17"/>
          <p:cNvGrpSpPr/>
          <p:nvPr/>
        </p:nvGrpSpPr>
        <p:grpSpPr>
          <a:xfrm>
            <a:off x="1371599" y="3902964"/>
            <a:ext cx="6207552" cy="1445003"/>
            <a:chOff x="136772" y="3872484"/>
            <a:chExt cx="7463482" cy="1737360"/>
          </a:xfrm>
        </p:grpSpPr>
        <p:pic>
          <p:nvPicPr>
            <p:cNvPr id="19" name="Picture 18" descr="TVM Cover 4th edition.jpg"/>
            <p:cNvPicPr>
              <a:picLocks noChangeAspect="1"/>
            </p:cNvPicPr>
            <p:nvPr/>
          </p:nvPicPr>
          <p:blipFill>
            <a:blip r:embed="rId3"/>
            <a:stretch>
              <a:fillRect/>
            </a:stretch>
          </p:blipFill>
          <p:spPr>
            <a:xfrm>
              <a:off x="4033030" y="3886200"/>
              <a:ext cx="1321308" cy="1709928"/>
            </a:xfrm>
            <a:prstGeom prst="rect">
              <a:avLst/>
            </a:prstGeom>
            <a:effectLst>
              <a:outerShdw blurRad="50800" dist="38100" dir="2700000">
                <a:srgbClr val="000000">
                  <a:alpha val="43000"/>
                </a:srgbClr>
              </a:outerShdw>
            </a:effectLst>
          </p:spPr>
        </p:pic>
        <p:pic>
          <p:nvPicPr>
            <p:cNvPr id="20" name="Picture 19" descr="CMF 2015 Cover 4th edition.jpg"/>
            <p:cNvPicPr>
              <a:picLocks noChangeAspect="1"/>
            </p:cNvPicPr>
            <p:nvPr/>
          </p:nvPicPr>
          <p:blipFill>
            <a:blip r:embed="rId4"/>
            <a:stretch>
              <a:fillRect/>
            </a:stretch>
          </p:blipFill>
          <p:spPr>
            <a:xfrm>
              <a:off x="2702315" y="3886200"/>
              <a:ext cx="1321308" cy="1709928"/>
            </a:xfrm>
            <a:prstGeom prst="rect">
              <a:avLst/>
            </a:prstGeom>
            <a:effectLst>
              <a:outerShdw blurRad="50800" dist="38100" dir="2700000">
                <a:srgbClr val="000000">
                  <a:alpha val="43000"/>
                </a:srgbClr>
              </a:outerShdw>
            </a:effectLst>
          </p:spPr>
        </p:pic>
        <p:pic>
          <p:nvPicPr>
            <p:cNvPr id="21" name="Picture 20" descr="MM21c 2015 Cover 4th edition.jpg"/>
            <p:cNvPicPr>
              <a:picLocks noChangeAspect="1"/>
            </p:cNvPicPr>
            <p:nvPr/>
          </p:nvPicPr>
          <p:blipFill>
            <a:blip r:embed="rId5"/>
            <a:stretch>
              <a:fillRect/>
            </a:stretch>
          </p:blipFill>
          <p:spPr>
            <a:xfrm>
              <a:off x="1371600" y="3886200"/>
              <a:ext cx="1321308" cy="1709928"/>
            </a:xfrm>
            <a:prstGeom prst="rect">
              <a:avLst/>
            </a:prstGeom>
            <a:effectLst>
              <a:outerShdw blurRad="50800" dist="38100" dir="2700000">
                <a:srgbClr val="000000">
                  <a:alpha val="43000"/>
                </a:srgbClr>
              </a:outerShdw>
            </a:effectLst>
          </p:spPr>
        </p:pic>
        <p:pic>
          <p:nvPicPr>
            <p:cNvPr id="22" name="Picture 21" descr="TVM Cover 4th edition.jpg"/>
            <p:cNvPicPr>
              <a:picLocks noChangeAspect="1"/>
            </p:cNvPicPr>
            <p:nvPr/>
          </p:nvPicPr>
          <p:blipFill>
            <a:blip r:embed="rId6"/>
            <a:stretch>
              <a:fillRect/>
            </a:stretch>
          </p:blipFill>
          <p:spPr>
            <a:xfrm>
              <a:off x="5373014" y="3886200"/>
              <a:ext cx="1083852" cy="1709928"/>
            </a:xfrm>
            <a:prstGeom prst="rect">
              <a:avLst/>
            </a:prstGeom>
            <a:effectLst>
              <a:outerShdw blurRad="50800" dist="38100" dir="2700000">
                <a:srgbClr val="000000">
                  <a:alpha val="43000"/>
                </a:srgbClr>
              </a:outerShdw>
            </a:effectLst>
          </p:spPr>
        </p:pic>
        <p:pic>
          <p:nvPicPr>
            <p:cNvPr id="23" name="Picture 22" descr="TVM Cover 4th edition.jpg"/>
            <p:cNvPicPr>
              <a:picLocks noChangeAspect="1"/>
            </p:cNvPicPr>
            <p:nvPr/>
          </p:nvPicPr>
          <p:blipFill>
            <a:blip r:embed="rId7"/>
            <a:stretch>
              <a:fillRect/>
            </a:stretch>
          </p:blipFill>
          <p:spPr>
            <a:xfrm>
              <a:off x="6475542" y="3886200"/>
              <a:ext cx="1124712" cy="1709928"/>
            </a:xfrm>
            <a:prstGeom prst="rect">
              <a:avLst/>
            </a:prstGeom>
            <a:effectLst>
              <a:outerShdw blurRad="50800" dist="38100" dir="2700000">
                <a:srgbClr val="000000">
                  <a:alpha val="43000"/>
                </a:srgbClr>
              </a:outerShdw>
            </a:effectLst>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772" y="3872484"/>
              <a:ext cx="1216152" cy="1737360"/>
            </a:xfrm>
            <a:prstGeom prst="rect">
              <a:avLst/>
            </a:prstGeom>
            <a:effectLst>
              <a:outerShdw blurRad="50800" dist="38100" dir="2700000" algn="tl" rotWithShape="0">
                <a:prstClr val="black">
                  <a:alpha val="40000"/>
                </a:prstClr>
              </a:outerShdw>
            </a:effec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Six Marketing Imperatives</a:t>
            </a:r>
            <a:endParaRPr lang="en-US" sz="2800" dirty="0">
              <a:solidFill>
                <a:schemeClr val="bg1"/>
              </a:solidFill>
              <a:latin typeface="Arial Narrow"/>
              <a:cs typeface="Arial Narrow"/>
            </a:endParaRPr>
          </a:p>
        </p:txBody>
      </p:sp>
      <p:sp>
        <p:nvSpPr>
          <p:cNvPr id="5" name="TextBox 4"/>
          <p:cNvSpPr txBox="1"/>
          <p:nvPr/>
        </p:nvSpPr>
        <p:spPr>
          <a:xfrm>
            <a:off x="938696" y="1600200"/>
            <a:ext cx="7971784" cy="2462213"/>
          </a:xfrm>
          <a:prstGeom prst="rect">
            <a:avLst/>
          </a:prstGeom>
          <a:noFill/>
        </p:spPr>
        <p:txBody>
          <a:bodyPr wrap="square" lIns="0" tIns="0" rIns="0" bIns="0" rtlCol="0">
            <a:spAutoFit/>
          </a:bodyPr>
          <a:lstStyle/>
          <a:p>
            <a:pPr marL="230188" indent="-223838" defTabSz="454025">
              <a:spcBef>
                <a:spcPts val="1200"/>
              </a:spcBef>
              <a:tabLst>
                <a:tab pos="1825625" algn="l"/>
              </a:tabLst>
            </a:pPr>
            <a:r>
              <a:rPr lang="en-US" dirty="0" smtClean="0">
                <a:latin typeface="Arial Narrow"/>
                <a:cs typeface="Arial Narrow"/>
              </a:rPr>
              <a:t>•	Imperative 1: Determine, recommend which markets to address</a:t>
            </a:r>
          </a:p>
          <a:p>
            <a:pPr marL="230188" indent="-223838" defTabSz="454025">
              <a:spcBef>
                <a:spcPts val="1200"/>
              </a:spcBef>
              <a:tabLst>
                <a:tab pos="1825625" algn="l"/>
              </a:tabLst>
            </a:pPr>
            <a:r>
              <a:rPr lang="en-US" dirty="0" smtClean="0">
                <a:latin typeface="Arial Narrow"/>
                <a:cs typeface="Arial Narrow"/>
              </a:rPr>
              <a:t>•	Imperative 2: Identify, target market segments</a:t>
            </a:r>
          </a:p>
          <a:p>
            <a:pPr marL="230188" indent="-223838" defTabSz="454025">
              <a:spcBef>
                <a:spcPts val="1200"/>
              </a:spcBef>
              <a:tabLst>
                <a:tab pos="1825625" algn="l"/>
              </a:tabLst>
            </a:pPr>
            <a:r>
              <a:rPr lang="en-US" sz="2000" b="1" dirty="0" smtClean="0">
                <a:latin typeface="Arial Narrow"/>
                <a:cs typeface="Arial Narrow"/>
              </a:rPr>
              <a:t>•	Imperative 3: Set strategic </a:t>
            </a:r>
            <a:r>
              <a:rPr lang="en-US" sz="2000" b="1" dirty="0" smtClean="0">
                <a:latin typeface="Arial Narrow"/>
                <a:cs typeface="Arial Narrow"/>
              </a:rPr>
              <a:t>direction, positioning</a:t>
            </a:r>
            <a:endParaRPr lang="en-US" sz="2000" b="1" dirty="0" smtClean="0">
              <a:latin typeface="Arial Narrow"/>
              <a:cs typeface="Arial Narrow"/>
            </a:endParaRPr>
          </a:p>
          <a:p>
            <a:pPr marL="230188" indent="-223838" defTabSz="454025">
              <a:spcBef>
                <a:spcPts val="1200"/>
              </a:spcBef>
              <a:tabLst>
                <a:tab pos="1825625" algn="l"/>
              </a:tabLst>
            </a:pPr>
            <a:r>
              <a:rPr lang="en-US" dirty="0" smtClean="0">
                <a:latin typeface="Arial Narrow"/>
                <a:cs typeface="Arial Narrow"/>
              </a:rPr>
              <a:t>•	Imperative 4: Design the market offer</a:t>
            </a:r>
          </a:p>
          <a:p>
            <a:pPr marL="230188" indent="-223838" defTabSz="454025">
              <a:spcBef>
                <a:spcPts val="1200"/>
              </a:spcBef>
              <a:tabLst>
                <a:tab pos="1825625" algn="l"/>
              </a:tabLst>
            </a:pPr>
            <a:r>
              <a:rPr lang="en-US" dirty="0" smtClean="0">
                <a:latin typeface="Arial Narrow"/>
                <a:cs typeface="Arial Narrow"/>
              </a:rPr>
              <a:t>•	Imperative 5: Secure support from other functions</a:t>
            </a:r>
          </a:p>
          <a:p>
            <a:pPr marL="230188" indent="-223838" defTabSz="454025">
              <a:spcBef>
                <a:spcPts val="1200"/>
              </a:spcBef>
              <a:tabLst>
                <a:tab pos="1825625" algn="l"/>
              </a:tabLst>
            </a:pPr>
            <a:r>
              <a:rPr lang="en-US" dirty="0" smtClean="0">
                <a:latin typeface="Arial Narrow"/>
                <a:cs typeface="Arial Narrow"/>
              </a:rPr>
              <a:t>•	Imperative 6: Monitor, </a:t>
            </a:r>
            <a:r>
              <a:rPr lang="en-US" dirty="0" smtClean="0">
                <a:latin typeface="Arial Narrow"/>
                <a:cs typeface="Arial Narrow"/>
              </a:rPr>
              <a:t>control execution/performance</a:t>
            </a:r>
            <a:endParaRPr lang="en-US" dirty="0" smtClean="0">
              <a:latin typeface="Arial Narrow"/>
              <a:cs typeface="Arial Narrow"/>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Chapter Roadmap</a:t>
            </a:r>
            <a:endParaRPr lang="en-US" sz="2800" dirty="0">
              <a:solidFill>
                <a:schemeClr val="bg1"/>
              </a:solidFill>
              <a:latin typeface="Arial Narrow"/>
              <a:cs typeface="Arial Narrow"/>
            </a:endParaRPr>
          </a:p>
        </p:txBody>
      </p:sp>
      <p:graphicFrame>
        <p:nvGraphicFramePr>
          <p:cNvPr id="24" name="Table 23"/>
          <p:cNvGraphicFramePr>
            <a:graphicFrameLocks noGrp="1"/>
          </p:cNvGraphicFramePr>
          <p:nvPr>
            <p:extLst>
              <p:ext uri="{D42A27DB-BD31-4B8C-83A1-F6EECF244321}">
                <p14:modId xmlns:p14="http://schemas.microsoft.com/office/powerpoint/2010/main" val="1737012725"/>
              </p:ext>
            </p:extLst>
          </p:nvPr>
        </p:nvGraphicFramePr>
        <p:xfrm>
          <a:off x="574294" y="1584982"/>
          <a:ext cx="8123511" cy="1071880"/>
        </p:xfrm>
        <a:graphic>
          <a:graphicData uri="http://schemas.openxmlformats.org/drawingml/2006/table">
            <a:tbl>
              <a:tblPr firstRow="1" bandRow="1">
                <a:tableStyleId>{5C22544A-7EE6-4342-B048-85BDC9FD1C3A}</a:tableStyleId>
              </a:tblPr>
              <a:tblGrid>
                <a:gridCol w="2707837"/>
                <a:gridCol w="2707837"/>
                <a:gridCol w="2707837"/>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bg1"/>
                          </a:solidFill>
                          <a:latin typeface="Arial Narrow"/>
                          <a:cs typeface="Arial Narrow"/>
                        </a:rPr>
                        <a:t>What is a Brand?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c>
                  <a:txBody>
                    <a:bodyPr/>
                    <a:lstStyle/>
                    <a:p>
                      <a:pPr algn="ctr"/>
                      <a:r>
                        <a:rPr lang="en-US" sz="1000" b="1" dirty="0" smtClean="0">
                          <a:solidFill>
                            <a:schemeClr val="bg1"/>
                          </a:solidFill>
                          <a:latin typeface="Arial Narrow"/>
                          <a:cs typeface="Arial Narrow"/>
                        </a:rPr>
                        <a:t>Brand Equity</a:t>
                      </a:r>
                      <a:r>
                        <a:rPr lang="en-US" sz="1000" b="1" baseline="0" dirty="0" smtClean="0">
                          <a:solidFill>
                            <a:schemeClr val="bg1"/>
                          </a:solidFill>
                          <a:latin typeface="Arial Narrow"/>
                          <a:cs typeface="Arial Narrow"/>
                        </a:rPr>
                        <a:t> and the Value of Brands</a:t>
                      </a:r>
                      <a:endParaRPr lang="en-US" sz="1000" b="1" dirty="0">
                        <a:solidFill>
                          <a:schemeClr val="bg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c>
                  <a:txBody>
                    <a:bodyPr/>
                    <a:lstStyle/>
                    <a:p>
                      <a:pPr algn="ctr"/>
                      <a:r>
                        <a:rPr lang="en-US" sz="1000" b="1" dirty="0" smtClean="0">
                          <a:solidFill>
                            <a:schemeClr val="bg1"/>
                          </a:solidFill>
                          <a:latin typeface="Arial Narrow"/>
                          <a:cs typeface="Arial Narrow"/>
                        </a:rPr>
                        <a:t>Monetizing Brand Equity</a:t>
                      </a:r>
                      <a:endParaRPr lang="en-US" sz="1000" b="1" dirty="0">
                        <a:solidFill>
                          <a:schemeClr val="bg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r>
              <a:tr h="370840">
                <a:tc>
                  <a:txBody>
                    <a:bodyPr/>
                    <a:lstStyle/>
                    <a:p>
                      <a:pPr marL="115888" indent="-115888">
                        <a:spcBef>
                          <a:spcPts val="600"/>
                        </a:spcBef>
                        <a:buFont typeface="+mj-lt"/>
                        <a:buNone/>
                      </a:pPr>
                      <a:r>
                        <a:rPr lang="en-US" sz="1000" b="0" dirty="0" smtClean="0">
                          <a:solidFill>
                            <a:schemeClr val="tx1"/>
                          </a:solidFill>
                          <a:latin typeface="Arial Narrow"/>
                          <a:cs typeface="Arial Narrow"/>
                        </a:rPr>
                        <a:t>Brand Associations</a:t>
                      </a:r>
                    </a:p>
                    <a:p>
                      <a:pPr marL="115888" indent="-115888">
                        <a:spcBef>
                          <a:spcPts val="600"/>
                        </a:spcBef>
                        <a:buFont typeface="+mj-lt"/>
                        <a:buNone/>
                      </a:pPr>
                      <a:r>
                        <a:rPr lang="en-US" sz="1000" b="0" dirty="0" smtClean="0">
                          <a:solidFill>
                            <a:schemeClr val="tx1"/>
                          </a:solidFill>
                          <a:latin typeface="Arial Narrow"/>
                          <a:cs typeface="Arial Narrow"/>
                        </a:rPr>
                        <a:t>Branding</a:t>
                      </a:r>
                      <a:r>
                        <a:rPr lang="en-US" sz="1000" b="0" baseline="0" dirty="0" smtClean="0">
                          <a:solidFill>
                            <a:schemeClr val="tx1"/>
                          </a:solidFill>
                          <a:latin typeface="Arial Narrow"/>
                          <a:cs typeface="Arial Narrow"/>
                        </a:rPr>
                        <a:t> Is Not Just for Consumers…</a:t>
                      </a:r>
                    </a:p>
                    <a:p>
                      <a:pPr marL="115888" indent="-115888">
                        <a:spcBef>
                          <a:spcPts val="600"/>
                        </a:spcBef>
                        <a:buFont typeface="+mj-lt"/>
                        <a:buNone/>
                      </a:pPr>
                      <a:r>
                        <a:rPr lang="en-US" sz="1000" b="0" baseline="0" dirty="0" smtClean="0">
                          <a:solidFill>
                            <a:schemeClr val="tx1"/>
                          </a:solidFill>
                          <a:latin typeface="Arial Narrow"/>
                          <a:cs typeface="Arial Narrow"/>
                        </a:rPr>
                        <a:t>…and Is Not Just About Advertising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15888" indent="-115888">
                        <a:spcBef>
                          <a:spcPts val="600"/>
                        </a:spcBef>
                        <a:buFont typeface="+mj-lt"/>
                        <a:buNone/>
                      </a:pPr>
                      <a:r>
                        <a:rPr lang="en-US" sz="1000" b="0" baseline="0" dirty="0" smtClean="0">
                          <a:solidFill>
                            <a:schemeClr val="tx1"/>
                          </a:solidFill>
                          <a:latin typeface="Arial Narrow"/>
                          <a:cs typeface="Arial Narrow"/>
                        </a:rPr>
                        <a:t>Customer Brand Equity (CBE)</a:t>
                      </a:r>
                    </a:p>
                    <a:p>
                      <a:pPr marL="115888" indent="-115888">
                        <a:spcBef>
                          <a:spcPts val="600"/>
                        </a:spcBef>
                        <a:buFont typeface="+mj-lt"/>
                        <a:buNone/>
                      </a:pPr>
                      <a:r>
                        <a:rPr lang="en-US" sz="1000" b="0" baseline="0" dirty="0" smtClean="0">
                          <a:solidFill>
                            <a:schemeClr val="tx1"/>
                          </a:solidFill>
                          <a:latin typeface="Arial Narrow"/>
                          <a:cs typeface="Arial Narrow"/>
                        </a:rPr>
                        <a:t>Firm Brand Equity (FBE)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15888" indent="-115888">
                        <a:spcBef>
                          <a:spcPts val="600"/>
                        </a:spcBef>
                        <a:buFont typeface="+mj-lt"/>
                        <a:buNone/>
                        <a:tabLst/>
                      </a:pPr>
                      <a:r>
                        <a:rPr lang="en-US" sz="1000" b="0" dirty="0" smtClean="0">
                          <a:solidFill>
                            <a:schemeClr val="tx1"/>
                          </a:solidFill>
                          <a:latin typeface="Arial Narrow"/>
                          <a:cs typeface="Arial Narrow"/>
                        </a:rPr>
                        <a:t>Customer Brand Equity</a:t>
                      </a:r>
                    </a:p>
                    <a:p>
                      <a:pPr marL="115888" indent="-115888">
                        <a:spcBef>
                          <a:spcPts val="600"/>
                        </a:spcBef>
                        <a:buFont typeface="+mj-lt"/>
                        <a:buNone/>
                        <a:tabLst/>
                      </a:pPr>
                      <a:r>
                        <a:rPr lang="en-US" sz="1000" b="0" dirty="0" smtClean="0">
                          <a:solidFill>
                            <a:schemeClr val="tx1"/>
                          </a:solidFill>
                          <a:latin typeface="Arial Narrow"/>
                          <a:cs typeface="Arial Narrow"/>
                        </a:rPr>
                        <a:t>Firm Brand Equity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058293534"/>
              </p:ext>
            </p:extLst>
          </p:nvPr>
        </p:nvGraphicFramePr>
        <p:xfrm>
          <a:off x="1834524" y="3204308"/>
          <a:ext cx="5415674" cy="1529080"/>
        </p:xfrm>
        <a:graphic>
          <a:graphicData uri="http://schemas.openxmlformats.org/drawingml/2006/table">
            <a:tbl>
              <a:tblPr firstRow="1" bandRow="1">
                <a:tableStyleId>{5C22544A-7EE6-4342-B048-85BDC9FD1C3A}</a:tableStyleId>
              </a:tblPr>
              <a:tblGrid>
                <a:gridCol w="2707837"/>
                <a:gridCol w="2707837"/>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bg1"/>
                          </a:solidFill>
                          <a:latin typeface="Arial Narrow"/>
                          <a:cs typeface="Arial Narrow"/>
                        </a:rPr>
                        <a:t>Building, Sustaining</a:t>
                      </a:r>
                      <a:r>
                        <a:rPr lang="en-US" sz="1000" b="1" baseline="0" dirty="0" smtClean="0">
                          <a:solidFill>
                            <a:schemeClr val="bg1"/>
                          </a:solidFill>
                          <a:latin typeface="Arial Narrow"/>
                          <a:cs typeface="Arial Narrow"/>
                        </a:rPr>
                        <a:t> a Strong Brand</a:t>
                      </a:r>
                      <a:endParaRPr lang="en-US" sz="1000" b="1" dirty="0" smtClean="0">
                        <a:solidFill>
                          <a:schemeClr val="bg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c>
                  <a:txBody>
                    <a:bodyPr/>
                    <a:lstStyle/>
                    <a:p>
                      <a:pPr algn="ctr"/>
                      <a:r>
                        <a:rPr lang="en-US" sz="1000" b="1" dirty="0" smtClean="0">
                          <a:solidFill>
                            <a:schemeClr val="bg1"/>
                          </a:solidFill>
                          <a:latin typeface="Arial Narrow"/>
                          <a:cs typeface="Arial Narrow"/>
                        </a:rPr>
                        <a:t>Managing Brand</a:t>
                      </a:r>
                      <a:r>
                        <a:rPr lang="en-US" sz="1000" b="1" baseline="0" dirty="0" smtClean="0">
                          <a:solidFill>
                            <a:schemeClr val="bg1"/>
                          </a:solidFill>
                          <a:latin typeface="Arial Narrow"/>
                          <a:cs typeface="Arial Narrow"/>
                        </a:rPr>
                        <a:t> Architecture</a:t>
                      </a:r>
                      <a:endParaRPr lang="en-US" sz="1000" b="1" dirty="0">
                        <a:solidFill>
                          <a:schemeClr val="bg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r>
              <a:tr h="370840">
                <a:tc>
                  <a:txBody>
                    <a:bodyPr/>
                    <a:lstStyle/>
                    <a:p>
                      <a:pPr marL="115888" indent="-115888">
                        <a:spcBef>
                          <a:spcPts val="600"/>
                        </a:spcBef>
                        <a:buFont typeface="+mj-lt"/>
                        <a:buNone/>
                      </a:pPr>
                      <a:r>
                        <a:rPr lang="en-US" sz="1000" b="0" dirty="0" smtClean="0">
                          <a:solidFill>
                            <a:schemeClr val="tx1"/>
                          </a:solidFill>
                          <a:latin typeface="Arial Narrow"/>
                          <a:cs typeface="Arial Narrow"/>
                        </a:rPr>
                        <a:t>Building a Strong Brand</a:t>
                      </a:r>
                    </a:p>
                    <a:p>
                      <a:pPr marL="115888" indent="-115888">
                        <a:spcBef>
                          <a:spcPts val="600"/>
                        </a:spcBef>
                        <a:buFont typeface="+mj-lt"/>
                        <a:buNone/>
                      </a:pPr>
                      <a:r>
                        <a:rPr lang="en-US" sz="1000" b="0" dirty="0" smtClean="0">
                          <a:solidFill>
                            <a:schemeClr val="tx1"/>
                          </a:solidFill>
                          <a:latin typeface="Arial Narrow"/>
                          <a:cs typeface="Arial Narrow"/>
                        </a:rPr>
                        <a:t>Sustaining</a:t>
                      </a:r>
                      <a:r>
                        <a:rPr lang="en-US" sz="1000" b="0" baseline="0" dirty="0" smtClean="0">
                          <a:solidFill>
                            <a:schemeClr val="tx1"/>
                          </a:solidFill>
                          <a:latin typeface="Arial Narrow"/>
                          <a:cs typeface="Arial Narrow"/>
                        </a:rPr>
                        <a:t> a Strong Brand</a:t>
                      </a:r>
                      <a:endParaRPr lang="en-US" sz="1000" b="1" dirty="0" smtClean="0">
                        <a:solidFill>
                          <a:schemeClr val="tx1"/>
                        </a:solidFill>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15888" indent="-115888">
                        <a:spcBef>
                          <a:spcPts val="600"/>
                        </a:spcBef>
                        <a:buFont typeface="+mj-lt"/>
                        <a:buNone/>
                      </a:pPr>
                      <a:r>
                        <a:rPr lang="en-US" sz="1000" b="0" baseline="0" dirty="0" err="1" smtClean="0">
                          <a:solidFill>
                            <a:schemeClr val="tx1"/>
                          </a:solidFill>
                          <a:latin typeface="Arial Narrow"/>
                          <a:cs typeface="Arial Narrow"/>
                        </a:rPr>
                        <a:t>Multibranding</a:t>
                      </a:r>
                      <a:r>
                        <a:rPr lang="en-US" sz="1000" b="0" baseline="0" dirty="0" smtClean="0">
                          <a:solidFill>
                            <a:schemeClr val="tx1"/>
                          </a:solidFill>
                          <a:latin typeface="Arial Narrow"/>
                          <a:cs typeface="Arial Narrow"/>
                        </a:rPr>
                        <a:t> versus Umbrella Branding</a:t>
                      </a:r>
                    </a:p>
                    <a:p>
                      <a:pPr marL="115888" indent="-115888">
                        <a:spcBef>
                          <a:spcPts val="600"/>
                        </a:spcBef>
                        <a:buFont typeface="+mj-lt"/>
                        <a:buNone/>
                      </a:pPr>
                      <a:r>
                        <a:rPr lang="en-US" sz="1000" b="0" baseline="0" dirty="0" smtClean="0">
                          <a:solidFill>
                            <a:schemeClr val="tx1"/>
                          </a:solidFill>
                          <a:latin typeface="Arial Narrow"/>
                          <a:cs typeface="Arial Narrow"/>
                        </a:rPr>
                        <a:t>Brand Broadening (Leveraging)</a:t>
                      </a:r>
                    </a:p>
                    <a:p>
                      <a:pPr marL="115888" indent="-115888">
                        <a:spcBef>
                          <a:spcPts val="600"/>
                        </a:spcBef>
                        <a:buFont typeface="+mj-lt"/>
                        <a:buNone/>
                      </a:pPr>
                      <a:r>
                        <a:rPr lang="en-US" sz="1000" b="0" baseline="0" dirty="0" smtClean="0">
                          <a:solidFill>
                            <a:schemeClr val="tx1"/>
                          </a:solidFill>
                          <a:latin typeface="Arial Narrow"/>
                          <a:cs typeface="Arial Narrow"/>
                        </a:rPr>
                        <a:t>Brand Migration</a:t>
                      </a:r>
                    </a:p>
                    <a:p>
                      <a:pPr marL="115888" indent="-115888">
                        <a:spcBef>
                          <a:spcPts val="600"/>
                        </a:spcBef>
                        <a:buFont typeface="+mj-lt"/>
                        <a:buNone/>
                      </a:pPr>
                      <a:r>
                        <a:rPr lang="en-US" sz="1000" b="0" baseline="0" dirty="0" smtClean="0">
                          <a:solidFill>
                            <a:schemeClr val="tx1"/>
                          </a:solidFill>
                          <a:latin typeface="Arial Narrow"/>
                          <a:cs typeface="Arial Narrow"/>
                        </a:rPr>
                        <a:t>Strategic Alliances</a:t>
                      </a:r>
                    </a:p>
                    <a:p>
                      <a:pPr marL="115888" indent="-115888">
                        <a:spcBef>
                          <a:spcPts val="600"/>
                        </a:spcBef>
                        <a:buFont typeface="+mj-lt"/>
                        <a:buNone/>
                      </a:pPr>
                      <a:r>
                        <a:rPr lang="en-US" sz="1000" b="0" baseline="0" dirty="0" smtClean="0">
                          <a:solidFill>
                            <a:schemeClr val="tx1"/>
                          </a:solidFill>
                          <a:latin typeface="Arial Narrow"/>
                          <a:cs typeface="Arial Narrow"/>
                        </a:rPr>
                        <a:t>Aging, Defunct Brands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extLst>
      <p:ext uri="{BB962C8B-B14F-4D97-AF65-F5344CB8AC3E}">
        <p14:creationId xmlns:p14="http://schemas.microsoft.com/office/powerpoint/2010/main" val="1174653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Where Would We Be Without Them?</a:t>
            </a:r>
            <a:endParaRPr lang="en-US" sz="2800" dirty="0">
              <a:solidFill>
                <a:schemeClr val="bg1"/>
              </a:solidFill>
              <a:latin typeface="Arial Narrow"/>
              <a:cs typeface="Arial Narrow"/>
            </a:endParaRPr>
          </a:p>
        </p:txBody>
      </p:sp>
      <p:pic>
        <p:nvPicPr>
          <p:cNvPr id="6" name="Picture 5"/>
          <p:cNvPicPr>
            <a:picLocks noChangeAspect="1"/>
          </p:cNvPicPr>
          <p:nvPr/>
        </p:nvPicPr>
        <p:blipFill>
          <a:blip r:embed="rId2"/>
          <a:stretch>
            <a:fillRect/>
          </a:stretch>
        </p:blipFill>
        <p:spPr>
          <a:xfrm>
            <a:off x="993543" y="2059610"/>
            <a:ext cx="7172325" cy="3429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Where Would We Be Without Them?</a:t>
            </a:r>
            <a:endParaRPr lang="en-US" sz="2800" dirty="0">
              <a:solidFill>
                <a:schemeClr val="bg1"/>
              </a:solidFill>
              <a:latin typeface="Arial Narrow"/>
              <a:cs typeface="Arial Narrow"/>
            </a:endParaRPr>
          </a:p>
        </p:txBody>
      </p:sp>
      <p:pic>
        <p:nvPicPr>
          <p:cNvPr id="5" name="Picture 4"/>
          <p:cNvPicPr>
            <a:picLocks noChangeAspect="1"/>
          </p:cNvPicPr>
          <p:nvPr/>
        </p:nvPicPr>
        <p:blipFill>
          <a:blip r:embed="rId2"/>
          <a:stretch>
            <a:fillRect/>
          </a:stretch>
        </p:blipFill>
        <p:spPr>
          <a:xfrm>
            <a:off x="577850" y="2057400"/>
            <a:ext cx="7988300" cy="30861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Brands</a:t>
            </a:r>
            <a:endParaRPr lang="en-US" sz="2800" dirty="0">
              <a:solidFill>
                <a:schemeClr val="bg1"/>
              </a:solidFill>
              <a:latin typeface="Arial Narrow"/>
              <a:cs typeface="Arial Narrow"/>
            </a:endParaRPr>
          </a:p>
        </p:txBody>
      </p:sp>
      <p:sp>
        <p:nvSpPr>
          <p:cNvPr id="5" name="TextBox 4"/>
          <p:cNvSpPr txBox="1"/>
          <p:nvPr/>
        </p:nvSpPr>
        <p:spPr>
          <a:xfrm>
            <a:off x="938696" y="1600200"/>
            <a:ext cx="7971784" cy="2769989"/>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b="1" dirty="0" smtClean="0">
                <a:latin typeface="Arial Narrow"/>
                <a:cs typeface="Arial Narrow"/>
              </a:rPr>
              <a:t>•	What is a brand?</a:t>
            </a:r>
          </a:p>
          <a:p>
            <a:pPr marL="682625" indent="-223838" defTabSz="454025">
              <a:spcBef>
                <a:spcPts val="1200"/>
              </a:spcBef>
              <a:tabLst>
                <a:tab pos="1825625" algn="l"/>
              </a:tabLst>
            </a:pPr>
            <a:r>
              <a:rPr lang="en-US" sz="2000" b="1" dirty="0" smtClean="0">
                <a:latin typeface="Arial Narrow"/>
                <a:cs typeface="Arial Narrow"/>
              </a:rPr>
              <a:t>•	Brand equity, the value of brands</a:t>
            </a:r>
          </a:p>
          <a:p>
            <a:pPr marL="682625" indent="-223838" defTabSz="454025">
              <a:spcBef>
                <a:spcPts val="1200"/>
              </a:spcBef>
              <a:tabLst>
                <a:tab pos="1825625" algn="l"/>
              </a:tabLst>
            </a:pPr>
            <a:r>
              <a:rPr lang="en-US" sz="2000" b="1" dirty="0">
                <a:solidFill>
                  <a:srgbClr val="000000"/>
                </a:solidFill>
                <a:latin typeface="Arial Narrow"/>
                <a:cs typeface="Arial Narrow"/>
              </a:rPr>
              <a:t>•	Monetizing brand </a:t>
            </a:r>
            <a:r>
              <a:rPr lang="en-US" sz="2000" b="1" dirty="0" smtClean="0">
                <a:solidFill>
                  <a:srgbClr val="000000"/>
                </a:solidFill>
                <a:latin typeface="Arial Narrow"/>
                <a:cs typeface="Arial Narrow"/>
              </a:rPr>
              <a:t>equity</a:t>
            </a:r>
          </a:p>
          <a:p>
            <a:pPr marL="682625" indent="-223838" defTabSz="454025">
              <a:spcBef>
                <a:spcPts val="1200"/>
              </a:spcBef>
              <a:tabLst>
                <a:tab pos="1825625" algn="l"/>
              </a:tabLst>
            </a:pPr>
            <a:r>
              <a:rPr lang="en-US" sz="2000" b="1" dirty="0" smtClean="0">
                <a:latin typeface="Arial Narrow"/>
                <a:cs typeface="Arial Narrow"/>
              </a:rPr>
              <a:t>•	</a:t>
            </a:r>
            <a:r>
              <a:rPr lang="en-US" sz="2000" b="1" dirty="0" smtClean="0">
                <a:latin typeface="Arial Narrow"/>
                <a:cs typeface="Arial Narrow"/>
              </a:rPr>
              <a:t>Building, </a:t>
            </a:r>
            <a:r>
              <a:rPr lang="en-US" sz="2000" b="1" dirty="0" smtClean="0">
                <a:latin typeface="Arial Narrow"/>
                <a:cs typeface="Arial Narrow"/>
              </a:rPr>
              <a:t>sustaining a strong brand</a:t>
            </a:r>
          </a:p>
          <a:p>
            <a:pPr marL="682625" indent="-223838" defTabSz="454025">
              <a:spcBef>
                <a:spcPts val="1200"/>
              </a:spcBef>
              <a:tabLst>
                <a:tab pos="1825625" algn="l"/>
              </a:tabLst>
            </a:pPr>
            <a:r>
              <a:rPr lang="en-US" sz="2000" b="1" dirty="0" smtClean="0">
                <a:latin typeface="Arial Narrow"/>
                <a:cs typeface="Arial Narrow"/>
              </a:rPr>
              <a:t>•	Managing brand architecture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3423</TotalTime>
  <Words>1397</Words>
  <Application>Microsoft Macintosh PowerPoint</Application>
  <PresentationFormat>On-screen Show (4:3)</PresentationFormat>
  <Paragraphs>566</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 Narrow</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Anna B. Type &amp; Graphics</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 Botelho</dc:creator>
  <cp:lastModifiedBy>Anna Botelho</cp:lastModifiedBy>
  <cp:revision>110</cp:revision>
  <dcterms:created xsi:type="dcterms:W3CDTF">2016-06-02T15:48:06Z</dcterms:created>
  <dcterms:modified xsi:type="dcterms:W3CDTF">2017-02-20T17:26:47Z</dcterms:modified>
</cp:coreProperties>
</file>