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493" r:id="rId5"/>
    <p:sldId id="396" r:id="rId6"/>
    <p:sldId id="580" r:id="rId7"/>
    <p:sldId id="530" r:id="rId8"/>
    <p:sldId id="531" r:id="rId9"/>
    <p:sldId id="436" r:id="rId10"/>
    <p:sldId id="266" r:id="rId11"/>
    <p:sldId id="496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4" r:id="rId23"/>
    <p:sldId id="545" r:id="rId24"/>
    <p:sldId id="546" r:id="rId25"/>
    <p:sldId id="547" r:id="rId26"/>
    <p:sldId id="548" r:id="rId27"/>
    <p:sldId id="549" r:id="rId28"/>
    <p:sldId id="550" r:id="rId29"/>
    <p:sldId id="551" r:id="rId30"/>
    <p:sldId id="553" r:id="rId31"/>
    <p:sldId id="554" r:id="rId32"/>
    <p:sldId id="555" r:id="rId33"/>
    <p:sldId id="556" r:id="rId34"/>
    <p:sldId id="557" r:id="rId35"/>
    <p:sldId id="558" r:id="rId36"/>
    <p:sldId id="559" r:id="rId37"/>
    <p:sldId id="560" r:id="rId38"/>
    <p:sldId id="561" r:id="rId39"/>
    <p:sldId id="562" r:id="rId40"/>
    <p:sldId id="563" r:id="rId41"/>
    <p:sldId id="564" r:id="rId42"/>
    <p:sldId id="565" r:id="rId43"/>
    <p:sldId id="566" r:id="rId44"/>
    <p:sldId id="567" r:id="rId45"/>
    <p:sldId id="568" r:id="rId46"/>
    <p:sldId id="569" r:id="rId47"/>
    <p:sldId id="570" r:id="rId48"/>
    <p:sldId id="571" r:id="rId49"/>
    <p:sldId id="572" r:id="rId50"/>
    <p:sldId id="573" r:id="rId51"/>
    <p:sldId id="574" r:id="rId52"/>
    <p:sldId id="575" r:id="rId53"/>
    <p:sldId id="576" r:id="rId54"/>
    <p:sldId id="577" r:id="rId55"/>
    <p:sldId id="578" r:id="rId56"/>
    <p:sldId id="579" r:id="rId57"/>
    <p:sldId id="582" r:id="rId58"/>
    <p:sldId id="305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A1F"/>
    <a:srgbClr val="B23533"/>
    <a:srgbClr val="FF0C39"/>
    <a:srgbClr val="FF0000"/>
    <a:srgbClr val="FFF67A"/>
    <a:srgbClr val="74C08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692" autoAdjust="0"/>
    <p:restoredTop sz="94762" autoAdjust="0"/>
  </p:normalViewPr>
  <p:slideViewPr>
    <p:cSldViewPr snapToGrid="0" snapToObjects="1">
      <p:cViewPr>
        <p:scale>
          <a:sx n="122" d="100"/>
          <a:sy n="122" d="100"/>
        </p:scale>
        <p:origin x="792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77181-D5C5-8248-8D66-BC013213FD32}" type="datetimeFigureOut">
              <a:rPr lang="en-US" smtClean="0"/>
              <a:pPr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F245E-079B-5F44-953A-9EACFA09CA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58280"/>
            <a:ext cx="9144000" cy="299720"/>
          </a:xfrm>
          <a:prstGeom prst="rect">
            <a:avLst/>
          </a:prstGeom>
          <a:solidFill>
            <a:srgbClr val="873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41920" y="6647930"/>
            <a:ext cx="120866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Presentation </a:t>
            </a: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11 </a:t>
            </a: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of 20 / </a:t>
            </a:r>
            <a:fld id="{850B1DE9-7D38-6A4C-824C-6768CAFECB05}" type="slidenum">
              <a:rPr lang="en-US" sz="800" b="1" kern="1200" cap="all" baseline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1" kern="1200" cap="all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7800" y="6647930"/>
            <a:ext cx="159819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none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© Noel Capon, 2017. All rights reserved.</a:t>
            </a:r>
            <a:endParaRPr lang="en-US" sz="800" b="1" kern="1200" cap="none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7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71599" y="1940008"/>
            <a:ext cx="7326808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Managing Markets Strategically</a:t>
            </a:r>
          </a:p>
          <a:p>
            <a:pPr rtl="0"/>
            <a:r>
              <a:rPr lang="en-US" sz="2000" b="1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Professor Noel Capon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R.C. Kopf Professor of International Marketing 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Columbia Business School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New York, NY</a:t>
            </a:r>
            <a:endParaRPr lang="en-US" sz="1400" dirty="0">
              <a:latin typeface="Arial Narrow"/>
              <a:cs typeface="Arial Narrow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8" name="Picture 17" descr="TVM Cover 4th editio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CMF 2015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MM21c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TVM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Resource Allocation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971784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Financial analysis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Key characteristics of portfolio analysis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General product portfolio approach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Growth/share matrix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Multifactor matrix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Portfolio analysis summary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Financial Analysis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696" y="1600200"/>
            <a:ext cx="7971784" cy="3785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/>
            <a:r>
              <a:rPr lang="en-US" sz="2400" b="1" dirty="0" smtClean="0">
                <a:latin typeface="Arial Narrow"/>
                <a:cs typeface="Arial Narrow"/>
              </a:rPr>
              <a:t>Superior financial performance is critical for increasing shareholder value</a:t>
            </a:r>
          </a:p>
          <a:p>
            <a:pPr marL="230188" indent="-230188"/>
            <a:endParaRPr lang="en-US" sz="2400" b="1" dirty="0">
              <a:latin typeface="Arial Narrow"/>
              <a:cs typeface="Arial Narrow"/>
            </a:endParaRPr>
          </a:p>
          <a:p>
            <a:pPr marL="230188" indent="-230188"/>
            <a:r>
              <a:rPr lang="en-US" sz="2400" b="1" dirty="0" smtClean="0">
                <a:latin typeface="Arial Narrow"/>
                <a:cs typeface="Arial Narrow"/>
              </a:rPr>
              <a:t>•	Methods</a:t>
            </a:r>
          </a:p>
          <a:p>
            <a:pPr marL="4508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Return on investment – ROI </a:t>
            </a:r>
            <a:r>
              <a:rPr lang="en-US" b="1" dirty="0" smtClean="0">
                <a:latin typeface="Arial Narrow"/>
                <a:cs typeface="Arial Narrow"/>
              </a:rPr>
              <a:t>– typically based on accounting data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4508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Payback </a:t>
            </a:r>
            <a:r>
              <a:rPr lang="en-US" b="1" dirty="0" smtClean="0">
                <a:latin typeface="Arial Narrow"/>
                <a:cs typeface="Arial Narrow"/>
              </a:rPr>
              <a:t>– time to pay back the investment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4508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Internal rate of return – IRR </a:t>
            </a:r>
            <a:r>
              <a:rPr lang="en-US" b="1" dirty="0" smtClean="0">
                <a:latin typeface="Arial Narrow"/>
                <a:cs typeface="Arial Narrow"/>
              </a:rPr>
              <a:t>– time value of money is important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4508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Net present value – NPV – </a:t>
            </a:r>
            <a:r>
              <a:rPr lang="en-US" b="1" dirty="0">
                <a:latin typeface="Arial Narrow"/>
                <a:cs typeface="Arial Narrow"/>
              </a:rPr>
              <a:t>time </a:t>
            </a:r>
            <a:r>
              <a:rPr lang="en-US" b="1" dirty="0" smtClean="0">
                <a:latin typeface="Arial Narrow"/>
                <a:cs typeface="Arial Narrow"/>
              </a:rPr>
              <a:t>value of </a:t>
            </a:r>
            <a:r>
              <a:rPr lang="en-US" b="1" dirty="0">
                <a:latin typeface="Arial Narrow"/>
                <a:cs typeface="Arial Narrow"/>
              </a:rPr>
              <a:t>money is important</a:t>
            </a:r>
            <a:endParaRPr lang="en-US" b="1" dirty="0" smtClean="0">
              <a:latin typeface="Arial Narrow"/>
              <a:cs typeface="Arial Narrow"/>
            </a:endParaRPr>
          </a:p>
          <a:p>
            <a:pPr marL="23336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Advantages</a:t>
            </a:r>
          </a:p>
          <a:p>
            <a:pPr marL="23336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Disadvantages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Financial Analysis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971784" cy="23314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/>
            <a:r>
              <a:rPr lang="en-US" sz="2000" dirty="0" smtClean="0">
                <a:latin typeface="Arial Narrow"/>
                <a:cs typeface="Arial Narrow"/>
              </a:rPr>
              <a:t>•	Methods</a:t>
            </a:r>
          </a:p>
          <a:p>
            <a:pPr marL="230188" indent="-230188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•	Advantages</a:t>
            </a:r>
          </a:p>
          <a:p>
            <a:pPr marL="4508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Clarity</a:t>
            </a:r>
          </a:p>
          <a:p>
            <a:pPr marL="4508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Conceptual simplicity</a:t>
            </a:r>
          </a:p>
          <a:p>
            <a:pPr marL="4508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Comparable results</a:t>
            </a:r>
          </a:p>
          <a:p>
            <a:pPr marL="23336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dirty="0" smtClean="0">
                <a:latin typeface="Arial Narrow"/>
                <a:cs typeface="Arial Narrow"/>
              </a:rPr>
              <a:t>•	Disadvantages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Financial Analysis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8696" y="1600200"/>
            <a:ext cx="7971784" cy="2677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Methods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•	Advantages</a:t>
            </a:r>
          </a:p>
          <a:p>
            <a:pPr marL="230188" indent="-230188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•	Disadvantages</a:t>
            </a:r>
          </a:p>
          <a:p>
            <a:pPr marL="4508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Uncertainty in the estimates</a:t>
            </a:r>
          </a:p>
          <a:p>
            <a:pPr marL="4508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Internal political dynamics</a:t>
            </a:r>
          </a:p>
          <a:p>
            <a:pPr marL="4508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Silence on strategic issues</a:t>
            </a:r>
          </a:p>
          <a:p>
            <a:pPr marL="4508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Potential misallocation of investment funds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Financial Analysis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Uncertainty in the Estimates: </a:t>
            </a:r>
            <a:r>
              <a:rPr lang="en-US" sz="2400" b="1" i="1" dirty="0" smtClean="0">
                <a:latin typeface="Arial Narrow"/>
                <a:cs typeface="Arial Narrow"/>
              </a:rPr>
              <a:t>Hockey Stick Forecasts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pic>
        <p:nvPicPr>
          <p:cNvPr id="28" name="Picture 27" descr="figure 12.1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68" y="2540000"/>
            <a:ext cx="6956425" cy="37782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Resource Allocation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Financial analysis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Key characteristics of portfolio analysis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General product portfolio approach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Growth/share matrix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Multifactor matrix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Portfolio analysis summary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Key Characteristics of Portfolio Analysis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639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000" b="1" i="1" dirty="0" smtClean="0">
                <a:latin typeface="Arial Narrow"/>
                <a:cs typeface="Arial Narrow"/>
              </a:rPr>
              <a:t>Collection of</a:t>
            </a:r>
            <a:r>
              <a:rPr lang="en-US" sz="2000" b="1" dirty="0" smtClean="0">
                <a:latin typeface="Arial Narrow"/>
                <a:cs typeface="Arial Narrow"/>
              </a:rPr>
              <a:t> firm elements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Operates at several levels</a:t>
            </a:r>
          </a:p>
          <a:p>
            <a:pPr marL="4508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Corporate – focus on businesses</a:t>
            </a:r>
          </a:p>
          <a:p>
            <a:pPr marL="4508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Business – focus on product lines</a:t>
            </a:r>
          </a:p>
          <a:p>
            <a:pPr marL="450850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Product line – focus on products</a:t>
            </a:r>
          </a:p>
          <a:p>
            <a:pPr marL="23336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Managed as an integrated whole</a:t>
            </a:r>
          </a:p>
          <a:p>
            <a:pPr marL="233363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Firm should </a:t>
            </a:r>
            <a:r>
              <a:rPr lang="en-US" sz="2000" b="1" i="1" dirty="0" smtClean="0">
                <a:latin typeface="Arial Narrow"/>
                <a:cs typeface="Arial Narrow"/>
              </a:rPr>
              <a:t>balance</a:t>
            </a:r>
            <a:r>
              <a:rPr lang="en-US" sz="2000" b="1" dirty="0" smtClean="0">
                <a:latin typeface="Arial Narrow"/>
                <a:cs typeface="Arial Narrow"/>
              </a:rPr>
              <a:t> portfolio elements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Resource Allocation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Financial analysis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Key characteristics of portfolio analysis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General product portfolio approach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Growth/share matrix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Multifactor matrix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Portfolio analysis summary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General Product Portfolio Approach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65350" y="2286000"/>
          <a:ext cx="5235411" cy="3422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6919"/>
                <a:gridCol w="901282"/>
                <a:gridCol w="1908605"/>
                <a:gridCol w="1908605"/>
              </a:tblGrid>
              <a:tr h="127978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Market Attractiveness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High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79789">
                <a:tc vMerge="1">
                  <a:txBody>
                    <a:bodyPr/>
                    <a:lstStyle/>
                    <a:p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Arial Narrow"/>
                          <a:cs typeface="Arial Narrow"/>
                        </a:rPr>
                        <a:t>A</a:t>
                      </a:r>
                      <a:endParaRPr lang="en-US" sz="20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433919">
                <a:tc>
                  <a:txBody>
                    <a:bodyPr/>
                    <a:lstStyle/>
                    <a:p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Low (High)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High (Low)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9456">
                <a:tc>
                  <a:txBody>
                    <a:bodyPr/>
                    <a:lstStyle/>
                    <a:p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Relative Competitive Ability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Resource Allocation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Financial analysis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Key characteristics of portfolio analysis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General product portfolio approach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Growth/share matrix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Multifactor matrix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Portfolio analysis summary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Markets Strategically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196" y="1600200"/>
            <a:ext cx="7713031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1: </a:t>
            </a:r>
            <a:r>
              <a:rPr lang="en-US" sz="2400" dirty="0">
                <a:latin typeface="Arial Narrow"/>
                <a:cs typeface="Arial Narrow"/>
              </a:rPr>
              <a:t>Marketing and the Firm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2:  </a:t>
            </a:r>
            <a:r>
              <a:rPr lang="en-US" sz="2400" dirty="0">
                <a:latin typeface="Arial Narrow"/>
                <a:cs typeface="Arial Narrow"/>
              </a:rPr>
              <a:t>Fundamental Insights for Strategic Marketing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3: </a:t>
            </a:r>
            <a:r>
              <a:rPr lang="en-US" sz="2400" dirty="0">
                <a:latin typeface="Arial Narrow"/>
                <a:cs typeface="Arial Narrow"/>
              </a:rPr>
              <a:t>Strategic </a:t>
            </a:r>
            <a:r>
              <a:rPr lang="en-US" sz="2400" dirty="0" smtClean="0">
                <a:latin typeface="Arial Narrow"/>
                <a:cs typeface="Arial Narrow"/>
              </a:rPr>
              <a:t>Marketing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latin typeface="Arial Narrow"/>
                <a:cs typeface="Arial Narrow"/>
              </a:rPr>
              <a:t>Section </a:t>
            </a:r>
            <a:r>
              <a:rPr lang="en-US" sz="2600" b="1" dirty="0" smtClean="0">
                <a:latin typeface="Arial Narrow"/>
                <a:cs typeface="Arial Narrow"/>
              </a:rPr>
              <a:t>4: </a:t>
            </a:r>
            <a:r>
              <a:rPr lang="en-US" sz="2600" b="1" dirty="0">
                <a:latin typeface="Arial Narrow"/>
                <a:cs typeface="Arial Narrow"/>
              </a:rPr>
              <a:t>Implementing the Market </a:t>
            </a:r>
            <a:r>
              <a:rPr lang="en-US" sz="2600" b="1" dirty="0" smtClean="0">
                <a:latin typeface="Arial Narrow"/>
                <a:cs typeface="Arial Narrow"/>
              </a:rPr>
              <a:t>Strategy</a:t>
            </a:r>
          </a:p>
          <a:p>
            <a:pPr marL="234950" defTabSz="798513"/>
            <a:r>
              <a:rPr lang="en-US" sz="2200" b="1" i="1" dirty="0" smtClean="0">
                <a:latin typeface="Arial Narrow"/>
                <a:cs typeface="Arial Narrow"/>
              </a:rPr>
              <a:t>Part A: Providing Customer Value</a:t>
            </a:r>
          </a:p>
          <a:p>
            <a:pPr marL="228600">
              <a:spcBef>
                <a:spcPts val="600"/>
              </a:spcBef>
            </a:pPr>
            <a:r>
              <a:rPr lang="en-US" sz="2200" b="1" dirty="0" smtClean="0">
                <a:latin typeface="Arial Narrow"/>
                <a:cs typeface="Arial Narrow"/>
              </a:rPr>
              <a:t>Chapter 12: Managing the Product Line</a:t>
            </a:r>
          </a:p>
          <a:p>
            <a:pPr marL="228600"/>
            <a:r>
              <a:rPr lang="en-US" sz="2000" dirty="0" smtClean="0">
                <a:latin typeface="Arial Narrow"/>
                <a:cs typeface="Arial Narrow"/>
              </a:rPr>
              <a:t>Chapter 13: Managing </a:t>
            </a:r>
            <a:r>
              <a:rPr lang="en-US" sz="2000" dirty="0" smtClean="0">
                <a:latin typeface="Arial Narrow"/>
                <a:cs typeface="Arial Narrow"/>
              </a:rPr>
              <a:t>Services, Customer </a:t>
            </a:r>
            <a:r>
              <a:rPr lang="en-US" sz="2000" dirty="0" smtClean="0">
                <a:latin typeface="Arial Narrow"/>
                <a:cs typeface="Arial Narrow"/>
              </a:rPr>
              <a:t>Service</a:t>
            </a:r>
          </a:p>
          <a:p>
            <a:pPr marL="228600"/>
            <a:r>
              <a:rPr lang="en-US" sz="2000" dirty="0" smtClean="0">
                <a:latin typeface="Arial Narrow"/>
                <a:cs typeface="Arial Narrow"/>
              </a:rPr>
              <a:t>Chapter 14: Developing New Products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Growth/Share Matrix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Structure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Characteristics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Strategic recommendations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Issues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Growth/Share Matrix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5350" y="2286000"/>
          <a:ext cx="5235411" cy="3422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6919"/>
                <a:gridCol w="901282"/>
                <a:gridCol w="1908605"/>
                <a:gridCol w="1908605"/>
              </a:tblGrid>
              <a:tr h="127978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Forecast Long-Run Market Growth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High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79789">
                <a:tc vMerge="1">
                  <a:txBody>
                    <a:bodyPr/>
                    <a:lstStyle/>
                    <a:p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433919">
                <a:tc>
                  <a:txBody>
                    <a:bodyPr/>
                    <a:lstStyle/>
                    <a:p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High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9456">
                <a:tc>
                  <a:txBody>
                    <a:bodyPr/>
                    <a:lstStyle/>
                    <a:p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Relative Market Share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65350" y="5873750"/>
            <a:ext cx="328995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Arial Narrow"/>
                <a:cs typeface="Arial Narrow"/>
              </a:rPr>
              <a:t>Developed by the Boston Consulting Group (BCG)</a:t>
            </a:r>
            <a:endParaRPr lang="en-US" sz="1400" dirty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Growth/Share Matrix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40403" y="1767840"/>
          <a:ext cx="573293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7883"/>
                <a:gridCol w="3435047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Arial Narrow"/>
                          <a:cs typeface="Arial Narrow"/>
                        </a:rPr>
                        <a:t>Relative Market Share =</a:t>
                      </a:r>
                      <a:endParaRPr lang="en-US" b="1" i="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Arial Narrow"/>
                          <a:cs typeface="Arial Narrow"/>
                        </a:rPr>
                        <a:t>Firm Market Share</a:t>
                      </a:r>
                      <a:endParaRPr lang="en-US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latin typeface="Arial Narrow"/>
                          <a:cs typeface="Arial Narrow"/>
                        </a:rPr>
                        <a:t>Market Share of Largest Competitor</a:t>
                      </a:r>
                      <a:endParaRPr lang="en-US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40401" y="2794000"/>
          <a:ext cx="7208550" cy="1136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2850"/>
                <a:gridCol w="2402850"/>
                <a:gridCol w="2402850"/>
              </a:tblGrid>
              <a:tr h="568476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 smtClean="0">
                          <a:latin typeface="Arial Narrow"/>
                          <a:cs typeface="Arial Narrow"/>
                        </a:rPr>
                        <a:t>MS</a:t>
                      </a:r>
                      <a:r>
                        <a:rPr lang="en-US" b="1" i="0" baseline="-25000" dirty="0" err="1" smtClean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lang="en-US" b="1" i="0" dirty="0" smtClean="0">
                          <a:latin typeface="Arial Narrow"/>
                          <a:cs typeface="Arial Narrow"/>
                        </a:rPr>
                        <a:t> = 40%</a:t>
                      </a:r>
                      <a:endParaRPr lang="en-US" b="1" i="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 smtClean="0">
                          <a:latin typeface="Arial Narrow"/>
                          <a:cs typeface="Arial Narrow"/>
                        </a:rPr>
                        <a:t>MS</a:t>
                      </a:r>
                      <a:r>
                        <a:rPr lang="en-US" b="1" i="0" baseline="-25000" dirty="0" err="1" smtClean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lang="en-US" b="1" i="0" dirty="0" smtClean="0">
                          <a:latin typeface="Arial Narrow"/>
                          <a:cs typeface="Arial Narrow"/>
                        </a:rPr>
                        <a:t> = 20%</a:t>
                      </a:r>
                      <a:endParaRPr lang="en-US" b="1" i="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 smtClean="0">
                          <a:latin typeface="Arial Narrow"/>
                          <a:cs typeface="Arial Narrow"/>
                        </a:rPr>
                        <a:t>MS</a:t>
                      </a:r>
                      <a:r>
                        <a:rPr lang="en-US" b="1" i="0" baseline="-25000" dirty="0" err="1" smtClean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lang="en-US" b="1" i="0" dirty="0" smtClean="0">
                          <a:latin typeface="Arial Narrow"/>
                          <a:cs typeface="Arial Narrow"/>
                        </a:rPr>
                        <a:t> = 15%</a:t>
                      </a:r>
                      <a:endParaRPr lang="en-US" b="1" i="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568476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 smtClean="0">
                          <a:latin typeface="Arial Narrow"/>
                          <a:cs typeface="Arial Narrow"/>
                        </a:rPr>
                        <a:t>RMS</a:t>
                      </a:r>
                      <a:r>
                        <a:rPr lang="en-US" b="1" i="0" baseline="-25000" dirty="0" err="1" smtClean="0">
                          <a:latin typeface="Arial Narrow"/>
                          <a:cs typeface="Arial Narrow"/>
                        </a:rPr>
                        <a:t>a</a:t>
                      </a:r>
                      <a:r>
                        <a:rPr lang="en-US" b="1" i="0" dirty="0" smtClean="0">
                          <a:latin typeface="Arial Narrow"/>
                          <a:cs typeface="Arial Narrow"/>
                        </a:rPr>
                        <a:t> = 40/20 = 2.0</a:t>
                      </a:r>
                      <a:endParaRPr lang="en-US" b="1" i="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err="1" smtClean="0">
                          <a:latin typeface="Arial Narrow"/>
                          <a:cs typeface="Arial Narrow"/>
                        </a:rPr>
                        <a:t>RMS</a:t>
                      </a:r>
                      <a:r>
                        <a:rPr lang="en-US" b="1" i="0" baseline="-25000" dirty="0" err="1" smtClean="0">
                          <a:latin typeface="Arial Narrow"/>
                          <a:cs typeface="Arial Narrow"/>
                        </a:rPr>
                        <a:t>b</a:t>
                      </a:r>
                      <a:r>
                        <a:rPr lang="en-US" b="1" i="0" dirty="0" smtClean="0">
                          <a:latin typeface="Arial Narrow"/>
                          <a:cs typeface="Arial Narrow"/>
                        </a:rPr>
                        <a:t> = 20/40 = 0.5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err="1" smtClean="0">
                          <a:latin typeface="Arial Narrow"/>
                          <a:cs typeface="Arial Narrow"/>
                        </a:rPr>
                        <a:t>RMS</a:t>
                      </a:r>
                      <a:r>
                        <a:rPr lang="en-US" b="1" i="0" baseline="-25000" dirty="0" err="1" smtClean="0">
                          <a:latin typeface="Arial Narrow"/>
                          <a:cs typeface="Arial Narrow"/>
                        </a:rPr>
                        <a:t>c</a:t>
                      </a:r>
                      <a:r>
                        <a:rPr lang="en-US" b="1" i="0" dirty="0" smtClean="0">
                          <a:latin typeface="Arial Narrow"/>
                          <a:cs typeface="Arial Narrow"/>
                        </a:rPr>
                        <a:t> = 15/40 = 0.375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Growth/Share Matrix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Structure </a:t>
            </a:r>
            <a:r>
              <a:rPr lang="en-US" b="1" dirty="0" smtClean="0">
                <a:latin typeface="Arial Narrow"/>
                <a:cs typeface="Arial Narrow"/>
              </a:rPr>
              <a:t>– Product or Business entries proportional to sales revenues</a:t>
            </a:r>
            <a:endParaRPr lang="en-US" sz="1600" b="1" dirty="0" smtClean="0">
              <a:latin typeface="Arial Narrow"/>
              <a:cs typeface="Arial Narrow"/>
            </a:endParaRPr>
          </a:p>
        </p:txBody>
      </p:sp>
      <p:pic>
        <p:nvPicPr>
          <p:cNvPr id="14" name="Picture 13" descr="figure 12.2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96" y="2136450"/>
            <a:ext cx="6067425" cy="41560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Growth/Share Matrix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559478"/>
              </p:ext>
            </p:extLst>
          </p:nvPr>
        </p:nvGraphicFramePr>
        <p:xfrm>
          <a:off x="4266018" y="3284705"/>
          <a:ext cx="1458640" cy="1233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320"/>
                <a:gridCol w="729320"/>
              </a:tblGrid>
              <a:tr h="616705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D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6705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Arial Narrow"/>
                          <a:cs typeface="Arial Narrow"/>
                        </a:rPr>
                        <a:t>A</a:t>
                      </a:r>
                      <a:endParaRPr lang="en-US" sz="20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rgbClr val="FF0000"/>
                          </a:solidFill>
                          <a:latin typeface="Arial Narrow"/>
                          <a:cs typeface="Arial Narrow"/>
                        </a:rPr>
                        <a:t>C</a:t>
                      </a:r>
                      <a:endParaRPr lang="en-US" sz="2000" b="1" i="0" dirty="0">
                        <a:solidFill>
                          <a:srgbClr val="FF0000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8696" y="1316422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Characteristics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24647" y="2739196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0"/>
          </p:cNvCxnSpPr>
          <p:nvPr/>
        </p:nvCxnSpPr>
        <p:spPr>
          <a:xfrm rot="16200000" flipV="1">
            <a:off x="2606934" y="2407183"/>
            <a:ext cx="663232" cy="79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7"/>
          </p:cNvCxnSpPr>
          <p:nvPr/>
        </p:nvCxnSpPr>
        <p:spPr>
          <a:xfrm rot="5400000" flipH="1" flipV="1">
            <a:off x="3067444" y="2325829"/>
            <a:ext cx="399170" cy="49452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5" idx="1"/>
          </p:cNvCxnSpPr>
          <p:nvPr/>
        </p:nvCxnSpPr>
        <p:spPr>
          <a:xfrm rot="16200000" flipV="1">
            <a:off x="2363717" y="2278266"/>
            <a:ext cx="399170" cy="58964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5" idx="3"/>
          </p:cNvCxnSpPr>
          <p:nvPr/>
        </p:nvCxnSpPr>
        <p:spPr>
          <a:xfrm rot="5400000">
            <a:off x="2400211" y="2802586"/>
            <a:ext cx="326183" cy="58964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5"/>
          </p:cNvCxnSpPr>
          <p:nvPr/>
        </p:nvCxnSpPr>
        <p:spPr>
          <a:xfrm rot="16200000" flipH="1">
            <a:off x="3286278" y="2667808"/>
            <a:ext cx="713232" cy="124625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506340" y="1768186"/>
            <a:ext cx="863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Profitable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1561976" y="2065726"/>
            <a:ext cx="1329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High Investment</a:t>
            </a:r>
            <a:endParaRPr lang="en-US" sz="1400" dirty="0"/>
          </a:p>
        </p:txBody>
      </p:sp>
      <p:sp>
        <p:nvSpPr>
          <p:cNvPr id="39" name="Rectangle 38"/>
          <p:cNvSpPr/>
          <p:nvPr/>
        </p:nvSpPr>
        <p:spPr>
          <a:xfrm>
            <a:off x="1673088" y="3260501"/>
            <a:ext cx="1190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Cash outflows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3472507" y="1896449"/>
            <a:ext cx="10681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High risks </a:t>
            </a:r>
            <a:br>
              <a:rPr lang="en-US" sz="1400" b="1" dirty="0" smtClean="0">
                <a:latin typeface="Arial Narrow"/>
                <a:cs typeface="Arial Narrow"/>
              </a:rPr>
            </a:br>
            <a:r>
              <a:rPr lang="en-US" sz="1400" b="1" dirty="0" smtClean="0">
                <a:latin typeface="Arial Narrow"/>
                <a:cs typeface="Arial Narrow"/>
              </a:rPr>
              <a:t>(customers, </a:t>
            </a:r>
            <a:br>
              <a:rPr lang="en-US" sz="1400" b="1" dirty="0" smtClean="0">
                <a:latin typeface="Arial Narrow"/>
                <a:cs typeface="Arial Narrow"/>
              </a:rPr>
            </a:br>
            <a:r>
              <a:rPr lang="en-US" sz="1400" b="1" dirty="0" smtClean="0">
                <a:latin typeface="Arial Narrow"/>
                <a:cs typeface="Arial Narrow"/>
              </a:rPr>
              <a:t>competitors,</a:t>
            </a:r>
            <a:br>
              <a:rPr lang="en-US" sz="1400" b="1" dirty="0" smtClean="0">
                <a:latin typeface="Arial Narrow"/>
                <a:cs typeface="Arial Narrow"/>
              </a:rPr>
            </a:br>
            <a:r>
              <a:rPr lang="en-US" sz="1400" b="1" dirty="0" smtClean="0">
                <a:latin typeface="Arial Narrow"/>
                <a:cs typeface="Arial Narrow"/>
              </a:rPr>
              <a:t>technology)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4278114" y="2961472"/>
            <a:ext cx="7117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Star</a:t>
            </a:r>
            <a:endParaRPr lang="en-US" sz="1600" dirty="0"/>
          </a:p>
        </p:txBody>
      </p:sp>
      <p:sp>
        <p:nvSpPr>
          <p:cNvPr id="42" name="Rectangle 41"/>
          <p:cNvSpPr/>
          <p:nvPr/>
        </p:nvSpPr>
        <p:spPr>
          <a:xfrm>
            <a:off x="4132973" y="4493925"/>
            <a:ext cx="989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Cash cow</a:t>
            </a: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5724658" y="4053103"/>
            <a:ext cx="7117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 Narrow"/>
                <a:cs typeface="Arial Narrow"/>
              </a:rPr>
              <a:t>Dog</a:t>
            </a:r>
            <a:endParaRPr lang="en-US" sz="1600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2891889" y="4161295"/>
            <a:ext cx="1386223" cy="640407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472507" y="436088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endCxn id="46" idx="5"/>
          </p:cNvCxnSpPr>
          <p:nvPr/>
        </p:nvCxnSpPr>
        <p:spPr>
          <a:xfrm rot="16200000" flipV="1">
            <a:off x="3582420" y="4641211"/>
            <a:ext cx="397458" cy="22704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417821" y="4953460"/>
            <a:ext cx="10018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Low risks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1266598" y="3899214"/>
            <a:ext cx="1001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Low cost supplier</a:t>
            </a:r>
            <a:endParaRPr lang="en-US" sz="1400" dirty="0"/>
          </a:p>
        </p:txBody>
      </p:sp>
      <p:sp>
        <p:nvSpPr>
          <p:cNvPr id="52" name="Rectangle 51"/>
          <p:cNvSpPr/>
          <p:nvPr/>
        </p:nvSpPr>
        <p:spPr>
          <a:xfrm>
            <a:off x="278193" y="5261237"/>
            <a:ext cx="12837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Price premiums</a:t>
            </a:r>
            <a:endParaRPr lang="en-US" sz="1400" dirty="0"/>
          </a:p>
        </p:txBody>
      </p:sp>
      <p:sp>
        <p:nvSpPr>
          <p:cNvPr id="53" name="Rectangle 52"/>
          <p:cNvSpPr/>
          <p:nvPr/>
        </p:nvSpPr>
        <p:spPr>
          <a:xfrm>
            <a:off x="2272716" y="4589480"/>
            <a:ext cx="738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High profits</a:t>
            </a:r>
            <a:endParaRPr lang="en-US" sz="1400" dirty="0"/>
          </a:p>
        </p:txBody>
      </p:sp>
      <p:sp>
        <p:nvSpPr>
          <p:cNvPr id="54" name="Rectangle 53"/>
          <p:cNvSpPr/>
          <p:nvPr/>
        </p:nvSpPr>
        <p:spPr>
          <a:xfrm>
            <a:off x="1642798" y="5749391"/>
            <a:ext cx="1296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High potential cash generation</a:t>
            </a:r>
            <a:endParaRPr lang="en-US" sz="1400" dirty="0"/>
          </a:p>
        </p:txBody>
      </p:sp>
      <p:sp>
        <p:nvSpPr>
          <p:cNvPr id="55" name="Rectangle 54"/>
          <p:cNvSpPr/>
          <p:nvPr/>
        </p:nvSpPr>
        <p:spPr>
          <a:xfrm>
            <a:off x="3246594" y="5749391"/>
            <a:ext cx="1296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Relatively low investment</a:t>
            </a:r>
            <a:endParaRPr lang="en-US" sz="1400" dirty="0"/>
          </a:p>
        </p:txBody>
      </p:sp>
      <p:cxnSp>
        <p:nvCxnSpPr>
          <p:cNvPr id="56" name="Straight Connector 55"/>
          <p:cNvCxnSpPr>
            <a:endCxn id="51" idx="2"/>
          </p:cNvCxnSpPr>
          <p:nvPr/>
        </p:nvCxnSpPr>
        <p:spPr>
          <a:xfrm rot="10800000">
            <a:off x="1767540" y="4422434"/>
            <a:ext cx="618697" cy="33590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2" idx="0"/>
          </p:cNvCxnSpPr>
          <p:nvPr/>
        </p:nvCxnSpPr>
        <p:spPr>
          <a:xfrm rot="5400000" flipH="1" flipV="1">
            <a:off x="1442512" y="4431034"/>
            <a:ext cx="307777" cy="1352631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V="1">
            <a:off x="2465328" y="5271617"/>
            <a:ext cx="397458" cy="6594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70" idx="6"/>
          </p:cNvCxnSpPr>
          <p:nvPr/>
        </p:nvCxnSpPr>
        <p:spPr>
          <a:xfrm rot="10800000">
            <a:off x="2824647" y="5503318"/>
            <a:ext cx="842982" cy="2460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4" idx="0"/>
            <a:endCxn id="70" idx="2"/>
          </p:cNvCxnSpPr>
          <p:nvPr/>
        </p:nvCxnSpPr>
        <p:spPr>
          <a:xfrm rot="5400000" flipH="1" flipV="1">
            <a:off x="2320424" y="5473768"/>
            <a:ext cx="246073" cy="305174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2596047" y="5389018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714476" y="2610933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>
            <a:stCxn id="76" idx="0"/>
          </p:cNvCxnSpPr>
          <p:nvPr/>
        </p:nvCxnSpPr>
        <p:spPr>
          <a:xfrm rot="16200000" flipV="1">
            <a:off x="6496763" y="2278920"/>
            <a:ext cx="663232" cy="794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76" idx="7"/>
          </p:cNvCxnSpPr>
          <p:nvPr/>
        </p:nvCxnSpPr>
        <p:spPr>
          <a:xfrm rot="5400000" flipH="1" flipV="1">
            <a:off x="6957273" y="2197566"/>
            <a:ext cx="399170" cy="494521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76" idx="1"/>
          </p:cNvCxnSpPr>
          <p:nvPr/>
        </p:nvCxnSpPr>
        <p:spPr>
          <a:xfrm rot="16200000" flipV="1">
            <a:off x="6253546" y="2150003"/>
            <a:ext cx="399170" cy="589646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6" idx="3"/>
          </p:cNvCxnSpPr>
          <p:nvPr/>
        </p:nvCxnSpPr>
        <p:spPr>
          <a:xfrm rot="5400000">
            <a:off x="5815558" y="2715155"/>
            <a:ext cx="841497" cy="1023296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6" idx="5"/>
          </p:cNvCxnSpPr>
          <p:nvPr/>
        </p:nvCxnSpPr>
        <p:spPr>
          <a:xfrm rot="16200000" flipH="1">
            <a:off x="7174281" y="2541372"/>
            <a:ext cx="326185" cy="85555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6171094" y="1639923"/>
            <a:ext cx="131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Frequent losses</a:t>
            </a:r>
            <a:endParaRPr lang="en-US" sz="1400" dirty="0"/>
          </a:p>
        </p:txBody>
      </p:sp>
      <p:sp>
        <p:nvSpPr>
          <p:cNvPr id="83" name="Rectangle 82"/>
          <p:cNvSpPr/>
          <p:nvPr/>
        </p:nvSpPr>
        <p:spPr>
          <a:xfrm>
            <a:off x="5451805" y="1937463"/>
            <a:ext cx="13299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High Investment</a:t>
            </a:r>
            <a:endParaRPr lang="en-US" sz="1400" dirty="0"/>
          </a:p>
        </p:txBody>
      </p:sp>
      <p:sp>
        <p:nvSpPr>
          <p:cNvPr id="84" name="Rectangle 83"/>
          <p:cNvSpPr/>
          <p:nvPr/>
        </p:nvSpPr>
        <p:spPr>
          <a:xfrm>
            <a:off x="7404119" y="3132238"/>
            <a:ext cx="994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Heavy cash </a:t>
            </a:r>
            <a:br>
              <a:rPr lang="en-US" sz="1400" b="1" dirty="0" smtClean="0">
                <a:latin typeface="Arial Narrow"/>
                <a:cs typeface="Arial Narrow"/>
              </a:rPr>
            </a:br>
            <a:r>
              <a:rPr lang="en-US" sz="1400" b="1" dirty="0" smtClean="0">
                <a:latin typeface="Arial Narrow"/>
                <a:cs typeface="Arial Narrow"/>
              </a:rPr>
              <a:t>outflows</a:t>
            </a:r>
            <a:endParaRPr lang="en-US" sz="1400" dirty="0"/>
          </a:p>
        </p:txBody>
      </p:sp>
      <p:sp>
        <p:nvSpPr>
          <p:cNvPr id="85" name="Rectangle 84"/>
          <p:cNvSpPr/>
          <p:nvPr/>
        </p:nvSpPr>
        <p:spPr>
          <a:xfrm>
            <a:off x="7362336" y="1768186"/>
            <a:ext cx="106814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High risks </a:t>
            </a:r>
            <a:br>
              <a:rPr lang="en-US" sz="1400" b="1" dirty="0" smtClean="0">
                <a:latin typeface="Arial Narrow"/>
                <a:cs typeface="Arial Narrow"/>
              </a:rPr>
            </a:br>
            <a:r>
              <a:rPr lang="en-US" sz="1400" b="1" dirty="0" smtClean="0">
                <a:latin typeface="Arial Narrow"/>
                <a:cs typeface="Arial Narrow"/>
              </a:rPr>
              <a:t>(customers, </a:t>
            </a:r>
            <a:br>
              <a:rPr lang="en-US" sz="1400" b="1" dirty="0" smtClean="0">
                <a:latin typeface="Arial Narrow"/>
                <a:cs typeface="Arial Narrow"/>
              </a:rPr>
            </a:br>
            <a:r>
              <a:rPr lang="en-US" sz="1400" b="1" dirty="0" smtClean="0">
                <a:latin typeface="Arial Narrow"/>
                <a:cs typeface="Arial Narrow"/>
              </a:rPr>
              <a:t>competitors,</a:t>
            </a:r>
            <a:br>
              <a:rPr lang="en-US" sz="1400" b="1" dirty="0" smtClean="0">
                <a:latin typeface="Arial Narrow"/>
                <a:cs typeface="Arial Narrow"/>
              </a:rPr>
            </a:br>
            <a:r>
              <a:rPr lang="en-US" sz="1400" b="1" dirty="0" smtClean="0">
                <a:latin typeface="Arial Narrow"/>
                <a:cs typeface="Arial Narrow"/>
              </a:rPr>
              <a:t>technology)</a:t>
            </a:r>
            <a:endParaRPr lang="en-US" sz="1400" dirty="0"/>
          </a:p>
        </p:txBody>
      </p:sp>
      <p:cxnSp>
        <p:nvCxnSpPr>
          <p:cNvPr id="88" name="Straight Connector 87"/>
          <p:cNvCxnSpPr>
            <a:stCxn id="94" idx="7"/>
          </p:cNvCxnSpPr>
          <p:nvPr/>
        </p:nvCxnSpPr>
        <p:spPr>
          <a:xfrm rot="5400000" flipH="1" flipV="1">
            <a:off x="7056810" y="4378372"/>
            <a:ext cx="500469" cy="465486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7200139" y="4031180"/>
            <a:ext cx="1360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Sentimental favorite</a:t>
            </a:r>
            <a:endParaRPr lang="en-US" sz="1400" dirty="0"/>
          </a:p>
        </p:txBody>
      </p:sp>
      <p:sp>
        <p:nvSpPr>
          <p:cNvPr id="90" name="Rectangle 89"/>
          <p:cNvSpPr/>
          <p:nvPr/>
        </p:nvSpPr>
        <p:spPr>
          <a:xfrm>
            <a:off x="7443029" y="4857506"/>
            <a:ext cx="12060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Focus of top management attention</a:t>
            </a:r>
            <a:endParaRPr lang="en-US" sz="1400" dirty="0"/>
          </a:p>
        </p:txBody>
      </p:sp>
      <p:cxnSp>
        <p:nvCxnSpPr>
          <p:cNvPr id="91" name="Straight Connector 90"/>
          <p:cNvCxnSpPr>
            <a:stCxn id="94" idx="1"/>
          </p:cNvCxnSpPr>
          <p:nvPr/>
        </p:nvCxnSpPr>
        <p:spPr>
          <a:xfrm rot="16200000" flipV="1">
            <a:off x="6068424" y="4017115"/>
            <a:ext cx="500469" cy="1187999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94" idx="2"/>
          </p:cNvCxnSpPr>
          <p:nvPr/>
        </p:nvCxnSpPr>
        <p:spPr>
          <a:xfrm flipV="1">
            <a:off x="6436452" y="4942171"/>
            <a:ext cx="442727" cy="170529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endCxn id="94" idx="6"/>
          </p:cNvCxnSpPr>
          <p:nvPr/>
        </p:nvCxnSpPr>
        <p:spPr>
          <a:xfrm rot="10800000">
            <a:off x="7107779" y="4942172"/>
            <a:ext cx="432010" cy="170529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6879179" y="4827871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>
            <a:endCxn id="94" idx="5"/>
          </p:cNvCxnSpPr>
          <p:nvPr/>
        </p:nvCxnSpPr>
        <p:spPr>
          <a:xfrm rot="16200000" flipV="1">
            <a:off x="6855120" y="5242174"/>
            <a:ext cx="726398" cy="28803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6605782" y="5690188"/>
            <a:ext cx="1517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High managerial turnover</a:t>
            </a:r>
            <a:endParaRPr lang="en-US" sz="1400" dirty="0"/>
          </a:p>
        </p:txBody>
      </p:sp>
      <p:sp>
        <p:nvSpPr>
          <p:cNvPr id="112" name="Rectangle 111"/>
          <p:cNvSpPr/>
          <p:nvPr/>
        </p:nvSpPr>
        <p:spPr>
          <a:xfrm>
            <a:off x="5472127" y="4837987"/>
            <a:ext cx="1206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High cost supplier</a:t>
            </a:r>
            <a:endParaRPr lang="en-US" sz="1400" dirty="0"/>
          </a:p>
        </p:txBody>
      </p:sp>
      <p:sp>
        <p:nvSpPr>
          <p:cNvPr id="114" name="Rectangle 113"/>
          <p:cNvSpPr/>
          <p:nvPr/>
        </p:nvSpPr>
        <p:spPr>
          <a:xfrm>
            <a:off x="4989909" y="5596169"/>
            <a:ext cx="12961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Lower profits and cash generation</a:t>
            </a:r>
            <a:endParaRPr lang="en-US" sz="1400" dirty="0"/>
          </a:p>
        </p:txBody>
      </p:sp>
      <p:cxnSp>
        <p:nvCxnSpPr>
          <p:cNvPr id="115" name="Straight Connector 114"/>
          <p:cNvCxnSpPr>
            <a:stCxn id="114" idx="0"/>
          </p:cNvCxnSpPr>
          <p:nvPr/>
        </p:nvCxnSpPr>
        <p:spPr>
          <a:xfrm rot="5400000" flipH="1" flipV="1">
            <a:off x="5667536" y="5320547"/>
            <a:ext cx="246070" cy="305175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6069921" y="3612280"/>
            <a:ext cx="232914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 Narrow"/>
                <a:cs typeface="Arial Narrow"/>
              </a:rPr>
              <a:t>Problem child, wildcat, </a:t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lottery ticket</a:t>
            </a:r>
            <a:endParaRPr lang="en-US" sz="16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Growth/Share Matrix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5350" y="2286000"/>
          <a:ext cx="5235411" cy="3422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6919"/>
                <a:gridCol w="901282"/>
                <a:gridCol w="1908605"/>
                <a:gridCol w="1908605"/>
              </a:tblGrid>
              <a:tr h="127978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Forecast Long-Run Market Growth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High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Star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Problem child</a:t>
                      </a:r>
                    </a:p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Lottery ticket</a:t>
                      </a:r>
                    </a:p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Wildcat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79789">
                <a:tc vMerge="1">
                  <a:txBody>
                    <a:bodyPr/>
                    <a:lstStyle/>
                    <a:p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Cash cow</a:t>
                      </a:r>
                      <a:endParaRPr lang="en-US" sz="20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Dog</a:t>
                      </a:r>
                      <a:endParaRPr lang="en-US" sz="20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433919">
                <a:tc>
                  <a:txBody>
                    <a:bodyPr/>
                    <a:lstStyle/>
                    <a:p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High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9456">
                <a:tc>
                  <a:txBody>
                    <a:bodyPr/>
                    <a:lstStyle/>
                    <a:p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Relative Market Share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Growth/Share Matrix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696" y="1600200"/>
            <a:ext cx="797178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Strategic Recommendations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Cash cow: Manage for long-run cash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Dog: Rationalize or exit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Star: Invest for long-run growth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Problem child, lottery ticket, wildcat: Make careful investment choices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Growth/Share Matrix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5350" y="2286000"/>
          <a:ext cx="5235411" cy="3422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6919"/>
                <a:gridCol w="901282"/>
                <a:gridCol w="1908605"/>
                <a:gridCol w="1908605"/>
              </a:tblGrid>
              <a:tr h="127978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Forecast Long-Run Market Growth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High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Star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Problem child</a:t>
                      </a:r>
                    </a:p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Lottery ticket</a:t>
                      </a:r>
                    </a:p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Wildcat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79789">
                <a:tc vMerge="1">
                  <a:txBody>
                    <a:bodyPr/>
                    <a:lstStyle/>
                    <a:p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 cow</a:t>
                      </a:r>
                      <a:endParaRPr lang="en-US" sz="1800" b="0" i="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Dog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433919">
                <a:tc>
                  <a:txBody>
                    <a:bodyPr/>
                    <a:lstStyle/>
                    <a:p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High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9456">
                <a:tc>
                  <a:txBody>
                    <a:bodyPr/>
                    <a:lstStyle/>
                    <a:p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Relative Market Share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5400000">
            <a:off x="3410857" y="3568095"/>
            <a:ext cx="822476" cy="1588"/>
          </a:xfrm>
          <a:prstGeom prst="straightConnector1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4257524" y="3157651"/>
            <a:ext cx="1076478" cy="822476"/>
          </a:xfrm>
          <a:prstGeom prst="straightConnector1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Growth/Share Matrix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65350" y="2286000"/>
          <a:ext cx="5235411" cy="34229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6919"/>
                <a:gridCol w="901282"/>
                <a:gridCol w="1908605"/>
                <a:gridCol w="1908605"/>
              </a:tblGrid>
              <a:tr h="1279789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Forecast Long-Run Market Growth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High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Star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Problem child</a:t>
                      </a:r>
                    </a:p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Lottery ticket</a:t>
                      </a:r>
                    </a:p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Wildcat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279789">
                <a:tc vMerge="1">
                  <a:txBody>
                    <a:bodyPr/>
                    <a:lstStyle/>
                    <a:p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rgbClr val="FFFFFF"/>
                          </a:solidFill>
                          <a:latin typeface="Arial Narrow"/>
                          <a:cs typeface="Arial Narrow"/>
                        </a:rPr>
                        <a:t>Cash cow</a:t>
                      </a:r>
                      <a:endParaRPr lang="en-US" sz="1800" b="0" i="0" dirty="0">
                        <a:solidFill>
                          <a:srgbClr val="FFFFFF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Dog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433919">
                <a:tc>
                  <a:txBody>
                    <a:bodyPr/>
                    <a:lstStyle/>
                    <a:p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High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9456">
                <a:tc>
                  <a:txBody>
                    <a:bodyPr/>
                    <a:lstStyle/>
                    <a:p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Relative Market Share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213907" y="3157651"/>
            <a:ext cx="1192664" cy="978920"/>
          </a:xfrm>
          <a:prstGeom prst="straightConnector1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425508" y="3695095"/>
            <a:ext cx="568476" cy="1588"/>
          </a:xfrm>
          <a:prstGeom prst="straightConnector1">
            <a:avLst/>
          </a:prstGeom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Growth/Share Matrix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Issues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Y axis – long-run market growth – sufficiently comprehensive?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X axis – relative market share – sufficiently comprehensive?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Market share/profitability relationship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Downward-sloping cost experience curves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057400"/>
            <a:ext cx="6881109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11</a:t>
            </a:r>
          </a:p>
          <a:p>
            <a:pPr rtl="0">
              <a:spcBef>
                <a:spcPts val="1800"/>
              </a:spcBef>
            </a:pP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Managing the Product Line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Growth/Share Matrix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Experience Curve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9640" y="2515810"/>
            <a:ext cx="430887" cy="2648857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Log (unit cost)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660527" y="5249447"/>
            <a:ext cx="4487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Arial Narrow"/>
                <a:cs typeface="Arial Narrow"/>
              </a:rPr>
              <a:t>Log (accumulated experience)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7176306" y="4499486"/>
            <a:ext cx="558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 Narrow"/>
                <a:cs typeface="Arial Narrow"/>
              </a:rPr>
              <a:t>Cost</a:t>
            </a:r>
            <a:endParaRPr lang="en-US" sz="1600" dirty="0"/>
          </a:p>
        </p:txBody>
      </p:sp>
      <p:cxnSp>
        <p:nvCxnSpPr>
          <p:cNvPr id="11" name="Elbow Connector 10"/>
          <p:cNvCxnSpPr/>
          <p:nvPr/>
        </p:nvCxnSpPr>
        <p:spPr>
          <a:xfrm>
            <a:off x="2660527" y="2515811"/>
            <a:ext cx="4487546" cy="2648857"/>
          </a:xfrm>
          <a:prstGeom prst="bentConnector3">
            <a:avLst>
              <a:gd name="adj1" fmla="val 137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30073" y="3084287"/>
            <a:ext cx="4318000" cy="1584476"/>
          </a:xfrm>
          <a:prstGeom prst="straightConnector1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Resource Allocation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Financial analysis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Key characteristics of portfolio analysis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General product portfolio approach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Growth/share matrix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Multifactor matrix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Portfolio analysis summary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Multifactor Matrix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4" name="Picture 13" descr="figure 12.3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41" y="1666693"/>
            <a:ext cx="5962650" cy="44005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Multifactor Matrix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575465"/>
              </p:ext>
            </p:extLst>
          </p:nvPr>
        </p:nvGraphicFramePr>
        <p:xfrm>
          <a:off x="992722" y="1487880"/>
          <a:ext cx="7158556" cy="460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9278"/>
                <a:gridCol w="3579278"/>
              </a:tblGrid>
              <a:tr h="26609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Market Segment Attractiveness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Business Strengths</a:t>
                      </a:r>
                      <a:endParaRPr lang="en-US" sz="16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244808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Ability to</a:t>
                      </a: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 use available resources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Brand value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Barriers to entry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Distribution facilities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Barriers to exit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Financial leverage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Customer service valued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Government relations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Degree of vertical integration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Liquidity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Likely competitor actions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Market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segment share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Market segment growth rate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Marketing skills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Market segment potential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Modernity of pant and equipment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Market segment size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Production capacity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Potential</a:t>
                      </a: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 profit margins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Profitability record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Regulatory</a:t>
                      </a: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 constraints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Raw materials position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Social factors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Sales force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Technological</a:t>
                      </a: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 change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Service</a:t>
                      </a:r>
                      <a:r>
                        <a:rPr lang="en-US" sz="1400" b="1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levels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Technological expertise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Multifactor Matrix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7" name="Picture 6" descr="figure 12.3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34" y="1593121"/>
            <a:ext cx="5958266" cy="44005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Portfolio Matrices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654784"/>
              </p:ext>
            </p:extLst>
          </p:nvPr>
        </p:nvGraphicFramePr>
        <p:xfrm>
          <a:off x="992722" y="1498391"/>
          <a:ext cx="7158555" cy="451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6185"/>
                <a:gridCol w="2386185"/>
                <a:gridCol w="2386185"/>
              </a:tblGrid>
              <a:tr h="266095"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Comparison criteria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Growth-share matrix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Multifactor matrix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244808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Ability to manipulate entries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Difficult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Easy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Accommodates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new businesses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Not well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Application across firm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Single set of criteria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Multiple sets of criteria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Appropriate for fragmented markets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No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Communicability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Easy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More difficult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Criteria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Limited but unambiguous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Unlimited but disputable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Explicit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consideration of risk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No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Yes, if required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Grouping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tendency of entries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Low market growth/low market share (bottom right)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High/high, high/medium, medium/high, medium/medium (top right)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Implementability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Easy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More difficult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Measures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Basically objectives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Highly</a:t>
                      </a:r>
                      <a:r>
                        <a:rPr lang="en-US" sz="1200" b="1" i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subjective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Realism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May be limited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May have more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Sensitivity</a:t>
                      </a:r>
                      <a:r>
                        <a:rPr lang="en-US" sz="1200" b="1" i="0" baseline="0" dirty="0" smtClean="0">
                          <a:latin typeface="Arial Narrow"/>
                          <a:cs typeface="Arial Narrow"/>
                        </a:rPr>
                        <a:t> to basic assumptions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Sensitivity to market definition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Yes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139">
                <a:tc>
                  <a:txBody>
                    <a:bodyPr/>
                    <a:lstStyle/>
                    <a:p>
                      <a:pPr algn="l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Underlying focus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Cash flow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ROI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Resource Allocation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Financial analysis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Key characteristics of portfolio analysis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General product portfolio approach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Growth/share matrix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Multifactor matrix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Portfolio analysis summary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Portfolio Analysis Summary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Various portfolio analysis approaches … initially viewed as cure-all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Useful tool for assessing products and businesses and setting objectives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Part of ongoing evolution in approaches to resource allocation</a:t>
            </a:r>
          </a:p>
          <a:p>
            <a:pPr marL="230188" indent="-230188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Important element in the firm’s business planning process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Resource Allocation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Financial analysis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Key characteristics of portfolio analysis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General product portfolio approach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Growth/share matrix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Multifactor matrix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Portfolio analysis summary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Resource Allocation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 interrelationships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Product-line breadth: </a:t>
            </a:r>
            <a:r>
              <a:rPr lang="en-US" sz="2000" b="1" i="1" dirty="0" smtClean="0">
                <a:latin typeface="Arial Narrow"/>
                <a:cs typeface="Arial Narrow"/>
              </a:rPr>
              <a:t>broadening versus narrowing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Product-line issues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Fundamental Business Model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600200"/>
            <a:ext cx="3657600" cy="347472"/>
          </a:xfrm>
          <a:prstGeom prst="rect">
            <a:avLst/>
          </a:prstGeom>
          <a:solidFill>
            <a:srgbClr val="17375E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Shareholder 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262433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Organizational Survival, Growth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934759"/>
            <a:ext cx="3657600" cy="34747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Current, Potential Profits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04107"/>
            <a:ext cx="3657600" cy="3474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latin typeface="Arial Narrow"/>
                <a:cs typeface="Arial Narrow"/>
              </a:rPr>
              <a:t>Attract, </a:t>
            </a:r>
            <a:r>
              <a:rPr lang="en-US" smtClean="0">
                <a:latin typeface="Arial Narrow"/>
                <a:cs typeface="Arial Narrow"/>
              </a:rPr>
              <a:t>Retain, </a:t>
            </a:r>
            <a:r>
              <a:rPr lang="en-US" dirty="0" smtClean="0">
                <a:latin typeface="Arial Narrow"/>
                <a:cs typeface="Arial Narrow"/>
              </a:rPr>
              <a:t>Grow Customers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4279413"/>
            <a:ext cx="3657600" cy="34747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Customer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4951740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Company</a:t>
            </a:r>
          </a:p>
        </p:txBody>
      </p:sp>
      <p:cxnSp>
        <p:nvCxnSpPr>
          <p:cNvPr id="11" name="Straight Arrow Connector 10"/>
          <p:cNvCxnSpPr>
            <a:stCxn id="10" idx="0"/>
            <a:endCxn id="9" idx="2"/>
          </p:cNvCxnSpPr>
          <p:nvPr/>
        </p:nvCxnSpPr>
        <p:spPr>
          <a:xfrm rot="5400000" flipH="1" flipV="1">
            <a:off x="4409573" y="4789313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407985" y="411619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406397" y="3443864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404809" y="2771537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403221" y="209921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46233" y="3799179"/>
            <a:ext cx="1361795" cy="667718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sp>
        <p:nvSpPr>
          <p:cNvPr id="17" name="Oval 16"/>
          <p:cNvSpPr/>
          <p:nvPr/>
        </p:nvSpPr>
        <p:spPr>
          <a:xfrm>
            <a:off x="7079107" y="3113379"/>
            <a:ext cx="1423762" cy="6644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cxnSp>
        <p:nvCxnSpPr>
          <p:cNvPr id="18" name="Straight Arrow Connector 17"/>
          <p:cNvCxnSpPr>
            <a:stCxn id="16" idx="6"/>
            <a:endCxn id="8" idx="1"/>
          </p:cNvCxnSpPr>
          <p:nvPr/>
        </p:nvCxnSpPr>
        <p:spPr>
          <a:xfrm flipV="1">
            <a:off x="2108028" y="3777843"/>
            <a:ext cx="635172" cy="355195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6400803" y="3445611"/>
            <a:ext cx="678304" cy="35356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 interrelationships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Product-line breadth: </a:t>
            </a:r>
            <a:r>
              <a:rPr lang="en-US" i="1" dirty="0" smtClean="0">
                <a:latin typeface="Arial Narrow"/>
                <a:cs typeface="Arial Narrow"/>
              </a:rPr>
              <a:t>broadening versus narrowing</a:t>
            </a: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Product-line issues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 Interrelationships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057400"/>
            <a:ext cx="2286000" cy="914400"/>
          </a:xfrm>
          <a:prstGeom prst="rect">
            <a:avLst/>
          </a:prstGeom>
          <a:solidFill>
            <a:srgbClr val="FFF67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/>
                <a:cs typeface="Arial Narrow"/>
              </a:rPr>
              <a:t>At the Customer</a:t>
            </a:r>
            <a:endParaRPr lang="en-US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2057400"/>
            <a:ext cx="3200400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Positive </a:t>
            </a:r>
            <a:r>
              <a:rPr lang="en-US" sz="1600" b="1" dirty="0" err="1" smtClean="0">
                <a:solidFill>
                  <a:schemeClr val="tx1"/>
                </a:solidFill>
                <a:latin typeface="Arial Narrow"/>
                <a:cs typeface="Arial Narrow"/>
              </a:rPr>
              <a:t>complementarity</a:t>
            </a:r>
            <a:endParaRPr lang="en-US" sz="1600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2560320"/>
            <a:ext cx="3200400" cy="411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Negative </a:t>
            </a:r>
            <a:r>
              <a:rPr lang="en-US" sz="16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complementarity</a:t>
            </a:r>
            <a:endParaRPr lang="en-US" sz="16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652762" y="2261810"/>
            <a:ext cx="1161143" cy="1330"/>
          </a:xfrm>
          <a:prstGeom prst="straightConnector1">
            <a:avLst/>
          </a:prstGeom>
          <a:ln w="762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52762" y="2768480"/>
            <a:ext cx="1161143" cy="1330"/>
          </a:xfrm>
          <a:prstGeom prst="straightConnector1">
            <a:avLst/>
          </a:prstGeom>
          <a:ln w="762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43000" y="3829231"/>
            <a:ext cx="2286000" cy="914400"/>
          </a:xfrm>
          <a:prstGeom prst="rect">
            <a:avLst/>
          </a:prstGeom>
          <a:solidFill>
            <a:srgbClr val="FFF67A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Narrow"/>
                <a:cs typeface="Arial Narrow"/>
              </a:rPr>
              <a:t>At the Firm</a:t>
            </a:r>
            <a:endParaRPr lang="en-US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0" y="3829231"/>
            <a:ext cx="3200400" cy="411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Arial Narrow"/>
                <a:cs typeface="Arial Narrow"/>
              </a:rPr>
              <a:t>Strategic roles</a:t>
            </a:r>
            <a:endParaRPr lang="en-US" sz="1600" b="1" dirty="0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9200" y="4332150"/>
            <a:ext cx="3200400" cy="12618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0375"/>
            <a:r>
              <a:rPr lang="en-US" sz="1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Multiple business units</a:t>
            </a:r>
          </a:p>
          <a:p>
            <a:pPr marL="568325">
              <a:spcBef>
                <a:spcPts val="3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• Develop separate missions</a:t>
            </a:r>
          </a:p>
          <a:p>
            <a:pPr marL="568325">
              <a:spcBef>
                <a:spcPts val="3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• Intra-firm collaboration</a:t>
            </a:r>
          </a:p>
          <a:p>
            <a:pPr marL="568325">
              <a:spcBef>
                <a:spcPts val="3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• Intra-firm competition</a:t>
            </a:r>
            <a:endParaRPr lang="en-US" sz="1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652762" y="4033641"/>
            <a:ext cx="1161143" cy="1330"/>
          </a:xfrm>
          <a:prstGeom prst="straightConnector1">
            <a:avLst/>
          </a:prstGeom>
          <a:ln w="762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2762" y="4540311"/>
            <a:ext cx="1161143" cy="1330"/>
          </a:xfrm>
          <a:prstGeom prst="straightConnector1">
            <a:avLst/>
          </a:prstGeom>
          <a:ln w="762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Product interrelationships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Product-line breadth: </a:t>
            </a:r>
            <a:r>
              <a:rPr lang="en-US" sz="2000" b="1" i="1" dirty="0" smtClean="0">
                <a:latin typeface="Arial Narrow"/>
                <a:cs typeface="Arial Narrow"/>
              </a:rPr>
              <a:t>broadening versus narrowing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Product-line issues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Product-Line Breadth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40472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49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 proliferation </a:t>
            </a:r>
            <a:r>
              <a:rPr lang="en-US" sz="1600" b="1" dirty="0" smtClean="0">
                <a:latin typeface="Arial Narrow"/>
                <a:cs typeface="Arial Narrow"/>
              </a:rPr>
              <a:t>– the firm faces competing pressures for product line size</a:t>
            </a:r>
          </a:p>
          <a:p>
            <a:pPr marL="465138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Customer variety seeking</a:t>
            </a:r>
          </a:p>
          <a:p>
            <a:pPr marL="465138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Different customer needs</a:t>
            </a:r>
          </a:p>
          <a:p>
            <a:pPr marL="465138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Maximize shelf space</a:t>
            </a:r>
          </a:p>
          <a:p>
            <a:pPr marL="465138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Internet</a:t>
            </a:r>
          </a:p>
          <a:p>
            <a:pPr marL="465138" indent="-223838" defTabSz="454025">
              <a:spcBef>
                <a:spcPts val="6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Long tail</a:t>
            </a:r>
          </a:p>
          <a:p>
            <a:pPr marL="2349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 proliferation and market segmentation</a:t>
            </a:r>
          </a:p>
          <a:p>
            <a:pPr marL="2349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 line simplification </a:t>
            </a:r>
            <a:r>
              <a:rPr lang="en-US" sz="1600" b="1" dirty="0" smtClean="0">
                <a:latin typeface="Arial Narrow"/>
                <a:cs typeface="Arial Narrow"/>
              </a:rPr>
              <a:t>– be sure the firm makes good product deletion decisions</a:t>
            </a:r>
          </a:p>
          <a:p>
            <a:pPr marL="234950" indent="-223838" defTabSz="454025">
              <a:spcBef>
                <a:spcPts val="1200"/>
              </a:spcBef>
              <a:tabLst>
                <a:tab pos="1825625" algn="l"/>
              </a:tabLst>
            </a:pPr>
            <a:endParaRPr lang="en-US" sz="1600" b="1" dirty="0">
              <a:latin typeface="Arial Narrow"/>
              <a:cs typeface="Arial Narrow"/>
            </a:endParaRPr>
          </a:p>
          <a:p>
            <a:pPr marL="1258888" indent="-12493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Peter Drucker</a:t>
            </a:r>
            <a:r>
              <a:rPr lang="en-US" sz="1600" b="1" dirty="0" smtClean="0">
                <a:latin typeface="Arial Narrow"/>
                <a:cs typeface="Arial Narrow"/>
              </a:rPr>
              <a:t>:	“</a:t>
            </a:r>
            <a:r>
              <a:rPr lang="en-US" sz="1600" b="1" dirty="0" smtClean="0">
                <a:latin typeface="Arial Narrow"/>
                <a:cs typeface="Arial Narrow"/>
              </a:rPr>
              <a:t>If you weren’t already in this business, would you enter it today? </a:t>
            </a:r>
            <a:r>
              <a:rPr lang="en-US" sz="1600" b="1" dirty="0" smtClean="0">
                <a:latin typeface="Arial Narrow"/>
                <a:cs typeface="Arial Narrow"/>
              </a:rPr>
              <a:t/>
            </a:r>
            <a:br>
              <a:rPr lang="en-US" sz="1600" b="1" dirty="0" smtClean="0">
                <a:latin typeface="Arial Narrow"/>
                <a:cs typeface="Arial Narrow"/>
              </a:rPr>
            </a:br>
            <a:r>
              <a:rPr lang="en-US" sz="1600" b="1" dirty="0" smtClean="0">
                <a:latin typeface="Arial Narrow"/>
                <a:cs typeface="Arial Narrow"/>
              </a:rPr>
              <a:t>And </a:t>
            </a:r>
            <a:r>
              <a:rPr lang="en-US" sz="1600" b="1" dirty="0" smtClean="0">
                <a:latin typeface="Arial Narrow"/>
                <a:cs typeface="Arial Narrow"/>
              </a:rPr>
              <a:t>if not, what are you going to do about it?”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Product-Line Breadth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8777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-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Simplifying the Product Line – Be Cautious: </a:t>
            </a:r>
            <a:r>
              <a:rPr lang="en-US" sz="2400" b="1" i="1" dirty="0" smtClean="0">
                <a:latin typeface="Arial Narrow"/>
                <a:cs typeface="Arial Narrow"/>
              </a:rPr>
              <a:t>Illustration</a:t>
            </a:r>
          </a:p>
          <a:p>
            <a:pPr marL="4763" indent="-4763" defTabSz="454025">
              <a:spcBef>
                <a:spcPts val="18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b="1" dirty="0" smtClean="0">
                <a:latin typeface="Arial Narrow"/>
                <a:cs typeface="Arial Narrow"/>
              </a:rPr>
              <a:t>	</a:t>
            </a:r>
            <a:r>
              <a:rPr lang="en-US" sz="1600" b="1" dirty="0" smtClean="0">
                <a:latin typeface="Arial Narrow"/>
                <a:cs typeface="Arial Narrow"/>
              </a:rPr>
              <a:t>	Overall Firm	Product A	Product B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Sales revenues	$35,000	$15,000	$20,000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Variable costs	</a:t>
            </a:r>
            <a:r>
              <a:rPr lang="en-US" sz="1600" b="1" u="sng" dirty="0" smtClean="0">
                <a:latin typeface="Arial Narrow"/>
                <a:cs typeface="Arial Narrow"/>
              </a:rPr>
              <a:t>$19,500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  8,500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$11,000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Contribution margin	$15,500	$  6,500	$  9,000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Total fixed costs	</a:t>
            </a:r>
            <a:r>
              <a:rPr lang="en-US" sz="1600" b="1" u="sng" dirty="0" smtClean="0">
                <a:latin typeface="Arial Narrow"/>
                <a:cs typeface="Arial Narrow"/>
              </a:rPr>
              <a:t>$15,000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  7,500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  7,500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Profit	$     500	($1,000)	$  1,500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Product-Line Breadth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677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-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Simplifying the Product Line – Be Cautious: </a:t>
            </a:r>
            <a:r>
              <a:rPr lang="en-US" sz="2400" b="1" i="1" dirty="0" smtClean="0">
                <a:latin typeface="Arial Narrow"/>
                <a:cs typeface="Arial Narrow"/>
              </a:rPr>
              <a:t>Illustration</a:t>
            </a:r>
          </a:p>
          <a:p>
            <a:pPr marL="4763" indent="-4763" defTabSz="454025">
              <a:spcBef>
                <a:spcPts val="18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b="1" dirty="0" smtClean="0">
                <a:latin typeface="Arial Narrow"/>
                <a:cs typeface="Arial Narrow"/>
              </a:rPr>
              <a:t>	</a:t>
            </a:r>
            <a:r>
              <a:rPr lang="en-US" sz="1600" b="1" dirty="0" smtClean="0">
                <a:latin typeface="Arial Narrow"/>
                <a:cs typeface="Arial Narrow"/>
              </a:rPr>
              <a:t>	Overall Firm	Product A	Product B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Sales revenues	$35,000	$15,000	$20,000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Variable costs	</a:t>
            </a:r>
            <a:r>
              <a:rPr lang="en-US" sz="1600" b="1" u="sng" dirty="0" smtClean="0">
                <a:latin typeface="Arial Narrow"/>
                <a:cs typeface="Arial Narrow"/>
              </a:rPr>
              <a:t>$19,500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  8,500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$11,000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Contribution margin	$15,500	$  6,500	$  9,000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Fixed costs: Direct		$  4,500	$  3,500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Fixed costs: Indirect		</a:t>
            </a:r>
            <a:r>
              <a:rPr lang="en-US" sz="1600" b="1" u="sng" dirty="0" smtClean="0">
                <a:latin typeface="Arial Narrow"/>
                <a:cs typeface="Arial Narrow"/>
              </a:rPr>
              <a:t>$  3,000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  4,000</a:t>
            </a:r>
            <a:endParaRPr lang="en-US" sz="1600" b="1" dirty="0" smtClean="0">
              <a:latin typeface="Arial Narrow"/>
              <a:cs typeface="Arial Narrow"/>
            </a:endParaRP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Total fixed costs	</a:t>
            </a:r>
            <a:r>
              <a:rPr lang="en-US" sz="1600" b="1" u="sng" dirty="0" smtClean="0">
                <a:latin typeface="Arial Narrow"/>
                <a:cs typeface="Arial Narrow"/>
              </a:rPr>
              <a:t>$15,000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  7,500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  7,500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Profit	$     500	($1,000)	$  1,500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Product-Line Breadth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407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-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Simplifying the Product Line – Be Cautious: </a:t>
            </a:r>
            <a:r>
              <a:rPr lang="en-US" sz="2400" b="1" i="1" dirty="0" smtClean="0">
                <a:latin typeface="Arial Narrow"/>
                <a:cs typeface="Arial Narrow"/>
              </a:rPr>
              <a:t>Illustration</a:t>
            </a:r>
          </a:p>
          <a:p>
            <a:pPr marL="4763" indent="-4763" defTabSz="454025">
              <a:spcBef>
                <a:spcPts val="18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b="1" dirty="0" smtClean="0">
                <a:latin typeface="Arial Narrow"/>
                <a:cs typeface="Arial Narrow"/>
              </a:rPr>
              <a:t>	</a:t>
            </a:r>
            <a:r>
              <a:rPr lang="en-US" sz="1600" b="1" dirty="0" smtClean="0">
                <a:latin typeface="Arial Narrow"/>
                <a:cs typeface="Arial Narrow"/>
              </a:rPr>
              <a:t>	Overall Firm	Product A	Product B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Sales revenues	$35,000	$15,000	$20,000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Variable costs	</a:t>
            </a:r>
            <a:r>
              <a:rPr lang="en-US" sz="1600" b="1" u="sng" dirty="0" smtClean="0">
                <a:latin typeface="Arial Narrow"/>
                <a:cs typeface="Arial Narrow"/>
              </a:rPr>
              <a:t>$19,500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  8,500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$11,000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Contribution margin	$15,500	$  6,500	$  9,000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Fixed costs: Direct		</a:t>
            </a:r>
            <a:r>
              <a:rPr lang="en-US" sz="1600" b="1" u="sng" dirty="0" smtClean="0">
                <a:latin typeface="Arial Narrow"/>
                <a:cs typeface="Arial Narrow"/>
              </a:rPr>
              <a:t>$  4,500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  3,500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solidFill>
                  <a:srgbClr val="FF0C39"/>
                </a:solidFill>
                <a:latin typeface="Arial Narrow"/>
                <a:cs typeface="Arial Narrow"/>
              </a:rPr>
              <a:t>Direct product profit		$  2,000	$  5,500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Fixed costs: Indirect		</a:t>
            </a:r>
            <a:r>
              <a:rPr lang="en-US" sz="1600" b="1" u="sng" dirty="0" smtClean="0">
                <a:latin typeface="Arial Narrow"/>
                <a:cs typeface="Arial Narrow"/>
              </a:rPr>
              <a:t>$  3,000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  4,000</a:t>
            </a:r>
            <a:endParaRPr lang="en-US" sz="1600" b="1" dirty="0" smtClean="0">
              <a:latin typeface="Arial Narrow"/>
              <a:cs typeface="Arial Narrow"/>
            </a:endParaRP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Total fixed costs	</a:t>
            </a:r>
            <a:r>
              <a:rPr lang="en-US" sz="1600" b="1" u="sng" dirty="0" smtClean="0">
                <a:latin typeface="Arial Narrow"/>
                <a:cs typeface="Arial Narrow"/>
              </a:rPr>
              <a:t>$15,000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Profit	$     500	($1,000)	$  1,500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Product-Line Breadth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407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-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Simplifying the Product Line – Be Cautious: </a:t>
            </a:r>
            <a:r>
              <a:rPr lang="en-US" sz="2400" b="1" i="1" dirty="0" smtClean="0">
                <a:latin typeface="Arial Narrow"/>
                <a:cs typeface="Arial Narrow"/>
              </a:rPr>
              <a:t>Illustration</a:t>
            </a:r>
          </a:p>
          <a:p>
            <a:pPr marL="4763" indent="-4763" defTabSz="454025">
              <a:spcBef>
                <a:spcPts val="1800"/>
              </a:spcBef>
              <a:tabLst>
                <a:tab pos="2746375" algn="ctr"/>
                <a:tab pos="4111625" algn="ctr"/>
                <a:tab pos="5430838" algn="ctr"/>
                <a:tab pos="6858000" algn="ctr"/>
              </a:tabLst>
            </a:pPr>
            <a:r>
              <a:rPr lang="en-US" b="1" dirty="0" smtClean="0">
                <a:latin typeface="Arial Narrow"/>
                <a:cs typeface="Arial Narrow"/>
              </a:rPr>
              <a:t>	</a:t>
            </a:r>
            <a:r>
              <a:rPr lang="en-US" sz="1600" b="1" dirty="0" smtClean="0">
                <a:latin typeface="Arial Narrow"/>
                <a:cs typeface="Arial Narrow"/>
              </a:rPr>
              <a:t>	Overall Firm	Product A	Product B	Firm less Product A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  <a:tab pos="6858000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Sales revenues	$35,000	$15,000	$20,000	$20,000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  <a:tab pos="6858000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Variable costs	</a:t>
            </a:r>
            <a:r>
              <a:rPr lang="en-US" sz="1600" b="1" u="sng" dirty="0" smtClean="0">
                <a:latin typeface="Arial Narrow"/>
                <a:cs typeface="Arial Narrow"/>
              </a:rPr>
              <a:t>$19,500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  8,500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$11,000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$11,000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  <a:tab pos="6858000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Contribution margin	$15,500	$  6,500	$  9,000	$  9,000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  <a:tab pos="6858000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Fixed costs: Direct		</a:t>
            </a:r>
            <a:r>
              <a:rPr lang="en-US" sz="1600" b="1" u="sng" dirty="0" smtClean="0">
                <a:latin typeface="Arial Narrow"/>
                <a:cs typeface="Arial Narrow"/>
              </a:rPr>
              <a:t>$  4,500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  3,500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  3,500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  <a:tab pos="6858000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Direct product profit		$  2,000	$  5,500	$  5,500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  <a:tab pos="6858000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Fixed costs: Indirect		</a:t>
            </a:r>
            <a:r>
              <a:rPr lang="en-US" sz="1600" b="1" u="sng" dirty="0" smtClean="0">
                <a:latin typeface="Arial Narrow"/>
                <a:cs typeface="Arial Narrow"/>
              </a:rPr>
              <a:t>$  3,000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  4,000</a:t>
            </a:r>
            <a:r>
              <a:rPr lang="en-US" sz="1600" b="1" dirty="0" smtClean="0">
                <a:latin typeface="Arial Narrow"/>
                <a:cs typeface="Arial Narrow"/>
              </a:rPr>
              <a:t>	</a:t>
            </a:r>
            <a:r>
              <a:rPr lang="en-US" sz="1600" b="1" u="sng" dirty="0" smtClean="0">
                <a:latin typeface="Arial Narrow"/>
                <a:cs typeface="Arial Narrow"/>
              </a:rPr>
              <a:t>$  7,000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  <a:tab pos="6858000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Total fixed costs	</a:t>
            </a:r>
            <a:r>
              <a:rPr lang="en-US" sz="1600" b="1" u="sng" dirty="0" smtClean="0">
                <a:latin typeface="Arial Narrow"/>
                <a:cs typeface="Arial Narrow"/>
              </a:rPr>
              <a:t>$15,000</a:t>
            </a:r>
          </a:p>
          <a:p>
            <a:pPr marL="4763" indent="-4763" defTabSz="454025">
              <a:spcBef>
                <a:spcPts val="1200"/>
              </a:spcBef>
              <a:tabLst>
                <a:tab pos="2746375" algn="ctr"/>
                <a:tab pos="4111625" algn="ctr"/>
                <a:tab pos="5430838" algn="ctr"/>
                <a:tab pos="6858000" algn="ctr"/>
              </a:tabLst>
            </a:pPr>
            <a:r>
              <a:rPr lang="en-US" sz="1600" b="1" dirty="0" smtClean="0">
                <a:latin typeface="Arial Narrow"/>
                <a:cs typeface="Arial Narrow"/>
              </a:rPr>
              <a:t>Profit	$     500	($1,000)	$  1,500	($1,500)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Product-Line Breadth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-4763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Simplifying the Product Line: </a:t>
            </a:r>
            <a:br>
              <a:rPr lang="en-US" sz="2400" b="1" dirty="0" smtClean="0">
                <a:latin typeface="Arial Narrow"/>
                <a:cs typeface="Arial Narrow"/>
              </a:rPr>
            </a:br>
            <a:r>
              <a:rPr lang="en-US" sz="2400" b="1" i="1" dirty="0" smtClean="0">
                <a:latin typeface="Arial Narrow"/>
                <a:cs typeface="Arial Narrow"/>
              </a:rPr>
              <a:t>Evaluation Criteria for Product Deletion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38696" y="2624667"/>
          <a:ext cx="7286066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3033"/>
                <a:gridCol w="36430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• Availability of new product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• Production elimination</a:t>
                      </a: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 effects on the firm:</a:t>
                      </a:r>
                    </a:p>
                    <a:p>
                      <a:pPr marL="230188" indent="0">
                        <a:spcBef>
                          <a:spcPts val="300"/>
                        </a:spcBef>
                      </a:pP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• capacity utilization</a:t>
                      </a:r>
                    </a:p>
                    <a:p>
                      <a:pPr marL="230188" indent="0">
                        <a:spcBef>
                          <a:spcPts val="300"/>
                        </a:spcBef>
                      </a:pP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• customers/distributors</a:t>
                      </a:r>
                    </a:p>
                    <a:p>
                      <a:pPr marL="230188" indent="0">
                        <a:spcBef>
                          <a:spcPts val="300"/>
                        </a:spcBef>
                      </a:pP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• firm image</a:t>
                      </a:r>
                    </a:p>
                    <a:p>
                      <a:pPr marL="230188" indent="0">
                        <a:spcBef>
                          <a:spcPts val="300"/>
                        </a:spcBef>
                      </a:pP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• sales volume</a:t>
                      </a:r>
                    </a:p>
                    <a:p>
                      <a:pPr marL="230188" indent="0">
                        <a:spcBef>
                          <a:spcPts val="300"/>
                        </a:spcBef>
                      </a:pP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• fixed capital</a:t>
                      </a:r>
                    </a:p>
                    <a:p>
                      <a:pPr marL="230188" indent="0">
                        <a:spcBef>
                          <a:spcPts val="300"/>
                        </a:spcBef>
                      </a:pP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• full-line policy</a:t>
                      </a:r>
                    </a:p>
                    <a:p>
                      <a:pPr marL="230188" indent="0">
                        <a:spcBef>
                          <a:spcPts val="300"/>
                        </a:spcBef>
                      </a:pP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• other products (sales/profits)</a:t>
                      </a:r>
                    </a:p>
                    <a:p>
                      <a:pPr marL="230188" indent="0">
                        <a:spcBef>
                          <a:spcPts val="300"/>
                        </a:spcBef>
                      </a:pP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• overhead recovery</a:t>
                      </a:r>
                    </a:p>
                    <a:p>
                      <a:pPr marL="230188" indent="0">
                        <a:spcBef>
                          <a:spcPts val="300"/>
                        </a:spcBef>
                      </a:pP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• working capital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• Component interchangeability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• Contribution to profit</a:t>
                      </a:r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 center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• Likely competitive reaction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• Market potential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• Reallocation of executive and salesperson time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• Reallocation of resources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baseline="0" dirty="0" smtClean="0">
                          <a:latin typeface="Arial Narrow"/>
                          <a:cs typeface="Arial Narrow"/>
                        </a:rPr>
                        <a:t>• Substitute available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Product interrelationships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Product-line breadth: </a:t>
            </a:r>
            <a:r>
              <a:rPr lang="en-US" i="1" dirty="0" smtClean="0">
                <a:latin typeface="Arial Narrow"/>
                <a:cs typeface="Arial Narrow"/>
              </a:rPr>
              <a:t>broadening versus narrowing</a:t>
            </a: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Product-line issues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Six Marketing Imperatives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1: Determine, recommend which markets to address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2: </a:t>
            </a:r>
            <a:r>
              <a:rPr lang="en-US" dirty="0" smtClean="0">
                <a:latin typeface="Arial Narrow"/>
                <a:cs typeface="Arial Narrow"/>
              </a:rPr>
              <a:t>Identify, target </a:t>
            </a:r>
            <a:r>
              <a:rPr lang="en-US" dirty="0" smtClean="0">
                <a:latin typeface="Arial Narrow"/>
                <a:cs typeface="Arial Narrow"/>
              </a:rPr>
              <a:t>market segments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3: Set strategic direction, positioning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Imperative 4: Design the market offer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5: Secure support from other functions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6: Monitor, </a:t>
            </a:r>
            <a:r>
              <a:rPr lang="en-US" dirty="0" smtClean="0">
                <a:latin typeface="Arial Narrow"/>
                <a:cs typeface="Arial Narrow"/>
              </a:rPr>
              <a:t>control execution/performance</a:t>
            </a:r>
            <a:endParaRPr lang="en-US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Product-Line Issues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5394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49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Bundling</a:t>
            </a:r>
          </a:p>
          <a:p>
            <a:pPr marL="2349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Counterfeiting and intellectual property theft</a:t>
            </a:r>
          </a:p>
          <a:p>
            <a:pPr marL="2349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Evolving the product line</a:t>
            </a:r>
          </a:p>
          <a:p>
            <a:pPr marL="2349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 quality</a:t>
            </a:r>
          </a:p>
          <a:p>
            <a:pPr marL="2349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 safety</a:t>
            </a:r>
          </a:p>
          <a:p>
            <a:pPr marL="2349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Secondary market products</a:t>
            </a:r>
          </a:p>
          <a:p>
            <a:pPr marL="2349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Packaging</a:t>
            </a:r>
          </a:p>
          <a:p>
            <a:pPr marL="2349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Disposal: products and packaging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Product-Line Issues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4593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49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Bundling</a:t>
            </a:r>
          </a:p>
          <a:p>
            <a:pPr marL="46513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Different types</a:t>
            </a:r>
          </a:p>
          <a:p>
            <a:pPr marL="6937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alternative products and services</a:t>
            </a:r>
          </a:p>
          <a:p>
            <a:pPr marL="6937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complementary products</a:t>
            </a:r>
          </a:p>
          <a:p>
            <a:pPr marL="6937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product plus after-sales service</a:t>
            </a:r>
          </a:p>
          <a:p>
            <a:pPr marL="6937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product plus parts or consumables</a:t>
            </a:r>
          </a:p>
          <a:p>
            <a:pPr marL="46513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Advantages and disadvantages</a:t>
            </a:r>
          </a:p>
          <a:p>
            <a:pPr marL="6937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advantage – increased sales of less attractive products</a:t>
            </a:r>
          </a:p>
          <a:p>
            <a:pPr marL="6937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disadvantage – vulnerable to more focused competitor</a:t>
            </a:r>
          </a:p>
          <a:p>
            <a:pPr marL="46513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Firm options</a:t>
            </a:r>
          </a:p>
          <a:p>
            <a:pPr marL="6937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bundling</a:t>
            </a:r>
          </a:p>
          <a:p>
            <a:pPr marL="6937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unbundling</a:t>
            </a:r>
          </a:p>
          <a:p>
            <a:pPr marL="6937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mixed bundling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Product-Line Issues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1624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49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Evolving the Product Line</a:t>
            </a:r>
          </a:p>
          <a:p>
            <a:pPr marL="46513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Extending product life</a:t>
            </a:r>
          </a:p>
          <a:p>
            <a:pPr marL="46513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Improve the product mix</a:t>
            </a:r>
          </a:p>
          <a:p>
            <a:pPr marL="46513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 cannibalization</a:t>
            </a:r>
          </a:p>
          <a:p>
            <a:pPr marL="6937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fear of lower profits</a:t>
            </a:r>
          </a:p>
          <a:p>
            <a:pPr marL="6937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balancing effects</a:t>
            </a:r>
          </a:p>
          <a:p>
            <a:pPr marL="693738" indent="-223838" defTabSz="454025">
              <a:spcBef>
                <a:spcPts val="300"/>
              </a:spcBef>
              <a:tabLst>
                <a:tab pos="1825625" algn="l"/>
              </a:tabLst>
            </a:pPr>
            <a:r>
              <a:rPr lang="en-US" b="1" dirty="0" smtClean="0">
                <a:latin typeface="Arial Narrow"/>
                <a:cs typeface="Arial Narrow"/>
              </a:rPr>
              <a:t>•	how to decide</a:t>
            </a:r>
          </a:p>
          <a:p>
            <a:pPr marL="46513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Limitations on product availability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Product-Line Issues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286066" cy="42165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49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Extending Product Life: </a:t>
            </a:r>
            <a:r>
              <a:rPr lang="en-US" sz="2400" b="1" i="1" dirty="0" smtClean="0">
                <a:latin typeface="Arial Narrow"/>
                <a:cs typeface="Arial Narrow"/>
              </a:rPr>
              <a:t>Illustration – Pharmaceuticals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46513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Add additional service to support customers.</a:t>
            </a:r>
          </a:p>
          <a:p>
            <a:pPr marL="46513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Combine the drug with another drug having a complementary effect.</a:t>
            </a:r>
          </a:p>
          <a:p>
            <a:pPr marL="46513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Develop new dosage formulations.</a:t>
            </a:r>
          </a:p>
          <a:p>
            <a:pPr marL="46513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Devise a different method of drug delivery – like patch, pill, capsule versus injection.</a:t>
            </a:r>
          </a:p>
          <a:p>
            <a:pPr marL="46513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Get FDA approval for other indications – additional disease states.</a:t>
            </a:r>
          </a:p>
          <a:p>
            <a:pPr marL="46513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Persuade more physicians to prescribe the product; educate pharmacists.</a:t>
            </a:r>
          </a:p>
          <a:p>
            <a:pPr marL="46513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Switch the drug from prescription to over-the-counter.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Product-Line Issues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2860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495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Superior Quality Boosts Profit Margins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073" y="2344484"/>
            <a:ext cx="3390900" cy="3514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8696" y="6023429"/>
            <a:ext cx="778533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latin typeface="Arial Narrow"/>
                <a:cs typeface="Arial Narrow"/>
              </a:rPr>
              <a:t>Source: PIMS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Product Decisions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B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 interrelationships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Product-line breadth: </a:t>
            </a:r>
            <a:r>
              <a:rPr lang="en-US" sz="2000" b="1" i="1" dirty="0" smtClean="0">
                <a:latin typeface="Arial Narrow"/>
                <a:cs typeface="Arial Narrow"/>
              </a:rPr>
              <a:t>broadening versus narrowing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Product-line issues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the Product Line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Key Topics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Resource allocation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 decisions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Quanta Case 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8696" y="1566333"/>
            <a:ext cx="7284554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Class Discussion</a:t>
            </a:r>
          </a:p>
          <a:p>
            <a:pPr marL="452438" indent="-21907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In the face of structural changes in the computer market, how should notebook computer companies like Acer and Quanta Computer adapt their product strategies?</a:t>
            </a:r>
          </a:p>
        </p:txBody>
      </p:sp>
      <p:pic>
        <p:nvPicPr>
          <p:cNvPr id="2" name="Picture 1" descr="QUAN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465" y="3379048"/>
            <a:ext cx="2600960" cy="1760220"/>
          </a:xfrm>
          <a:prstGeom prst="rect">
            <a:avLst/>
          </a:prstGeom>
        </p:spPr>
      </p:pic>
      <p:pic>
        <p:nvPicPr>
          <p:cNvPr id="6" name="Picture 5" descr="Acer_tagline_2012_cmy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0" y="4025901"/>
            <a:ext cx="2857500" cy="965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1453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599" y="1600200"/>
            <a:ext cx="6989913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smtClean="0">
                <a:latin typeface="Arial Narrow"/>
                <a:cs typeface="Arial Narrow"/>
              </a:rPr>
              <a:t>Chapter 11</a:t>
            </a:r>
            <a:endParaRPr lang="en-US" cap="all" dirty="0" smtClean="0">
              <a:latin typeface="Arial Narrow"/>
              <a:cs typeface="Arial Narrow"/>
            </a:endParaRP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rial Narrow"/>
                <a:cs typeface="Arial Narrow"/>
              </a:rPr>
              <a:t>Managing the Product Line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20" name="Picture 19" descr="TVM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CMF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MM21c 2015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4" name="Picture 23" descr="TVM Cover 4th edition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Chapter Roadmap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308807"/>
              </p:ext>
            </p:extLst>
          </p:nvPr>
        </p:nvGraphicFramePr>
        <p:xfrm>
          <a:off x="574294" y="1584982"/>
          <a:ext cx="812351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7837"/>
                <a:gridCol w="2707837"/>
                <a:gridCol w="2707837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The Product Portfolio Concept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Other Important Product Interrelationships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Product Line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Breadth: </a:t>
                      </a:r>
                      <a:b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Proliferation versus Simplification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Financial Analysis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Methods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Portfolio Analysis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At the Customer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At the Firm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Product Proliferation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  <a:tabLst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Simplifying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the Product Line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967203"/>
              </p:ext>
            </p:extLst>
          </p:nvPr>
        </p:nvGraphicFramePr>
        <p:xfrm>
          <a:off x="1876044" y="3090333"/>
          <a:ext cx="5426456" cy="154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228"/>
                <a:gridCol w="2713228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Other Product Line Issues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Bundling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Counterfeiting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Evolving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 the Product Line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Product Quality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Product Safety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Secondary Market Products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Packaging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Disposal</a:t>
                      </a:r>
                      <a:endParaRPr lang="en-US" sz="14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3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the Product Line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Key Topics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Resource allocation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Product decisions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Resource Allocation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10" y="2159880"/>
            <a:ext cx="7035800" cy="3441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02055" y="1790548"/>
            <a:ext cx="105156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Objective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628195" y="3236358"/>
            <a:ext cx="179009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Momentum Line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00672" y="4373474"/>
            <a:ext cx="1781546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b="1" dirty="0" smtClean="0">
                <a:latin typeface="Arial Narrow"/>
                <a:cs typeface="Arial Narrow"/>
              </a:rPr>
              <a:t>Product-Markets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48906" y="3647597"/>
            <a:ext cx="142224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X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548906" y="4337189"/>
            <a:ext cx="142224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548906" y="5002261"/>
            <a:ext cx="142224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Z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48906" y="5601580"/>
            <a:ext cx="142224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Today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72675" y="5970912"/>
            <a:ext cx="695113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Time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23810" y="5335308"/>
            <a:ext cx="142224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Tomorrow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16200000">
            <a:off x="-1072673" y="3728802"/>
            <a:ext cx="3376226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b="1" dirty="0" smtClean="0">
                <a:latin typeface="Arial Narrow"/>
                <a:cs typeface="Arial Narrow"/>
              </a:rPr>
              <a:t>Performance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410" y="2159880"/>
            <a:ext cx="279400" cy="10541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243119" y="2474357"/>
            <a:ext cx="1422241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b="1" dirty="0" smtClean="0">
                <a:latin typeface="Arial Narrow"/>
                <a:cs typeface="Arial Narrow"/>
              </a:rPr>
              <a:t>Gap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Resource Allocation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 A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Financial analysis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Key characteristics of portfolio analysis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General product portfolio approach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Growth/share matrix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Multifactor matrix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Portfolio analysis summary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3491</TotalTime>
  <Words>1015</Words>
  <Application>Microsoft Macintosh PowerPoint</Application>
  <PresentationFormat>On-screen Show (4:3)</PresentationFormat>
  <Paragraphs>642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 Narrow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Anna B. Type &amp; Graphics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Botelho</dc:creator>
  <cp:lastModifiedBy>Anna Botelho</cp:lastModifiedBy>
  <cp:revision>119</cp:revision>
  <dcterms:created xsi:type="dcterms:W3CDTF">2016-05-02T17:59:59Z</dcterms:created>
  <dcterms:modified xsi:type="dcterms:W3CDTF">2017-02-20T18:49:34Z</dcterms:modified>
</cp:coreProperties>
</file>