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493" r:id="rId5"/>
    <p:sldId id="396" r:id="rId6"/>
    <p:sldId id="563" r:id="rId7"/>
    <p:sldId id="436" r:id="rId8"/>
    <p:sldId id="266" r:id="rId9"/>
    <p:sldId id="496" r:id="rId10"/>
    <p:sldId id="534" r:id="rId11"/>
    <p:sldId id="535" r:id="rId12"/>
    <p:sldId id="536" r:id="rId13"/>
    <p:sldId id="538" r:id="rId14"/>
    <p:sldId id="539" r:id="rId15"/>
    <p:sldId id="564" r:id="rId16"/>
    <p:sldId id="542" r:id="rId17"/>
    <p:sldId id="548" r:id="rId18"/>
    <p:sldId id="565" r:id="rId19"/>
    <p:sldId id="549" r:id="rId20"/>
    <p:sldId id="550" r:id="rId21"/>
    <p:sldId id="566" r:id="rId22"/>
    <p:sldId id="551" r:id="rId23"/>
    <p:sldId id="552" r:id="rId24"/>
    <p:sldId id="567" r:id="rId25"/>
    <p:sldId id="553" r:id="rId26"/>
    <p:sldId id="568" r:id="rId27"/>
    <p:sldId id="554" r:id="rId28"/>
    <p:sldId id="570" r:id="rId29"/>
    <p:sldId id="556" r:id="rId30"/>
    <p:sldId id="557" r:id="rId31"/>
    <p:sldId id="558" r:id="rId32"/>
    <p:sldId id="559" r:id="rId33"/>
    <p:sldId id="560" r:id="rId34"/>
    <p:sldId id="561" r:id="rId35"/>
    <p:sldId id="571" r:id="rId36"/>
    <p:sldId id="562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B23533"/>
    <a:srgbClr val="FF0C39"/>
    <a:srgbClr val="FF0000"/>
    <a:srgbClr val="FFF67A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671" autoAdjust="0"/>
    <p:restoredTop sz="94762" autoAdjust="0"/>
  </p:normalViewPr>
  <p:slideViewPr>
    <p:cSldViewPr snapToGrid="0" snapToObjects="1">
      <p:cViewPr varScale="1">
        <p:scale>
          <a:sx n="135" d="100"/>
          <a:sy n="135" d="100"/>
        </p:scale>
        <p:origin x="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B5A94-D7CD-FF49-802E-C4699548CC9A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A7CC3-3824-D240-8B38-A27922B3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A7CC3-3824-D240-8B38-A27922B30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20866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12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Services, 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distinctions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Growth in services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service characteristics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quality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service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in Services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8696" y="1600200"/>
            <a:ext cx="7971784" cy="423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Account for more than 70% of employment and GDP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Factors driving growth of private-sector services: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Rising incomes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Age-related demographic shifts –</a:t>
            </a:r>
            <a:r>
              <a:rPr lang="en-US" sz="1400" b="1" dirty="0" smtClean="0">
                <a:latin typeface="Arial Narrow"/>
                <a:cs typeface="Arial Narrow"/>
              </a:rPr>
              <a:t> </a:t>
            </a:r>
            <a:r>
              <a:rPr lang="en-US" sz="1600" b="1" dirty="0" smtClean="0">
                <a:latin typeface="Arial Narrow"/>
                <a:cs typeface="Arial Narrow"/>
              </a:rPr>
              <a:t>increased demand healthcare and financial services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behavior changes – </a:t>
            </a:r>
            <a:r>
              <a:rPr lang="en-US" sz="1600" b="1" dirty="0" smtClean="0">
                <a:latin typeface="Arial Narrow"/>
                <a:cs typeface="Arial Narrow"/>
              </a:rPr>
              <a:t>decreased concern for ownership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Deregulation </a:t>
            </a:r>
            <a:r>
              <a:rPr lang="en-US" sz="1600" b="1" dirty="0" smtClean="0">
                <a:latin typeface="Arial Narrow"/>
                <a:cs typeface="Arial Narrow"/>
              </a:rPr>
              <a:t>– </a:t>
            </a:r>
            <a:r>
              <a:rPr lang="en-US" sz="1600" b="1" dirty="0" smtClean="0">
                <a:latin typeface="Arial Narrow"/>
                <a:cs typeface="Arial Narrow"/>
              </a:rPr>
              <a:t>spurs innovation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Franchising </a:t>
            </a:r>
            <a:r>
              <a:rPr lang="en-US" sz="1400" b="1" dirty="0" smtClean="0">
                <a:latin typeface="Arial Narrow"/>
                <a:cs typeface="Arial Narrow"/>
              </a:rPr>
              <a:t>– </a:t>
            </a:r>
            <a:r>
              <a:rPr lang="en-US" sz="1600" b="1" dirty="0" smtClean="0">
                <a:latin typeface="Arial Narrow"/>
                <a:cs typeface="Arial Narrow"/>
              </a:rPr>
              <a:t>critical in fast food and hospitality industries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Globalization – </a:t>
            </a:r>
            <a:r>
              <a:rPr lang="en-US" sz="1600" b="1" dirty="0" smtClean="0">
                <a:latin typeface="Arial Narrow"/>
                <a:cs typeface="Arial Narrow"/>
              </a:rPr>
              <a:t>fast transfer across national borders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Leveraging core competence – </a:t>
            </a:r>
            <a:r>
              <a:rPr lang="en-US" sz="1600" b="1" dirty="0" smtClean="0">
                <a:latin typeface="Arial Narrow"/>
                <a:cs typeface="Arial Narrow"/>
              </a:rPr>
              <a:t>in-house activities offered as services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Outsourcing </a:t>
            </a:r>
            <a:r>
              <a:rPr lang="en-US" sz="1400" b="1" dirty="0" smtClean="0">
                <a:latin typeface="Arial Narrow"/>
                <a:cs typeface="Arial Narrow"/>
              </a:rPr>
              <a:t>– </a:t>
            </a:r>
            <a:r>
              <a:rPr lang="en-US" sz="1600" b="1" dirty="0" smtClean="0">
                <a:latin typeface="Arial Narrow"/>
                <a:cs typeface="Arial Narrow"/>
              </a:rPr>
              <a:t>internal activities counted as part of manufacturing; or sourced activities are services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Technology </a:t>
            </a:r>
            <a:r>
              <a:rPr lang="en-US" sz="1400" b="1" dirty="0" smtClean="0">
                <a:latin typeface="Arial Narrow"/>
                <a:cs typeface="Arial Narrow"/>
              </a:rPr>
              <a:t>– </a:t>
            </a:r>
            <a:r>
              <a:rPr lang="en-US" sz="1600" b="1" dirty="0" smtClean="0">
                <a:latin typeface="Arial Narrow"/>
                <a:cs typeface="Arial Narrow"/>
              </a:rPr>
              <a:t>increased customer/firm communication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Services, 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distinctions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 in services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service characteristics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quality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service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Key Service Characteristics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Intangibility </a:t>
            </a:r>
            <a:r>
              <a:rPr lang="en-US" sz="1600" b="1" dirty="0" smtClean="0">
                <a:latin typeface="Arial Narrow"/>
                <a:cs typeface="Arial Narrow"/>
              </a:rPr>
              <a:t>– not physical in nature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0188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Inseparability – </a:t>
            </a:r>
            <a:r>
              <a:rPr lang="en-US" sz="1600" b="1" dirty="0" smtClean="0">
                <a:latin typeface="Arial Narrow"/>
                <a:cs typeface="Arial Narrow"/>
              </a:rPr>
              <a:t>production and consumption at same time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modify supply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modify demand</a:t>
            </a:r>
          </a:p>
          <a:p>
            <a:pPr marL="233363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Variability – </a:t>
            </a:r>
            <a:r>
              <a:rPr lang="en-US" sz="1600" b="1" dirty="0" smtClean="0">
                <a:latin typeface="Arial Narrow"/>
                <a:cs typeface="Arial Narrow"/>
              </a:rPr>
              <a:t>lack of consistency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51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focus on human capital</a:t>
            </a:r>
          </a:p>
          <a:p>
            <a:pPr marL="4651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substitute capital for labor</a:t>
            </a:r>
          </a:p>
          <a:p>
            <a:pPr marL="233363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Perishability</a:t>
            </a:r>
            <a:r>
              <a:rPr lang="en-US" sz="2000" b="1" dirty="0" smtClean="0">
                <a:latin typeface="Arial Narrow"/>
                <a:cs typeface="Arial Narrow"/>
              </a:rPr>
              <a:t> – </a:t>
            </a:r>
            <a:r>
              <a:rPr lang="en-US" sz="1600" b="1" dirty="0" smtClean="0">
                <a:latin typeface="Arial Narrow"/>
                <a:cs typeface="Arial Narrow"/>
              </a:rPr>
              <a:t>cannot be inventoried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51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demand sufficient but unpaid</a:t>
            </a:r>
          </a:p>
          <a:p>
            <a:pPr marL="4651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demand insufficient</a:t>
            </a:r>
          </a:p>
          <a:p>
            <a:pPr marL="233363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Lack of acquisition – </a:t>
            </a:r>
            <a:r>
              <a:rPr lang="en-US" sz="1600" b="1" dirty="0" smtClean="0">
                <a:latin typeface="Arial Narrow"/>
                <a:cs typeface="Arial Narrow"/>
              </a:rPr>
              <a:t>unlike products, cannot be acquired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3363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Role of customers – </a:t>
            </a:r>
            <a:r>
              <a:rPr lang="en-US" sz="1600" b="1" dirty="0" smtClean="0">
                <a:latin typeface="Arial Narrow"/>
                <a:cs typeface="Arial Narrow"/>
              </a:rPr>
              <a:t>customers are part of the offer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3363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Divisibility – </a:t>
            </a:r>
            <a:r>
              <a:rPr lang="en-US" sz="1600" b="1" dirty="0" smtClean="0">
                <a:latin typeface="Arial Narrow"/>
                <a:cs typeface="Arial Narrow"/>
              </a:rPr>
              <a:t>services combine many individual activities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Key Service Characteristics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Addressing Intangibility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Service facilities</a:t>
            </a:r>
          </a:p>
          <a:p>
            <a:pPr marL="6810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exterior</a:t>
            </a:r>
          </a:p>
          <a:p>
            <a:pPr marL="6810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interior</a:t>
            </a:r>
          </a:p>
          <a:p>
            <a:pPr marL="912813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onstage</a:t>
            </a:r>
          </a:p>
          <a:p>
            <a:pPr marL="912813" indent="-223838" defTabSz="454025"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offstage</a:t>
            </a:r>
          </a:p>
          <a:p>
            <a:pPr marL="465138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Service equipment</a:t>
            </a:r>
          </a:p>
          <a:p>
            <a:pPr marL="465138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Service personnel</a:t>
            </a:r>
          </a:p>
          <a:p>
            <a:pPr marL="465138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Service guarantees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USAA Case Study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971784" cy="1100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Classroom Discussion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How could your educational institute learn from USAA customer service practices to deliver improved educational services?</a:t>
            </a:r>
          </a:p>
        </p:txBody>
      </p:sp>
      <p:pic>
        <p:nvPicPr>
          <p:cNvPr id="10" name="Picture 9" descr="US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3019778"/>
            <a:ext cx="1854200" cy="1905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64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Services, 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distinctions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 in services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service characteristics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</a:t>
            </a:r>
            <a:r>
              <a:rPr lang="en-US" sz="2000" b="1" dirty="0" smtClean="0">
                <a:latin typeface="Arial Narrow"/>
                <a:cs typeface="Arial Narrow"/>
              </a:rPr>
              <a:t>	Service quality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800" b="1" dirty="0" smtClean="0">
                <a:latin typeface="Arial Narrow"/>
                <a:cs typeface="Arial Narrow"/>
              </a:rPr>
              <a:t>Session Roadmap AA</a:t>
            </a:r>
            <a:endParaRPr lang="en-US" sz="2000" b="1" dirty="0">
              <a:latin typeface="Arial Narrow"/>
              <a:cs typeface="Arial Narrow"/>
            </a:endParaRP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Service quality and customer satisfaction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SERVQUAL model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Service quality expectations and performance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Perceived service quality drivers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Enhance service quality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800" b="1" dirty="0" smtClean="0">
                <a:latin typeface="Arial Narrow"/>
                <a:cs typeface="Arial Narrow"/>
              </a:rPr>
              <a:t>Session Roadmap AA</a:t>
            </a:r>
            <a:endParaRPr lang="en-US" sz="2000" b="1" dirty="0">
              <a:latin typeface="Arial Narrow"/>
              <a:cs typeface="Arial Narrow"/>
            </a:endParaRP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Service quality and customer satisfaction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SERVQUAL model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expectations and performance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Perceived service quality drivers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Enhance service quality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4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Service Quality and Customer Satisfaction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99" y="2632364"/>
            <a:ext cx="366914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Value Proposition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735944" y="2632364"/>
            <a:ext cx="366914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Delivered Value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914399" y="3813867"/>
            <a:ext cx="366914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Expected Value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735944" y="3813867"/>
            <a:ext cx="366914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Perceived Value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5056917"/>
            <a:ext cx="749068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Customer Satisfaction = </a:t>
            </a:r>
            <a:r>
              <a:rPr lang="en-US" sz="2000" b="1" dirty="0" err="1" smtClean="0">
                <a:latin typeface="Arial Narrow"/>
                <a:cs typeface="Arial Narrow"/>
              </a:rPr>
              <a:t>f(Perceived</a:t>
            </a:r>
            <a:r>
              <a:rPr lang="en-US" sz="2000" b="1" dirty="0" smtClean="0">
                <a:latin typeface="Arial Narrow"/>
                <a:cs typeface="Arial Narrow"/>
              </a:rPr>
              <a:t> Value less Expected Value)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4595099"/>
            <a:ext cx="7490689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877000" y="3492898"/>
            <a:ext cx="1719477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10" idx="2"/>
          </p:cNvCxnSpPr>
          <p:nvPr/>
        </p:nvCxnSpPr>
        <p:spPr>
          <a:xfrm rot="5400000" flipH="1" flipV="1">
            <a:off x="2327498" y="3392393"/>
            <a:ext cx="842949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0"/>
            <a:endCxn id="11" idx="2"/>
          </p:cNvCxnSpPr>
          <p:nvPr/>
        </p:nvCxnSpPr>
        <p:spPr>
          <a:xfrm rot="5400000" flipH="1" flipV="1">
            <a:off x="6149043" y="3392393"/>
            <a:ext cx="842949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</a:t>
            </a:r>
            <a:r>
              <a:rPr lang="en-US" sz="2400" dirty="0" smtClean="0">
                <a:latin typeface="Arial Narrow"/>
                <a:cs typeface="Arial Narrow"/>
              </a:rPr>
              <a:t>Marketing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</a:t>
            </a:r>
            <a:r>
              <a:rPr lang="en-US" sz="2600" b="1" dirty="0">
                <a:latin typeface="Arial Narrow"/>
                <a:cs typeface="Arial Narrow"/>
              </a:rPr>
              <a:t>IV: Implementing the Market </a:t>
            </a:r>
            <a:r>
              <a:rPr lang="en-US" sz="2600" b="1" dirty="0" smtClean="0">
                <a:latin typeface="Arial Narrow"/>
                <a:cs typeface="Arial Narrow"/>
              </a:rPr>
              <a:t>Strategy</a:t>
            </a:r>
          </a:p>
          <a:p>
            <a:pPr marL="234950" defTabSz="798513"/>
            <a:r>
              <a:rPr lang="en-US" sz="2200" b="1" i="1" dirty="0" smtClean="0">
                <a:latin typeface="Arial Narrow"/>
                <a:cs typeface="Arial Narrow"/>
              </a:rPr>
              <a:t>Part A: Providing Customer Value</a:t>
            </a:r>
          </a:p>
          <a:p>
            <a:pPr marL="234950">
              <a:spcBef>
                <a:spcPts val="6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Chapter 12: Managing the Product Line</a:t>
            </a:r>
          </a:p>
          <a:p>
            <a:pPr marL="234950"/>
            <a:r>
              <a:rPr lang="en-US" sz="2200" b="1" dirty="0" smtClean="0">
                <a:latin typeface="Arial Narrow"/>
                <a:cs typeface="Arial Narrow"/>
              </a:rPr>
              <a:t>Chapter 13: Managing </a:t>
            </a:r>
            <a:r>
              <a:rPr lang="en-US" sz="2200" b="1" dirty="0" smtClean="0">
                <a:latin typeface="Arial Narrow"/>
                <a:cs typeface="Arial Narrow"/>
              </a:rPr>
              <a:t>Services, Customer </a:t>
            </a:r>
            <a:r>
              <a:rPr lang="en-US" sz="2200" b="1" dirty="0" smtClean="0">
                <a:latin typeface="Arial Narrow"/>
                <a:cs typeface="Arial Narrow"/>
              </a:rPr>
              <a:t>Service</a:t>
            </a:r>
          </a:p>
          <a:p>
            <a:pPr marL="234950"/>
            <a:r>
              <a:rPr lang="en-US" sz="2000" dirty="0" smtClean="0">
                <a:latin typeface="Arial Narrow"/>
                <a:cs typeface="Arial Narrow"/>
              </a:rPr>
              <a:t>Chapter 14: Developing New Products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Service Quality and Customer Satisfaction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2286000"/>
            <a:ext cx="7490689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 err="1" smtClean="0">
                <a:latin typeface="Arial Narrow"/>
                <a:cs typeface="Arial Narrow"/>
              </a:rPr>
              <a:t>f(Perceived</a:t>
            </a:r>
            <a:r>
              <a:rPr lang="en-US" sz="2000" b="1" dirty="0" smtClean="0">
                <a:latin typeface="Arial Narrow"/>
                <a:cs typeface="Arial Narrow"/>
              </a:rPr>
              <a:t> Value less Expected Value) = Customer Satisfaction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3198091"/>
            <a:ext cx="7329055" cy="10464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1">
              <a:spcBef>
                <a:spcPts val="1200"/>
              </a:spcBef>
              <a:tabLst>
                <a:tab pos="2286000" algn="ctr"/>
                <a:tab pos="4110038" algn="ctr"/>
                <a:tab pos="594518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	Expected Value	Perceived Value	Customer Satisfaction</a:t>
            </a:r>
          </a:p>
          <a:p>
            <a:pPr marL="0" lvl="1">
              <a:spcBef>
                <a:spcPts val="1200"/>
              </a:spcBef>
              <a:tabLst>
                <a:tab pos="2286000" algn="ctr"/>
                <a:tab pos="4110038" algn="ctr"/>
                <a:tab pos="594518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Firm A	5 hours	6 hours	low</a:t>
            </a:r>
          </a:p>
          <a:p>
            <a:pPr marL="0" lvl="1">
              <a:spcBef>
                <a:spcPts val="1200"/>
              </a:spcBef>
              <a:tabLst>
                <a:tab pos="2286000" algn="ctr"/>
                <a:tab pos="4110038" algn="ctr"/>
                <a:tab pos="594518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Firm B	8 hours	7 hours	high</a:t>
            </a:r>
            <a:endParaRPr lang="en-US" sz="1600" b="1" dirty="0">
              <a:latin typeface="Arial Narrow"/>
              <a:cs typeface="Arial Narro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800" b="1" dirty="0" smtClean="0">
                <a:latin typeface="Arial Narrow"/>
                <a:cs typeface="Arial Narrow"/>
              </a:rPr>
              <a:t>Session Roadmap AA</a:t>
            </a:r>
            <a:endParaRPr lang="en-US" sz="2000" b="1" dirty="0">
              <a:latin typeface="Arial Narrow"/>
              <a:cs typeface="Arial Narrow"/>
            </a:endParaRP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and customer satisfaction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SERVQUAL model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expectations and performance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Perceived service quality drivers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Enhance service quality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4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SERVQUAL Model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37" name="Picture 36" descr="figure 13.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07" y="2102790"/>
            <a:ext cx="5631997" cy="39963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316304" cy="3354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SERVQUAL Model</a:t>
            </a:r>
          </a:p>
          <a:p>
            <a:pPr marL="1143000" indent="-912813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Gap 1:	The firm does not understand customer service expectations</a:t>
            </a:r>
          </a:p>
          <a:p>
            <a:pPr marL="1143000" indent="-912813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Gap 2:	Service quality specifications do not reflect the firm’s beliefs about customer service expectations</a:t>
            </a:r>
          </a:p>
          <a:p>
            <a:pPr marL="1143000" indent="-912813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Gap 3:	Service delivery performance does not meet service specifications</a:t>
            </a:r>
          </a:p>
          <a:p>
            <a:pPr marL="1143000" indent="-912813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Gap 4:	External communications about service quality do not reflect service performance</a:t>
            </a:r>
          </a:p>
          <a:p>
            <a:pPr marL="1143000" indent="-912813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Gap 5:	</a:t>
            </a:r>
            <a:r>
              <a:rPr lang="en-US" b="1" i="1" dirty="0" smtClean="0">
                <a:latin typeface="Arial Narrow"/>
                <a:cs typeface="Arial Narrow"/>
              </a:rPr>
              <a:t>Expectations disconfirmation</a:t>
            </a:r>
            <a:r>
              <a:rPr lang="en-US" b="1" dirty="0" smtClean="0">
                <a:latin typeface="Arial Narrow"/>
                <a:cs typeface="Arial Narrow"/>
              </a:rPr>
              <a:t>: The difference between perceived service quality and expected service quality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800" b="1" dirty="0" smtClean="0">
                <a:latin typeface="Arial Narrow"/>
                <a:cs typeface="Arial Narrow"/>
              </a:rPr>
              <a:t>Session Roadmap AA</a:t>
            </a:r>
            <a:endParaRPr lang="en-US" sz="2000" b="1" dirty="0">
              <a:latin typeface="Arial Narrow"/>
              <a:cs typeface="Arial Narrow"/>
            </a:endParaRP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and customer satisfaction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SERVQUAL model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Service quality expectations and performance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Perceived service quality drivers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Enhance service quality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49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Service Quality Expectations and Performance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16" name="Picture 15" descr="figure 13.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99" y="2133600"/>
            <a:ext cx="5886450" cy="3886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800" b="1" dirty="0" smtClean="0">
                <a:latin typeface="Arial Narrow"/>
                <a:cs typeface="Arial Narrow"/>
              </a:rPr>
              <a:t>Session Roadmap AA</a:t>
            </a:r>
            <a:endParaRPr lang="en-US" sz="2000" b="1" dirty="0">
              <a:latin typeface="Arial Narrow"/>
              <a:cs typeface="Arial Narrow"/>
            </a:endParaRP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and customer satisfaction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SERVQUAL model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expectations and performance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</a:t>
            </a:r>
            <a:r>
              <a:rPr lang="en-US" sz="2000" b="1" dirty="0" smtClean="0">
                <a:latin typeface="Arial Narrow"/>
                <a:cs typeface="Arial Narrow"/>
              </a:rPr>
              <a:t>Perceived service quality drivers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Enhance service quality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4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316304" cy="3354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Perceived Service Quality Drivers</a:t>
            </a:r>
          </a:p>
          <a:p>
            <a:pPr marL="1824038" indent="-18161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Tangibles	Appearance of communication materials, equipment, personnel, and physical facilities</a:t>
            </a:r>
          </a:p>
          <a:p>
            <a:pPr marL="1824038" indent="-18161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Reliability	Ability to perform the promised service accurately and dependably</a:t>
            </a:r>
          </a:p>
          <a:p>
            <a:pPr marL="1824038" indent="-18161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Responsiveness	Willingness to help customers and provide prompt service</a:t>
            </a:r>
          </a:p>
          <a:p>
            <a:pPr marL="1824038" indent="-18161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Assurance	Courtesy and knowledge of employees, and ability to convey confidence and trust</a:t>
            </a:r>
          </a:p>
          <a:p>
            <a:pPr marL="1824038" indent="-18161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Empathy	Provision of caring, individualized attention to customers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800" b="1" dirty="0" smtClean="0">
                <a:latin typeface="Arial Narrow"/>
                <a:cs typeface="Arial Narrow"/>
              </a:rPr>
              <a:t>Session Roadmap AA</a:t>
            </a:r>
            <a:endParaRPr lang="en-US" sz="2000" b="1" dirty="0">
              <a:latin typeface="Arial Narrow"/>
              <a:cs typeface="Arial Narrow"/>
            </a:endParaRP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and customer satisfaction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SERVQUAL model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Service quality expectations and performance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Perceived service quality drivers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Enhance service quality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49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Quality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316304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Enhance Service Quality</a:t>
            </a:r>
          </a:p>
          <a:p>
            <a:pPr marL="461963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Customer co-production</a:t>
            </a:r>
          </a:p>
          <a:p>
            <a:pPr marL="461963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Improve the offer</a:t>
            </a:r>
          </a:p>
          <a:p>
            <a:pPr marL="461963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Maintain the service environment</a:t>
            </a:r>
          </a:p>
          <a:p>
            <a:pPr marL="461963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Service performance and information</a:t>
            </a:r>
          </a:p>
          <a:p>
            <a:pPr marL="461963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Service quality failures and service recovery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881109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12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Services, </a:t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Customer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Services, Customer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distinctions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 in services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service characteristics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blueprint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Service quality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800" b="1" dirty="0" smtClean="0">
                <a:latin typeface="Arial Narrow"/>
                <a:cs typeface="Arial Narrow"/>
              </a:rPr>
              <a:t>Customer Service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Any act, performance, or information that enhances the firm’s core product or service</a:t>
            </a:r>
            <a:endParaRPr lang="en-US" sz="2800" b="1" dirty="0" smtClean="0">
              <a:latin typeface="Arial Narrow"/>
              <a:cs typeface="Arial Narrow"/>
            </a:endParaRPr>
          </a:p>
          <a:p>
            <a:pPr marL="46513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 service dimensions</a:t>
            </a:r>
          </a:p>
          <a:p>
            <a:pPr marL="46513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 service and the purchase process</a:t>
            </a:r>
          </a:p>
          <a:p>
            <a:pPr marL="46513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Deliver exceptional customer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Customer Service Dimensions: </a:t>
            </a:r>
            <a:r>
              <a:rPr lang="en-US" sz="2400" b="1" i="1" dirty="0" smtClean="0">
                <a:latin typeface="Arial Narrow"/>
                <a:cs typeface="Arial Narrow"/>
              </a:rPr>
              <a:t>Flower of Customer Service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63" y="2316018"/>
            <a:ext cx="428625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4174900" y="2987203"/>
            <a:ext cx="809667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Information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982685" y="3266598"/>
            <a:ext cx="899610" cy="215444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Consultation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503309" y="3960093"/>
            <a:ext cx="88348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Order-taking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057741" y="4687446"/>
            <a:ext cx="752597" cy="215444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Hospitality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4139648" y="4984558"/>
            <a:ext cx="880174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Safekeeping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475548" y="3307405"/>
            <a:ext cx="613650" cy="215444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Payment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3374896" y="4683011"/>
            <a:ext cx="785471" cy="215444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Exceptions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993224" y="3960093"/>
            <a:ext cx="449893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Billing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931308" y="5969000"/>
            <a:ext cx="7323691" cy="230832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Source: C.H. Lovelock and J. </a:t>
            </a:r>
            <a:r>
              <a:rPr lang="en-US" sz="1200" dirty="0" err="1" smtClean="0">
                <a:latin typeface="Arial Narrow"/>
                <a:cs typeface="Arial Narrow"/>
              </a:rPr>
              <a:t>Wirtz</a:t>
            </a:r>
            <a:r>
              <a:rPr lang="en-US" sz="1200" dirty="0" smtClean="0">
                <a:latin typeface="Arial Narrow"/>
                <a:cs typeface="Arial Narrow"/>
              </a:rPr>
              <a:t>, Services </a:t>
            </a:r>
            <a:r>
              <a:rPr lang="en-US" sz="1200" i="1" dirty="0" smtClean="0">
                <a:latin typeface="Arial Narrow"/>
                <a:cs typeface="Arial Narrow"/>
              </a:rPr>
              <a:t>Marketing, 7th ed., Upper Saddle River, NJ: Prentice Hall, 2011.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Customer Service and the Purchase Process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286000"/>
            <a:ext cx="2057400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Pre-purchase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1433" y="2286000"/>
            <a:ext cx="2057400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Post-purchase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282" y="2286000"/>
            <a:ext cx="2057400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During purchase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>
            <a:off x="2971800" y="2574036"/>
            <a:ext cx="584482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13682" y="2572448"/>
            <a:ext cx="584482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3761" y="3479584"/>
            <a:ext cx="17356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Help identify needs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8080" y="3479584"/>
            <a:ext cx="15992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Help make choice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8342" y="3479584"/>
            <a:ext cx="20304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Help with many issues</a:t>
            </a:r>
            <a:endParaRPr lang="en-US" b="1" dirty="0">
              <a:latin typeface="Arial Narrow"/>
              <a:cs typeface="Arial Narrow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Deliver High-Level Customer Service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cxnSp>
        <p:nvCxnSpPr>
          <p:cNvPr id="12" name="Straight Arrow Connector 11"/>
          <p:cNvCxnSpPr>
            <a:endCxn id="15" idx="6"/>
          </p:cNvCxnSpPr>
          <p:nvPr/>
        </p:nvCxnSpPr>
        <p:spPr>
          <a:xfrm rot="10800000">
            <a:off x="3202991" y="3854908"/>
            <a:ext cx="574962" cy="162915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2"/>
          </p:cNvCxnSpPr>
          <p:nvPr/>
        </p:nvCxnSpPr>
        <p:spPr>
          <a:xfrm flipV="1">
            <a:off x="5459211" y="3854907"/>
            <a:ext cx="565771" cy="16291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56282" y="2286000"/>
            <a:ext cx="2057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service strategy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5591" y="3283407"/>
            <a:ext cx="2057400" cy="1143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Top management support and involvement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24982" y="3283407"/>
            <a:ext cx="2057400" cy="1143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Human resource management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38780" y="4738134"/>
            <a:ext cx="2057400" cy="1143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Measuring customer service quality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69659" y="4738134"/>
            <a:ext cx="2057400" cy="1143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Service infrastructure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08682" y="3743033"/>
            <a:ext cx="18288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High-level customer service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9" idx="0"/>
          </p:cNvCxnSpPr>
          <p:nvPr/>
        </p:nvCxnSpPr>
        <p:spPr>
          <a:xfrm rot="5400000" flipH="1" flipV="1">
            <a:off x="4466066" y="3586017"/>
            <a:ext cx="314033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  <a:endCxn id="17" idx="7"/>
          </p:cNvCxnSpPr>
          <p:nvPr/>
        </p:nvCxnSpPr>
        <p:spPr>
          <a:xfrm rot="5400000">
            <a:off x="3644693" y="4573711"/>
            <a:ext cx="382000" cy="281623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5"/>
            <a:endCxn id="18" idx="1"/>
          </p:cNvCxnSpPr>
          <p:nvPr/>
        </p:nvCxnSpPr>
        <p:spPr>
          <a:xfrm rot="16200000" flipH="1">
            <a:off x="5229309" y="4563873"/>
            <a:ext cx="382000" cy="30129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Delivering Exceptional 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300331" cy="4570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Delivering Exceptional Service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Tools include: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Top Management Support </a:t>
            </a:r>
            <a:r>
              <a:rPr lang="en-US" b="1" dirty="0" smtClean="0">
                <a:latin typeface="Arial Narrow"/>
                <a:cs typeface="Arial Narrow"/>
              </a:rPr>
              <a:t>– Communicate and champion of importance of customer servic</a:t>
            </a:r>
            <a:r>
              <a:rPr lang="en-US" sz="2000" b="1" dirty="0" smtClean="0">
                <a:latin typeface="Arial Narrow"/>
                <a:cs typeface="Arial Narrow"/>
              </a:rPr>
              <a:t>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Service Strategy –</a:t>
            </a:r>
            <a:r>
              <a:rPr lang="en-US" b="1" dirty="0" smtClean="0">
                <a:latin typeface="Arial Narrow"/>
                <a:cs typeface="Arial Narrow"/>
              </a:rPr>
              <a:t>  Focus on customer needs for customer service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Human Resource Management </a:t>
            </a:r>
            <a:r>
              <a:rPr lang="en-US" b="1" dirty="0" smtClean="0">
                <a:latin typeface="Arial Narrow"/>
                <a:cs typeface="Arial Narrow"/>
              </a:rPr>
              <a:t>– HR planning for high customer service oriented personne</a:t>
            </a:r>
            <a:r>
              <a:rPr lang="en-US" sz="2000" b="1" dirty="0" smtClean="0">
                <a:latin typeface="Arial Narrow"/>
                <a:cs typeface="Arial Narrow"/>
              </a:rPr>
              <a:t>l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Service Infrastructure –</a:t>
            </a:r>
            <a:r>
              <a:rPr lang="en-US" b="1" dirty="0" smtClean="0">
                <a:latin typeface="Arial Narrow"/>
                <a:cs typeface="Arial Narrow"/>
              </a:rPr>
              <a:t> Design infrastructure to enhance to customer servic</a:t>
            </a:r>
            <a:r>
              <a:rPr lang="en-US" sz="2000" b="1" dirty="0" smtClean="0">
                <a:latin typeface="Arial Narrow"/>
                <a:cs typeface="Arial Narrow"/>
              </a:rPr>
              <a:t>e delivery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Measuring Customer Service quality</a:t>
            </a:r>
            <a:r>
              <a:rPr lang="en-US" sz="2000" b="1" dirty="0">
                <a:latin typeface="Arial Narrow"/>
                <a:cs typeface="Arial Narrow"/>
              </a:rPr>
              <a:t> </a:t>
            </a:r>
            <a:r>
              <a:rPr lang="en-US" b="1" dirty="0" smtClean="0">
                <a:latin typeface="Arial Narrow"/>
                <a:cs typeface="Arial Narrow"/>
              </a:rPr>
              <a:t>– “If you can’t measure it, you can’t manage it.</a:t>
            </a:r>
            <a:r>
              <a:rPr lang="en-US" sz="2000" b="1" i="1" dirty="0" smtClean="0">
                <a:latin typeface="Arial Narrow"/>
                <a:cs typeface="Arial Narrow"/>
              </a:rPr>
              <a:t>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896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Services, 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Service distinctions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Growth in services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service characteristics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Service quality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12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Managing Services, </a:t>
            </a:r>
            <a:br>
              <a:rPr lang="en-US" sz="4800" dirty="0" smtClean="0">
                <a:latin typeface="Arial Narrow"/>
                <a:cs typeface="Arial Narrow"/>
              </a:rPr>
            </a:br>
            <a:r>
              <a:rPr lang="en-US" sz="4800" dirty="0" smtClean="0">
                <a:latin typeface="Arial Narrow"/>
                <a:cs typeface="Arial Narrow"/>
              </a:rPr>
              <a:t>Customer Service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</a:t>
            </a:r>
            <a:r>
              <a:rPr lang="en-US" smtClean="0">
                <a:latin typeface="Arial Narrow"/>
                <a:cs typeface="Arial Narrow"/>
              </a:rPr>
              <a:t>Retain, </a:t>
            </a:r>
            <a:r>
              <a:rPr lang="en-US" dirty="0" smtClean="0">
                <a:latin typeface="Arial Narrow"/>
                <a:cs typeface="Arial Narrow"/>
              </a:rPr>
              <a:t>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6429" y="3799179"/>
            <a:ext cx="1371600" cy="685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7" y="3113379"/>
            <a:ext cx="1371600" cy="685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9" y="3777843"/>
            <a:ext cx="635171" cy="364236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rot="10800000" flipV="1">
            <a:off x="6400801" y="3456279"/>
            <a:ext cx="678307" cy="34290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</a:t>
            </a:r>
            <a:r>
              <a:rPr lang="en-US" dirty="0" smtClean="0">
                <a:latin typeface="Arial Narrow"/>
                <a:cs typeface="Arial Narrow"/>
              </a:rPr>
              <a:t>direction, positioning</a:t>
            </a:r>
            <a:endParaRPr lang="en-US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</a:t>
            </a:r>
            <a:r>
              <a:rPr lang="en-US" dirty="0" smtClean="0">
                <a:latin typeface="Arial Narrow"/>
                <a:cs typeface="Arial Narrow"/>
              </a:rPr>
              <a:t>control execution/performance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67372"/>
              </p:ext>
            </p:extLst>
          </p:nvPr>
        </p:nvGraphicFramePr>
        <p:xfrm>
          <a:off x="574294" y="1584982"/>
          <a:ext cx="812351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483"/>
                <a:gridCol w="2163483"/>
                <a:gridCol w="1898274"/>
                <a:gridCol w="189827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Products, Services, 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Service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Growth in the 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Service Sector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Characteristics of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Intangibility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Inseparability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Variability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Perishability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Divisibility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Lack of Acquisition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Role of Customers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19214"/>
              </p:ext>
            </p:extLst>
          </p:nvPr>
        </p:nvGraphicFramePr>
        <p:xfrm>
          <a:off x="2117112" y="3650074"/>
          <a:ext cx="5415674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37"/>
                <a:gridCol w="27078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Service Quality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Service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Measuring, Managing Service Quality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Issues in Improving Service Quality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Types of Customer Service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Delivering Exceptional Customer Service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8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Services, 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</a:t>
            </a:r>
            <a:r>
              <a:rPr lang="en-US" sz="3000" b="1" dirty="0">
                <a:latin typeface="Arial Narrow"/>
                <a:cs typeface="Arial Narrow"/>
              </a:rPr>
              <a:t>Roadmap </a:t>
            </a:r>
            <a:r>
              <a:rPr lang="en-US" sz="3000" b="1" dirty="0" smtClean="0">
                <a:latin typeface="Arial Narrow"/>
                <a:cs typeface="Arial Narrow"/>
              </a:rPr>
              <a:t>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Products, Services</a:t>
            </a:r>
            <a:r>
              <a:rPr lang="en-US" sz="2000" b="1" dirty="0" smtClean="0">
                <a:latin typeface="Arial Narrow"/>
                <a:cs typeface="Arial Narrow"/>
              </a:rPr>
              <a:t>, </a:t>
            </a:r>
            <a:r>
              <a:rPr lang="en-US" sz="2000" b="1" dirty="0" smtClean="0">
                <a:latin typeface="Arial Narrow"/>
                <a:cs typeface="Arial Narrow"/>
              </a:rPr>
              <a:t>Customer Service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Growth in services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service characteristics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Service quality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Services, Customer Service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Products, Services, Customer Service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 in services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service characteristics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</a:t>
            </a:r>
            <a:r>
              <a:rPr lang="en-US" dirty="0" smtClean="0">
                <a:latin typeface="Arial Narrow"/>
                <a:cs typeface="Arial Narrow"/>
              </a:rPr>
              <a:t>	Service quality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service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Service Distinctions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696" y="1600200"/>
            <a:ext cx="7304759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>
                <a:latin typeface="Arial Narrow"/>
                <a:cs typeface="Arial Narrow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Arial Narrow"/>
                <a:cs typeface="Arial Narrow"/>
              </a:rPr>
              <a:t>product </a:t>
            </a:r>
            <a:r>
              <a:rPr lang="en-US" sz="2000" b="1" dirty="0">
                <a:latin typeface="Arial Narrow"/>
                <a:cs typeface="Arial Narrow"/>
              </a:rPr>
              <a:t>is any core offering, including both physical products and services. However, we separate products as a tangible </a:t>
            </a:r>
            <a:r>
              <a:rPr lang="en-US" sz="2000" b="1" dirty="0" smtClean="0">
                <a:latin typeface="Arial Narrow"/>
                <a:cs typeface="Arial Narrow"/>
              </a:rPr>
              <a:t>product – cannot be dropped on your foot!  </a:t>
            </a:r>
          </a:p>
          <a:p>
            <a:pPr marL="3175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service </a:t>
            </a:r>
            <a:r>
              <a:rPr lang="en-US" sz="2000" b="1" dirty="0" smtClean="0">
                <a:latin typeface="Arial Narrow"/>
                <a:cs typeface="Arial Narrow"/>
              </a:rPr>
              <a:t>is any act or performance that one party can offer another that is essentially intangible and does not result in the ownership of anything.</a:t>
            </a:r>
          </a:p>
          <a:p>
            <a:pPr marL="3175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Customer service </a:t>
            </a:r>
            <a:r>
              <a:rPr lang="en-US" sz="2000" b="1" dirty="0" smtClean="0">
                <a:latin typeface="Arial Narrow"/>
                <a:cs typeface="Arial Narrow"/>
              </a:rPr>
              <a:t>is a key component of the market offer. Customer service enhances the customer value inherent in the core product or service.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596</Words>
  <Application>Microsoft Macintosh PowerPoint</Application>
  <PresentationFormat>On-screen Show (4:3)</PresentationFormat>
  <Paragraphs>337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120</cp:revision>
  <dcterms:created xsi:type="dcterms:W3CDTF">2016-05-02T18:00:00Z</dcterms:created>
  <dcterms:modified xsi:type="dcterms:W3CDTF">2017-02-20T18:55:50Z</dcterms:modified>
</cp:coreProperties>
</file>