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493" r:id="rId5"/>
    <p:sldId id="396" r:id="rId6"/>
    <p:sldId id="577" r:id="rId7"/>
    <p:sldId id="436" r:id="rId8"/>
    <p:sldId id="266" r:id="rId9"/>
    <p:sldId id="496" r:id="rId10"/>
    <p:sldId id="534" r:id="rId11"/>
    <p:sldId id="535" r:id="rId12"/>
    <p:sldId id="536" r:id="rId13"/>
    <p:sldId id="538" r:id="rId14"/>
    <p:sldId id="539" r:id="rId15"/>
    <p:sldId id="540" r:id="rId16"/>
    <p:sldId id="541" r:id="rId17"/>
    <p:sldId id="542" r:id="rId18"/>
    <p:sldId id="548" r:id="rId19"/>
    <p:sldId id="549" r:id="rId20"/>
    <p:sldId id="550" r:id="rId21"/>
    <p:sldId id="551" r:id="rId22"/>
    <p:sldId id="552" r:id="rId23"/>
    <p:sldId id="553" r:id="rId24"/>
    <p:sldId id="554" r:id="rId25"/>
    <p:sldId id="556" r:id="rId26"/>
    <p:sldId id="557" r:id="rId27"/>
    <p:sldId id="558" r:id="rId28"/>
    <p:sldId id="559" r:id="rId29"/>
    <p:sldId id="560" r:id="rId30"/>
    <p:sldId id="561" r:id="rId31"/>
    <p:sldId id="563" r:id="rId32"/>
    <p:sldId id="564" r:id="rId33"/>
    <p:sldId id="565" r:id="rId34"/>
    <p:sldId id="566" r:id="rId35"/>
    <p:sldId id="567" r:id="rId36"/>
    <p:sldId id="568" r:id="rId37"/>
    <p:sldId id="569" r:id="rId38"/>
    <p:sldId id="570" r:id="rId39"/>
    <p:sldId id="571" r:id="rId40"/>
    <p:sldId id="579" r:id="rId41"/>
    <p:sldId id="572" r:id="rId42"/>
    <p:sldId id="573" r:id="rId43"/>
    <p:sldId id="580" r:id="rId44"/>
    <p:sldId id="574" r:id="rId45"/>
    <p:sldId id="575" r:id="rId46"/>
    <p:sldId id="576" r:id="rId47"/>
    <p:sldId id="305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3A1F"/>
    <a:srgbClr val="B23533"/>
    <a:srgbClr val="FF0C39"/>
    <a:srgbClr val="FF0000"/>
    <a:srgbClr val="FFF67A"/>
    <a:srgbClr val="74C084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671" autoAdjust="0"/>
    <p:restoredTop sz="94762" autoAdjust="0"/>
  </p:normalViewPr>
  <p:slideViewPr>
    <p:cSldViewPr snapToGrid="0" snapToObjects="1">
      <p:cViewPr varScale="1">
        <p:scale>
          <a:sx n="135" d="100"/>
          <a:sy n="135" d="100"/>
        </p:scale>
        <p:origin x="4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777181-D5C5-8248-8D66-BC013213FD32}" type="datetimeFigureOut">
              <a:rPr lang="en-US" smtClean="0"/>
              <a:pPr/>
              <a:t>2/20/17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F245E-079B-5F44-953A-9EACFA09CA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58280"/>
            <a:ext cx="9144000" cy="299720"/>
          </a:xfrm>
          <a:prstGeom prst="rect">
            <a:avLst/>
          </a:prstGeom>
          <a:solidFill>
            <a:srgbClr val="873A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741920" y="6647930"/>
            <a:ext cx="1208664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cap="all" baseline="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Presentation </a:t>
            </a:r>
            <a:r>
              <a:rPr lang="en-US" sz="800" b="1" kern="1200" cap="all" baseline="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13 </a:t>
            </a:r>
            <a:r>
              <a:rPr lang="en-US" sz="800" b="1" kern="1200" cap="all" baseline="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of 20 / </a:t>
            </a:r>
            <a:fld id="{850B1DE9-7D38-6A4C-824C-6768CAFECB05}" type="slidenum">
              <a:rPr lang="en-US" sz="800" b="1" kern="1200" cap="all" baseline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b="1" kern="1200" cap="all" baseline="300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7800" y="6647930"/>
            <a:ext cx="1598194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cap="none" baseline="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© Noel Capon, 2017. All rights reserved.</a:t>
            </a:r>
            <a:endParaRPr lang="en-US" sz="800" b="1" kern="1200" cap="none" baseline="300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6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6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6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6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599" y="1940008"/>
            <a:ext cx="7326808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en-US" sz="48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Managing Markets Strategically</a:t>
            </a:r>
          </a:p>
          <a:p>
            <a:pPr rtl="0"/>
            <a:r>
              <a:rPr lang="en-US" sz="2000" b="1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Professor Noel Capon</a:t>
            </a:r>
          </a:p>
          <a:p>
            <a:pPr rtl="0"/>
            <a:r>
              <a:rPr lang="en-US" sz="14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R.C. Kopf Professor of International Marketing </a:t>
            </a:r>
          </a:p>
          <a:p>
            <a:pPr rtl="0"/>
            <a:r>
              <a:rPr lang="en-US" sz="14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Columbia Business School</a:t>
            </a:r>
          </a:p>
          <a:p>
            <a:pPr rtl="0"/>
            <a:r>
              <a:rPr lang="en-US" sz="14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New York, NY</a:t>
            </a:r>
            <a:endParaRPr lang="en-US" sz="1400" dirty="0">
              <a:latin typeface="Arial Narrow"/>
              <a:cs typeface="Arial Narrow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71600" y="3886200"/>
            <a:ext cx="6228654" cy="1709928"/>
            <a:chOff x="1371600" y="3886200"/>
            <a:chExt cx="6228654" cy="1709928"/>
          </a:xfrm>
        </p:grpSpPr>
        <p:pic>
          <p:nvPicPr>
            <p:cNvPr id="11" name="Picture 10" descr="TVM Cover 4th edition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33030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Picture 11" descr="CMF 2015 Cover 4th editio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2315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13" name="Picture 12" descr="MM21c 2015 Cover 4th edition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1600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14" name="Picture 13" descr="TVM Cover 4th edition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73014" y="3886200"/>
              <a:ext cx="1083852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Picture 14" descr="TVM Cover 4th edition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75542" y="3886200"/>
              <a:ext cx="1124712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Innovation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8696" y="1600200"/>
            <a:ext cx="7304759" cy="37548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175" indent="-3175" defTabSz="454025">
              <a:spcBef>
                <a:spcPts val="24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Perspectives on Innovation</a:t>
            </a:r>
          </a:p>
          <a:p>
            <a:pPr marL="233363" indent="-3175" defTabSz="454025">
              <a:spcBef>
                <a:spcPts val="24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“The best opportunities are visible, but not seen.” — Peter </a:t>
            </a:r>
            <a:r>
              <a:rPr lang="en-US" sz="2000" b="1" dirty="0" err="1" smtClean="0">
                <a:latin typeface="Arial Narrow"/>
                <a:cs typeface="Arial Narrow"/>
              </a:rPr>
              <a:t>Drucker</a:t>
            </a:r>
            <a:endParaRPr lang="en-US" sz="2000" b="1" dirty="0" smtClean="0">
              <a:latin typeface="Arial Narrow"/>
              <a:cs typeface="Arial Narrow"/>
            </a:endParaRPr>
          </a:p>
          <a:p>
            <a:pPr marL="233363" indent="-3175" defTabSz="454025">
              <a:spcBef>
                <a:spcPts val="24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“Genius is one percent inspiration and 99 percent perspiration.” </a:t>
            </a:r>
            <a:br>
              <a:rPr lang="en-US" sz="2000" b="1" dirty="0" smtClean="0">
                <a:latin typeface="Arial Narrow"/>
                <a:cs typeface="Arial Narrow"/>
              </a:rPr>
            </a:br>
            <a:r>
              <a:rPr lang="en-US" sz="2000" b="1" dirty="0" smtClean="0">
                <a:latin typeface="Arial Narrow"/>
                <a:cs typeface="Arial Narrow"/>
              </a:rPr>
              <a:t>— Thomas Edison</a:t>
            </a:r>
          </a:p>
          <a:p>
            <a:pPr marL="233363" indent="-3175" defTabSz="454025">
              <a:spcBef>
                <a:spcPts val="24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“Creativity is just connecting things. When you ask creative people how they did something, they feel a little guilty because they didn’t really do it, they just saw something. It seemed obvious to them after a while. That’s because they were able to connect experiences they’ve had and synthesize new things.” — Steve Jobs</a:t>
            </a:r>
            <a:endParaRPr lang="en-US" sz="2000" dirty="0" smtClean="0">
              <a:latin typeface="Arial Narrow"/>
              <a:cs typeface="Arial Narrow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Innovation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38696" y="1600200"/>
            <a:ext cx="7310256" cy="14311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30188"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Main Driving Factors</a:t>
            </a:r>
          </a:p>
          <a:p>
            <a:pPr marL="450850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Market selection</a:t>
            </a:r>
          </a:p>
          <a:p>
            <a:pPr marL="450850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Organization</a:t>
            </a:r>
          </a:p>
          <a:p>
            <a:pPr marL="450850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R&amp;D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Innovation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8696" y="1600200"/>
            <a:ext cx="7310256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30188"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Innovation Types</a:t>
            </a:r>
          </a:p>
          <a:p>
            <a:pPr marL="450850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Sustaining innovations: improve established products along existing performance dimensions historically valued by major customers</a:t>
            </a:r>
          </a:p>
          <a:p>
            <a:pPr marL="450850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Disruptive innovations: bring new and very different value propositions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Developing New Products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8696" y="1600200"/>
            <a:ext cx="7971784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A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Innovation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New product development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New Product Development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8696" y="1600200"/>
            <a:ext cx="7971784" cy="47012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Approaches</a:t>
            </a:r>
          </a:p>
          <a:p>
            <a:pPr marL="461963" indent="-230188">
              <a:spcBef>
                <a:spcPts val="9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Basic technology research</a:t>
            </a:r>
            <a:endParaRPr lang="en-US" sz="1600" b="1" dirty="0" smtClean="0">
              <a:latin typeface="Arial Narrow"/>
              <a:cs typeface="Arial Narrow"/>
            </a:endParaRPr>
          </a:p>
          <a:p>
            <a:pPr marL="465138" indent="-223838" defTabSz="454025">
              <a:spcBef>
                <a:spcPts val="9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Applied technology research</a:t>
            </a:r>
          </a:p>
          <a:p>
            <a:pPr marL="465138" indent="-223838" defTabSz="454025">
              <a:spcBef>
                <a:spcPts val="9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Market-focused development</a:t>
            </a:r>
          </a:p>
          <a:p>
            <a:pPr marL="465138" indent="-223838" defTabSz="454025">
              <a:spcBef>
                <a:spcPts val="9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Marketing tinkering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Key Issues</a:t>
            </a:r>
          </a:p>
          <a:p>
            <a:pPr marL="461963" indent="-230188">
              <a:spcBef>
                <a:spcPts val="9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Problem focus</a:t>
            </a:r>
          </a:p>
          <a:p>
            <a:pPr marL="461963" indent="-230188">
              <a:spcBef>
                <a:spcPts val="9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Market knowledge</a:t>
            </a:r>
          </a:p>
          <a:p>
            <a:pPr marL="461963" indent="-230188">
              <a:spcBef>
                <a:spcPts val="9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Firm competence</a:t>
            </a:r>
          </a:p>
          <a:p>
            <a:pPr marL="461963" indent="-230188">
              <a:spcBef>
                <a:spcPts val="9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</a:t>
            </a:r>
            <a:r>
              <a:rPr lang="en-US" sz="2000" b="1" dirty="0" err="1" smtClean="0">
                <a:latin typeface="Arial Narrow"/>
                <a:cs typeface="Arial Narrow"/>
              </a:rPr>
              <a:t>Complementer</a:t>
            </a:r>
            <a:r>
              <a:rPr lang="en-US" sz="2000" b="1" dirty="0" smtClean="0">
                <a:latin typeface="Arial Narrow"/>
                <a:cs typeface="Arial Narrow"/>
              </a:rPr>
              <a:t> products</a:t>
            </a:r>
          </a:p>
          <a:p>
            <a:pPr marL="461963" indent="-230188">
              <a:spcBef>
                <a:spcPts val="9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Effectiveness measures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Developing New Products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8696" y="1600200"/>
            <a:ext cx="7971784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B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Stage-gate process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Product adoption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Stage-Gate Process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38696" y="1600200"/>
            <a:ext cx="7971784" cy="4116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1775" indent="-230188">
              <a:spcBef>
                <a:spcPts val="9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Key issues</a:t>
            </a:r>
          </a:p>
          <a:p>
            <a:pPr marL="231775" indent="-230188">
              <a:spcBef>
                <a:spcPts val="9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Idea generation</a:t>
            </a:r>
          </a:p>
          <a:p>
            <a:pPr marL="231775" indent="-230188">
              <a:spcBef>
                <a:spcPts val="9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Preliminary screening</a:t>
            </a:r>
          </a:p>
          <a:p>
            <a:pPr marL="231775" indent="-230188">
              <a:spcBef>
                <a:spcPts val="9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Concept development</a:t>
            </a:r>
          </a:p>
          <a:p>
            <a:pPr marL="231775" indent="-230188">
              <a:spcBef>
                <a:spcPts val="9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Business case analysis</a:t>
            </a:r>
          </a:p>
          <a:p>
            <a:pPr marL="231775" indent="-230188">
              <a:spcBef>
                <a:spcPts val="9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Development</a:t>
            </a:r>
          </a:p>
          <a:p>
            <a:pPr marL="231775" indent="-230188">
              <a:spcBef>
                <a:spcPts val="9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Product testing</a:t>
            </a:r>
          </a:p>
          <a:p>
            <a:pPr marL="231775" indent="-230188">
              <a:spcBef>
                <a:spcPts val="9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Market-factor testing</a:t>
            </a:r>
          </a:p>
          <a:p>
            <a:pPr marL="231775" indent="-230188">
              <a:spcBef>
                <a:spcPts val="9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Test marketing</a:t>
            </a:r>
          </a:p>
          <a:p>
            <a:pPr marL="231775" indent="-230188">
              <a:spcBef>
                <a:spcPts val="9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Commercialization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Key Issues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8696" y="1600200"/>
            <a:ext cx="7971784" cy="2400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1775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Error types</a:t>
            </a:r>
          </a:p>
          <a:p>
            <a:pPr marL="460375" indent="-230188">
              <a:spcBef>
                <a:spcPts val="300"/>
              </a:spcBef>
            </a:pPr>
            <a:r>
              <a:rPr lang="en-US" b="1" dirty="0" smtClean="0">
                <a:latin typeface="Arial Narrow"/>
                <a:cs typeface="Arial Narrow"/>
              </a:rPr>
              <a:t>•	Type </a:t>
            </a:r>
            <a:r>
              <a:rPr lang="en-US" b="1" dirty="0" smtClean="0">
                <a:latin typeface="Arial Narrow"/>
                <a:cs typeface="Arial Narrow"/>
              </a:rPr>
              <a:t>I</a:t>
            </a:r>
            <a:endParaRPr lang="en-US" b="1" dirty="0" smtClean="0">
              <a:latin typeface="Arial Narrow"/>
              <a:cs typeface="Arial Narrow"/>
            </a:endParaRPr>
          </a:p>
          <a:p>
            <a:pPr marL="460375" indent="-230188">
              <a:spcBef>
                <a:spcPts val="300"/>
              </a:spcBef>
            </a:pPr>
            <a:r>
              <a:rPr lang="en-US" b="1" dirty="0" smtClean="0">
                <a:latin typeface="Arial Narrow"/>
                <a:cs typeface="Arial Narrow"/>
              </a:rPr>
              <a:t>•	Type </a:t>
            </a:r>
            <a:r>
              <a:rPr lang="en-US" b="1" dirty="0" smtClean="0">
                <a:latin typeface="Arial Narrow"/>
                <a:cs typeface="Arial Narrow"/>
              </a:rPr>
              <a:t>II</a:t>
            </a:r>
            <a:endParaRPr lang="en-US" b="1" dirty="0" smtClean="0">
              <a:latin typeface="Arial Narrow"/>
              <a:cs typeface="Arial Narrow"/>
            </a:endParaRPr>
          </a:p>
          <a:p>
            <a:pPr marL="231775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Cost of failure</a:t>
            </a:r>
          </a:p>
          <a:p>
            <a:pPr marL="231775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Financial commitment</a:t>
            </a:r>
          </a:p>
          <a:p>
            <a:pPr marL="231775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</a:t>
            </a:r>
            <a:r>
              <a:rPr lang="en-US" sz="2000" b="1" i="1" dirty="0" smtClean="0">
                <a:latin typeface="Arial Narrow"/>
                <a:cs typeface="Arial Narrow"/>
              </a:rPr>
              <a:t>Kill</a:t>
            </a:r>
            <a:r>
              <a:rPr lang="en-US" sz="2000" b="1" dirty="0" smtClean="0">
                <a:latin typeface="Arial Narrow"/>
                <a:cs typeface="Arial Narrow"/>
              </a:rPr>
              <a:t> points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Key Issues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8696" y="1600200"/>
            <a:ext cx="79717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Cost of Failure/Financial Commitment – Type </a:t>
            </a:r>
            <a:r>
              <a:rPr lang="en-US" sz="2400" b="1" dirty="0" smtClean="0">
                <a:latin typeface="Arial Narrow"/>
                <a:cs typeface="Arial Narrow"/>
              </a:rPr>
              <a:t>I</a:t>
            </a:r>
            <a:endParaRPr lang="en-US" sz="2400" b="1" dirty="0" smtClean="0">
              <a:latin typeface="Arial Narrow"/>
              <a:cs typeface="Arial Narrow"/>
            </a:endParaRPr>
          </a:p>
        </p:txBody>
      </p:sp>
      <p:pic>
        <p:nvPicPr>
          <p:cNvPr id="20" name="Picture 19" descr="figure 14.2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448" y="2286000"/>
            <a:ext cx="6438900" cy="390525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Stage-Gate Process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8696" y="1600200"/>
            <a:ext cx="7971784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1775" indent="-230188" defTabSz="454025">
              <a:spcBef>
                <a:spcPts val="900"/>
              </a:spcBef>
              <a:tabLst>
                <a:tab pos="3652838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Idea generation	Kill Point</a:t>
            </a:r>
          </a:p>
          <a:p>
            <a:pPr marL="231775" indent="-230188" defTabSz="454025">
              <a:spcBef>
                <a:spcPts val="900"/>
              </a:spcBef>
              <a:tabLst>
                <a:tab pos="3652838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Preliminary screening	Kill Point</a:t>
            </a:r>
          </a:p>
          <a:p>
            <a:pPr marL="231775" indent="-230188" defTabSz="454025">
              <a:spcBef>
                <a:spcPts val="900"/>
              </a:spcBef>
              <a:tabLst>
                <a:tab pos="3652838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Concept development	Kill Point</a:t>
            </a:r>
          </a:p>
          <a:p>
            <a:pPr marL="231775" indent="-230188" defTabSz="454025">
              <a:spcBef>
                <a:spcPts val="900"/>
              </a:spcBef>
              <a:tabLst>
                <a:tab pos="3652838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Business case analysis	Kill Point</a:t>
            </a:r>
          </a:p>
          <a:p>
            <a:pPr marL="231775" indent="-230188" defTabSz="454025">
              <a:spcBef>
                <a:spcPts val="900"/>
              </a:spcBef>
              <a:tabLst>
                <a:tab pos="3652838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Development	Kill Point</a:t>
            </a:r>
          </a:p>
          <a:p>
            <a:pPr marL="231775" indent="-230188" defTabSz="454025">
              <a:spcBef>
                <a:spcPts val="900"/>
              </a:spcBef>
              <a:tabLst>
                <a:tab pos="3652838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Product testing	Kill Point</a:t>
            </a:r>
          </a:p>
          <a:p>
            <a:pPr marL="231775" indent="-230188" defTabSz="454025">
              <a:spcBef>
                <a:spcPts val="900"/>
              </a:spcBef>
              <a:tabLst>
                <a:tab pos="3652838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Market-factor testing	Kill Point</a:t>
            </a:r>
          </a:p>
          <a:p>
            <a:pPr marL="231775" indent="-230188" defTabSz="454025">
              <a:spcBef>
                <a:spcPts val="900"/>
              </a:spcBef>
              <a:tabLst>
                <a:tab pos="3652838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Test marketing	Kill Point</a:t>
            </a:r>
          </a:p>
          <a:p>
            <a:pPr marL="231775" indent="-230188" defTabSz="454025">
              <a:spcBef>
                <a:spcPts val="900"/>
              </a:spcBef>
              <a:tabLst>
                <a:tab pos="3652838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Commercialization	Kill Point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Managing Markets Strategically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7196" y="1600200"/>
            <a:ext cx="7713031" cy="34470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latin typeface="Arial Narrow"/>
                <a:cs typeface="Arial Narrow"/>
              </a:rPr>
              <a:t>Section </a:t>
            </a:r>
            <a:r>
              <a:rPr lang="en-US" sz="2400" dirty="0" smtClean="0">
                <a:latin typeface="Arial Narrow"/>
                <a:cs typeface="Arial Narrow"/>
              </a:rPr>
              <a:t>1: </a:t>
            </a:r>
            <a:r>
              <a:rPr lang="en-US" sz="2400" dirty="0">
                <a:latin typeface="Arial Narrow"/>
                <a:cs typeface="Arial Narrow"/>
              </a:rPr>
              <a:t>Marketing and the Firm</a:t>
            </a:r>
            <a:endParaRPr lang="en-US" sz="2400" dirty="0" smtClean="0">
              <a:latin typeface="Arial Narrow"/>
              <a:cs typeface="Arial Narrow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 Narrow"/>
                <a:cs typeface="Arial Narrow"/>
              </a:rPr>
              <a:t>Section </a:t>
            </a:r>
            <a:r>
              <a:rPr lang="en-US" sz="2400" dirty="0" smtClean="0">
                <a:latin typeface="Arial Narrow"/>
                <a:cs typeface="Arial Narrow"/>
              </a:rPr>
              <a:t>2:  </a:t>
            </a:r>
            <a:r>
              <a:rPr lang="en-US" sz="2400" dirty="0">
                <a:latin typeface="Arial Narrow"/>
                <a:cs typeface="Arial Narrow"/>
              </a:rPr>
              <a:t>Fundamental Insights for Strategic Marketing</a:t>
            </a:r>
            <a:endParaRPr lang="en-US" sz="2400" dirty="0" smtClean="0">
              <a:latin typeface="Arial Narrow"/>
              <a:cs typeface="Arial Narrow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 Narrow"/>
                <a:cs typeface="Arial Narrow"/>
              </a:rPr>
              <a:t>Section </a:t>
            </a:r>
            <a:r>
              <a:rPr lang="en-US" sz="2400" dirty="0" smtClean="0">
                <a:latin typeface="Arial Narrow"/>
                <a:cs typeface="Arial Narrow"/>
              </a:rPr>
              <a:t>3: </a:t>
            </a:r>
            <a:r>
              <a:rPr lang="en-US" sz="2400" dirty="0">
                <a:latin typeface="Arial Narrow"/>
                <a:cs typeface="Arial Narrow"/>
              </a:rPr>
              <a:t>Strategic </a:t>
            </a:r>
            <a:r>
              <a:rPr lang="en-US" sz="2400" dirty="0" smtClean="0">
                <a:latin typeface="Arial Narrow"/>
                <a:cs typeface="Arial Narrow"/>
              </a:rPr>
              <a:t>Marketing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>
                <a:latin typeface="Arial Narrow"/>
                <a:cs typeface="Arial Narrow"/>
              </a:rPr>
              <a:t>Section </a:t>
            </a:r>
            <a:r>
              <a:rPr lang="en-US" sz="2600" b="1" dirty="0" smtClean="0">
                <a:latin typeface="Arial Narrow"/>
                <a:cs typeface="Arial Narrow"/>
              </a:rPr>
              <a:t>4: </a:t>
            </a:r>
            <a:r>
              <a:rPr lang="en-US" sz="2600" b="1" dirty="0">
                <a:latin typeface="Arial Narrow"/>
                <a:cs typeface="Arial Narrow"/>
              </a:rPr>
              <a:t>Implementing the Market </a:t>
            </a:r>
            <a:r>
              <a:rPr lang="en-US" sz="2600" b="1" dirty="0" smtClean="0">
                <a:latin typeface="Arial Narrow"/>
                <a:cs typeface="Arial Narrow"/>
              </a:rPr>
              <a:t>Strategy</a:t>
            </a:r>
          </a:p>
          <a:p>
            <a:pPr marL="234950" defTabSz="798513"/>
            <a:r>
              <a:rPr lang="en-US" sz="2200" b="1" i="1" dirty="0" smtClean="0">
                <a:latin typeface="Arial Narrow"/>
                <a:cs typeface="Arial Narrow"/>
              </a:rPr>
              <a:t>Part A: Providing Customer Value</a:t>
            </a:r>
          </a:p>
          <a:p>
            <a:pPr marL="231775">
              <a:spcBef>
                <a:spcPts val="600"/>
              </a:spcBef>
            </a:pPr>
            <a:r>
              <a:rPr lang="en-US" sz="2000" dirty="0" smtClean="0">
                <a:latin typeface="Arial Narrow"/>
                <a:cs typeface="Arial Narrow"/>
              </a:rPr>
              <a:t>Chapter 12: Managing the Product Line</a:t>
            </a:r>
          </a:p>
          <a:p>
            <a:pPr marL="231775"/>
            <a:r>
              <a:rPr lang="en-US" sz="2000" dirty="0" smtClean="0">
                <a:latin typeface="Arial Narrow"/>
                <a:cs typeface="Arial Narrow"/>
              </a:rPr>
              <a:t>Chapter 13: Managing </a:t>
            </a:r>
            <a:r>
              <a:rPr lang="en-US" sz="2000" dirty="0" smtClean="0">
                <a:latin typeface="Arial Narrow"/>
                <a:cs typeface="Arial Narrow"/>
              </a:rPr>
              <a:t>Services, Customer </a:t>
            </a:r>
            <a:r>
              <a:rPr lang="en-US" sz="2000" dirty="0" smtClean="0">
                <a:latin typeface="Arial Narrow"/>
                <a:cs typeface="Arial Narrow"/>
              </a:rPr>
              <a:t>Service</a:t>
            </a:r>
          </a:p>
          <a:p>
            <a:pPr marL="231775"/>
            <a:r>
              <a:rPr lang="en-US" sz="2200" b="1" dirty="0" smtClean="0">
                <a:latin typeface="Arial Narrow"/>
                <a:cs typeface="Arial Narrow"/>
              </a:rPr>
              <a:t>Chapter 14: Developing New Products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Idea Generation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8696" y="1600200"/>
            <a:ext cx="7971784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1775" indent="-230188" defTabSz="454025">
              <a:spcBef>
                <a:spcPts val="900"/>
              </a:spcBef>
              <a:tabLst>
                <a:tab pos="3652838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Success rates</a:t>
            </a:r>
          </a:p>
          <a:p>
            <a:pPr marL="231775" indent="-230188" defTabSz="454025">
              <a:spcBef>
                <a:spcPts val="900"/>
              </a:spcBef>
              <a:tabLst>
                <a:tab pos="3652838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Idea sources</a:t>
            </a:r>
          </a:p>
          <a:p>
            <a:pPr marL="231775" indent="-230188" defTabSz="454025">
              <a:spcBef>
                <a:spcPts val="900"/>
              </a:spcBef>
              <a:tabLst>
                <a:tab pos="3652838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Approaches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Idea Generation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1600200"/>
            <a:ext cx="79717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Success Rates</a:t>
            </a:r>
            <a:endParaRPr lang="en-US" sz="2400" dirty="0" smtClean="0">
              <a:latin typeface="Arial Narrow"/>
              <a:cs typeface="Arial Narrow"/>
            </a:endParaRPr>
          </a:p>
        </p:txBody>
      </p:sp>
      <p:pic>
        <p:nvPicPr>
          <p:cNvPr id="29" name="Picture 28" descr="figure 14.3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514600"/>
            <a:ext cx="7178675" cy="324485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Idea Generation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8696" y="1600200"/>
            <a:ext cx="7971784" cy="36009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Idea Sources</a:t>
            </a:r>
          </a:p>
          <a:p>
            <a:pPr marL="461963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Internal generation (R&amp;D, suggestion schemes, etc.)</a:t>
            </a:r>
          </a:p>
          <a:p>
            <a:pPr marL="461963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Customers</a:t>
            </a:r>
          </a:p>
          <a:p>
            <a:pPr marL="461963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Competitors</a:t>
            </a:r>
          </a:p>
          <a:p>
            <a:pPr marL="461963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Independent inventors</a:t>
            </a:r>
          </a:p>
          <a:p>
            <a:pPr marL="461963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Regulations</a:t>
            </a:r>
          </a:p>
          <a:p>
            <a:pPr marL="461963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Serendipity</a:t>
            </a:r>
          </a:p>
          <a:p>
            <a:pPr marL="461963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Idea libraries</a:t>
            </a:r>
          </a:p>
        </p:txBody>
      </p:sp>
      <p:pic>
        <p:nvPicPr>
          <p:cNvPr id="7" name="Picture 6" descr="ide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737" y="2909000"/>
            <a:ext cx="3835400" cy="21209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Idea Generation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Independent Inventors</a:t>
            </a:r>
            <a:endParaRPr lang="en-US" sz="2000" b="1" dirty="0" smtClean="0">
              <a:latin typeface="Arial Narrow"/>
              <a:cs typeface="Arial Narrow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4795" y="2624667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Arial Narrow"/>
                <a:cs typeface="Arial Narrow"/>
              </a:rPr>
              <a:t>Kitty Litter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185233" y="3604381"/>
            <a:ext cx="584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Arial Narrow"/>
                <a:cs typeface="Arial Narrow"/>
              </a:rPr>
              <a:t>Nike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814624" y="2963221"/>
            <a:ext cx="9630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Arial Narrow"/>
                <a:cs typeface="Arial Narrow"/>
              </a:rPr>
              <a:t>Dental</a:t>
            </a:r>
            <a:br>
              <a:rPr lang="en-US" b="1" dirty="0" smtClean="0">
                <a:latin typeface="Arial Narrow"/>
                <a:cs typeface="Arial Narrow"/>
              </a:rPr>
            </a:br>
            <a:r>
              <a:rPr lang="en-US" b="1" dirty="0" smtClean="0">
                <a:latin typeface="Arial Narrow"/>
                <a:cs typeface="Arial Narrow"/>
              </a:rPr>
              <a:t>implants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818621" y="2455390"/>
            <a:ext cx="752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Arial Narrow"/>
                <a:cs typeface="Arial Narrow"/>
              </a:rPr>
              <a:t>Velcro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372222" y="2963221"/>
            <a:ext cx="742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latin typeface="Arial Narrow"/>
                <a:cs typeface="Arial Narrow"/>
              </a:rPr>
              <a:t>Zebco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628085" y="4052743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latin typeface="Arial Narrow"/>
                <a:cs typeface="Arial Narrow"/>
              </a:rPr>
              <a:t>PowerBar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317335" y="4098909"/>
            <a:ext cx="1404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Arial Narrow"/>
                <a:cs typeface="Arial Narrow"/>
              </a:rPr>
              <a:t>Super Soaker</a:t>
            </a:r>
            <a:br>
              <a:rPr lang="en-US" b="1" dirty="0" smtClean="0">
                <a:latin typeface="Arial Narrow"/>
                <a:cs typeface="Arial Narrow"/>
              </a:rPr>
            </a:br>
            <a:r>
              <a:rPr lang="en-US" b="1" dirty="0" smtClean="0">
                <a:latin typeface="Arial Narrow"/>
                <a:cs typeface="Arial Narrow"/>
              </a:rPr>
              <a:t>water gun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148071" y="4422075"/>
            <a:ext cx="710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Arial Narrow"/>
                <a:cs typeface="Arial Narrow"/>
              </a:rPr>
              <a:t>Apple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56557" y="4760629"/>
            <a:ext cx="1390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Arial Narrow"/>
                <a:cs typeface="Arial Narrow"/>
              </a:rPr>
              <a:t>Nature Boy &amp; </a:t>
            </a:r>
            <a:br>
              <a:rPr lang="en-US" b="1" dirty="0" smtClean="0">
                <a:latin typeface="Arial Narrow"/>
                <a:cs typeface="Arial Narrow"/>
              </a:rPr>
            </a:br>
            <a:r>
              <a:rPr lang="en-US" b="1" dirty="0" smtClean="0">
                <a:latin typeface="Arial Narrow"/>
                <a:cs typeface="Arial Narrow"/>
              </a:rPr>
              <a:t>Girl Diapers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411668" y="5401790"/>
            <a:ext cx="836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Arial Narrow"/>
                <a:cs typeface="Arial Narrow"/>
              </a:rPr>
              <a:t>Google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628085" y="5571067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latin typeface="Arial Narrow"/>
                <a:cs typeface="Arial Narrow"/>
              </a:rPr>
              <a:t>Facebook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7235448" y="5232513"/>
            <a:ext cx="1015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Arial Narrow"/>
                <a:cs typeface="Arial Narrow"/>
              </a:rPr>
              <a:t>Gatorade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Idea Generation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8696" y="1600200"/>
            <a:ext cx="7971784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Approaches</a:t>
            </a:r>
          </a:p>
          <a:p>
            <a:pPr marL="461963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Structured thinking</a:t>
            </a:r>
          </a:p>
          <a:p>
            <a:pPr marL="690563" indent="-230188">
              <a:spcBef>
                <a:spcPts val="600"/>
              </a:spcBef>
            </a:pPr>
            <a:r>
              <a:rPr lang="en-US" b="1" dirty="0" smtClean="0">
                <a:latin typeface="Arial Narrow"/>
                <a:cs typeface="Arial Narrow"/>
              </a:rPr>
              <a:t>•	attribute listing</a:t>
            </a:r>
          </a:p>
          <a:p>
            <a:pPr marL="690563" indent="-230188">
              <a:spcBef>
                <a:spcPts val="600"/>
              </a:spcBef>
            </a:pPr>
            <a:r>
              <a:rPr lang="en-US" b="1" dirty="0" smtClean="0">
                <a:latin typeface="Arial Narrow"/>
                <a:cs typeface="Arial Narrow"/>
              </a:rPr>
              <a:t>•	morphological analysis</a:t>
            </a:r>
          </a:p>
          <a:p>
            <a:pPr marL="461963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Unstructured thinking</a:t>
            </a:r>
          </a:p>
          <a:p>
            <a:pPr marL="690563" indent="-230188">
              <a:spcBef>
                <a:spcPts val="600"/>
              </a:spcBef>
            </a:pPr>
            <a:r>
              <a:rPr lang="en-US" b="1" dirty="0" smtClean="0">
                <a:latin typeface="Arial Narrow"/>
                <a:cs typeface="Arial Narrow"/>
              </a:rPr>
              <a:t>•	brainstorming</a:t>
            </a:r>
          </a:p>
          <a:p>
            <a:pPr marL="690563" indent="-230188">
              <a:spcBef>
                <a:spcPts val="600"/>
              </a:spcBef>
            </a:pPr>
            <a:r>
              <a:rPr lang="en-US" b="1" dirty="0" smtClean="0">
                <a:latin typeface="Arial Narrow"/>
                <a:cs typeface="Arial Narrow"/>
              </a:rPr>
              <a:t>•	various other processes</a:t>
            </a:r>
          </a:p>
        </p:txBody>
      </p:sp>
      <p:pic>
        <p:nvPicPr>
          <p:cNvPr id="6" name="Picture 5" descr="idea g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21" y="2026188"/>
            <a:ext cx="3429000" cy="2286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Preliminary Screening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8696" y="1600200"/>
            <a:ext cx="7971784" cy="31393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Criteria</a:t>
            </a:r>
          </a:p>
          <a:p>
            <a:pPr marL="461963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Fits with the business unit strategy</a:t>
            </a:r>
          </a:p>
          <a:p>
            <a:pPr marL="461963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Complements existing products</a:t>
            </a:r>
          </a:p>
          <a:p>
            <a:pPr marL="461963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Seems to meet customer needs</a:t>
            </a:r>
          </a:p>
          <a:p>
            <a:pPr marL="461963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Uses firm core competencies</a:t>
            </a:r>
          </a:p>
          <a:p>
            <a:pPr marL="461963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Likely to meet or exceed growth targets</a:t>
            </a:r>
          </a:p>
          <a:p>
            <a:pPr marL="461963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Likely to meet or exceed profitability targets</a:t>
            </a:r>
            <a:endParaRPr lang="en-US" b="1" dirty="0" smtClean="0">
              <a:latin typeface="Arial Narrow"/>
              <a:cs typeface="Arial Narrow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Preliminary Screening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8696" y="1600200"/>
            <a:ext cx="79717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Assessment</a:t>
            </a:r>
            <a:endParaRPr lang="en-US" b="1" dirty="0" smtClean="0">
              <a:latin typeface="Arial Narrow"/>
              <a:cs typeface="Arial Narrow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073" y="2419351"/>
            <a:ext cx="3767455" cy="344360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174395" y="1655062"/>
            <a:ext cx="1394283" cy="830997"/>
          </a:xfrm>
          <a:prstGeom prst="rect">
            <a:avLst/>
          </a:prstGeom>
        </p:spPr>
        <p:txBody>
          <a:bodyPr wrap="square" tIns="91440" bIns="91440" anchor="t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Consistent with environmental goals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04102" y="1655062"/>
            <a:ext cx="1140282" cy="830997"/>
          </a:xfrm>
          <a:prstGeom prst="rect">
            <a:avLst/>
          </a:prstGeom>
        </p:spPr>
        <p:txBody>
          <a:bodyPr wrap="square" tIns="91440" bIns="91440" anchor="t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Fit with business unit strategy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97527" y="3144764"/>
            <a:ext cx="1445805" cy="615553"/>
          </a:xfrm>
          <a:prstGeom prst="rect">
            <a:avLst/>
          </a:prstGeom>
        </p:spPr>
        <p:txBody>
          <a:bodyPr wrap="square" tIns="91440" bIns="91440" anchor="t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Complements existing products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97528" y="4402666"/>
            <a:ext cx="1445804" cy="830997"/>
          </a:xfrm>
          <a:prstGeom prst="rect">
            <a:avLst/>
          </a:prstGeom>
        </p:spPr>
        <p:txBody>
          <a:bodyPr wrap="square" tIns="91440" bIns="91440" anchor="t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Meets needs </a:t>
            </a:r>
            <a:br>
              <a:rPr lang="en-US" sz="1400" b="1" dirty="0" smtClean="0">
                <a:latin typeface="Arial Narrow"/>
                <a:cs typeface="Arial Narrow"/>
              </a:rPr>
            </a:br>
            <a:r>
              <a:rPr lang="en-US" sz="1400" b="1" dirty="0" smtClean="0">
                <a:latin typeface="Arial Narrow"/>
                <a:cs typeface="Arial Narrow"/>
              </a:rPr>
              <a:t>of existing customers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52483" y="5862956"/>
            <a:ext cx="1672474" cy="615553"/>
          </a:xfrm>
          <a:prstGeom prst="rect">
            <a:avLst/>
          </a:prstGeom>
        </p:spPr>
        <p:txBody>
          <a:bodyPr wrap="square" tIns="91440" bIns="91440" anchor="t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Meets needs of potential customers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150000" y="5862956"/>
            <a:ext cx="1418678" cy="615553"/>
          </a:xfrm>
          <a:prstGeom prst="rect">
            <a:avLst/>
          </a:prstGeom>
        </p:spPr>
        <p:txBody>
          <a:bodyPr wrap="square" tIns="91440" bIns="91440" anchor="t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Uses firm’s core competencies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63524" y="4402666"/>
            <a:ext cx="1366549" cy="830997"/>
          </a:xfrm>
          <a:prstGeom prst="rect">
            <a:avLst/>
          </a:prstGeom>
        </p:spPr>
        <p:txBody>
          <a:bodyPr wrap="square" tIns="91440" bIns="91440" anchor="t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Likely to meet revenue growth targets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63524" y="3048004"/>
            <a:ext cx="1366549" cy="830997"/>
          </a:xfrm>
          <a:prstGeom prst="rect">
            <a:avLst/>
          </a:prstGeom>
        </p:spPr>
        <p:txBody>
          <a:bodyPr wrap="square" tIns="91440" bIns="91440" anchor="t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Likely to meet profitability targets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Concept Development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8696" y="1600200"/>
            <a:ext cx="7286066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Detail deliverable customer benefits</a:t>
            </a:r>
          </a:p>
          <a:p>
            <a:pPr marL="230188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Show superiority over current and expected competition – </a:t>
            </a:r>
            <a:br>
              <a:rPr lang="en-US" sz="2000" b="1" dirty="0" smtClean="0">
                <a:latin typeface="Arial Narrow"/>
                <a:cs typeface="Arial Narrow"/>
              </a:rPr>
            </a:br>
            <a:r>
              <a:rPr lang="en-US" sz="2000" b="1" dirty="0" smtClean="0">
                <a:latin typeface="Arial Narrow"/>
                <a:cs typeface="Arial Narrow"/>
              </a:rPr>
              <a:t>differential advantage</a:t>
            </a:r>
          </a:p>
          <a:p>
            <a:pPr>
              <a:spcBef>
                <a:spcPts val="24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Note: beware </a:t>
            </a:r>
            <a:r>
              <a:rPr lang="en-US" sz="2000" b="1" i="1" dirty="0" smtClean="0">
                <a:latin typeface="Arial Narrow"/>
                <a:cs typeface="Arial Narrow"/>
              </a:rPr>
              <a:t>concept creep</a:t>
            </a:r>
            <a:r>
              <a:rPr lang="en-US" sz="2000" b="1" dirty="0" smtClean="0">
                <a:latin typeface="Arial Narrow"/>
                <a:cs typeface="Arial Narrow"/>
              </a:rPr>
              <a:t> in development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Business Case Analysis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8696" y="1600200"/>
            <a:ext cx="7310256" cy="40164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Items</a:t>
            </a:r>
          </a:p>
          <a:p>
            <a:pPr marL="461963" indent="-230188">
              <a:spcBef>
                <a:spcPts val="6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Purpose: To assess the financial viability of the entire project including the various risk factors.</a:t>
            </a:r>
          </a:p>
          <a:p>
            <a:pPr marL="461963" indent="-230188">
              <a:spcBef>
                <a:spcPts val="6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Requires: Forecasting revenues, costs, investments.</a:t>
            </a:r>
          </a:p>
          <a:p>
            <a:pPr marL="461963" indent="-230188">
              <a:spcBef>
                <a:spcPts val="6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Revenue forecasts are typically the most difficult yet the most critical.</a:t>
            </a:r>
          </a:p>
          <a:p>
            <a:pPr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Considerations</a:t>
            </a:r>
          </a:p>
          <a:p>
            <a:pPr marL="461963" indent="-230188">
              <a:spcBef>
                <a:spcPts val="600"/>
              </a:spcBef>
            </a:pPr>
            <a:r>
              <a:rPr lang="en-US" b="1" dirty="0" smtClean="0">
                <a:latin typeface="Arial Narrow"/>
                <a:cs typeface="Arial Narrow"/>
              </a:rPr>
              <a:t>•	Sales revenues</a:t>
            </a:r>
          </a:p>
          <a:p>
            <a:pPr marL="461963" indent="-230188">
              <a:spcBef>
                <a:spcPts val="600"/>
              </a:spcBef>
            </a:pPr>
            <a:r>
              <a:rPr lang="en-US" b="1" dirty="0" smtClean="0">
                <a:latin typeface="Arial Narrow"/>
                <a:cs typeface="Arial Narrow"/>
              </a:rPr>
              <a:t>•	Cost of goods sold (COGS)</a:t>
            </a:r>
          </a:p>
          <a:p>
            <a:pPr marL="461963" indent="-230188">
              <a:spcBef>
                <a:spcPts val="600"/>
              </a:spcBef>
            </a:pPr>
            <a:r>
              <a:rPr lang="en-US" b="1" dirty="0" smtClean="0">
                <a:latin typeface="Arial Narrow"/>
                <a:cs typeface="Arial Narrow"/>
              </a:rPr>
              <a:t>•	Investment costs</a:t>
            </a:r>
          </a:p>
          <a:p>
            <a:pPr marL="461963" indent="-230188">
              <a:spcBef>
                <a:spcPts val="600"/>
              </a:spcBef>
            </a:pPr>
            <a:r>
              <a:rPr lang="en-US" b="1" dirty="0" smtClean="0">
                <a:latin typeface="Arial Narrow"/>
                <a:cs typeface="Arial Narrow"/>
              </a:rPr>
              <a:t>•	Discounting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Development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8696" y="1600200"/>
            <a:ext cx="7971784" cy="3216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Customer sensitive</a:t>
            </a:r>
          </a:p>
          <a:p>
            <a:pPr marL="228600" indent="-228600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Quality function deployment (QFD)</a:t>
            </a:r>
          </a:p>
          <a:p>
            <a:pPr marL="228600" indent="-228600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Customer co-creation</a:t>
            </a:r>
          </a:p>
          <a:p>
            <a:pPr marL="228600" indent="-228600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Development approaches</a:t>
            </a:r>
          </a:p>
          <a:p>
            <a:pPr marL="461963" indent="-230188">
              <a:spcBef>
                <a:spcPts val="600"/>
              </a:spcBef>
            </a:pPr>
            <a:r>
              <a:rPr lang="en-US" b="1" dirty="0" smtClean="0">
                <a:latin typeface="Arial Narrow"/>
                <a:cs typeface="Arial Narrow"/>
              </a:rPr>
              <a:t>•	Continuous development</a:t>
            </a:r>
          </a:p>
          <a:p>
            <a:pPr marL="461963" indent="-230188">
              <a:spcBef>
                <a:spcPts val="600"/>
              </a:spcBef>
            </a:pPr>
            <a:r>
              <a:rPr lang="en-US" b="1" dirty="0" smtClean="0">
                <a:latin typeface="Arial Narrow"/>
                <a:cs typeface="Arial Narrow"/>
              </a:rPr>
              <a:t>•	Parallel development</a:t>
            </a:r>
          </a:p>
          <a:p>
            <a:pPr marL="461963" indent="-230188">
              <a:spcBef>
                <a:spcPts val="600"/>
              </a:spcBef>
            </a:pPr>
            <a:r>
              <a:rPr lang="en-US" b="1" dirty="0" smtClean="0">
                <a:latin typeface="Arial Narrow"/>
                <a:cs typeface="Arial Narrow"/>
              </a:rPr>
              <a:t>•	Successive development</a:t>
            </a:r>
          </a:p>
          <a:p>
            <a:pPr marL="461963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New product development portfolio</a:t>
            </a:r>
            <a:endParaRPr lang="en-US" b="1" dirty="0" smtClean="0">
              <a:latin typeface="Arial Narrow"/>
              <a:cs typeface="Arial Narrow"/>
            </a:endParaRPr>
          </a:p>
        </p:txBody>
      </p:sp>
      <p:pic>
        <p:nvPicPr>
          <p:cNvPr id="5" name="Picture 4" descr="product de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075" y="1600200"/>
            <a:ext cx="3048000" cy="2667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2057400"/>
            <a:ext cx="6881109" cy="12464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cap="all" dirty="0" smtClean="0">
                <a:latin typeface="Arial Narrow"/>
                <a:cs typeface="Arial Narrow"/>
              </a:rPr>
              <a:t>Chapter 13</a:t>
            </a:r>
          </a:p>
          <a:p>
            <a:pPr rtl="0">
              <a:spcBef>
                <a:spcPts val="1800"/>
              </a:spcBef>
            </a:pPr>
            <a:r>
              <a:rPr lang="en-US" sz="48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Developing New Products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Development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8696" y="1600200"/>
            <a:ext cx="7310256" cy="20621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Quality Function Deployment (QFD)</a:t>
            </a:r>
          </a:p>
          <a:p>
            <a:pPr marL="461963" indent="-230188">
              <a:spcBef>
                <a:spcPts val="6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Maps customer needs into design, development, engineering, manufacturing, and service functions</a:t>
            </a:r>
          </a:p>
          <a:p>
            <a:pPr marL="461963" indent="-230188">
              <a:spcBef>
                <a:spcPts val="6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Helps identify spoken and unspoken needs</a:t>
            </a:r>
          </a:p>
          <a:p>
            <a:pPr marL="461963" indent="-230188">
              <a:spcBef>
                <a:spcPts val="24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Customer needs </a:t>
            </a:r>
            <a:r>
              <a:rPr lang="en-US" sz="2000" b="1" dirty="0" err="1" smtClean="0">
                <a:latin typeface="Arial Narrow"/>
                <a:cs typeface="Arial Narrow"/>
                <a:sym typeface="Wingdings"/>
              </a:rPr>
              <a:t></a:t>
            </a:r>
            <a:r>
              <a:rPr lang="en-US" sz="2000" b="1" dirty="0" smtClean="0">
                <a:latin typeface="Arial Narrow"/>
                <a:cs typeface="Arial Narrow"/>
                <a:sym typeface="Wingdings"/>
              </a:rPr>
              <a:t> firm actions and designs</a:t>
            </a:r>
            <a:r>
              <a:rPr lang="en-US" sz="2000" b="1" dirty="0" smtClean="0">
                <a:latin typeface="Arial Narrow"/>
                <a:cs typeface="Arial Narrow"/>
              </a:rPr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Development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310256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Portfolio Design Goals</a:t>
            </a:r>
          </a:p>
          <a:p>
            <a:pPr marL="461963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Maximize portfolio value</a:t>
            </a:r>
          </a:p>
          <a:p>
            <a:pPr marL="461963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Seek portfolio balance</a:t>
            </a:r>
          </a:p>
          <a:p>
            <a:pPr marL="461963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Ensure the portfolio is strategically aligned</a:t>
            </a:r>
          </a:p>
          <a:p>
            <a:pPr marL="461963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Select the right number of projects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Product Testing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310256" cy="12618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lvl="1" indent="-230188">
              <a:spcBef>
                <a:spcPts val="1200"/>
              </a:spcBef>
            </a:pPr>
            <a:r>
              <a:rPr lang="en-US" sz="2400" b="1" dirty="0">
                <a:latin typeface="Arial Narrow"/>
                <a:cs typeface="Arial Narrow"/>
              </a:rPr>
              <a:t>•	Alpha tests – in-</a:t>
            </a:r>
            <a:r>
              <a:rPr lang="en-US" sz="2400" b="1" dirty="0" smtClean="0">
                <a:latin typeface="Arial Narrow"/>
                <a:cs typeface="Arial Narrow"/>
              </a:rPr>
              <a:t>company; test </a:t>
            </a:r>
            <a:r>
              <a:rPr lang="en-US" sz="2400" b="1" dirty="0">
                <a:latin typeface="Arial Narrow"/>
                <a:cs typeface="Arial Narrow"/>
              </a:rPr>
              <a:t>with employees</a:t>
            </a:r>
          </a:p>
          <a:p>
            <a:pPr marL="230188" lvl="1" indent="-230188">
              <a:spcBef>
                <a:spcPts val="1200"/>
              </a:spcBef>
            </a:pPr>
            <a:r>
              <a:rPr lang="en-US" sz="2400" b="1" dirty="0">
                <a:latin typeface="Arial Narrow"/>
                <a:cs typeface="Arial Narrow"/>
              </a:rPr>
              <a:t>•	Beta tests – with customers for soon-to-be-introduced products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Market-Factor Testing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310256" cy="23391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>
                <a:latin typeface="Arial Narrow"/>
                <a:cs typeface="Arial Narrow"/>
              </a:rPr>
              <a:t>Product Testing is Insufficient; the firm should test the entire market offer</a:t>
            </a:r>
            <a:endParaRPr lang="en-US" sz="2400" b="1" dirty="0" smtClean="0">
              <a:latin typeface="Arial Narrow"/>
              <a:cs typeface="Arial Narrow"/>
            </a:endParaRPr>
          </a:p>
          <a:p>
            <a:pPr>
              <a:spcBef>
                <a:spcPts val="24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Marketing Mix Elements</a:t>
            </a:r>
          </a:p>
          <a:p>
            <a:pPr marL="461963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Simulated environment</a:t>
            </a:r>
          </a:p>
          <a:p>
            <a:pPr marL="461963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Virtual testing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Test Marketing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31025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588" indent="-15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Tests designed to mimic actual market conditions by offering the product to a small but representative subset of the entire market, and measuring the results, typically against a control.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Test Marketing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310256" cy="42780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In Favor</a:t>
            </a:r>
          </a:p>
          <a:p>
            <a:pPr marL="461963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Fine-tunes launch</a:t>
            </a:r>
          </a:p>
          <a:p>
            <a:pPr marL="461963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Saves launch costs</a:t>
            </a:r>
          </a:p>
          <a:p>
            <a:pPr marL="461963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May yield unexpected insight</a:t>
            </a:r>
          </a:p>
          <a:p>
            <a:pPr>
              <a:spcBef>
                <a:spcPts val="24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Against</a:t>
            </a:r>
          </a:p>
          <a:p>
            <a:pPr marL="461963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Alerts competitors</a:t>
            </a:r>
          </a:p>
          <a:p>
            <a:pPr marL="461963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Competitors take actions</a:t>
            </a:r>
          </a:p>
          <a:p>
            <a:pPr marL="461963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Draws excessive attention</a:t>
            </a:r>
          </a:p>
          <a:p>
            <a:pPr marL="461963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Costs money and time</a:t>
            </a:r>
          </a:p>
        </p:txBody>
      </p:sp>
      <p:pic>
        <p:nvPicPr>
          <p:cNvPr id="6" name="Picture 5" descr="test mark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50" y="2267192"/>
            <a:ext cx="3784600" cy="21463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Commercialization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310256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1775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Confirm segmentation and targeting</a:t>
            </a:r>
          </a:p>
          <a:p>
            <a:pPr marL="231775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Confirm market and market segment strategies</a:t>
            </a:r>
          </a:p>
          <a:p>
            <a:pPr marL="231775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Fine-tune and implement market offer</a:t>
            </a:r>
          </a:p>
          <a:p>
            <a:pPr marL="231775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Fine-tune and implement functional support</a:t>
            </a:r>
          </a:p>
        </p:txBody>
      </p:sp>
      <p:pic>
        <p:nvPicPr>
          <p:cNvPr id="6" name="Picture 5" descr="commercializ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16" y="3734536"/>
            <a:ext cx="2933700" cy="22479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Stage-Gate Process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1775" indent="-230188" defTabSz="454025">
              <a:spcBef>
                <a:spcPts val="900"/>
              </a:spcBef>
              <a:tabLst>
                <a:tab pos="3652838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Idea generation	Kill Point</a:t>
            </a:r>
          </a:p>
          <a:p>
            <a:pPr marL="231775" indent="-230188" defTabSz="454025">
              <a:spcBef>
                <a:spcPts val="900"/>
              </a:spcBef>
              <a:tabLst>
                <a:tab pos="3652838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Preliminary screening	Kill Point</a:t>
            </a:r>
          </a:p>
          <a:p>
            <a:pPr marL="231775" indent="-230188" defTabSz="454025">
              <a:spcBef>
                <a:spcPts val="900"/>
              </a:spcBef>
              <a:tabLst>
                <a:tab pos="3652838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Concept development	Kill Point</a:t>
            </a:r>
          </a:p>
          <a:p>
            <a:pPr marL="231775" indent="-230188" defTabSz="454025">
              <a:spcBef>
                <a:spcPts val="900"/>
              </a:spcBef>
              <a:tabLst>
                <a:tab pos="3652838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Business case analysis	Kill Point</a:t>
            </a:r>
          </a:p>
          <a:p>
            <a:pPr marL="231775" indent="-230188" defTabSz="454025">
              <a:spcBef>
                <a:spcPts val="900"/>
              </a:spcBef>
              <a:tabLst>
                <a:tab pos="3652838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Development	Kill Point</a:t>
            </a:r>
          </a:p>
          <a:p>
            <a:pPr marL="231775" indent="-230188" defTabSz="454025">
              <a:spcBef>
                <a:spcPts val="900"/>
              </a:spcBef>
              <a:tabLst>
                <a:tab pos="3652838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Product testing	Kill Point</a:t>
            </a:r>
          </a:p>
          <a:p>
            <a:pPr marL="231775" indent="-230188" defTabSz="454025">
              <a:spcBef>
                <a:spcPts val="900"/>
              </a:spcBef>
              <a:tabLst>
                <a:tab pos="3652838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Market-factor testing	Kill Point</a:t>
            </a:r>
          </a:p>
          <a:p>
            <a:pPr marL="231775" indent="-230188" defTabSz="454025">
              <a:spcBef>
                <a:spcPts val="900"/>
              </a:spcBef>
              <a:tabLst>
                <a:tab pos="3652838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Test marketing	Kill Point</a:t>
            </a:r>
          </a:p>
          <a:p>
            <a:pPr marL="231775" indent="-230188" defTabSz="454025">
              <a:spcBef>
                <a:spcPts val="900"/>
              </a:spcBef>
              <a:tabLst>
                <a:tab pos="3652838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Commercialization	Kill Point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Developing New Products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B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Stage-gate process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Product adoption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Product Adoption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1775" indent="-230188" defTabSz="454025">
              <a:spcBef>
                <a:spcPts val="900"/>
              </a:spcBef>
              <a:tabLst>
                <a:tab pos="3652838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Adopter groups</a:t>
            </a:r>
          </a:p>
          <a:p>
            <a:pPr marL="231775" indent="-230188" defTabSz="454025">
              <a:spcBef>
                <a:spcPts val="900"/>
              </a:spcBef>
              <a:tabLst>
                <a:tab pos="3652838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Crossing the </a:t>
            </a:r>
            <a:r>
              <a:rPr lang="en-US" sz="2000" b="1" i="1" dirty="0" smtClean="0">
                <a:latin typeface="Arial Narrow"/>
                <a:cs typeface="Arial Narrow"/>
              </a:rPr>
              <a:t>chasm</a:t>
            </a:r>
            <a:endParaRPr lang="en-US" sz="2000" b="1" dirty="0" smtClean="0">
              <a:latin typeface="Arial Narrow"/>
              <a:cs typeface="Arial Narrow"/>
            </a:endParaRPr>
          </a:p>
          <a:p>
            <a:pPr marL="231775" indent="-230188" defTabSz="454025">
              <a:spcBef>
                <a:spcPts val="900"/>
              </a:spcBef>
              <a:tabLst>
                <a:tab pos="3652838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ACCORD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The Fundamental Business Model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1600200"/>
            <a:ext cx="3657600" cy="347472"/>
          </a:xfrm>
          <a:prstGeom prst="rect">
            <a:avLst/>
          </a:prstGeom>
          <a:solidFill>
            <a:srgbClr val="17375E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Shareholder Value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0" y="2262433"/>
            <a:ext cx="3657600" cy="34747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Organizational Survival, Growth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0" y="2934759"/>
            <a:ext cx="3657600" cy="347472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Current, Potential Profits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0" y="3604107"/>
            <a:ext cx="3657600" cy="34747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dirty="0" smtClean="0">
                <a:latin typeface="Arial Narrow"/>
                <a:cs typeface="Arial Narrow"/>
              </a:rPr>
              <a:t>Attract, </a:t>
            </a:r>
            <a:r>
              <a:rPr lang="en-US" smtClean="0">
                <a:latin typeface="Arial Narrow"/>
                <a:cs typeface="Arial Narrow"/>
              </a:rPr>
              <a:t>Retain, </a:t>
            </a:r>
            <a:r>
              <a:rPr lang="en-US" dirty="0" smtClean="0">
                <a:latin typeface="Arial Narrow"/>
                <a:cs typeface="Arial Narrow"/>
              </a:rPr>
              <a:t>Grow Customers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0" y="4279413"/>
            <a:ext cx="3657600" cy="347472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Customer Value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3200" y="4951740"/>
            <a:ext cx="3657600" cy="34747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Company</a:t>
            </a:r>
          </a:p>
        </p:txBody>
      </p:sp>
      <p:cxnSp>
        <p:nvCxnSpPr>
          <p:cNvPr id="11" name="Straight Arrow Connector 10"/>
          <p:cNvCxnSpPr>
            <a:stCxn id="10" idx="0"/>
            <a:endCxn id="9" idx="2"/>
          </p:cNvCxnSpPr>
          <p:nvPr/>
        </p:nvCxnSpPr>
        <p:spPr>
          <a:xfrm rot="5400000" flipH="1" flipV="1">
            <a:off x="4409573" y="4789313"/>
            <a:ext cx="324855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4407985" y="4116191"/>
            <a:ext cx="324855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4406397" y="3443864"/>
            <a:ext cx="324855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4404809" y="2771537"/>
            <a:ext cx="324855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4403221" y="2099211"/>
            <a:ext cx="324855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03385" y="3799179"/>
            <a:ext cx="1404644" cy="714206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Competitors</a:t>
            </a:r>
          </a:p>
        </p:txBody>
      </p:sp>
      <p:sp>
        <p:nvSpPr>
          <p:cNvPr id="17" name="Oval 16"/>
          <p:cNvSpPr/>
          <p:nvPr/>
        </p:nvSpPr>
        <p:spPr>
          <a:xfrm>
            <a:off x="7079107" y="3113379"/>
            <a:ext cx="1513908" cy="66446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Competitors</a:t>
            </a:r>
          </a:p>
        </p:txBody>
      </p:sp>
      <p:cxnSp>
        <p:nvCxnSpPr>
          <p:cNvPr id="18" name="Straight Arrow Connector 17"/>
          <p:cNvCxnSpPr>
            <a:stCxn id="16" idx="6"/>
            <a:endCxn id="8" idx="1"/>
          </p:cNvCxnSpPr>
          <p:nvPr/>
        </p:nvCxnSpPr>
        <p:spPr>
          <a:xfrm flipV="1">
            <a:off x="2108029" y="3777843"/>
            <a:ext cx="635171" cy="378439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2"/>
          </p:cNvCxnSpPr>
          <p:nvPr/>
        </p:nvCxnSpPr>
        <p:spPr>
          <a:xfrm flipH="1">
            <a:off x="6400803" y="3445611"/>
            <a:ext cx="678304" cy="353568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Product Adoption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1775" indent="-230188" defTabSz="454025">
              <a:spcBef>
                <a:spcPts val="900"/>
              </a:spcBef>
              <a:tabLst>
                <a:tab pos="3652838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A Useful Classification for New Product Adoption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294809"/>
              </p:ext>
            </p:extLst>
          </p:nvPr>
        </p:nvGraphicFramePr>
        <p:xfrm>
          <a:off x="938696" y="2297293"/>
          <a:ext cx="6096000" cy="250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45291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Innovators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First to Adopt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</a:tr>
              <a:tr h="452916">
                <a:tc>
                  <a:txBody>
                    <a:bodyPr/>
                    <a:lstStyle/>
                    <a:p>
                      <a:r>
                        <a:rPr lang="en-US" dirty="0" smtClean="0"/>
                        <a:t>Early Adopters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Visionaries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 smtClean="0"/>
                        <a:t>Early Majority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Motivated by current</a:t>
                      </a:r>
                      <a:r>
                        <a:rPr lang="en-US" baseline="0" dirty="0" smtClean="0"/>
                        <a:t> problems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8406">
                <a:tc>
                  <a:txBody>
                    <a:bodyPr/>
                    <a:lstStyle/>
                    <a:p>
                      <a:r>
                        <a:rPr lang="en-US" dirty="0" smtClean="0"/>
                        <a:t>Late Majority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Conservatives and skeptics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8406">
                <a:tc>
                  <a:txBody>
                    <a:bodyPr/>
                    <a:lstStyle/>
                    <a:p>
                      <a:r>
                        <a:rPr lang="en-US" dirty="0" smtClean="0"/>
                        <a:t>Laggards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Traditionalists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62518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Product Adoption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588" indent="-1588" defTabSz="454025">
              <a:spcBef>
                <a:spcPts val="900"/>
              </a:spcBef>
              <a:tabLst>
                <a:tab pos="3652838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Adopter Groups</a:t>
            </a:r>
          </a:p>
        </p:txBody>
      </p:sp>
      <p:pic>
        <p:nvPicPr>
          <p:cNvPr id="15" name="Picture 14" descr="adopter groups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62" y="2366141"/>
            <a:ext cx="8134350" cy="413385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Product Adoption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588" indent="-1588" defTabSz="454025">
              <a:spcBef>
                <a:spcPts val="900"/>
              </a:spcBef>
              <a:tabLst>
                <a:tab pos="3652838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Crossing the </a:t>
            </a:r>
            <a:r>
              <a:rPr lang="en-US" sz="2400" b="1" i="1" dirty="0" smtClean="0">
                <a:latin typeface="Arial Narrow"/>
                <a:cs typeface="Arial Narrow"/>
              </a:rPr>
              <a:t>Chasm</a:t>
            </a:r>
            <a:endParaRPr lang="en-US" sz="2400" b="1" dirty="0" smtClean="0">
              <a:latin typeface="Arial Narrow"/>
              <a:cs typeface="Arial Narrow"/>
            </a:endParaRPr>
          </a:p>
        </p:txBody>
      </p:sp>
      <p:pic>
        <p:nvPicPr>
          <p:cNvPr id="15" name="Picture 14" descr="adopter groups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62" y="2424035"/>
            <a:ext cx="8134350" cy="394335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Product Adoption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8696" y="1600200"/>
            <a:ext cx="731025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30188"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Classroom Discussion</a:t>
            </a:r>
          </a:p>
          <a:p>
            <a:pPr marL="450850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What products can you identify that never “crossed the chasm”?</a:t>
            </a:r>
          </a:p>
          <a:p>
            <a:pPr marL="450850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What products took a long time to “cross the chasm”?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98544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Product Adoption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310256" cy="3477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200" b="1" dirty="0" smtClean="0">
                <a:latin typeface="Arial Narrow"/>
                <a:cs typeface="Arial Narrow"/>
              </a:rPr>
              <a:t>ACCORD – Factors Affecting Adoption Speed (direction of effect)</a:t>
            </a:r>
          </a:p>
          <a:p>
            <a:pPr marL="461963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</a:t>
            </a:r>
            <a:r>
              <a:rPr lang="en-US" sz="24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A</a:t>
            </a:r>
            <a:r>
              <a:rPr lang="en-US" sz="2000" b="1" dirty="0" smtClean="0">
                <a:latin typeface="Arial Narrow"/>
                <a:cs typeface="Arial Narrow"/>
              </a:rPr>
              <a:t>dvantage (+)</a:t>
            </a:r>
          </a:p>
          <a:p>
            <a:pPr marL="461963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</a:t>
            </a:r>
            <a:r>
              <a:rPr lang="en-US" sz="24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C</a:t>
            </a:r>
            <a:r>
              <a:rPr lang="en-US" sz="2000" b="1" dirty="0" smtClean="0">
                <a:latin typeface="Arial Narrow"/>
                <a:cs typeface="Arial Narrow"/>
              </a:rPr>
              <a:t>ompatibility (+)</a:t>
            </a:r>
          </a:p>
          <a:p>
            <a:pPr marL="461963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</a:t>
            </a:r>
            <a:r>
              <a:rPr lang="en-US" sz="24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C</a:t>
            </a:r>
            <a:r>
              <a:rPr lang="en-US" sz="2000" b="1" dirty="0" smtClean="0">
                <a:latin typeface="Arial Narrow"/>
                <a:cs typeface="Arial Narrow"/>
              </a:rPr>
              <a:t>omplexity (–)</a:t>
            </a:r>
          </a:p>
          <a:p>
            <a:pPr marL="461963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</a:t>
            </a:r>
            <a:r>
              <a:rPr lang="en-US" sz="2400" b="1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O</a:t>
            </a:r>
            <a:r>
              <a:rPr lang="en-US" sz="2000" b="1" dirty="0" err="1" smtClean="0">
                <a:latin typeface="Arial Narrow"/>
                <a:cs typeface="Arial Narrow"/>
              </a:rPr>
              <a:t>bservability</a:t>
            </a:r>
            <a:r>
              <a:rPr lang="en-US" sz="2000" b="1" dirty="0" smtClean="0">
                <a:latin typeface="Arial Narrow"/>
                <a:cs typeface="Arial Narrow"/>
              </a:rPr>
              <a:t>/Communicability (+)</a:t>
            </a:r>
          </a:p>
          <a:p>
            <a:pPr marL="461963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</a:t>
            </a:r>
            <a:r>
              <a:rPr lang="en-US" sz="24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R</a:t>
            </a:r>
            <a:r>
              <a:rPr lang="en-US" sz="2000" b="1" dirty="0" smtClean="0">
                <a:latin typeface="Arial Narrow"/>
                <a:cs typeface="Arial Narrow"/>
              </a:rPr>
              <a:t>isk (–)</a:t>
            </a:r>
          </a:p>
          <a:p>
            <a:pPr marL="461963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</a:t>
            </a:r>
            <a:r>
              <a:rPr lang="en-US" sz="24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D</a:t>
            </a:r>
            <a:r>
              <a:rPr lang="en-US" sz="2000" b="1" dirty="0" smtClean="0">
                <a:latin typeface="Arial Narrow"/>
                <a:cs typeface="Arial Narrow"/>
              </a:rPr>
              <a:t>ivisibility/Reversibility (+)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Product Adoption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310256" cy="3477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200" b="1" dirty="0" smtClean="0">
                <a:latin typeface="Arial Narrow"/>
                <a:cs typeface="Arial Narrow"/>
              </a:rPr>
              <a:t>ACCORD: </a:t>
            </a:r>
            <a:r>
              <a:rPr lang="en-US" sz="2200" b="1" i="1" dirty="0" smtClean="0">
                <a:latin typeface="Arial Narrow"/>
                <a:cs typeface="Arial Narrow"/>
              </a:rPr>
              <a:t>Illustration – EZ Pass</a:t>
            </a:r>
            <a:endParaRPr lang="en-US" sz="2200" b="1" dirty="0" smtClean="0">
              <a:latin typeface="Arial Narrow"/>
              <a:cs typeface="Arial Narrow"/>
            </a:endParaRPr>
          </a:p>
          <a:p>
            <a:pPr marL="461963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</a:t>
            </a:r>
            <a:r>
              <a:rPr lang="en-US" sz="24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A</a:t>
            </a:r>
            <a:r>
              <a:rPr lang="en-US" sz="2000" b="1" dirty="0" smtClean="0">
                <a:latin typeface="Arial Narrow"/>
                <a:cs typeface="Arial Narrow"/>
              </a:rPr>
              <a:t>dvantage (+)</a:t>
            </a:r>
          </a:p>
          <a:p>
            <a:pPr marL="461963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</a:t>
            </a:r>
            <a:r>
              <a:rPr lang="en-US" sz="24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C</a:t>
            </a:r>
            <a:r>
              <a:rPr lang="en-US" sz="2000" b="1" dirty="0" smtClean="0">
                <a:latin typeface="Arial Narrow"/>
                <a:cs typeface="Arial Narrow"/>
              </a:rPr>
              <a:t>ompatibility (+)</a:t>
            </a:r>
          </a:p>
          <a:p>
            <a:pPr marL="461963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</a:t>
            </a:r>
            <a:r>
              <a:rPr lang="en-US" sz="24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C</a:t>
            </a:r>
            <a:r>
              <a:rPr lang="en-US" sz="2000" b="1" dirty="0" smtClean="0">
                <a:latin typeface="Arial Narrow"/>
                <a:cs typeface="Arial Narrow"/>
              </a:rPr>
              <a:t>omplexity (–)</a:t>
            </a:r>
          </a:p>
          <a:p>
            <a:pPr marL="461963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</a:t>
            </a:r>
            <a:r>
              <a:rPr lang="en-US" sz="2400" b="1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O</a:t>
            </a:r>
            <a:r>
              <a:rPr lang="en-US" sz="2000" b="1" dirty="0" err="1" smtClean="0">
                <a:latin typeface="Arial Narrow"/>
                <a:cs typeface="Arial Narrow"/>
              </a:rPr>
              <a:t>bservability</a:t>
            </a:r>
            <a:r>
              <a:rPr lang="en-US" sz="2000" b="1" dirty="0" smtClean="0">
                <a:latin typeface="Arial Narrow"/>
                <a:cs typeface="Arial Narrow"/>
              </a:rPr>
              <a:t>/Communicability (+)</a:t>
            </a:r>
          </a:p>
          <a:p>
            <a:pPr marL="461963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</a:t>
            </a:r>
            <a:r>
              <a:rPr lang="en-US" sz="24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R</a:t>
            </a:r>
            <a:r>
              <a:rPr lang="en-US" sz="2000" b="1" dirty="0" smtClean="0">
                <a:latin typeface="Arial Narrow"/>
                <a:cs typeface="Arial Narrow"/>
              </a:rPr>
              <a:t>isk (–)</a:t>
            </a:r>
          </a:p>
          <a:p>
            <a:pPr marL="461963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</a:t>
            </a:r>
            <a:r>
              <a:rPr lang="en-US" sz="24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D</a:t>
            </a:r>
            <a:r>
              <a:rPr lang="en-US" sz="2000" b="1" dirty="0" smtClean="0">
                <a:latin typeface="Arial Narrow"/>
                <a:cs typeface="Arial Narrow"/>
              </a:rPr>
              <a:t>ivisibility/Reversibility (+)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Developing New Products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B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Stage-gate process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Product adoption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1599" y="1600200"/>
            <a:ext cx="6989913" cy="12464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cap="all" dirty="0" smtClean="0">
                <a:latin typeface="Arial Narrow"/>
                <a:cs typeface="Arial Narrow"/>
              </a:rPr>
              <a:t>Chapter 13</a:t>
            </a:r>
          </a:p>
          <a:p>
            <a:pPr>
              <a:spcBef>
                <a:spcPts val="1800"/>
              </a:spcBef>
            </a:pPr>
            <a:r>
              <a:rPr lang="en-US" sz="4800" dirty="0" smtClean="0">
                <a:latin typeface="Arial Narrow"/>
                <a:cs typeface="Arial Narrow"/>
              </a:rPr>
              <a:t>Developing New Products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371599" y="3902964"/>
            <a:ext cx="6207552" cy="1445003"/>
            <a:chOff x="136772" y="3872484"/>
            <a:chExt cx="7463482" cy="1737360"/>
          </a:xfrm>
        </p:grpSpPr>
        <p:pic>
          <p:nvPicPr>
            <p:cNvPr id="20" name="Picture 19" descr="TVM Cover 4th editio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3030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1" name="Picture 20" descr="CMF 2015 Cover 4th edition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02315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2" name="Picture 21" descr="MM21c 2015 Cover 4th edition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1600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3" name="Picture 22" descr="TVM Cover 4th edition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73014" y="3886200"/>
              <a:ext cx="1083852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4" name="Picture 23" descr="TVM Cover 4th edition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75542" y="3886200"/>
              <a:ext cx="1124712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72" y="3872484"/>
              <a:ext cx="1216152" cy="173736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Six Marketing Imperatives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Imperative 1: Determine, recommend which markets to address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Imperative 2: Identify, target market segments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Imperative 3: Set strategic direction, positioning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Imperative 4: Design the market offer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Imperative 5: Secure support from other functions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Imperative 6: Monitor, </a:t>
            </a:r>
            <a:r>
              <a:rPr lang="en-US" dirty="0" smtClean="0">
                <a:latin typeface="Arial Narrow"/>
                <a:cs typeface="Arial Narrow"/>
              </a:rPr>
              <a:t>control execution/performance</a:t>
            </a:r>
            <a:endParaRPr lang="en-US" dirty="0" smtClean="0">
              <a:latin typeface="Arial Narrow"/>
              <a:cs typeface="Arial Narrow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Chapter Roadmap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905764" y="1606231"/>
          <a:ext cx="7330140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2535"/>
                <a:gridCol w="1832535"/>
                <a:gridCol w="1832535"/>
                <a:gridCol w="1832535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Where and How Innovation Occurs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New Product Development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Idea Generation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Preliminary Screening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What Fosters Product Innovation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endParaRPr lang="en-US" sz="1200" b="0" baseline="0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Number of Ideas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Scope of Search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New Idea Sources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New Idea Processes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endParaRPr lang="en-US" sz="1200" b="0" baseline="0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905764" y="3203118"/>
          <a:ext cx="7330140" cy="160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2535"/>
                <a:gridCol w="1832535"/>
                <a:gridCol w="1832535"/>
                <a:gridCol w="1832535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Concept Development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Business-Case Analysis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Development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Product Testing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endParaRPr lang="en-US" sz="1200" b="1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endParaRPr lang="en-US" sz="1200" b="0" baseline="0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Product Design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Quality Function Deployment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Co-Creation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New-Product-Development Portfolio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endParaRPr lang="en-US" sz="1200" b="0" baseline="0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994971"/>
              </p:ext>
            </p:extLst>
          </p:nvPr>
        </p:nvGraphicFramePr>
        <p:xfrm>
          <a:off x="905764" y="4921412"/>
          <a:ext cx="733014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2535"/>
                <a:gridCol w="1832535"/>
                <a:gridCol w="1832535"/>
                <a:gridCol w="1832535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Market-Factor Testing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Test Marketing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Commercialization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Product Adoption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endParaRPr lang="en-US" sz="1200" b="1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endParaRPr lang="en-US" sz="1200" b="0" baseline="0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endParaRPr lang="en-US" sz="1200" b="0" baseline="0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endParaRPr lang="en-US" sz="1200" b="0" baseline="0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073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Developing New Products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A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Innovation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New product development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Developing New Products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8696" y="1600200"/>
            <a:ext cx="7971784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A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Innovation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New product development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Innovation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8696" y="1600200"/>
            <a:ext cx="7304759" cy="28315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175" indent="-3175" defTabSz="454025">
              <a:spcBef>
                <a:spcPts val="24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Innovation’s Importance: </a:t>
            </a:r>
            <a:r>
              <a:rPr lang="en-US" sz="2400" b="1" i="1" dirty="0" smtClean="0">
                <a:latin typeface="Arial Narrow"/>
                <a:cs typeface="Arial Narrow"/>
              </a:rPr>
              <a:t>Peter </a:t>
            </a:r>
            <a:r>
              <a:rPr lang="en-US" sz="2400" b="1" i="1" dirty="0" err="1" smtClean="0">
                <a:latin typeface="Arial Narrow"/>
                <a:cs typeface="Arial Narrow"/>
              </a:rPr>
              <a:t>Drucker</a:t>
            </a:r>
            <a:endParaRPr lang="en-US" sz="2400" b="1" dirty="0" smtClean="0">
              <a:latin typeface="Arial Narrow"/>
              <a:cs typeface="Arial Narrow"/>
            </a:endParaRPr>
          </a:p>
          <a:p>
            <a:pPr marL="233363" indent="-3175" defTabSz="454025">
              <a:spcBef>
                <a:spcPts val="24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“The purpose of a business is to create a customer … Business has only two functions – </a:t>
            </a:r>
            <a:r>
              <a:rPr lang="en-US" sz="2000" b="1" i="1" dirty="0" smtClean="0">
                <a:latin typeface="Arial Narrow"/>
                <a:cs typeface="Arial Narrow"/>
              </a:rPr>
              <a:t>marketing</a:t>
            </a:r>
            <a:r>
              <a:rPr lang="en-US" sz="2000" b="1" dirty="0" smtClean="0">
                <a:latin typeface="Arial Narrow"/>
                <a:cs typeface="Arial Narrow"/>
              </a:rPr>
              <a:t> and </a:t>
            </a:r>
            <a:r>
              <a:rPr lang="en-US" sz="2000" b="1" i="1" dirty="0" smtClean="0">
                <a:latin typeface="Arial Narrow"/>
                <a:cs typeface="Arial Narrow"/>
              </a:rPr>
              <a:t>innovation</a:t>
            </a:r>
            <a:r>
              <a:rPr lang="en-US" sz="2000" b="1" dirty="0" smtClean="0">
                <a:latin typeface="Arial Narrow"/>
                <a:cs typeface="Arial Narrow"/>
              </a:rPr>
              <a:t>. All the rest are costs.”</a:t>
            </a:r>
          </a:p>
          <a:p>
            <a:pPr marL="233363" indent="-3175" defTabSz="454025">
              <a:spcBef>
                <a:spcPts val="24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“Marketing alone does not make a business enterprise. The second function of a business, therefore, is innovation … [Innovation] is the task of endowing human and material resources with new and greater wealth producing capacity.”</a:t>
            </a:r>
            <a:endParaRPr lang="en-US" sz="2000" dirty="0" smtClean="0">
              <a:latin typeface="Arial Narrow"/>
              <a:cs typeface="Arial Narrow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7839</TotalTime>
  <Words>630</Words>
  <Application>Microsoft Macintosh PowerPoint</Application>
  <PresentationFormat>On-screen Show (4:3)</PresentationFormat>
  <Paragraphs>395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 Narrow</vt:lpstr>
      <vt:lpstr>Calibri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Anna B. Type &amp; Graphics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Anna Botelho</dc:creator>
  <cp:lastModifiedBy>Anna Botelho</cp:lastModifiedBy>
  <cp:revision>118</cp:revision>
  <dcterms:created xsi:type="dcterms:W3CDTF">2016-05-02T18:00:00Z</dcterms:created>
  <dcterms:modified xsi:type="dcterms:W3CDTF">2017-02-20T20:04:26Z</dcterms:modified>
</cp:coreProperties>
</file>