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1"/>
  </p:notesMasterIdLst>
  <p:sldIdLst>
    <p:sldId id="257" r:id="rId2"/>
    <p:sldId id="258" r:id="rId3"/>
    <p:sldId id="259" r:id="rId4"/>
    <p:sldId id="493" r:id="rId5"/>
    <p:sldId id="396" r:id="rId6"/>
    <p:sldId id="613" r:id="rId7"/>
    <p:sldId id="436" r:id="rId8"/>
    <p:sldId id="266" r:id="rId9"/>
    <p:sldId id="496" r:id="rId10"/>
    <p:sldId id="534" r:id="rId11"/>
    <p:sldId id="614" r:id="rId12"/>
    <p:sldId id="538" r:id="rId13"/>
    <p:sldId id="615" r:id="rId14"/>
    <p:sldId id="539" r:id="rId15"/>
    <p:sldId id="540" r:id="rId16"/>
    <p:sldId id="616" r:id="rId17"/>
    <p:sldId id="541" r:id="rId18"/>
    <p:sldId id="542" r:id="rId19"/>
    <p:sldId id="618" r:id="rId20"/>
    <p:sldId id="551" r:id="rId21"/>
    <p:sldId id="552" r:id="rId22"/>
    <p:sldId id="558" r:id="rId23"/>
    <p:sldId id="559" r:id="rId24"/>
    <p:sldId id="560" r:id="rId25"/>
    <p:sldId id="623" r:id="rId26"/>
    <p:sldId id="561" r:id="rId27"/>
    <p:sldId id="554" r:id="rId28"/>
    <p:sldId id="555" r:id="rId29"/>
    <p:sldId id="562" r:id="rId30"/>
    <p:sldId id="563" r:id="rId31"/>
    <p:sldId id="564" r:id="rId32"/>
    <p:sldId id="565" r:id="rId33"/>
    <p:sldId id="566" r:id="rId34"/>
    <p:sldId id="567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5" r:id="rId43"/>
    <p:sldId id="624" r:id="rId44"/>
    <p:sldId id="576" r:id="rId45"/>
    <p:sldId id="625" r:id="rId46"/>
    <p:sldId id="577" r:id="rId47"/>
    <p:sldId id="578" r:id="rId48"/>
    <p:sldId id="579" r:id="rId49"/>
    <p:sldId id="580" r:id="rId50"/>
    <p:sldId id="581" r:id="rId51"/>
    <p:sldId id="582" r:id="rId52"/>
    <p:sldId id="583" r:id="rId53"/>
    <p:sldId id="584" r:id="rId54"/>
    <p:sldId id="585" r:id="rId55"/>
    <p:sldId id="630" r:id="rId56"/>
    <p:sldId id="619" r:id="rId57"/>
    <p:sldId id="586" r:id="rId58"/>
    <p:sldId id="587" r:id="rId59"/>
    <p:sldId id="588" r:id="rId60"/>
    <p:sldId id="589" r:id="rId61"/>
    <p:sldId id="590" r:id="rId62"/>
    <p:sldId id="591" r:id="rId63"/>
    <p:sldId id="592" r:id="rId64"/>
    <p:sldId id="620" r:id="rId65"/>
    <p:sldId id="593" r:id="rId66"/>
    <p:sldId id="594" r:id="rId67"/>
    <p:sldId id="595" r:id="rId68"/>
    <p:sldId id="596" r:id="rId69"/>
    <p:sldId id="621" r:id="rId70"/>
    <p:sldId id="597" r:id="rId71"/>
    <p:sldId id="598" r:id="rId72"/>
    <p:sldId id="622" r:id="rId73"/>
    <p:sldId id="556" r:id="rId74"/>
    <p:sldId id="626" r:id="rId75"/>
    <p:sldId id="600" r:id="rId76"/>
    <p:sldId id="601" r:id="rId77"/>
    <p:sldId id="627" r:id="rId78"/>
    <p:sldId id="602" r:id="rId79"/>
    <p:sldId id="628" r:id="rId80"/>
    <p:sldId id="603" r:id="rId81"/>
    <p:sldId id="604" r:id="rId82"/>
    <p:sldId id="605" r:id="rId83"/>
    <p:sldId id="629" r:id="rId84"/>
    <p:sldId id="632" r:id="rId85"/>
    <p:sldId id="633" r:id="rId86"/>
    <p:sldId id="634" r:id="rId87"/>
    <p:sldId id="635" r:id="rId88"/>
    <p:sldId id="636" r:id="rId89"/>
    <p:sldId id="637" r:id="rId90"/>
    <p:sldId id="638" r:id="rId91"/>
    <p:sldId id="639" r:id="rId92"/>
    <p:sldId id="640" r:id="rId93"/>
    <p:sldId id="641" r:id="rId94"/>
    <p:sldId id="642" r:id="rId95"/>
    <p:sldId id="643" r:id="rId96"/>
    <p:sldId id="644" r:id="rId97"/>
    <p:sldId id="645" r:id="rId98"/>
    <p:sldId id="646" r:id="rId99"/>
    <p:sldId id="647" r:id="rId100"/>
    <p:sldId id="648" r:id="rId101"/>
    <p:sldId id="649" r:id="rId102"/>
    <p:sldId id="650" r:id="rId103"/>
    <p:sldId id="651" r:id="rId104"/>
    <p:sldId id="652" r:id="rId105"/>
    <p:sldId id="653" r:id="rId106"/>
    <p:sldId id="654" r:id="rId107"/>
    <p:sldId id="655" r:id="rId108"/>
    <p:sldId id="656" r:id="rId109"/>
    <p:sldId id="305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3A1F"/>
    <a:srgbClr val="B23533"/>
    <a:srgbClr val="FF0C39"/>
    <a:srgbClr val="FF0000"/>
    <a:srgbClr val="FFF67A"/>
    <a:srgbClr val="74C08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42" autoAdjust="0"/>
    <p:restoredTop sz="94762" autoAdjust="0"/>
  </p:normalViewPr>
  <p:slideViewPr>
    <p:cSldViewPr snapToGrid="0" snapToObjects="1">
      <p:cViewPr>
        <p:scale>
          <a:sx n="130" d="100"/>
          <a:sy n="130" d="100"/>
        </p:scale>
        <p:origin x="520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123B0-5089-FE40-9F06-DDA69684075C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0A55B-CEB1-7047-A388-037566FB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777181-D5C5-8248-8D66-BC013213FD32}" type="datetimeFigureOut">
              <a:rPr lang="en-US" smtClean="0"/>
              <a:pPr/>
              <a:t>2/20/17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F245E-079B-5F44-953A-9EACFA09CA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8280"/>
            <a:ext cx="9144000" cy="299720"/>
          </a:xfrm>
          <a:prstGeom prst="rect">
            <a:avLst/>
          </a:prstGeom>
          <a:solidFill>
            <a:srgbClr val="873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741920" y="6647930"/>
            <a:ext cx="1208664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Presentation </a:t>
            </a: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15 </a:t>
            </a: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of 20 / </a:t>
            </a:r>
            <a:fld id="{850B1DE9-7D38-6A4C-824C-6768CAFECB05}" type="slidenum">
              <a:rPr lang="en-US" sz="800" b="1" kern="1200" cap="all" baseline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kern="1200" cap="all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7800" y="6647930"/>
            <a:ext cx="1598194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none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© Noel Capon, 2017. All rights reserved.</a:t>
            </a:r>
            <a:endParaRPr lang="en-US" sz="800" b="1" kern="1200" cap="none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7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7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599" y="1940008"/>
            <a:ext cx="732680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Managing Markets Strategically</a:t>
            </a:r>
          </a:p>
          <a:p>
            <a:pPr rtl="0"/>
            <a:r>
              <a:rPr lang="en-US" sz="2000" b="1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Professor Noel Capon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R.C. Kopf Professor of International Marketing 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Columbia Business School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New York, NY</a:t>
            </a:r>
            <a:endParaRPr lang="en-US" sz="1400" dirty="0">
              <a:latin typeface="Arial Narrow"/>
              <a:cs typeface="Arial Narrow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8" name="Picture 17" descr="TVM Cover 4th edi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CMF 2015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MM21c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TVM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832" y="1600200"/>
            <a:ext cx="7971784" cy="3677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</a:t>
            </a:r>
            <a:r>
              <a:rPr lang="en-US" sz="2000" b="1" dirty="0" smtClean="0">
                <a:latin typeface="Arial Narrow"/>
                <a:cs typeface="Arial Narrow"/>
              </a:rPr>
              <a:t>Communications Targets</a:t>
            </a:r>
            <a:endParaRPr lang="en-US" sz="2000" b="1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Execution</a:t>
            </a:r>
            <a:endParaRPr lang="en-US" sz="2000" b="1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E</a:t>
            </a:r>
            <a:r>
              <a:rPr lang="en-US" sz="2000" b="1" dirty="0" smtClean="0">
                <a:latin typeface="Arial Narrow"/>
                <a:cs typeface="Arial Narrow"/>
              </a:rPr>
              <a:t>valuation</a:t>
            </a:r>
            <a:endParaRPr lang="en-US" sz="28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38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Online Advertising – </a:t>
            </a:r>
            <a:r>
              <a:rPr lang="en-US" sz="2400" b="1" dirty="0" smtClean="0">
                <a:latin typeface="Arial Narrow"/>
                <a:cs typeface="Arial Narrow"/>
              </a:rPr>
              <a:t>personal targeting</a:t>
            </a:r>
            <a:endParaRPr lang="en-US" sz="2800" b="1" dirty="0" smtClean="0">
              <a:latin typeface="Arial Narrow"/>
              <a:cs typeface="Arial Narrow"/>
            </a:endParaRPr>
          </a:p>
          <a:p>
            <a:pPr marL="690563" lvl="2" indent="-233363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Display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Classifieds 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Video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Placing advertisements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Advertising challenges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Fraud – </a:t>
            </a:r>
            <a:r>
              <a:rPr lang="en-US" sz="1600" b="1" i="1" dirty="0" smtClean="0">
                <a:latin typeface="Arial Narrow"/>
                <a:cs typeface="Arial Narrow"/>
              </a:rPr>
              <a:t>bots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Ad blocking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err="1" smtClean="0">
                <a:latin typeface="Arial Narrow"/>
                <a:cs typeface="Arial Narrow"/>
              </a:rPr>
              <a:t>DVRs</a:t>
            </a:r>
            <a:r>
              <a:rPr lang="en-US" sz="1400" b="1" dirty="0" smtClean="0">
                <a:latin typeface="Arial Narrow"/>
                <a:cs typeface="Arial Narrow"/>
              </a:rPr>
              <a:t> for humans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i="1" dirty="0" smtClean="0">
                <a:latin typeface="Arial Narrow"/>
                <a:cs typeface="Arial Narrow"/>
              </a:rPr>
              <a:t>Skip-ad</a:t>
            </a:r>
            <a:r>
              <a:rPr lang="en-US" sz="1400" b="1" dirty="0" smtClean="0">
                <a:latin typeface="Arial Narrow"/>
                <a:cs typeface="Arial Narrow"/>
              </a:rPr>
              <a:t> software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Multiple offers – free with ads; paid without ads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7819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8897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Websites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3816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Websites</a:t>
            </a:r>
          </a:p>
          <a:p>
            <a:pPr marL="690563" lvl="1" indent="-217488" defTabSz="225425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Find the Website – </a:t>
            </a:r>
            <a:r>
              <a:rPr lang="en-US" sz="1600" b="1" dirty="0" smtClean="0">
                <a:latin typeface="Arial Narrow"/>
                <a:cs typeface="Arial Narrow"/>
              </a:rPr>
              <a:t>design critical for search results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marL="690563" lvl="1" indent="-217488" defTabSz="225425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The Website Experience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communications device – </a:t>
            </a:r>
            <a:r>
              <a:rPr lang="en-US" b="1" i="1" dirty="0" err="1" smtClean="0">
                <a:latin typeface="Arial Narrow"/>
                <a:cs typeface="Arial Narrow"/>
              </a:rPr>
              <a:t>brochureware</a:t>
            </a:r>
            <a:endParaRPr lang="en-US" b="1" dirty="0" smtClean="0">
              <a:latin typeface="Arial Narrow"/>
              <a:cs typeface="Arial Narrow"/>
            </a:endParaRP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product demonstration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provide experiences – words, pictures, video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build brand equity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orchestrate selling process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conduct commerce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provide delivery information</a:t>
            </a:r>
          </a:p>
          <a:p>
            <a:pPr marL="1144588" lvl="2" indent="-222250" defTabSz="225425">
              <a:spcBef>
                <a:spcPts val="3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expand geographic reach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71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7824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Making Customer Information Available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571" y="1292335"/>
            <a:ext cx="7273971" cy="4224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endParaRPr lang="en-US" sz="2400" b="1" dirty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 Narrow"/>
                <a:cs typeface="Arial Narrow"/>
              </a:rPr>
              <a:t>Blogs </a:t>
            </a:r>
            <a:r>
              <a:rPr lang="en-US" sz="2000" b="1" dirty="0" smtClean="0">
                <a:latin typeface="Arial Narrow"/>
                <a:cs typeface="Arial Narrow"/>
              </a:rPr>
              <a:t>– site for blog posts</a:t>
            </a:r>
          </a:p>
          <a:p>
            <a:pPr marL="690563"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Firm Blogs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Individual opt in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Periodic blog posts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Followers forward to contact lists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Success leads to higher Search rankings</a:t>
            </a:r>
          </a:p>
          <a:p>
            <a:pPr marL="690563"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Independent bloggers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Experts/Internet celebrities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Highly </a:t>
            </a:r>
            <a:r>
              <a:rPr lang="en-US" sz="1600" b="1" dirty="0" smtClean="0">
                <a:latin typeface="Arial Narrow"/>
                <a:cs typeface="Arial Narrow"/>
              </a:rPr>
              <a:t>specialized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May attract large audiences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Earn advertising revenues/endorsement deals</a:t>
            </a:r>
          </a:p>
          <a:p>
            <a:pPr marL="1147763"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Firms may feed content/place advertising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7597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418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Mobile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832" y="1600200"/>
            <a:ext cx="7297928" cy="440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6350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Mobile marketing</a:t>
            </a:r>
          </a:p>
          <a:p>
            <a:pPr lvl="1" indent="-233363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Mobile service </a:t>
            </a:r>
            <a:r>
              <a:rPr lang="en-US" sz="2000" b="1" dirty="0" smtClean="0">
                <a:latin typeface="Arial Narrow"/>
                <a:cs typeface="Arial Narrow"/>
              </a:rPr>
              <a:t>messages</a:t>
            </a:r>
          </a:p>
          <a:p>
            <a:pPr marL="914400" lvl="3" indent="-234950" defTabSz="225425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short </a:t>
            </a:r>
            <a:r>
              <a:rPr lang="en-US" sz="1600" b="1" dirty="0">
                <a:latin typeface="Arial Narrow"/>
                <a:cs typeface="Arial Narrow"/>
              </a:rPr>
              <a:t>message service (SMS)</a:t>
            </a:r>
          </a:p>
          <a:p>
            <a:pPr marL="914400" lvl="3" indent="-234950" defTabSz="225425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multimedia </a:t>
            </a:r>
            <a:r>
              <a:rPr lang="en-US" sz="1600" b="1" dirty="0">
                <a:latin typeface="Arial Narrow"/>
                <a:cs typeface="Arial Narrow"/>
              </a:rPr>
              <a:t>message (MMS</a:t>
            </a:r>
            <a:r>
              <a:rPr lang="en-US" sz="1600" b="1" dirty="0" smtClean="0">
                <a:latin typeface="Arial Narrow"/>
                <a:cs typeface="Arial Narrow"/>
              </a:rPr>
              <a:t>)</a:t>
            </a:r>
          </a:p>
          <a:p>
            <a:pPr marL="914400" lvl="3" indent="-234950" defTabSz="225425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Spam versus </a:t>
            </a:r>
            <a:r>
              <a:rPr lang="en-US" sz="1600" b="1" i="1" dirty="0" smtClean="0">
                <a:latin typeface="Arial Narrow"/>
                <a:cs typeface="Arial Narrow"/>
              </a:rPr>
              <a:t>opt-in</a:t>
            </a:r>
            <a:r>
              <a:rPr lang="en-US" sz="1600" b="1" dirty="0" smtClean="0">
                <a:latin typeface="Arial Narrow"/>
                <a:cs typeface="Arial Narrow"/>
              </a:rPr>
              <a:t> systems</a:t>
            </a:r>
            <a:endParaRPr lang="en-US" sz="1600" b="1" i="1" dirty="0">
              <a:latin typeface="Arial Narrow"/>
              <a:cs typeface="Arial Narrow"/>
            </a:endParaRPr>
          </a:p>
          <a:p>
            <a:pPr lvl="1" indent="-233363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Mobile marketing </a:t>
            </a:r>
            <a:r>
              <a:rPr lang="en-US" sz="2000" b="1" dirty="0" smtClean="0">
                <a:latin typeface="Arial Narrow"/>
                <a:cs typeface="Arial Narrow"/>
              </a:rPr>
              <a:t>factors –special characteristics</a:t>
            </a:r>
          </a:p>
          <a:p>
            <a:pPr marL="914400" lvl="3" indent="-234950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Apps and games – increasingly popular</a:t>
            </a:r>
          </a:p>
          <a:p>
            <a:pPr marL="914400" lvl="3" indent="-234950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Website marketing – special designs for mobile devices</a:t>
            </a:r>
          </a:p>
          <a:p>
            <a:pPr marL="914400" lvl="3" indent="-234950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QR codes</a:t>
            </a:r>
          </a:p>
          <a:p>
            <a:pPr marL="914400" lvl="3" indent="-234950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Location-based services – GPS enabled</a:t>
            </a:r>
          </a:p>
          <a:p>
            <a:pPr marL="914400" lvl="3" indent="-234950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Mobile search – some differences from regular search</a:t>
            </a:r>
            <a:r>
              <a:rPr lang="en-US" sz="2000" b="1" dirty="0" smtClean="0">
                <a:latin typeface="Arial Narrow"/>
                <a:cs typeface="Arial Narrow"/>
              </a:rPr>
              <a:t> </a:t>
            </a:r>
            <a:endParaRPr lang="en-US" sz="2000" b="1" dirty="0">
              <a:latin typeface="Arial Narrow"/>
              <a:cs typeface="Arial Narrow"/>
            </a:endParaRPr>
          </a:p>
          <a:p>
            <a:pPr lvl="1" indent="-233363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Mobile marketing </a:t>
            </a:r>
            <a:r>
              <a:rPr lang="en-US" sz="2000" b="1" dirty="0" smtClean="0">
                <a:latin typeface="Arial Narrow"/>
                <a:cs typeface="Arial Narrow"/>
              </a:rPr>
              <a:t>challenges </a:t>
            </a:r>
            <a:r>
              <a:rPr lang="en-US" sz="1600" b="1" dirty="0" smtClean="0">
                <a:latin typeface="Arial Narrow"/>
                <a:cs typeface="Arial Narrow"/>
              </a:rPr>
              <a:t>– similar fraud and ad blocking issues</a:t>
            </a:r>
            <a:endParaRPr lang="en-US" b="1" dirty="0" smtClean="0"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4045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824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Measuring success</a:t>
            </a:r>
          </a:p>
          <a:p>
            <a:pPr marL="1147763" lvl="2" indent="-233363" defTabSz="454025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latin typeface="Arial Narrow"/>
                <a:cs typeface="Arial Narrow"/>
              </a:rPr>
              <a:t>Payment</a:t>
            </a:r>
          </a:p>
          <a:p>
            <a:pPr marL="1604963" lvl="4" indent="-233363" defTabSz="454025">
              <a:spcBef>
                <a:spcPts val="3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CPM – cost per thousand </a:t>
            </a:r>
          </a:p>
          <a:p>
            <a:pPr marL="1604963" lvl="4" indent="-233363" defTabSz="454025">
              <a:spcBef>
                <a:spcPts val="3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CPC – cost per click</a:t>
            </a:r>
          </a:p>
          <a:p>
            <a:pPr marL="1604963" lvl="4" indent="-233363" defTabSz="454025">
              <a:spcBef>
                <a:spcPts val="3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CPA – cost per action</a:t>
            </a:r>
          </a:p>
          <a:p>
            <a:pPr marL="1828800" lvl="5" indent="-233363" defTabSz="454025">
              <a:buFont typeface="Arial"/>
              <a:buChar char="•"/>
            </a:pPr>
            <a:r>
              <a:rPr lang="en-US" sz="1400" b="1" dirty="0">
                <a:latin typeface="Arial Narrow"/>
                <a:cs typeface="Arial Narrow"/>
              </a:rPr>
              <a:t>CPR – cost per registration</a:t>
            </a:r>
          </a:p>
          <a:p>
            <a:pPr marL="1828800" lvl="5" indent="-233363" defTabSz="454025">
              <a:buFont typeface="Arial"/>
              <a:buChar char="•"/>
            </a:pPr>
            <a:r>
              <a:rPr lang="en-US" sz="1400" b="1" dirty="0">
                <a:latin typeface="Arial Narrow"/>
                <a:cs typeface="Arial Narrow"/>
              </a:rPr>
              <a:t>CPS – cost per </a:t>
            </a:r>
            <a:r>
              <a:rPr lang="en-US" sz="1400" b="1" dirty="0" smtClean="0">
                <a:latin typeface="Arial Narrow"/>
                <a:cs typeface="Arial Narrow"/>
              </a:rPr>
              <a:t>sale</a:t>
            </a:r>
            <a:endParaRPr lang="en-US" sz="1400" b="1" dirty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1430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Search</a:t>
            </a:r>
            <a:endParaRPr lang="en-US" sz="2000" b="1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Measuring </a:t>
            </a:r>
            <a:r>
              <a:rPr lang="en-US" sz="2000" b="1" dirty="0" smtClean="0">
                <a:latin typeface="Arial Narrow"/>
                <a:cs typeface="Arial Narrow"/>
              </a:rPr>
              <a:t>success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2808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599" y="1600200"/>
            <a:ext cx="6989913" cy="198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15</a:t>
            </a:r>
          </a:p>
          <a:p>
            <a:pPr>
              <a:spcBef>
                <a:spcPts val="1800"/>
              </a:spcBef>
            </a:pPr>
            <a:r>
              <a:rPr lang="en-US" sz="4800" dirty="0" smtClean="0">
                <a:latin typeface="Arial Narrow"/>
                <a:cs typeface="Arial Narrow"/>
              </a:rPr>
              <a:t>Mass Communications,   Digital Marketing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7" name="Picture 16" descr="TVM Cover 4th edi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 descr="CMF 2015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M21c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TVM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 Communications Targets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 smtClean="0">
                <a:latin typeface="Arial Narrow"/>
                <a:cs typeface="Arial Narrow"/>
              </a:rPr>
              <a:t>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E</a:t>
            </a:r>
            <a:r>
              <a:rPr lang="en-US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45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Communications Targets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1108" y="1848638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Subcomponent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1108" y="2511794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Component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1108" y="3174950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Finished-Goods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1108" y="3838106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Distributor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1108" y="4501262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Retailer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1108" y="5164418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Final Consumer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0108" y="1848638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Subcomponent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90108" y="2511794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Component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90108" y="3174950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Finished-Goods Manufacturer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90108" y="3838106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Distributor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90108" y="4501262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Retailer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90108" y="5164418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Final Consumer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2708" y="5536382"/>
            <a:ext cx="2057400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i="1" dirty="0" smtClean="0">
                <a:latin typeface="Arial Narrow"/>
                <a:cs typeface="Arial Narrow"/>
              </a:rPr>
              <a:t>Flow of Goods</a:t>
            </a:r>
            <a:endParaRPr lang="en-US" sz="1400" i="1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2715577" y="3681070"/>
            <a:ext cx="3687746" cy="2288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63490" y="1604598"/>
            <a:ext cx="1371600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Push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7" idx="2"/>
            <a:endCxn id="8" idx="0"/>
          </p:cNvCxnSpPr>
          <p:nvPr/>
        </p:nvCxnSpPr>
        <p:spPr>
          <a:xfrm rot="5400000">
            <a:off x="2743930" y="2408816"/>
            <a:ext cx="2059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2741548" y="3071178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741548" y="3734334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2741548" y="4397490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2745518" y="5060646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>
            <a:off x="6173375" y="2408816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>
            <a:off x="6171787" y="3071178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>
            <a:off x="6173375" y="3734334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>
            <a:off x="6170199" y="4397490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>
            <a:off x="6174963" y="5060646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hape 41"/>
          <p:cNvCxnSpPr>
            <a:stCxn id="16" idx="3"/>
            <a:endCxn id="21" idx="3"/>
          </p:cNvCxnSpPr>
          <p:nvPr/>
        </p:nvCxnSpPr>
        <p:spPr>
          <a:xfrm>
            <a:off x="6961708" y="2077238"/>
            <a:ext cx="1588" cy="3315780"/>
          </a:xfrm>
          <a:prstGeom prst="curvedConnector3">
            <a:avLst>
              <a:gd name="adj1" fmla="val 37198426"/>
            </a:avLst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586583" y="1604598"/>
            <a:ext cx="1371600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Pull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</a:t>
            </a:r>
            <a:r>
              <a:rPr lang="en-US" dirty="0" smtClean="0">
                <a:latin typeface="Arial Narrow"/>
                <a:cs typeface="Arial Narrow"/>
              </a:rPr>
              <a:t>Communications Targets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E</a:t>
            </a:r>
            <a:r>
              <a:rPr lang="en-US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Objectives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89389" y="2414246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Awareness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89389" y="3077402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Knowledge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89389" y="3740558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Liking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89389" y="4403714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Trial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89389" y="5066870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Purchase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89389" y="5730026"/>
            <a:ext cx="1371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Repeat purchase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18389" y="2414246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Awareness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18389" y="3077402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Trial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8389" y="3740558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Liking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18389" y="4403714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Purchase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18389" y="5066870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Repeat purchase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>
            <a:stCxn id="28" idx="2"/>
            <a:endCxn id="30" idx="0"/>
          </p:cNvCxnSpPr>
          <p:nvPr/>
        </p:nvCxnSpPr>
        <p:spPr>
          <a:xfrm rot="5400000">
            <a:off x="2772211" y="2974424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2769829" y="3636786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2769829" y="4299942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2769829" y="4963098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2773799" y="5626254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>
            <a:off x="6201656" y="2974424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6200000">
            <a:off x="6200068" y="3636786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>
            <a:off x="6201656" y="4299942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6200000">
            <a:off x="6198480" y="4963098"/>
            <a:ext cx="205956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29104" y="1600200"/>
            <a:ext cx="82813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Hierarchy of Effects Models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191771" y="2170206"/>
            <a:ext cx="1371600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High Involvement</a:t>
            </a:r>
            <a:endParaRPr lang="en-US" sz="1400" dirty="0"/>
          </a:p>
        </p:txBody>
      </p:sp>
      <p:sp>
        <p:nvSpPr>
          <p:cNvPr id="62" name="Rectangle 61"/>
          <p:cNvSpPr/>
          <p:nvPr/>
        </p:nvSpPr>
        <p:spPr>
          <a:xfrm>
            <a:off x="5614864" y="2170206"/>
            <a:ext cx="1371600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Low Involvement</a:t>
            </a:r>
            <a:endParaRPr lang="en-US" sz="1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Objectives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273971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</a:t>
            </a:r>
          </a:p>
          <a:p>
            <a:pPr marL="228600" indent="47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To secure </a:t>
            </a:r>
            <a:r>
              <a:rPr lang="en-US" b="1" i="1" dirty="0" smtClean="0">
                <a:latin typeface="Arial Narrow"/>
                <a:cs typeface="Arial Narrow"/>
              </a:rPr>
              <a:t>90 percent awareness</a:t>
            </a:r>
            <a:r>
              <a:rPr lang="en-US" b="1" dirty="0" smtClean="0">
                <a:latin typeface="Arial Narrow"/>
                <a:cs typeface="Arial Narrow"/>
              </a:rPr>
              <a:t> of antioxidant toothpaste Wiz-</a:t>
            </a:r>
            <a:r>
              <a:rPr lang="en-US" b="1" dirty="0" err="1" smtClean="0">
                <a:latin typeface="Arial Narrow"/>
                <a:cs typeface="Arial Narrow"/>
              </a:rPr>
              <a:t>klene</a:t>
            </a:r>
            <a:r>
              <a:rPr lang="en-US" b="1" dirty="0" smtClean="0">
                <a:latin typeface="Arial Narrow"/>
                <a:cs typeface="Arial Narrow"/>
              </a:rPr>
              <a:t> among dentists within </a:t>
            </a:r>
            <a:r>
              <a:rPr lang="en-US" b="1" i="1" dirty="0" smtClean="0">
                <a:latin typeface="Arial Narrow"/>
                <a:cs typeface="Arial Narrow"/>
              </a:rPr>
              <a:t>one month of launch</a:t>
            </a:r>
            <a:r>
              <a:rPr lang="en-US" b="1" dirty="0" smtClean="0">
                <a:latin typeface="Arial Narrow"/>
                <a:cs typeface="Arial Narrow"/>
              </a:rPr>
              <a:t>.</a:t>
            </a:r>
          </a:p>
          <a:p>
            <a:pPr marL="228600" indent="47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To increase </a:t>
            </a:r>
            <a:r>
              <a:rPr lang="en-US" b="1" i="1" dirty="0" smtClean="0">
                <a:latin typeface="Arial Narrow"/>
                <a:cs typeface="Arial Narrow"/>
              </a:rPr>
              <a:t>repeat purchase</a:t>
            </a:r>
            <a:r>
              <a:rPr lang="en-US" b="1" dirty="0" smtClean="0">
                <a:latin typeface="Arial Narrow"/>
                <a:cs typeface="Arial Narrow"/>
              </a:rPr>
              <a:t> of our new </a:t>
            </a:r>
            <a:r>
              <a:rPr lang="en-US" b="1" dirty="0" err="1" smtClean="0">
                <a:latin typeface="Arial Narrow"/>
                <a:cs typeface="Arial Narrow"/>
              </a:rPr>
              <a:t>Munchee</a:t>
            </a:r>
            <a:r>
              <a:rPr lang="en-US" b="1" dirty="0" smtClean="0">
                <a:latin typeface="Arial Narrow"/>
                <a:cs typeface="Arial Narrow"/>
              </a:rPr>
              <a:t> candy bar </a:t>
            </a:r>
            <a:r>
              <a:rPr lang="en-US" b="1" i="1" dirty="0" smtClean="0">
                <a:latin typeface="Arial Narrow"/>
                <a:cs typeface="Arial Narrow"/>
              </a:rPr>
              <a:t>from 30 to 50 percent</a:t>
            </a:r>
            <a:r>
              <a:rPr lang="en-US" b="1" dirty="0" smtClean="0">
                <a:latin typeface="Arial Narrow"/>
                <a:cs typeface="Arial Narrow"/>
              </a:rPr>
              <a:t> among 10- to 16-year-old boys </a:t>
            </a:r>
            <a:r>
              <a:rPr lang="en-US" b="1" i="1" dirty="0" smtClean="0">
                <a:latin typeface="Arial Narrow"/>
                <a:cs typeface="Arial Narrow"/>
              </a:rPr>
              <a:t>by end of June</a:t>
            </a:r>
            <a:r>
              <a:rPr lang="en-US" b="1" dirty="0" smtClean="0">
                <a:latin typeface="Arial Narrow"/>
                <a:cs typeface="Arial Narrow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</a:t>
            </a:r>
            <a:r>
              <a:rPr lang="en-US" dirty="0" smtClean="0">
                <a:latin typeface="Arial Narrow"/>
                <a:cs typeface="Arial Narrow"/>
              </a:rPr>
              <a:t>Communications targets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E</a:t>
            </a:r>
            <a:r>
              <a:rPr lang="en-US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Messaging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273971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Positioning Statement</a:t>
            </a:r>
          </a:p>
          <a:p>
            <a:pPr marL="228600" indent="4763" defTabSz="454025">
              <a:spcBef>
                <a:spcPts val="1200"/>
              </a:spcBef>
              <a:tabLst>
                <a:tab pos="4572000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Convince	[customer target]</a:t>
            </a:r>
          </a:p>
          <a:p>
            <a:pPr marL="228600" indent="4763" defTabSz="454025">
              <a:spcBef>
                <a:spcPts val="1200"/>
              </a:spcBef>
              <a:tabLst>
                <a:tab pos="4572000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In the context of other alternatives	[competitor target]</a:t>
            </a:r>
          </a:p>
          <a:p>
            <a:pPr marL="228600" indent="4763" defTabSz="454025">
              <a:spcBef>
                <a:spcPts val="1200"/>
              </a:spcBef>
              <a:tabLst>
                <a:tab pos="4572000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That they will receive these benefits	[value proposition]</a:t>
            </a:r>
          </a:p>
          <a:p>
            <a:pPr marL="228600" indent="4763" defTabSz="454025">
              <a:spcBef>
                <a:spcPts val="1200"/>
              </a:spcBef>
              <a:tabLst>
                <a:tab pos="4572000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Because we have these capabilities/features	[reason to believe]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Messaging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15810" y="1969532"/>
            <a:ext cx="137160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Supply Chain Competitors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9104" y="5884693"/>
            <a:ext cx="7943396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600" b="1" dirty="0" smtClean="0">
                <a:latin typeface="Arial Narrow"/>
                <a:cs typeface="Arial Narrow"/>
              </a:rPr>
              <a:t>Reasons to believe: Why customer targets should believe we can deliver on the value proposition</a:t>
            </a:r>
            <a:endParaRPr lang="en-US" sz="1600" dirty="0"/>
          </a:p>
        </p:txBody>
      </p:sp>
      <p:cxnSp>
        <p:nvCxnSpPr>
          <p:cNvPr id="54" name="Straight Arrow Connector 53"/>
          <p:cNvCxnSpPr>
            <a:stCxn id="38" idx="2"/>
            <a:endCxn id="34" idx="0"/>
          </p:cNvCxnSpPr>
          <p:nvPr/>
        </p:nvCxnSpPr>
        <p:spPr>
          <a:xfrm rot="5400000">
            <a:off x="6355220" y="2872328"/>
            <a:ext cx="891987" cy="794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29104" y="1600200"/>
            <a:ext cx="82813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Positioning Statement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09877" y="2633482"/>
            <a:ext cx="1371600" cy="301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Direct Competitors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63321" y="2635006"/>
            <a:ext cx="1371600" cy="301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15016" y="3318719"/>
            <a:ext cx="1371600" cy="301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 Targets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6388" y="2636530"/>
            <a:ext cx="1371600" cy="301752"/>
          </a:xfrm>
          <a:prstGeom prst="rect">
            <a:avLst/>
          </a:prstGeom>
          <a:solidFill>
            <a:srgbClr val="FAC09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Direct Competitors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49832" y="2638054"/>
            <a:ext cx="1371600" cy="301752"/>
          </a:xfrm>
          <a:prstGeom prst="rect">
            <a:avLst/>
          </a:prstGeom>
          <a:solidFill>
            <a:srgbClr val="FAC09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01527" y="3321767"/>
            <a:ext cx="1371600" cy="301752"/>
          </a:xfrm>
          <a:prstGeom prst="rect">
            <a:avLst/>
          </a:prstGeom>
          <a:solidFill>
            <a:srgbClr val="FAC09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Customer Targets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48331" y="5317437"/>
            <a:ext cx="1371600" cy="301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Economic Value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901775" y="5318961"/>
            <a:ext cx="1371600" cy="301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Psychological Value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55219" y="5320485"/>
            <a:ext cx="1371600" cy="301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Functional Value</a:t>
            </a:r>
            <a:endParaRPr lang="en-US" sz="1300" dirty="0">
              <a:solidFill>
                <a:schemeClr val="tx1"/>
              </a:solidFill>
            </a:endParaRPr>
          </a:p>
        </p:txBody>
      </p:sp>
      <p:cxnSp>
        <p:nvCxnSpPr>
          <p:cNvPr id="72" name="Elbow Connector 71"/>
          <p:cNvCxnSpPr>
            <a:stCxn id="32" idx="2"/>
            <a:endCxn id="33" idx="2"/>
          </p:cNvCxnSpPr>
          <p:nvPr/>
        </p:nvCxnSpPr>
        <p:spPr>
          <a:xfrm rot="16200000" flipH="1">
            <a:off x="6821637" y="2009274"/>
            <a:ext cx="1524" cy="1853444"/>
          </a:xfrm>
          <a:prstGeom prst="bentConnector3">
            <a:avLst>
              <a:gd name="adj1" fmla="val 10933333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37" idx="0"/>
          </p:cNvCxnSpPr>
          <p:nvPr/>
        </p:nvCxnSpPr>
        <p:spPr>
          <a:xfrm rot="5400000">
            <a:off x="2212514" y="3246953"/>
            <a:ext cx="149628" cy="1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35" idx="2"/>
            <a:endCxn id="36" idx="2"/>
          </p:cNvCxnSpPr>
          <p:nvPr/>
        </p:nvCxnSpPr>
        <p:spPr>
          <a:xfrm rot="16200000" flipH="1">
            <a:off x="2308148" y="2012322"/>
            <a:ext cx="1524" cy="1853444"/>
          </a:xfrm>
          <a:prstGeom prst="bentConnector3">
            <a:avLst>
              <a:gd name="adj1" fmla="val 1510000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3640668" y="3575760"/>
            <a:ext cx="1894416" cy="9071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 Narrow"/>
                <a:cs typeface="Arial Narrow"/>
              </a:rPr>
              <a:t>Positioning</a:t>
            </a:r>
            <a:endParaRPr lang="en-US" dirty="0"/>
          </a:p>
        </p:txBody>
      </p:sp>
      <p:cxnSp>
        <p:nvCxnSpPr>
          <p:cNvPr id="86" name="Shape 85"/>
          <p:cNvCxnSpPr>
            <a:stCxn id="37" idx="2"/>
            <a:endCxn id="84" idx="2"/>
          </p:cNvCxnSpPr>
          <p:nvPr/>
        </p:nvCxnSpPr>
        <p:spPr>
          <a:xfrm rot="16200000" flipH="1">
            <a:off x="2761097" y="3149748"/>
            <a:ext cx="405800" cy="1353341"/>
          </a:xfrm>
          <a:prstGeom prst="bentConnector2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hape 86"/>
          <p:cNvCxnSpPr>
            <a:stCxn id="34" idx="2"/>
            <a:endCxn id="84" idx="6"/>
          </p:cNvCxnSpPr>
          <p:nvPr/>
        </p:nvCxnSpPr>
        <p:spPr>
          <a:xfrm rot="5400000">
            <a:off x="5963526" y="3192029"/>
            <a:ext cx="408848" cy="1265732"/>
          </a:xfrm>
          <a:prstGeom prst="bentConnector2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3" idx="0"/>
            <a:endCxn id="69" idx="0"/>
          </p:cNvCxnSpPr>
          <p:nvPr/>
        </p:nvCxnSpPr>
        <p:spPr>
          <a:xfrm rot="16200000" flipH="1">
            <a:off x="4586051" y="3465517"/>
            <a:ext cx="3048" cy="3706888"/>
          </a:xfrm>
          <a:prstGeom prst="bentConnector3">
            <a:avLst>
              <a:gd name="adj1" fmla="val -5763911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84" idx="4"/>
            <a:endCxn id="67" idx="0"/>
          </p:cNvCxnSpPr>
          <p:nvPr/>
        </p:nvCxnSpPr>
        <p:spPr>
          <a:xfrm rot="5400000">
            <a:off x="4169685" y="4900769"/>
            <a:ext cx="836083" cy="301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901775" y="4683961"/>
            <a:ext cx="1371600" cy="301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chemeClr val="tx1"/>
                </a:solidFill>
                <a:latin typeface="Arial Narrow"/>
                <a:cs typeface="Arial Narrow"/>
              </a:rPr>
              <a:t>Value Proposition</a:t>
            </a:r>
            <a:endParaRPr lang="en-US" sz="1300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Target audience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Execution</a:t>
            </a:r>
            <a:endParaRPr lang="en-US" sz="2000" b="1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Program </a:t>
            </a:r>
            <a:r>
              <a:rPr lang="en-US" dirty="0" smtClean="0">
                <a:latin typeface="Arial Narrow"/>
                <a:cs typeface="Arial Narrow"/>
              </a:rPr>
              <a:t>evaluation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Managing Markets Strategically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196" y="1600200"/>
            <a:ext cx="7713031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1: </a:t>
            </a:r>
            <a:r>
              <a:rPr lang="en-US" sz="2400" dirty="0">
                <a:latin typeface="Arial Narrow"/>
                <a:cs typeface="Arial Narrow"/>
              </a:rPr>
              <a:t>Marketing and the Firm</a:t>
            </a:r>
            <a:endParaRPr lang="en-US" sz="24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2:  </a:t>
            </a:r>
            <a:r>
              <a:rPr lang="en-US" sz="2400" dirty="0">
                <a:latin typeface="Arial Narrow"/>
                <a:cs typeface="Arial Narrow"/>
              </a:rPr>
              <a:t>Fundamental Insights for Strategic Marketing</a:t>
            </a:r>
            <a:endParaRPr lang="en-US" sz="24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3: </a:t>
            </a:r>
            <a:r>
              <a:rPr lang="en-US" sz="2400" dirty="0">
                <a:latin typeface="Arial Narrow"/>
                <a:cs typeface="Arial Narrow"/>
              </a:rPr>
              <a:t>Strategic </a:t>
            </a:r>
            <a:r>
              <a:rPr lang="en-US" sz="2400" dirty="0" smtClean="0">
                <a:latin typeface="Arial Narrow"/>
                <a:cs typeface="Arial Narrow"/>
              </a:rPr>
              <a:t>Marketing</a:t>
            </a:r>
          </a:p>
          <a:p>
            <a:pPr>
              <a:lnSpc>
                <a:spcPct val="150000"/>
              </a:lnSpc>
            </a:pPr>
            <a:r>
              <a:rPr lang="en-US" sz="2600" b="1" dirty="0" smtClean="0">
                <a:latin typeface="Arial Narrow"/>
                <a:cs typeface="Arial Narrow"/>
              </a:rPr>
              <a:t>Section </a:t>
            </a:r>
            <a:r>
              <a:rPr lang="en-US" sz="2600" b="1" dirty="0" smtClean="0">
                <a:latin typeface="Arial Narrow"/>
                <a:cs typeface="Arial Narrow"/>
              </a:rPr>
              <a:t>4: </a:t>
            </a:r>
            <a:r>
              <a:rPr lang="en-US" sz="2600" b="1" dirty="0">
                <a:latin typeface="Arial Narrow"/>
                <a:cs typeface="Arial Narrow"/>
              </a:rPr>
              <a:t>Implementing the Market </a:t>
            </a:r>
            <a:r>
              <a:rPr lang="en-US" sz="2600" b="1" dirty="0" smtClean="0">
                <a:latin typeface="Arial Narrow"/>
                <a:cs typeface="Arial Narrow"/>
              </a:rPr>
              <a:t>Strategy</a:t>
            </a:r>
          </a:p>
          <a:p>
            <a:pPr marL="234950" defTabSz="798513"/>
            <a:r>
              <a:rPr lang="en-US" sz="2200" b="1" i="1" dirty="0" smtClean="0">
                <a:latin typeface="Arial Narrow"/>
                <a:cs typeface="Arial Narrow"/>
              </a:rPr>
              <a:t>Part B: Communicating Customer Value</a:t>
            </a:r>
          </a:p>
          <a:p>
            <a:pPr marL="234950">
              <a:spcBef>
                <a:spcPts val="6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Chapter 14: Integrated Marketing Communications</a:t>
            </a:r>
          </a:p>
          <a:p>
            <a:pPr marL="234950"/>
            <a:r>
              <a:rPr lang="en-US" sz="2200" b="1" dirty="0" smtClean="0">
                <a:latin typeface="Arial Narrow"/>
                <a:cs typeface="Arial Narrow"/>
              </a:rPr>
              <a:t>Chapter 15: Mass Communications, Digital Marketing</a:t>
            </a:r>
          </a:p>
          <a:p>
            <a:pPr marL="234950"/>
            <a:r>
              <a:rPr lang="en-US" sz="2000" dirty="0" smtClean="0">
                <a:latin typeface="Arial Narrow"/>
                <a:cs typeface="Arial Narrow"/>
              </a:rPr>
              <a:t>Chapter 16: </a:t>
            </a:r>
            <a:r>
              <a:rPr lang="en-US" sz="2000" dirty="0" smtClean="0">
                <a:latin typeface="Arial Narrow"/>
                <a:cs typeface="Arial Narrow"/>
              </a:rPr>
              <a:t>Directing, Managing Field </a:t>
            </a:r>
            <a:r>
              <a:rPr lang="en-US" sz="2000" dirty="0" smtClean="0">
                <a:latin typeface="Arial Narrow"/>
                <a:cs typeface="Arial Narrow"/>
              </a:rPr>
              <a:t>Sales </a:t>
            </a:r>
            <a:r>
              <a:rPr lang="en-US" sz="2000" dirty="0" smtClean="0">
                <a:latin typeface="Arial Narrow"/>
                <a:cs typeface="Arial Narrow"/>
              </a:rPr>
              <a:t>Efforts</a:t>
            </a:r>
            <a:endParaRPr lang="en-US" sz="2000" dirty="0" smtClean="0"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8696" y="1600200"/>
            <a:ext cx="797178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Illustration: </a:t>
            </a:r>
            <a:r>
              <a:rPr lang="en-US" sz="2000" b="1" i="1" dirty="0" err="1" smtClean="0">
                <a:latin typeface="Arial Narrow"/>
                <a:cs typeface="Arial Narrow"/>
              </a:rPr>
              <a:t>Absolut</a:t>
            </a:r>
            <a:r>
              <a:rPr lang="en-US" sz="2000" b="1" i="1" dirty="0" smtClean="0">
                <a:latin typeface="Arial Narrow"/>
                <a:cs typeface="Arial Narrow"/>
              </a:rPr>
              <a:t> Vodka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Illustration: </a:t>
            </a:r>
            <a:r>
              <a:rPr lang="en-US" sz="2000" i="1" dirty="0" smtClean="0">
                <a:latin typeface="Arial Narrow"/>
                <a:cs typeface="Arial Narrow"/>
              </a:rPr>
              <a:t>HSBC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Execution types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Execution: </a:t>
            </a:r>
            <a:r>
              <a:rPr lang="en-US" sz="2000" i="1" dirty="0" smtClean="0">
                <a:latin typeface="Arial Narrow"/>
                <a:cs typeface="Arial Narrow"/>
              </a:rPr>
              <a:t>test yourself</a:t>
            </a:r>
            <a:endParaRPr lang="en-US" sz="2000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err="1" smtClean="0">
                <a:latin typeface="Arial Narrow"/>
                <a:cs typeface="Arial Narrow"/>
              </a:rPr>
              <a:t>Absolut</a:t>
            </a:r>
            <a:r>
              <a:rPr lang="en-US" sz="2400" b="1" i="1" dirty="0" smtClean="0">
                <a:latin typeface="Arial Narrow"/>
                <a:cs typeface="Arial Narrow"/>
              </a:rPr>
              <a:t> Vodka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108960" cy="43395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err="1" smtClean="0">
                <a:latin typeface="Arial Narrow"/>
                <a:cs typeface="Arial Narrow"/>
              </a:rPr>
              <a:t>Absolut</a:t>
            </a:r>
            <a:r>
              <a:rPr lang="en-US" sz="2400" b="1" i="1" dirty="0" smtClean="0">
                <a:latin typeface="Arial Narrow"/>
                <a:cs typeface="Arial Narrow"/>
              </a:rPr>
              <a:t> Vodka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195320" cy="42208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err="1" smtClean="0">
                <a:latin typeface="Arial Narrow"/>
                <a:cs typeface="Arial Narrow"/>
              </a:rPr>
              <a:t>Absolut</a:t>
            </a:r>
            <a:r>
              <a:rPr lang="en-US" sz="2400" b="1" i="1" dirty="0" smtClean="0">
                <a:latin typeface="Arial Narrow"/>
                <a:cs typeface="Arial Narrow"/>
              </a:rPr>
              <a:t> Vodka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206115" cy="431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err="1" smtClean="0">
                <a:latin typeface="Arial Narrow"/>
                <a:cs typeface="Arial Narrow"/>
              </a:rPr>
              <a:t>Absolut</a:t>
            </a:r>
            <a:r>
              <a:rPr lang="en-US" sz="2400" b="1" i="1" dirty="0" smtClean="0">
                <a:latin typeface="Arial Narrow"/>
                <a:cs typeface="Arial Narrow"/>
              </a:rPr>
              <a:t> Vodka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400425" cy="43503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8696" y="1600200"/>
            <a:ext cx="797178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</a:t>
            </a:r>
            <a:r>
              <a:rPr lang="en-US" sz="2000" dirty="0" smtClean="0">
                <a:latin typeface="Arial Narrow"/>
                <a:cs typeface="Arial Narrow"/>
              </a:rPr>
              <a:t>Illustration: </a:t>
            </a:r>
            <a:r>
              <a:rPr lang="en-US" sz="2000" i="1" dirty="0" err="1" smtClean="0">
                <a:latin typeface="Arial Narrow"/>
                <a:cs typeface="Arial Narrow"/>
              </a:rPr>
              <a:t>Absolut</a:t>
            </a:r>
            <a:r>
              <a:rPr lang="en-US" sz="2000" i="1" dirty="0" smtClean="0">
                <a:latin typeface="Arial Narrow"/>
                <a:cs typeface="Arial Narrow"/>
              </a:rPr>
              <a:t> Vodka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Illustration: </a:t>
            </a:r>
            <a:r>
              <a:rPr lang="en-US" sz="2000" b="1" i="1" dirty="0" smtClean="0">
                <a:latin typeface="Arial Narrow"/>
                <a:cs typeface="Arial Narrow"/>
              </a:rPr>
              <a:t>HSBC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dirty="0" smtClean="0">
                <a:latin typeface="Arial Narrow"/>
                <a:cs typeface="Arial Narrow"/>
              </a:rPr>
              <a:t>	Execution types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Execution: </a:t>
            </a:r>
            <a:r>
              <a:rPr lang="en-US" sz="2000" i="1" dirty="0" smtClean="0">
                <a:latin typeface="Arial Narrow"/>
                <a:cs typeface="Arial Narrow"/>
              </a:rPr>
              <a:t>test yourself</a:t>
            </a:r>
            <a:endParaRPr lang="en-US" sz="2000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210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346450" cy="44907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8696" y="1600200"/>
            <a:ext cx="7273971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  <a:p>
            <a:pPr marL="228600" indent="47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Never underestimate the importance of local knowledge.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To truly understand a country and its culture, you have to be part of it.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That’s why, at HSBC, we have local banks in more countries than anyone else. And all of our offices around the world are staffed by local people.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It’s their insight that allows us to recognize financial opportunities invisible to outsiders.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But those opportunities don’t just benefit our local customers.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Innovations and ideas are shared throughout the HSBC network, so that everyone who banks with us can benefit.</a:t>
            </a:r>
          </a:p>
          <a:p>
            <a:pPr marL="681038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Think of it as local knowledge that just happens to span the globe.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533900" cy="4307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0" y="1600200"/>
            <a:ext cx="4577080" cy="43611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057400"/>
            <a:ext cx="6881109" cy="198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15</a:t>
            </a:r>
          </a:p>
          <a:p>
            <a:pPr rtl="0">
              <a:spcBef>
                <a:spcPts val="1800"/>
              </a:spcBef>
            </a:pP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Mass Communications,    Digital Marketing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404360" cy="43827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1600201"/>
            <a:ext cx="3918585" cy="43287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318000" cy="43287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339590" cy="43395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479925" cy="42964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1"/>
            <a:ext cx="4490720" cy="43287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3745865" cy="43287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1600200"/>
            <a:ext cx="4739005" cy="43395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587875" cy="431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987290" cy="42532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Fundamental Business Model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1600200"/>
            <a:ext cx="3657600" cy="347472"/>
          </a:xfrm>
          <a:prstGeom prst="rect">
            <a:avLst/>
          </a:prstGeom>
          <a:solidFill>
            <a:srgbClr val="17375E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Shareholder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2262433"/>
            <a:ext cx="3657600" cy="34747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Organizational 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Survival, Growth</a:t>
            </a:r>
            <a:endParaRPr lang="en-US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934759"/>
            <a:ext cx="3657600" cy="3474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Current, Potential Profits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3604107"/>
            <a:ext cx="3657600" cy="3474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latin typeface="Arial Narrow"/>
                <a:cs typeface="Arial Narrow"/>
              </a:rPr>
              <a:t>Attract, Retain, Grow Customers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279413"/>
            <a:ext cx="3657600" cy="34747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Customer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4951740"/>
            <a:ext cx="3657600" cy="34747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Company</a:t>
            </a:r>
          </a:p>
        </p:txBody>
      </p:sp>
      <p:cxnSp>
        <p:nvCxnSpPr>
          <p:cNvPr id="11" name="Straight Arrow Connector 10"/>
          <p:cNvCxnSpPr>
            <a:stCxn id="10" idx="0"/>
            <a:endCxn id="9" idx="2"/>
          </p:cNvCxnSpPr>
          <p:nvPr/>
        </p:nvCxnSpPr>
        <p:spPr>
          <a:xfrm rot="5400000" flipH="1" flipV="1">
            <a:off x="4409573" y="4789313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407985" y="4116191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406397" y="3443864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4404809" y="2771537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403221" y="2099211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17630" y="3799179"/>
            <a:ext cx="1390399" cy="62235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Competitors</a:t>
            </a:r>
          </a:p>
        </p:txBody>
      </p:sp>
      <p:sp>
        <p:nvSpPr>
          <p:cNvPr id="17" name="Oval 16"/>
          <p:cNvSpPr/>
          <p:nvPr/>
        </p:nvSpPr>
        <p:spPr>
          <a:xfrm>
            <a:off x="7079106" y="3113379"/>
            <a:ext cx="1428285" cy="6644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Competitors</a:t>
            </a:r>
          </a:p>
        </p:txBody>
      </p:sp>
      <p:cxnSp>
        <p:nvCxnSpPr>
          <p:cNvPr id="18" name="Straight Arrow Connector 17"/>
          <p:cNvCxnSpPr>
            <a:stCxn id="16" idx="6"/>
            <a:endCxn id="8" idx="1"/>
          </p:cNvCxnSpPr>
          <p:nvPr/>
        </p:nvCxnSpPr>
        <p:spPr>
          <a:xfrm flipV="1">
            <a:off x="2108029" y="3777843"/>
            <a:ext cx="635171" cy="33251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6400802" y="3445611"/>
            <a:ext cx="678304" cy="35356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533900" cy="4285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490720" cy="42532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Illustration: </a:t>
            </a:r>
            <a:r>
              <a:rPr lang="en-US" sz="2400" b="1" i="1" dirty="0" smtClean="0">
                <a:latin typeface="Arial Narrow"/>
                <a:cs typeface="Arial Narrow"/>
              </a:rPr>
              <a:t>HSBC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1" y="5551805"/>
            <a:ext cx="1181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868545" cy="4264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8696" y="1600200"/>
            <a:ext cx="797178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Illustration: </a:t>
            </a:r>
            <a:r>
              <a:rPr lang="en-US" sz="2000" i="1" dirty="0" err="1" smtClean="0">
                <a:latin typeface="Arial Narrow"/>
                <a:cs typeface="Arial Narrow"/>
              </a:rPr>
              <a:t>Absolut</a:t>
            </a:r>
            <a:r>
              <a:rPr lang="en-US" sz="2000" i="1" dirty="0" smtClean="0">
                <a:latin typeface="Arial Narrow"/>
                <a:cs typeface="Arial Narrow"/>
              </a:rPr>
              <a:t> Vodka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Illustration: </a:t>
            </a:r>
            <a:r>
              <a:rPr lang="en-US" sz="2000" i="1" dirty="0" smtClean="0">
                <a:latin typeface="Arial Narrow"/>
                <a:cs typeface="Arial Narrow"/>
              </a:rPr>
              <a:t>HSBC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Execution types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Execution: </a:t>
            </a:r>
            <a:r>
              <a:rPr lang="en-US" sz="2000" i="1" dirty="0" smtClean="0">
                <a:latin typeface="Arial Narrow"/>
                <a:cs typeface="Arial Narrow"/>
              </a:rPr>
              <a:t>test yourself</a:t>
            </a:r>
            <a:endParaRPr lang="en-US" sz="2000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210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4555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Execution Types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Rational advertising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comparative (attack)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demonstration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one-sided or two-sided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primacy or </a:t>
            </a:r>
            <a:r>
              <a:rPr lang="en-US" b="1" dirty="0" err="1" smtClean="0">
                <a:latin typeface="Arial Narrow"/>
                <a:cs typeface="Arial Narrow"/>
              </a:rPr>
              <a:t>recency</a:t>
            </a:r>
            <a:endParaRPr lang="en-US" b="1" dirty="0" smtClean="0">
              <a:latin typeface="Arial Narrow"/>
              <a:cs typeface="Arial Narrow"/>
            </a:endParaRP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</a:t>
            </a:r>
            <a:r>
              <a:rPr lang="en-US" b="1" dirty="0" err="1" smtClean="0">
                <a:latin typeface="Arial Narrow"/>
                <a:cs typeface="Arial Narrow"/>
              </a:rPr>
              <a:t>refutational</a:t>
            </a:r>
            <a:endParaRPr lang="en-US" b="1" dirty="0" smtClean="0">
              <a:latin typeface="Arial Narrow"/>
              <a:cs typeface="Arial Narrow"/>
            </a:endParaRPr>
          </a:p>
          <a:p>
            <a:pPr marL="461963" indent="-222250" defTabSz="225425">
              <a:spcBef>
                <a:spcPts val="18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Emotional advertising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celebrity endorsement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fear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humor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storytelling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8696" y="1600200"/>
            <a:ext cx="797178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</a:t>
            </a:r>
            <a:r>
              <a:rPr lang="en-US" sz="2000" dirty="0" smtClean="0">
                <a:latin typeface="Arial Narrow"/>
                <a:cs typeface="Arial Narrow"/>
              </a:rPr>
              <a:t>Illustration: </a:t>
            </a:r>
            <a:r>
              <a:rPr lang="en-US" sz="2000" i="1" dirty="0" err="1" smtClean="0">
                <a:latin typeface="Arial Narrow"/>
                <a:cs typeface="Arial Narrow"/>
              </a:rPr>
              <a:t>Absolut</a:t>
            </a:r>
            <a:r>
              <a:rPr lang="en-US" sz="2000" i="1" dirty="0" smtClean="0">
                <a:latin typeface="Arial Narrow"/>
                <a:cs typeface="Arial Narrow"/>
              </a:rPr>
              <a:t> Vodka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Illustration: </a:t>
            </a:r>
            <a:r>
              <a:rPr lang="en-US" sz="2000" i="1" dirty="0" smtClean="0">
                <a:latin typeface="Arial Narrow"/>
                <a:cs typeface="Arial Narrow"/>
              </a:rPr>
              <a:t>HSBC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233363" indent="-233363" defTabSz="225425">
              <a:spcBef>
                <a:spcPts val="1200"/>
              </a:spcBef>
            </a:pPr>
            <a:r>
              <a:rPr lang="en-US" sz="2000" dirty="0" smtClean="0">
                <a:latin typeface="Arial Narrow"/>
                <a:cs typeface="Arial Narrow"/>
              </a:rPr>
              <a:t>•	Execution types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Execution: </a:t>
            </a:r>
            <a:r>
              <a:rPr lang="en-US" sz="2000" b="1" i="1" dirty="0" smtClean="0">
                <a:latin typeface="Arial Narrow"/>
                <a:cs typeface="Arial Narrow"/>
              </a:rPr>
              <a:t>test yourself</a:t>
            </a: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21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8" indent="-1588">
              <a:spcBef>
                <a:spcPts val="9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Execution: </a:t>
            </a:r>
            <a:r>
              <a:rPr lang="en-US" sz="2400" b="1" i="1" dirty="0" smtClean="0">
                <a:latin typeface="Arial Narrow"/>
                <a:cs typeface="Arial Narrow"/>
              </a:rPr>
              <a:t>Test Yourself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927012"/>
              </p:ext>
            </p:extLst>
          </p:nvPr>
        </p:nvGraphicFramePr>
        <p:xfrm>
          <a:off x="938695" y="2097194"/>
          <a:ext cx="7310067" cy="3261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0939"/>
                <a:gridCol w="5799128"/>
              </a:tblGrid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Execution Style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Drug-Free America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latin typeface="Arial Narrow"/>
                          <a:cs typeface="Arial Narrow"/>
                        </a:rPr>
                        <a:t>Tequin</a:t>
                      </a:r>
                      <a:endParaRPr lang="en-US" sz="1400" b="1" i="0" dirty="0" smtClean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Health Choice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R.J.</a:t>
                      </a:r>
                      <a:r>
                        <a:rPr lang="en-US" sz="1400" b="1" i="0" baseline="0" dirty="0" smtClean="0">
                          <a:latin typeface="Arial Narrow"/>
                          <a:cs typeface="Arial Narrow"/>
                        </a:rPr>
                        <a:t> Reynolds</a:t>
                      </a:r>
                      <a:endParaRPr lang="en-US" sz="1400" b="1" i="0" dirty="0" smtClean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Fit &amp; Trim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Fishman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St. Pauli Girl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Pacifica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Drug-Free America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2806700" cy="45339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 smtClean="0">
                <a:latin typeface="Arial Narrow"/>
                <a:cs typeface="Arial Narrow"/>
              </a:rPr>
              <a:t>Tequin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4026535" cy="44259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Healthy Choice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600200"/>
            <a:ext cx="3098165" cy="45339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</a:t>
            </a:r>
            <a:r>
              <a:rPr lang="en-US" dirty="0" smtClean="0">
                <a:latin typeface="Arial Narrow"/>
                <a:cs typeface="Arial Narrow"/>
              </a:rPr>
              <a:t>direction, positioning</a:t>
            </a:r>
            <a:endParaRPr lang="en-US" dirty="0" smtClean="0">
              <a:latin typeface="Arial Narrow"/>
              <a:cs typeface="Arial Narrow"/>
            </a:endParaRPr>
          </a:p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2301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</a:t>
            </a:r>
            <a:r>
              <a:rPr lang="en-US" dirty="0" smtClean="0">
                <a:latin typeface="Arial Narrow"/>
                <a:cs typeface="Arial Narrow"/>
              </a:rPr>
              <a:t>control execution/performance</a:t>
            </a:r>
            <a:endParaRPr lang="en-US" dirty="0" smtClean="0"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R.J. Reynolds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3238500" cy="46418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Fit &amp; Trim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600201"/>
            <a:ext cx="3335655" cy="44799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Fishman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3249295" cy="46202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St. Pauli Girl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600200"/>
            <a:ext cx="3443605" cy="4469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Pacifica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3821430" cy="46418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Execution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8" indent="-1588">
              <a:spcBef>
                <a:spcPts val="9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Execution: </a:t>
            </a:r>
            <a:r>
              <a:rPr lang="en-US" sz="2400" b="1" i="1" dirty="0" smtClean="0">
                <a:latin typeface="Arial Narrow"/>
                <a:cs typeface="Arial Narrow"/>
              </a:rPr>
              <a:t>Test Yourself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753621"/>
              </p:ext>
            </p:extLst>
          </p:nvPr>
        </p:nvGraphicFramePr>
        <p:xfrm>
          <a:off x="938695" y="2097194"/>
          <a:ext cx="7310067" cy="3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0939"/>
                <a:gridCol w="5799128"/>
              </a:tblGrid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Execution Style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Drug-Free America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Fear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err="1" smtClean="0">
                          <a:latin typeface="Arial Narrow"/>
                          <a:cs typeface="Arial Narrow"/>
                        </a:rPr>
                        <a:t>Tequin</a:t>
                      </a:r>
                      <a:endParaRPr lang="en-US" sz="1400" b="1" i="0" dirty="0" smtClean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Demonstrative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Health Choice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Comparative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R.J.</a:t>
                      </a:r>
                      <a:r>
                        <a:rPr lang="en-US" sz="1400" b="1" i="0" baseline="0" dirty="0" smtClean="0">
                          <a:latin typeface="Arial Narrow"/>
                          <a:cs typeface="Arial Narrow"/>
                        </a:rPr>
                        <a:t> Reynolds</a:t>
                      </a:r>
                      <a:endParaRPr lang="en-US" sz="1400" b="1" i="0" dirty="0" smtClean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Two-Sided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Fit &amp; Trim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Endorsement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Fishman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Endorsement (celebrity)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St. Pauli Girl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Humor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Pacifica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latin typeface="Arial Narrow"/>
                          <a:cs typeface="Arial Narrow"/>
                        </a:rPr>
                        <a:t>Refutational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</a:t>
            </a:r>
            <a:r>
              <a:rPr lang="en-US" dirty="0" smtClean="0">
                <a:latin typeface="Arial Narrow"/>
                <a:cs typeface="Arial Narrow"/>
              </a:rPr>
              <a:t>Communications Target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 smtClean="0">
                <a:latin typeface="Arial Narrow"/>
                <a:cs typeface="Arial Narrow"/>
              </a:rPr>
              <a:t>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E</a:t>
            </a:r>
            <a:r>
              <a:rPr lang="en-US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Percentage </a:t>
            </a:r>
            <a:r>
              <a:rPr lang="en-US" sz="2400" b="1" dirty="0" smtClean="0">
                <a:latin typeface="Arial Narrow"/>
                <a:cs typeface="Arial Narrow"/>
              </a:rPr>
              <a:t>Global Media </a:t>
            </a:r>
            <a:r>
              <a:rPr lang="en-US" sz="2400" b="1" dirty="0" smtClean="0">
                <a:latin typeface="Arial Narrow"/>
                <a:cs typeface="Arial Narrow"/>
              </a:rPr>
              <a:t>Spending: </a:t>
            </a:r>
            <a:r>
              <a:rPr lang="en-US" sz="2400" b="1" i="1" dirty="0" smtClean="0">
                <a:latin typeface="Arial Narrow"/>
                <a:cs typeface="Arial Narrow"/>
              </a:rPr>
              <a:t>Major Media Class 2015 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41" y="2417773"/>
            <a:ext cx="5867400" cy="34258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971784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Media objectives. What do we want our media strategy to accomplish?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Type of media. Which media classes shall we use?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Specific media. Which media vehicles shall we use?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Timing. When will our advertising appear?</a:t>
            </a:r>
          </a:p>
          <a:p>
            <a:pPr marL="233363" indent="-233363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Media schedule. Specifically, where and when shall we place our ads?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Media Objectives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Reach – number of target individuals exposed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duplicated – both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unduplicated</a:t>
            </a:r>
          </a:p>
          <a:p>
            <a:pPr marL="461963" indent="-222250" defTabSz="225425">
              <a:spcBef>
                <a:spcPts val="18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Frequency – average number of times target exposed</a:t>
            </a:r>
          </a:p>
          <a:p>
            <a:pPr marL="461963" indent="-222250" defTabSz="225425">
              <a:spcBef>
                <a:spcPts val="18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Reach and frequency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gross rating points (GRPS) = reach </a:t>
            </a:r>
            <a:r>
              <a:rPr lang="en-US" b="1" dirty="0" err="1" smtClean="0">
                <a:latin typeface="Arial Narrow"/>
                <a:cs typeface="Arial Narrow"/>
              </a:rPr>
              <a:t>x</a:t>
            </a:r>
            <a:r>
              <a:rPr lang="en-US" b="1" dirty="0" smtClean="0">
                <a:latin typeface="Arial Narrow"/>
                <a:cs typeface="Arial Narrow"/>
              </a:rPr>
              <a:t> frequency</a:t>
            </a:r>
          </a:p>
          <a:p>
            <a:pPr marL="455613" indent="-222250" defTabSz="225425">
              <a:spcBef>
                <a:spcPts val="18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Impact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Chapter Roadmap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3205"/>
              </p:ext>
            </p:extLst>
          </p:nvPr>
        </p:nvGraphicFramePr>
        <p:xfrm>
          <a:off x="905764" y="1606231"/>
          <a:ext cx="7325148" cy="21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716"/>
                <a:gridCol w="2441716"/>
                <a:gridCol w="244171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Advertising Foundations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The Advertising Program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Other Mass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 Communications Options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5888" indent="-115888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en-US" sz="1200" b="1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How advertising works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Advertising Objectives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Messaging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Execution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Media Selection and Timing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Advertising Budget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Evaluation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The Advertising Agency System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Direct Marketing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Publicity &amp; Public Relations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Sales Promotion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09721"/>
              </p:ext>
            </p:extLst>
          </p:nvPr>
        </p:nvGraphicFramePr>
        <p:xfrm>
          <a:off x="905764" y="3915798"/>
          <a:ext cx="7325148" cy="21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716"/>
                <a:gridCol w="2441716"/>
                <a:gridCol w="244171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Digital Marketing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E-mail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Search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Social Media</a:t>
                      </a:r>
                    </a:p>
                    <a:p>
                      <a:pPr marL="115888" marR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Advertising</a:t>
                      </a:r>
                    </a:p>
                    <a:p>
                      <a:pPr marL="115888" marR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Websites</a:t>
                      </a:r>
                    </a:p>
                    <a:p>
                      <a:pPr marL="115888" marR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Blogs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Mobile marketing</a:t>
                      </a: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Measuring success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200" b="1" baseline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endParaRPr lang="en-US" sz="1200" b="1" baseline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spcBef>
                          <a:spcPts val="300"/>
                        </a:spcBef>
                        <a:buFont typeface="+mj-lt"/>
                        <a:buNone/>
                      </a:pPr>
                      <a:endParaRPr lang="en-US" sz="1200" b="1" baseline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903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723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Type of Media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Media Classes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print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broadcast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outdoor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in-store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direct marketing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600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Specific Media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Media Vehicles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illustrations – </a:t>
            </a:r>
            <a:r>
              <a:rPr lang="en-US" b="1" i="1" dirty="0" smtClean="0">
                <a:latin typeface="Arial Narrow"/>
                <a:cs typeface="Arial Narrow"/>
              </a:rPr>
              <a:t>Vanity Fair</a:t>
            </a:r>
            <a:r>
              <a:rPr lang="en-US" b="1" dirty="0" smtClean="0">
                <a:latin typeface="Arial Narrow"/>
                <a:cs typeface="Arial Narrow"/>
              </a:rPr>
              <a:t>, </a:t>
            </a:r>
            <a:r>
              <a:rPr lang="en-US" b="1" i="1" dirty="0" smtClean="0">
                <a:latin typeface="Arial Narrow"/>
                <a:cs typeface="Arial Narrow"/>
              </a:rPr>
              <a:t>Survivor</a:t>
            </a:r>
            <a:r>
              <a:rPr lang="en-US" b="1" dirty="0" smtClean="0">
                <a:latin typeface="Arial Narrow"/>
                <a:cs typeface="Arial Narrow"/>
              </a:rPr>
              <a:t>, bus stops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audience size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audience type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cost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nature of the media vehicle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Timing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Concentration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Continuous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</a:t>
            </a:r>
            <a:r>
              <a:rPr lang="en-US" sz="2000" b="1" dirty="0" err="1" smtClean="0">
                <a:latin typeface="Arial Narrow"/>
                <a:cs typeface="Arial Narrow"/>
              </a:rPr>
              <a:t>Flighting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Pulsing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Media Selection and Timing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482216"/>
            <a:ext cx="72951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Media Schedule: </a:t>
            </a:r>
            <a:r>
              <a:rPr lang="en-US" sz="2400" b="1" i="1" dirty="0" smtClean="0">
                <a:latin typeface="Arial Narrow"/>
                <a:cs typeface="Arial Narrow"/>
              </a:rPr>
              <a:t>Illustration – Consumer Product</a:t>
            </a:r>
            <a:endParaRPr lang="en-US" sz="2000" b="1" dirty="0" smtClean="0"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96" y="1939606"/>
            <a:ext cx="6845300" cy="449542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</a:t>
            </a:r>
            <a:r>
              <a:rPr lang="en-US" dirty="0" smtClean="0">
                <a:latin typeface="Arial Narrow"/>
                <a:cs typeface="Arial Narrow"/>
              </a:rPr>
              <a:t>Communications target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E</a:t>
            </a:r>
            <a:r>
              <a:rPr lang="en-US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Budget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Advertising Response Function</a:t>
            </a:r>
            <a:endParaRPr lang="en-US" sz="2000" b="1" dirty="0" smtClean="0">
              <a:latin typeface="Arial Narrow"/>
              <a:cs typeface="Arial Narrow"/>
            </a:endParaRPr>
          </a:p>
        </p:txBody>
      </p:sp>
      <p:pic>
        <p:nvPicPr>
          <p:cNvPr id="17" name="Picture 16" descr="figure 16.6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96" y="2432050"/>
            <a:ext cx="5301615" cy="32899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Budget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Objective and task method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Other methodologies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percentage of sales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competitive parity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(what the firm can afford)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Budget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Percentage of Sales: </a:t>
            </a:r>
            <a:r>
              <a:rPr lang="en-US" sz="2400" b="1" i="1" dirty="0" smtClean="0">
                <a:latin typeface="Arial Narrow"/>
                <a:cs typeface="Arial Narrow"/>
              </a:rPr>
              <a:t>Problems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Seduction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Advertising new products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Last year’s sales?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Anticipated sales?</a:t>
            </a:r>
            <a:endParaRPr lang="en-US" b="1" dirty="0" smtClean="0"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 Budget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943169"/>
              </p:ext>
            </p:extLst>
          </p:nvPr>
        </p:nvGraphicFramePr>
        <p:xfrm>
          <a:off x="1153464" y="2745535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Firm</a:t>
                      </a:r>
                      <a:r>
                        <a:rPr lang="en-US" sz="1600" b="1" i="0" baseline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Firm B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A/S ratio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Sales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$100 million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$10 million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Advertising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$5 million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$1 million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8696" y="1600200"/>
            <a:ext cx="72951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Percentage of Sales: </a:t>
            </a:r>
            <a:r>
              <a:rPr lang="en-US" sz="2400" b="1" i="1" dirty="0" smtClean="0">
                <a:latin typeface="Arial Narrow"/>
                <a:cs typeface="Arial Narrow"/>
              </a:rPr>
              <a:t>Problems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Seduction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</a:t>
            </a:r>
            <a:r>
              <a:rPr lang="en-US" dirty="0" smtClean="0">
                <a:latin typeface="Arial Narrow"/>
                <a:cs typeface="Arial Narrow"/>
              </a:rPr>
              <a:t>Communications target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 smtClean="0">
                <a:latin typeface="Arial Narrow"/>
                <a:cs typeface="Arial Narrow"/>
              </a:rPr>
              <a:t>	Execution</a:t>
            </a:r>
            <a:endParaRPr lang="en-US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E</a:t>
            </a:r>
            <a:r>
              <a:rPr lang="en-US" sz="2000" b="1" dirty="0" smtClean="0">
                <a:latin typeface="Arial Narrow"/>
                <a:cs typeface="Arial Narrow"/>
              </a:rPr>
              <a:t>valuation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How Advertising Works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5" name="Picture 14" descr="figure 16.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65" y="1712998"/>
            <a:ext cx="5657850" cy="441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Program Evaluation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Individual advertisements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recognition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unaided recall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aided recall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purchase</a:t>
            </a:r>
          </a:p>
          <a:p>
            <a:pPr marL="461963" indent="-222250" defTabSz="225425">
              <a:spcBef>
                <a:spcPts val="18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Advertising program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Program Evaluation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Advertising Program: </a:t>
            </a:r>
            <a:r>
              <a:rPr lang="en-US" sz="2400" b="1" i="1" dirty="0" smtClean="0">
                <a:latin typeface="Arial Narrow"/>
                <a:cs typeface="Arial Narrow"/>
              </a:rPr>
              <a:t>Illustration*</a:t>
            </a:r>
            <a:endParaRPr lang="en-US" b="1" dirty="0" smtClean="0">
              <a:latin typeface="Arial Narrow"/>
              <a:cs typeface="Arial Narrow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841888"/>
              </p:ext>
            </p:extLst>
          </p:nvPr>
        </p:nvGraphicFramePr>
        <p:xfrm>
          <a:off x="938696" y="2276942"/>
          <a:ext cx="7295136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1712"/>
                <a:gridCol w="1215856"/>
                <a:gridCol w="1215856"/>
                <a:gridCol w="1215856"/>
                <a:gridCol w="12158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Time Period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Quarter I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Quarter II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Quarter III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Quarter IV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Awareness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70%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70%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70%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Knowledge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60%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60%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60%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Liking/preference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40%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40%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Trial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30%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Purchase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18%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18%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18%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Repeat purchase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15%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Arial Narrow"/>
                          <a:cs typeface="Arial Narrow"/>
                        </a:rPr>
                        <a:t>20%</a:t>
                      </a:r>
                      <a:endParaRPr lang="en-US" sz="16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38696" y="5137421"/>
            <a:ext cx="282627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*All percentages are percent of target audience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832" y="1600200"/>
            <a:ext cx="7971784" cy="3677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223838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Advertising Program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</a:t>
            </a:r>
            <a:r>
              <a:rPr lang="en-US" sz="2000" b="1" dirty="0" smtClean="0">
                <a:latin typeface="Arial Narrow"/>
                <a:cs typeface="Arial Narrow"/>
              </a:rPr>
              <a:t>Communications target</a:t>
            </a:r>
            <a:endParaRPr lang="en-US" sz="2000" b="1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objectives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Messaging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Execution</a:t>
            </a:r>
            <a:endParaRPr lang="en-US" sz="2000" b="1" dirty="0">
              <a:latin typeface="Arial Narrow"/>
              <a:cs typeface="Arial Narrow"/>
            </a:endParaRP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Media selection and timing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Advertising budget</a:t>
            </a:r>
          </a:p>
          <a:p>
            <a:pPr marL="685800" lvl="1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E</a:t>
            </a:r>
            <a:r>
              <a:rPr lang="en-US" sz="2000" b="1" dirty="0" smtClean="0">
                <a:latin typeface="Arial Narrow"/>
                <a:cs typeface="Arial Narrow"/>
              </a:rPr>
              <a:t>valuation</a:t>
            </a:r>
            <a:endParaRPr lang="en-US" sz="28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33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4587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Other Mass Communications Options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>
                <a:latin typeface="Arial Narrow"/>
                <a:cs typeface="Arial Narrow"/>
              </a:rPr>
              <a:t>•	Direct marketing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Publicity &amp; public relations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>
                <a:latin typeface="Arial Narrow"/>
                <a:cs typeface="Arial Narrow"/>
              </a:rPr>
              <a:t>•	Sales promotion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endParaRPr lang="en-US" sz="24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35394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4587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Other </a:t>
            </a:r>
            <a:r>
              <a:rPr lang="en-US" sz="2400" b="1" dirty="0">
                <a:latin typeface="Arial Narrow"/>
                <a:cs typeface="Arial Narrow"/>
              </a:rPr>
              <a:t>M</a:t>
            </a:r>
            <a:r>
              <a:rPr lang="en-US" sz="2400" b="1" dirty="0" smtClean="0">
                <a:latin typeface="Arial Narrow"/>
                <a:cs typeface="Arial Narrow"/>
              </a:rPr>
              <a:t>ass Communications </a:t>
            </a:r>
            <a:r>
              <a:rPr lang="en-US" sz="2400" b="1" dirty="0">
                <a:latin typeface="Arial Narrow"/>
                <a:cs typeface="Arial Narrow"/>
              </a:rPr>
              <a:t>O</a:t>
            </a:r>
            <a:r>
              <a:rPr lang="en-US" sz="2400" b="1" dirty="0" smtClean="0">
                <a:latin typeface="Arial Narrow"/>
                <a:cs typeface="Arial Narrow"/>
              </a:rPr>
              <a:t>ptions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sz="2000" b="1" dirty="0">
                <a:latin typeface="Arial Narrow"/>
                <a:cs typeface="Arial Narrow"/>
              </a:rPr>
              <a:t>•	Direct marketing</a:t>
            </a:r>
          </a:p>
          <a:p>
            <a:pPr marL="915988" lvl="1" indent="-222250" defTabSz="225425">
              <a:spcBef>
                <a:spcPts val="600"/>
              </a:spcBef>
            </a:pPr>
            <a:r>
              <a:rPr lang="en-US" b="1" dirty="0">
                <a:latin typeface="Arial Narrow"/>
                <a:cs typeface="Arial Narrow"/>
              </a:rPr>
              <a:t>•	growth drivers</a:t>
            </a:r>
          </a:p>
          <a:p>
            <a:pPr marL="915988" lvl="1" indent="-222250" defTabSz="225425">
              <a:spcBef>
                <a:spcPts val="600"/>
              </a:spcBef>
            </a:pPr>
            <a:r>
              <a:rPr lang="en-US" b="1" dirty="0">
                <a:latin typeface="Arial Narrow"/>
                <a:cs typeface="Arial Narrow"/>
              </a:rPr>
              <a:t>•	advantages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>
                <a:latin typeface="Arial Narrow"/>
                <a:cs typeface="Arial Narrow"/>
              </a:rPr>
              <a:t>•	Publicity &amp; public relations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>
                <a:latin typeface="Arial Narrow"/>
                <a:cs typeface="Arial Narrow"/>
              </a:rPr>
              <a:t>•	Sales promotion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endParaRPr lang="en-US" sz="24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982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Other Mass Communications Options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662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800" b="1" dirty="0" smtClean="0">
                <a:latin typeface="Arial Narrow"/>
                <a:cs typeface="Arial Narrow"/>
              </a:rPr>
              <a:t>Direct Marketing	</a:t>
            </a:r>
            <a:endParaRPr lang="en-US" sz="2000" b="1" dirty="0">
              <a:latin typeface="Arial Narrow"/>
              <a:cs typeface="Arial Narrow"/>
            </a:endParaRP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 Growth drivers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  big </a:t>
            </a:r>
            <a:r>
              <a:rPr lang="en-US" b="1" dirty="0" smtClean="0">
                <a:latin typeface="Arial Narrow"/>
                <a:cs typeface="Arial Narrow"/>
              </a:rPr>
              <a:t>data</a:t>
            </a:r>
            <a:r>
              <a:rPr lang="en-US" b="1" dirty="0" smtClean="0">
                <a:latin typeface="Arial Narrow"/>
                <a:cs typeface="Arial Narrow"/>
              </a:rPr>
              <a:t>	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  package delivery 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changing demographics/lifestyles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increase in product quality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professionalism/sophistication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Other Mass Communications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2600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Direct </a:t>
            </a:r>
            <a:r>
              <a:rPr lang="en-US" sz="2400" b="1" dirty="0">
                <a:latin typeface="Arial Narrow"/>
                <a:cs typeface="Arial Narrow"/>
              </a:rPr>
              <a:t>Marketing</a:t>
            </a:r>
            <a:r>
              <a:rPr lang="en-US" sz="2000" b="1" dirty="0" smtClean="0">
                <a:latin typeface="Arial Narrow"/>
                <a:cs typeface="Arial Narrow"/>
              </a:rPr>
              <a:t>	</a:t>
            </a:r>
            <a:endParaRPr lang="en-US" sz="2000" b="1" dirty="0">
              <a:latin typeface="Arial Narrow"/>
              <a:cs typeface="Arial Narrow"/>
            </a:endParaRP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 Advantages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ability to identify prospects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better customer knowledge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ability to tailor the offer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action-oriented customer response</a:t>
            </a:r>
          </a:p>
          <a:p>
            <a:pPr marL="684213" indent="-222250" defTabSz="2254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•	flexibility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2831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4587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Other </a:t>
            </a:r>
            <a:r>
              <a:rPr lang="en-US" sz="2400" b="1" dirty="0">
                <a:latin typeface="Arial Narrow"/>
                <a:cs typeface="Arial Narrow"/>
              </a:rPr>
              <a:t>M</a:t>
            </a:r>
            <a:r>
              <a:rPr lang="en-US" sz="2400" b="1" dirty="0" smtClean="0">
                <a:latin typeface="Arial Narrow"/>
                <a:cs typeface="Arial Narrow"/>
              </a:rPr>
              <a:t>ass Communications </a:t>
            </a:r>
            <a:r>
              <a:rPr lang="en-US" sz="2400" b="1" dirty="0">
                <a:latin typeface="Arial Narrow"/>
                <a:cs typeface="Arial Narrow"/>
              </a:rPr>
              <a:t>O</a:t>
            </a:r>
            <a:r>
              <a:rPr lang="en-US" sz="2400" b="1" dirty="0" smtClean="0">
                <a:latin typeface="Arial Narrow"/>
                <a:cs typeface="Arial Narrow"/>
              </a:rPr>
              <a:t>ptions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>
                <a:latin typeface="Arial Narrow"/>
                <a:cs typeface="Arial Narrow"/>
              </a:rPr>
              <a:t>•	Direct marketing</a:t>
            </a:r>
            <a:endParaRPr lang="en-US" dirty="0" smtClean="0">
              <a:latin typeface="Arial Narrow"/>
              <a:cs typeface="Arial Narrow"/>
            </a:endParaRPr>
          </a:p>
          <a:p>
            <a:pPr marL="684213" lvl="1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Publicity &amp; public relations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>
                <a:latin typeface="Arial Narrow"/>
                <a:cs typeface="Arial Narrow"/>
              </a:rPr>
              <a:t>•	Sales promotion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endParaRPr lang="en-US" sz="24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1016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38696" y="1600200"/>
            <a:ext cx="72951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Publicity &amp; Public Relations</a:t>
            </a:r>
            <a:endParaRPr lang="en-US" sz="2400" b="1" i="1" dirty="0" smtClean="0">
              <a:latin typeface="Arial Narrow"/>
              <a:cs typeface="Arial Narrow"/>
            </a:endParaRP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The </a:t>
            </a:r>
            <a:r>
              <a:rPr lang="en-US" sz="2000" b="1" dirty="0" err="1" smtClean="0">
                <a:latin typeface="Arial Narrow"/>
                <a:cs typeface="Arial Narrow"/>
              </a:rPr>
              <a:t>Bernays</a:t>
            </a:r>
            <a:r>
              <a:rPr lang="en-US" sz="2000" b="1" dirty="0" smtClean="0">
                <a:latin typeface="Arial Narrow"/>
                <a:cs typeface="Arial Narrow"/>
              </a:rPr>
              <a:t> Model</a:t>
            </a:r>
            <a:endParaRPr lang="en-US" b="1" dirty="0" smtClean="0"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Other Mass Communications </a:t>
            </a:r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Options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6" name="Picture 15" descr="figure 16.7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89" y="2971800"/>
            <a:ext cx="6537960" cy="15087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Communication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2831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4587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Other </a:t>
            </a:r>
            <a:r>
              <a:rPr lang="en-US" sz="2400" b="1" dirty="0">
                <a:latin typeface="Arial Narrow"/>
                <a:cs typeface="Arial Narrow"/>
              </a:rPr>
              <a:t>M</a:t>
            </a:r>
            <a:r>
              <a:rPr lang="en-US" sz="2400" b="1" dirty="0" smtClean="0">
                <a:latin typeface="Arial Narrow"/>
                <a:cs typeface="Arial Narrow"/>
              </a:rPr>
              <a:t>ass Communications </a:t>
            </a:r>
            <a:r>
              <a:rPr lang="en-US" sz="2400" b="1" dirty="0">
                <a:latin typeface="Arial Narrow"/>
                <a:cs typeface="Arial Narrow"/>
              </a:rPr>
              <a:t>O</a:t>
            </a:r>
            <a:r>
              <a:rPr lang="en-US" sz="2400" b="1" dirty="0" smtClean="0">
                <a:latin typeface="Arial Narrow"/>
                <a:cs typeface="Arial Narrow"/>
              </a:rPr>
              <a:t>ptions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>
                <a:latin typeface="Arial Narrow"/>
                <a:cs typeface="Arial Narrow"/>
              </a:rPr>
              <a:t>•	Direct marketing</a:t>
            </a:r>
            <a:endParaRPr lang="en-US" dirty="0" smtClean="0">
              <a:latin typeface="Arial Narrow"/>
              <a:cs typeface="Arial Narrow"/>
            </a:endParaRPr>
          </a:p>
          <a:p>
            <a:pPr marL="684213" lvl="1" indent="-222250" defTabSz="225425">
              <a:spcBef>
                <a:spcPts val="1200"/>
              </a:spcBef>
            </a:pPr>
            <a:r>
              <a:rPr lang="en-US" dirty="0" smtClean="0">
                <a:latin typeface="Arial Narrow"/>
                <a:cs typeface="Arial Narrow"/>
              </a:rPr>
              <a:t>•</a:t>
            </a:r>
            <a:r>
              <a:rPr lang="en-US" dirty="0">
                <a:latin typeface="Arial Narrow"/>
                <a:cs typeface="Arial Narrow"/>
              </a:rPr>
              <a:t>	Publicity &amp; public relations</a:t>
            </a:r>
          </a:p>
          <a:p>
            <a:pPr marL="684213" lvl="1" indent="-222250" defTabSz="225425">
              <a:spcBef>
                <a:spcPts val="1200"/>
              </a:spcBef>
            </a:pPr>
            <a:r>
              <a:rPr lang="en-US" sz="2000" b="1" dirty="0">
                <a:latin typeface="Arial Narrow"/>
                <a:cs typeface="Arial Narrow"/>
              </a:rPr>
              <a:t>•	Sales promotion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endParaRPr lang="en-US" sz="24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10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Fundamental Advertising Challenge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2942167"/>
            <a:ext cx="730572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47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“Half the money I spend on advertising is wasted; the trouble is I don’t know which half.”</a:t>
            </a:r>
          </a:p>
          <a:p>
            <a:pPr indent="4763" algn="r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— John Wanamaker</a:t>
            </a:r>
            <a:endParaRPr lang="en-US" sz="2000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Other Mass Communications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8696" y="1600200"/>
            <a:ext cx="7295137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22250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Sales Promotion Types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>
                <a:latin typeface="Arial Narrow"/>
                <a:cs typeface="Arial Narrow"/>
              </a:rPr>
              <a:t>•</a:t>
            </a:r>
            <a:r>
              <a:rPr lang="en-US" sz="2000" b="1" dirty="0" smtClean="0">
                <a:latin typeface="Arial Narrow"/>
                <a:cs typeface="Arial Narrow"/>
              </a:rPr>
              <a:t>	Consumer promotion – producer to consumer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Trade promotion – producer to retailer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Retail promotion – retailer to consumer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Other Mass Communications Options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8696" y="2744388"/>
            <a:ext cx="1104231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Cash refund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7518" y="3272389"/>
            <a:ext cx="620700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Events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30579" y="2744388"/>
            <a:ext cx="1566572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Cents-off coupon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3733" y="3272388"/>
            <a:ext cx="1146836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Trade shows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5493" y="2744388"/>
            <a:ext cx="1577618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Product literature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55972" y="3410889"/>
            <a:ext cx="1451494" cy="55399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Building and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stadium naming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12568" y="4095010"/>
            <a:ext cx="915214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Premiums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56991" y="3826387"/>
            <a:ext cx="1115164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Infomercials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1128" y="4095010"/>
            <a:ext cx="1714111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Custom publishing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99928" y="5127176"/>
            <a:ext cx="505059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Deals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30579" y="4573179"/>
            <a:ext cx="1619434" cy="55399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Point-of-purchase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displays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35634" y="4784804"/>
            <a:ext cx="1787937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Sports sponsorship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44181" y="5335461"/>
            <a:ext cx="525797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Spiffs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88309" y="5809961"/>
            <a:ext cx="851984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Sampling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147" y="5637276"/>
            <a:ext cx="631408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Games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45821" y="5612460"/>
            <a:ext cx="1705595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Product placement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8696" y="1600200"/>
            <a:ext cx="72951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Sales Promotion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Alternative Techniques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Other Mass Communications Options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524093"/>
              </p:ext>
            </p:extLst>
          </p:nvPr>
        </p:nvGraphicFramePr>
        <p:xfrm>
          <a:off x="938694" y="2876274"/>
          <a:ext cx="7295138" cy="23426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7569"/>
                <a:gridCol w="3647569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Objective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Action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Encourage consumers to increase personal product inventories,</a:t>
                      </a:r>
                      <a:r>
                        <a:rPr lang="en-US" sz="1400" b="1" i="0" baseline="0" dirty="0" smtClean="0">
                          <a:latin typeface="Arial Narrow"/>
                          <a:cs typeface="Arial Narrow"/>
                        </a:rPr>
                        <a:t> create sense of urgency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Include expiration on coupon; publicize approaching expiration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Encourage repeat purchasing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Include coupon in product package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8203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Induce among non-users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latin typeface="Arial Narrow"/>
                          <a:cs typeface="Arial Narrow"/>
                        </a:rPr>
                        <a:t>Distribute coupon in a magazine</a:t>
                      </a:r>
                      <a:endParaRPr lang="en-US" sz="1400" b="1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8696" y="1600200"/>
            <a:ext cx="72951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 indent="-4763" defTabSz="225425"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Sales Promotion</a:t>
            </a:r>
          </a:p>
          <a:p>
            <a:pPr marL="461963" indent="-222250" defTabSz="225425">
              <a:spcBef>
                <a:spcPts val="12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	Cents-Off Coupon: </a:t>
            </a:r>
            <a:r>
              <a:rPr lang="en-US" sz="2000" b="1" i="1" dirty="0" smtClean="0">
                <a:latin typeface="Arial Narrow"/>
                <a:cs typeface="Arial Narrow"/>
              </a:rPr>
              <a:t>Objectives and Action</a:t>
            </a: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Mass and Digital Communication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458788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Other Mass Communications Options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>
                <a:latin typeface="Arial Narrow"/>
                <a:cs typeface="Arial Narrow"/>
              </a:rPr>
              <a:t>•	Direct marketing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 smtClean="0">
                <a:latin typeface="Arial Narrow"/>
                <a:cs typeface="Arial Narrow"/>
              </a:rPr>
              <a:t>•</a:t>
            </a:r>
            <a:r>
              <a:rPr lang="en-US" sz="2000" b="1" dirty="0">
                <a:latin typeface="Arial Narrow"/>
                <a:cs typeface="Arial Narrow"/>
              </a:rPr>
              <a:t>	Publicity &amp; public relations</a:t>
            </a:r>
          </a:p>
          <a:p>
            <a:pPr marL="684213" lvl="1" indent="-222250" defTabSz="225425">
              <a:spcBef>
                <a:spcPts val="600"/>
              </a:spcBef>
            </a:pPr>
            <a:r>
              <a:rPr lang="en-US" sz="2000" b="1" dirty="0">
                <a:latin typeface="Arial Narrow"/>
                <a:cs typeface="Arial Narrow"/>
              </a:rPr>
              <a:t>•	Sales promotion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endParaRPr lang="en-US" sz="24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1016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Impact on Communications Options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 descr="figure 17.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" y="1739900"/>
            <a:ext cx="7715250" cy="41529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3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Search</a:t>
            </a:r>
            <a:endParaRPr lang="en-US" sz="2000" b="1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8932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663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E-mail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3985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158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Addressing Customers Online</a:t>
            </a:r>
          </a:p>
          <a:p>
            <a:pPr marL="461963" lvl="2" indent="47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E-Mail</a:t>
            </a:r>
          </a:p>
          <a:p>
            <a:pPr marL="914400" lvl="3" indent="-230188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Outbound</a:t>
            </a:r>
          </a:p>
          <a:p>
            <a:pPr marL="1366838" lvl="4" indent="-223838" defTabSz="454025">
              <a:spcBef>
                <a:spcPts val="600"/>
              </a:spcBef>
            </a:pPr>
            <a:r>
              <a:rPr lang="en-US" sz="2000" b="1" dirty="0">
                <a:latin typeface="Arial Narrow"/>
                <a:cs typeface="Arial Narrow"/>
              </a:rPr>
              <a:t>•	</a:t>
            </a:r>
            <a:r>
              <a:rPr lang="en-US" b="1" dirty="0">
                <a:latin typeface="Arial Narrow"/>
                <a:cs typeface="Arial Narrow"/>
              </a:rPr>
              <a:t>No prior relationship</a:t>
            </a:r>
            <a:r>
              <a:rPr lang="en-US" b="1" dirty="0" smtClean="0">
                <a:latin typeface="Arial Narrow"/>
                <a:cs typeface="Arial Narrow"/>
              </a:rPr>
              <a:t> </a:t>
            </a:r>
          </a:p>
          <a:p>
            <a:pPr marL="1828800" lvl="5" indent="-230188" defTabSz="454025">
              <a:spcBef>
                <a:spcPts val="6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spam?</a:t>
            </a:r>
          </a:p>
          <a:p>
            <a:pPr marL="1828800" lvl="5" indent="-230188" defTabSz="454025">
              <a:spcBef>
                <a:spcPts val="6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opt in/opt out systems</a:t>
            </a:r>
          </a:p>
          <a:p>
            <a:pPr marL="1371600" lvl="4" indent="-223838" defTabSz="454025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Prior relationship</a:t>
            </a:r>
          </a:p>
          <a:p>
            <a:pPr marL="1828800" lvl="5" indent="-230188" defTabSz="454025">
              <a:spcBef>
                <a:spcPts val="6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maintain contact</a:t>
            </a:r>
          </a:p>
          <a:p>
            <a:pPr marL="1828800" lvl="5" indent="-230188" defTabSz="454025">
              <a:spcBef>
                <a:spcPts val="600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make offers</a:t>
            </a:r>
          </a:p>
          <a:p>
            <a:pPr marL="1376363" lvl="3" indent="-223838" defTabSz="454025">
              <a:spcBef>
                <a:spcPts val="600"/>
              </a:spcBef>
            </a:pPr>
            <a:r>
              <a:rPr lang="en-US" b="1" dirty="0">
                <a:latin typeface="Arial Narrow"/>
                <a:cs typeface="Arial Narrow"/>
              </a:rPr>
              <a:t>•	Inbound e-mail</a:t>
            </a:r>
          </a:p>
          <a:p>
            <a:pPr lvl="4" indent="-230188" defTabSz="454025">
              <a:spcBef>
                <a:spcPts val="6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1600" b="1" dirty="0">
                <a:latin typeface="Arial Narrow"/>
                <a:cs typeface="Arial Narrow"/>
              </a:rPr>
              <a:t>Customers initiate contact on their terms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745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Search</a:t>
            </a:r>
            <a:endParaRPr lang="en-US" sz="2000" b="1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22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Search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571" y="1600200"/>
            <a:ext cx="7273971" cy="327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 Narrow"/>
                <a:cs typeface="Arial Narrow"/>
              </a:rPr>
              <a:t>Search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Organic (Natural)</a:t>
            </a:r>
          </a:p>
          <a:p>
            <a:pPr marL="1257300" lvl="2" indent="-342900">
              <a:spcBef>
                <a:spcPts val="300"/>
              </a:spcBef>
              <a:buFont typeface="Arial"/>
              <a:buChar char="•"/>
            </a:pPr>
            <a:r>
              <a:rPr lang="en-US" sz="2000" b="1" dirty="0">
                <a:latin typeface="Arial Narrow"/>
                <a:cs typeface="Arial Narrow"/>
              </a:rPr>
              <a:t>k</a:t>
            </a:r>
            <a:r>
              <a:rPr lang="en-US" sz="2000" b="1" dirty="0" smtClean="0">
                <a:latin typeface="Arial Narrow"/>
                <a:cs typeface="Arial Narrow"/>
              </a:rPr>
              <a:t>eyword relevance/importance rankings</a:t>
            </a:r>
          </a:p>
          <a:p>
            <a:pPr marL="1257300" lvl="2" indent="-342900">
              <a:spcBef>
                <a:spcPts val="3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search engine optimization (SEO)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Paid</a:t>
            </a:r>
          </a:p>
          <a:p>
            <a:pPr marL="1257300" lvl="2" indent="-342900">
              <a:spcBef>
                <a:spcPts val="300"/>
              </a:spcBef>
              <a:buFont typeface="Arial"/>
              <a:buChar char="•"/>
            </a:pPr>
            <a:r>
              <a:rPr lang="en-US" sz="2000" b="1" dirty="0">
                <a:latin typeface="Arial Narrow"/>
                <a:cs typeface="Arial Narrow"/>
              </a:rPr>
              <a:t>p</a:t>
            </a:r>
            <a:r>
              <a:rPr lang="en-US" sz="2000" b="1" dirty="0" smtClean="0">
                <a:latin typeface="Arial Narrow"/>
                <a:cs typeface="Arial Narrow"/>
              </a:rPr>
              <a:t>ay for placement next to keyword searches</a:t>
            </a:r>
          </a:p>
          <a:p>
            <a:pPr marL="1257300" lvl="2" indent="-342900">
              <a:spcBef>
                <a:spcPts val="300"/>
              </a:spcBef>
              <a:buFont typeface="Arial"/>
              <a:buChar char="•"/>
            </a:pPr>
            <a:r>
              <a:rPr lang="en-US" sz="2000" b="1" dirty="0">
                <a:latin typeface="Arial Narrow"/>
                <a:cs typeface="Arial Narrow"/>
              </a:rPr>
              <a:t>a</a:t>
            </a:r>
            <a:r>
              <a:rPr lang="en-US" sz="2000" b="1" dirty="0" smtClean="0">
                <a:latin typeface="Arial Narrow"/>
                <a:cs typeface="Arial Narrow"/>
              </a:rPr>
              <a:t>uction system for pricing (</a:t>
            </a:r>
            <a:r>
              <a:rPr lang="en-US" sz="2000" b="1" dirty="0" err="1" smtClean="0">
                <a:latin typeface="Arial Narrow"/>
                <a:cs typeface="Arial Narrow"/>
              </a:rPr>
              <a:t>Vickrey</a:t>
            </a:r>
            <a:r>
              <a:rPr lang="en-US" sz="2000" b="1" dirty="0" smtClean="0">
                <a:latin typeface="Arial Narrow"/>
                <a:cs typeface="Arial Narrow"/>
              </a:rPr>
              <a:t> auction)</a:t>
            </a:r>
          </a:p>
          <a:p>
            <a:pPr marL="1257300" lvl="2" indent="-342900">
              <a:spcBef>
                <a:spcPts val="300"/>
              </a:spcBef>
              <a:buFont typeface="Arial"/>
              <a:buChar char="•"/>
            </a:pPr>
            <a:r>
              <a:rPr lang="en-US" sz="2000" b="1" dirty="0">
                <a:latin typeface="Arial Narrow"/>
                <a:cs typeface="Arial Narrow"/>
              </a:rPr>
              <a:t>p</a:t>
            </a:r>
            <a:r>
              <a:rPr lang="en-US" sz="2000" b="1" dirty="0" smtClean="0">
                <a:latin typeface="Arial Narrow"/>
                <a:cs typeface="Arial Narrow"/>
              </a:rPr>
              <a:t>ay per click</a:t>
            </a:r>
          </a:p>
          <a:p>
            <a:pPr marL="800100" lvl="1" indent="-342900">
              <a:buFont typeface="Arial"/>
              <a:buChar char="•"/>
            </a:pPr>
            <a:endParaRPr lang="en-US" sz="2400" b="1" dirty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001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Why Advertising Can Fail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696" y="1600200"/>
            <a:ext cx="7304759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Underfunding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Unclear or non-specific target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Does not create a unique, </a:t>
            </a:r>
            <a:r>
              <a:rPr lang="en-US" sz="2000" b="1" dirty="0" err="1" smtClean="0">
                <a:latin typeface="Arial Narrow"/>
                <a:cs typeface="Arial Narrow"/>
              </a:rPr>
              <a:t>ownable</a:t>
            </a:r>
            <a:r>
              <a:rPr lang="en-US" sz="2000" b="1" dirty="0" smtClean="0">
                <a:latin typeface="Arial Narrow"/>
                <a:cs typeface="Arial Narrow"/>
              </a:rPr>
              <a:t> space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Inconsistent messages to multiple targets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Mismatched message and advertising vehicle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No way to measure effectiveness</a:t>
            </a:r>
          </a:p>
          <a:p>
            <a:pPr marL="233363" indent="-233363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Short-lived campaign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465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Social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832" y="1600200"/>
            <a:ext cx="8355661" cy="3593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Social Media</a:t>
            </a:r>
          </a:p>
          <a:p>
            <a:pPr lvl="1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Key items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Main sites – Facebook, Google+, </a:t>
            </a:r>
            <a:r>
              <a:rPr lang="en-US" sz="1600" b="1" dirty="0" err="1" smtClean="0">
                <a:latin typeface="Arial Narrow"/>
                <a:cs typeface="Arial Narrow"/>
              </a:rPr>
              <a:t>Instagram</a:t>
            </a:r>
            <a:r>
              <a:rPr lang="en-US" sz="1600" b="1" dirty="0" smtClean="0">
                <a:latin typeface="Arial Narrow"/>
                <a:cs typeface="Arial Narrow"/>
              </a:rPr>
              <a:t>, LinkedIn, </a:t>
            </a:r>
            <a:r>
              <a:rPr lang="en-US" sz="1600" b="1" dirty="0" err="1" smtClean="0">
                <a:latin typeface="Arial Narrow"/>
                <a:cs typeface="Arial Narrow"/>
              </a:rPr>
              <a:t>Pinterest</a:t>
            </a:r>
            <a:r>
              <a:rPr lang="en-US" sz="1600" b="1" dirty="0" smtClean="0">
                <a:latin typeface="Arial Narrow"/>
                <a:cs typeface="Arial Narrow"/>
              </a:rPr>
              <a:t>, Twitter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Different sites attract different audience types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Large membership numbers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Sites maintain significant demographic and behavior pattern data on members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Combined social media and purchasing data valuable to advertisers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Firms set up memberships – post feeds; manage different sites differently</a:t>
            </a:r>
          </a:p>
          <a:p>
            <a:pPr lvl="2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err="1" smtClean="0">
                <a:latin typeface="Arial Narrow"/>
                <a:cs typeface="Arial Narrow"/>
              </a:rPr>
              <a:t>Hashtags</a:t>
            </a:r>
            <a:r>
              <a:rPr lang="en-US" sz="1600" b="1" dirty="0" smtClean="0">
                <a:latin typeface="Arial Narrow"/>
                <a:cs typeface="Arial Narrow"/>
              </a:rPr>
              <a:t> broaden audience scope </a:t>
            </a:r>
            <a:endParaRPr lang="en-US" sz="2000" b="1" dirty="0" smtClean="0">
              <a:latin typeface="Arial Narrow"/>
              <a:cs typeface="Arial Narrow"/>
            </a:endParaRPr>
          </a:p>
          <a:p>
            <a:pPr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Bright side of social media</a:t>
            </a:r>
          </a:p>
          <a:p>
            <a:pPr lvl="1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Darker side of social media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7535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Social Media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833" y="1600200"/>
            <a:ext cx="7379208" cy="27776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Social Media</a:t>
            </a:r>
          </a:p>
          <a:p>
            <a:pPr lvl="1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Key items</a:t>
            </a:r>
          </a:p>
          <a:p>
            <a:pPr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Bright side of social media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Many opportunities for the firm to engage customers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Stimulate positive word of mouth; gain awareness; enhance brand image, build brand equity, increase sales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Build followers, form communities</a:t>
            </a:r>
          </a:p>
          <a:p>
            <a:pPr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Darker side of social media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0836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Social Media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833" y="1600200"/>
            <a:ext cx="7379208" cy="3916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Social Media</a:t>
            </a:r>
          </a:p>
          <a:p>
            <a:pPr lvl="1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Key items</a:t>
            </a:r>
          </a:p>
          <a:p>
            <a:pPr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Bright side of social media</a:t>
            </a:r>
          </a:p>
          <a:p>
            <a:pPr lvl="1" indent="-233363">
              <a:spcBef>
                <a:spcPts val="12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Darker side of social media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Negative word of mouth; defecting customers encourage more defections, damage brand image, reduce brand equity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Identify problems – sentiment analysis</a:t>
            </a:r>
          </a:p>
          <a:p>
            <a:pPr marL="914400" lvl="1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Approaches to address problems</a:t>
            </a:r>
          </a:p>
          <a:p>
            <a:pPr marL="1147763" lvl="1" indent="-233363">
              <a:spcBef>
                <a:spcPts val="3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Correct misinformation</a:t>
            </a:r>
          </a:p>
          <a:p>
            <a:pPr marL="1147763" lvl="1" indent="-233363">
              <a:spcBef>
                <a:spcPts val="3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Do not respond – allow customers to respond</a:t>
            </a:r>
          </a:p>
          <a:p>
            <a:pPr marL="1147763" lvl="1" indent="-233363">
              <a:spcBef>
                <a:spcPts val="3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Use customer comments as marketing research</a:t>
            </a:r>
          </a:p>
          <a:p>
            <a:pPr marL="1147763" lvl="1" indent="-233363">
              <a:spcBef>
                <a:spcPts val="3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Fix the problem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7623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Digital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C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E-mail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Search</a:t>
            </a:r>
            <a:endParaRPr lang="en-US" sz="2000" dirty="0">
              <a:latin typeface="Arial Narrow"/>
              <a:cs typeface="Arial Narrow"/>
            </a:endParaRP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Social media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Advertising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Websites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Blogs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Mobile marketing</a:t>
            </a:r>
          </a:p>
          <a:p>
            <a:pPr marL="458787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Measuring success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6109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96" y="1600200"/>
            <a:ext cx="7971784" cy="4085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Online Advertising – </a:t>
            </a:r>
            <a:r>
              <a:rPr lang="en-US" sz="2400" b="1" dirty="0" smtClean="0">
                <a:latin typeface="Arial Narrow"/>
                <a:cs typeface="Arial Narrow"/>
              </a:rPr>
              <a:t>personal targeting</a:t>
            </a:r>
            <a:endParaRPr lang="en-US" sz="2800" b="1" dirty="0" smtClean="0">
              <a:latin typeface="Arial Narrow"/>
              <a:cs typeface="Arial Narrow"/>
            </a:endParaRPr>
          </a:p>
          <a:p>
            <a:pPr marL="690563" lvl="2" indent="-233363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Display 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Banner ads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Standard sizes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Respondents click-through to websites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Remarketing/retargeting based on prior behavior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Payment based on respondent behavior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Classifieds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Video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Placing advertisements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Advertising challenges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4336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Online Advertising – </a:t>
            </a:r>
            <a:r>
              <a:rPr lang="en-US" sz="2400" b="1" dirty="0" smtClean="0">
                <a:latin typeface="Arial Narrow"/>
                <a:cs typeface="Arial Narrow"/>
              </a:rPr>
              <a:t>personal targeting</a:t>
            </a:r>
            <a:endParaRPr lang="en-US" sz="2800" b="1" dirty="0" smtClean="0">
              <a:latin typeface="Arial Narrow"/>
              <a:cs typeface="Arial Narrow"/>
            </a:endParaRPr>
          </a:p>
          <a:p>
            <a:pPr marL="690563" lvl="2" indent="-233363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Display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Classifieds 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Text listings</a:t>
            </a:r>
          </a:p>
          <a:p>
            <a:pPr marL="914400" lvl="3" indent="-233363">
              <a:spcBef>
                <a:spcPts val="3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Online version of off-line classifieds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Video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Fast growing as bandwidth increases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Advertising for PR purposes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Growth alongside TV availability on the Internet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Placing advertisements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Advertising challenges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4037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298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Online Advertising – </a:t>
            </a:r>
            <a:r>
              <a:rPr lang="en-US" sz="2400" b="1" dirty="0" smtClean="0">
                <a:latin typeface="Arial Narrow"/>
                <a:cs typeface="Arial Narrow"/>
              </a:rPr>
              <a:t>personal targeting</a:t>
            </a:r>
            <a:endParaRPr lang="en-US" sz="2800" b="1" dirty="0" smtClean="0">
              <a:latin typeface="Arial Narrow"/>
              <a:cs typeface="Arial Narrow"/>
            </a:endParaRPr>
          </a:p>
          <a:p>
            <a:pPr marL="690563" lvl="2" indent="-233363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Display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Classifieds 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Video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Placing advertisements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Programmatic advertising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Advertising challenges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7651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832" y="1600200"/>
            <a:ext cx="7308088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Programmatic Advertising — milliseconds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Consumer clicks a link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Publisher content begins to load with blank spaces for advertising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Publisher contact an ad exchange – provides data on consumer – demographics, browsing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Ad exchange contacts advertisers re. publisher’s offer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Advertisers bid for space</a:t>
            </a:r>
          </a:p>
          <a:p>
            <a:pPr marL="690563" indent="-233363" defTabSz="454025">
              <a:spcBef>
                <a:spcPts val="1200"/>
              </a:spcBef>
              <a:buFont typeface="+mj-lt"/>
              <a:buAutoNum type="arabicPeriod"/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Successful bidder’s advertising begins to load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47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Advertising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696" y="1600200"/>
            <a:ext cx="7971784" cy="48782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lvl="1"/>
            <a:r>
              <a:rPr lang="en-US" sz="2800" b="1" dirty="0" smtClean="0">
                <a:latin typeface="Arial Narrow"/>
                <a:cs typeface="Arial Narrow"/>
              </a:rPr>
              <a:t>Online Advertising – </a:t>
            </a:r>
            <a:r>
              <a:rPr lang="en-US" sz="2400" b="1" dirty="0" smtClean="0">
                <a:latin typeface="Arial Narrow"/>
                <a:cs typeface="Arial Narrow"/>
              </a:rPr>
              <a:t>personal targeting</a:t>
            </a:r>
            <a:endParaRPr lang="en-US" sz="2800" b="1" dirty="0" smtClean="0">
              <a:latin typeface="Arial Narrow"/>
              <a:cs typeface="Arial Narrow"/>
            </a:endParaRPr>
          </a:p>
          <a:p>
            <a:pPr marL="690563" lvl="2" indent="-233363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Display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Classifieds 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Video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Placing advertisements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Programmatic advertising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Multiple messages for fine-tuned groups</a:t>
            </a:r>
          </a:p>
          <a:p>
            <a:pPr lvl="2" indent="-233363">
              <a:spcBef>
                <a:spcPts val="600"/>
              </a:spcBef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</a:rPr>
              <a:t>Concern with overexposure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Contextual targeting – based on website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Rotational filters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Frequency caps</a:t>
            </a:r>
          </a:p>
          <a:p>
            <a:pPr marL="1147763" lvl="2" indent="-23336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Burn codes – stop when purchase</a:t>
            </a:r>
          </a:p>
          <a:p>
            <a:pPr marL="690563" lvl="2" indent="-233363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Advertising challenges</a:t>
            </a:r>
          </a:p>
          <a:p>
            <a:pPr marL="801687" indent="-342900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268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4209</TotalTime>
  <Words>1830</Words>
  <Application>Microsoft Macintosh PowerPoint</Application>
  <PresentationFormat>On-screen Show (4:3)</PresentationFormat>
  <Paragraphs>1026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 Narrow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Anna B. Type &amp; Graphics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 Botelho</dc:creator>
  <cp:lastModifiedBy>Anna Botelho</cp:lastModifiedBy>
  <cp:revision>148</cp:revision>
  <dcterms:created xsi:type="dcterms:W3CDTF">2016-05-02T18:00:01Z</dcterms:created>
  <dcterms:modified xsi:type="dcterms:W3CDTF">2017-02-20T21:08:28Z</dcterms:modified>
</cp:coreProperties>
</file>