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493" r:id="rId5"/>
    <p:sldId id="396" r:id="rId6"/>
    <p:sldId id="627" r:id="rId7"/>
    <p:sldId id="534" r:id="rId8"/>
    <p:sldId id="535" r:id="rId9"/>
    <p:sldId id="536" r:id="rId10"/>
    <p:sldId id="628" r:id="rId11"/>
    <p:sldId id="538" r:id="rId12"/>
    <p:sldId id="549" r:id="rId13"/>
    <p:sldId id="557" r:id="rId14"/>
    <p:sldId id="576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91" r:id="rId26"/>
    <p:sldId id="592" r:id="rId27"/>
    <p:sldId id="593" r:id="rId28"/>
    <p:sldId id="594" r:id="rId29"/>
    <p:sldId id="595" r:id="rId30"/>
    <p:sldId id="596" r:id="rId31"/>
    <p:sldId id="597" r:id="rId32"/>
    <p:sldId id="598" r:id="rId33"/>
    <p:sldId id="556" r:id="rId34"/>
    <p:sldId id="599" r:id="rId35"/>
    <p:sldId id="605" r:id="rId36"/>
    <p:sldId id="613" r:id="rId37"/>
    <p:sldId id="614" r:id="rId38"/>
    <p:sldId id="615" r:id="rId39"/>
    <p:sldId id="606" r:id="rId40"/>
    <p:sldId id="616" r:id="rId41"/>
    <p:sldId id="607" r:id="rId42"/>
    <p:sldId id="608" r:id="rId43"/>
    <p:sldId id="609" r:id="rId44"/>
    <p:sldId id="617" r:id="rId45"/>
    <p:sldId id="618" r:id="rId46"/>
    <p:sldId id="619" r:id="rId47"/>
    <p:sldId id="620" r:id="rId48"/>
    <p:sldId id="621" r:id="rId49"/>
    <p:sldId id="622" r:id="rId50"/>
    <p:sldId id="631" r:id="rId51"/>
    <p:sldId id="623" r:id="rId52"/>
    <p:sldId id="624" r:id="rId53"/>
    <p:sldId id="625" r:id="rId54"/>
    <p:sldId id="626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3A1F"/>
    <a:srgbClr val="008040"/>
    <a:srgbClr val="B23533"/>
    <a:srgbClr val="FF0C39"/>
    <a:srgbClr val="FF0000"/>
    <a:srgbClr val="FFF67A"/>
    <a:srgbClr val="74C08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749" autoAdjust="0"/>
    <p:restoredTop sz="94762" autoAdjust="0"/>
  </p:normalViewPr>
  <p:slideViewPr>
    <p:cSldViewPr snapToGrid="0" snapToObjects="1">
      <p:cViewPr varScale="1">
        <p:scale>
          <a:sx n="135" d="100"/>
          <a:sy n="135" d="100"/>
        </p:scale>
        <p:origin x="36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777181-D5C5-8248-8D66-BC013213FD32}" type="datetimeFigureOut">
              <a:rPr lang="en-US" smtClean="0"/>
              <a:pPr/>
              <a:t>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245E-079B-5F44-953A-9EACFA09CA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58280"/>
            <a:ext cx="9144000" cy="299720"/>
          </a:xfrm>
          <a:prstGeom prst="rect">
            <a:avLst/>
          </a:prstGeom>
          <a:solidFill>
            <a:srgbClr val="873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41920" y="6647930"/>
            <a:ext cx="120866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Presentation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16 </a:t>
            </a:r>
            <a:r>
              <a:rPr lang="en-US" sz="800" b="1" kern="1200" cap="all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of 20 / </a:t>
            </a:r>
            <a:fld id="{850B1DE9-7D38-6A4C-824C-6768CAFECB05}" type="slidenum">
              <a:rPr lang="en-US" sz="800" b="1" kern="1200" cap="all" baseline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kern="1200" cap="all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7800" y="6647930"/>
            <a:ext cx="1598194" cy="12311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1200" cap="none" baseline="0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© Noel Capon, 2017. All rights reserved.</a:t>
            </a:r>
            <a:endParaRPr lang="en-US" sz="800" b="1" kern="1200" cap="none" baseline="30000" dirty="0" smtClean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7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1599" y="1940008"/>
            <a:ext cx="732680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Managing Markets Strategically</a:t>
            </a:r>
          </a:p>
          <a:p>
            <a:pPr rtl="0"/>
            <a:r>
              <a:rPr lang="en-US" sz="2000" b="1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Professor Noel Capon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R.C. Kopf Professor of International Marketing 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Columbia Business School</a:t>
            </a:r>
          </a:p>
          <a:p>
            <a:pPr rtl="0"/>
            <a:r>
              <a:rPr lang="en-US" sz="14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New York, NY</a:t>
            </a:r>
            <a:endParaRPr lang="en-US" sz="1400" dirty="0">
              <a:latin typeface="Arial Narrow"/>
              <a:cs typeface="Arial Narrow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8" name="Picture 17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Marketing and Sales Interface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832" y="1600200"/>
            <a:ext cx="7499022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7662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Aligning sales with marketing is crucial</a:t>
            </a:r>
          </a:p>
          <a:p>
            <a:pPr marL="347662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Though sales and marketing are part of the same management team, philosophies can be </a:t>
            </a:r>
            <a:r>
              <a:rPr lang="en-US" sz="2000" b="1" dirty="0">
                <a:latin typeface="Arial Narrow"/>
                <a:cs typeface="Arial Narrow"/>
              </a:rPr>
              <a:t>very </a:t>
            </a:r>
            <a:r>
              <a:rPr lang="en-US" sz="2000" b="1" dirty="0" smtClean="0">
                <a:latin typeface="Arial Narrow"/>
                <a:cs typeface="Arial Narrow"/>
              </a:rPr>
              <a:t>different</a:t>
            </a:r>
          </a:p>
          <a:p>
            <a:pPr marL="347662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Different philosophies </a:t>
            </a:r>
            <a:r>
              <a:rPr lang="en-US" sz="2000" b="1" dirty="0">
                <a:latin typeface="Arial Narrow"/>
                <a:cs typeface="Arial Narrow"/>
              </a:rPr>
              <a:t>can create separate cultures, misaligned </a:t>
            </a:r>
            <a:r>
              <a:rPr lang="en-US" sz="2000" b="1" dirty="0" smtClean="0">
                <a:latin typeface="Arial Narrow"/>
                <a:cs typeface="Arial Narrow"/>
              </a:rPr>
              <a:t>plans, and faulty execution</a:t>
            </a:r>
          </a:p>
          <a:p>
            <a:pPr marL="347662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Well-managed firms implement processes that tightly coordinate, encourage joint assignments, improve sales-force and feedback.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765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8696" y="1600200"/>
            <a:ext cx="797178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Leading the field sales effort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Key/strategic account management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Leading the Field Sales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8696" y="1600200"/>
            <a:ext cx="7295137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Align sales with marketing</a:t>
            </a:r>
          </a:p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Sales managers </a:t>
            </a:r>
            <a:r>
              <a:rPr lang="en-US" sz="2000" b="1" i="1" dirty="0" smtClean="0">
                <a:latin typeface="Arial Narrow"/>
                <a:cs typeface="Arial Narrow"/>
              </a:rPr>
              <a:t>lead from the front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Practice </a:t>
            </a:r>
            <a:r>
              <a:rPr lang="en-US" sz="2000" b="1" i="1" dirty="0" smtClean="0">
                <a:latin typeface="Arial Narrow"/>
                <a:cs typeface="Arial Narrow"/>
              </a:rPr>
              <a:t>tough love</a:t>
            </a:r>
            <a:r>
              <a:rPr lang="en-US" sz="2000" b="1" dirty="0" smtClean="0">
                <a:latin typeface="Arial Narrow"/>
                <a:cs typeface="Arial Narrow"/>
              </a:rPr>
              <a:t> with the sales force</a:t>
            </a:r>
          </a:p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Advance the </a:t>
            </a:r>
            <a:r>
              <a:rPr lang="en-US" sz="2000" b="1" i="1" dirty="0" smtClean="0">
                <a:latin typeface="Arial Narrow"/>
                <a:cs typeface="Arial Narrow"/>
              </a:rPr>
              <a:t>science of sales</a:t>
            </a:r>
            <a:r>
              <a:rPr lang="en-US" sz="2000" b="1" dirty="0" smtClean="0">
                <a:latin typeface="Arial Narrow"/>
                <a:cs typeface="Arial Narrow"/>
              </a:rPr>
              <a:t> and the </a:t>
            </a:r>
            <a:r>
              <a:rPr lang="en-US" sz="2000" b="1" i="1" dirty="0" smtClean="0">
                <a:latin typeface="Arial Narrow"/>
                <a:cs typeface="Arial Narrow"/>
              </a:rPr>
              <a:t>art of the customer relationship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Develop a risk-taking culture</a:t>
            </a:r>
          </a:p>
          <a:p>
            <a:pPr marL="2333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Encourage salespeople to </a:t>
            </a:r>
            <a:r>
              <a:rPr lang="en-US" sz="2000" b="1" i="1" dirty="0" smtClean="0">
                <a:latin typeface="Arial Narrow"/>
                <a:cs typeface="Arial Narrow"/>
              </a:rPr>
              <a:t>live the mission</a:t>
            </a:r>
            <a:endParaRPr lang="en-US" sz="2000" b="1" dirty="0" smtClean="0">
              <a:latin typeface="Arial Narrow"/>
              <a:cs typeface="Arial Narrow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657600"/>
            <a:ext cx="1917700" cy="25654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8696" y="1600200"/>
            <a:ext cx="7971784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marketing.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Leading the field sales effort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1: </a:t>
            </a:r>
            <a:r>
              <a:rPr lang="en-US" sz="1600" b="1" dirty="0" smtClean="0">
                <a:latin typeface="Arial Narrow"/>
                <a:cs typeface="Arial Narrow"/>
              </a:rPr>
              <a:t>Set, achieve </a:t>
            </a:r>
            <a:r>
              <a:rPr lang="en-US" sz="1600" b="1" dirty="0" smtClean="0">
                <a:latin typeface="Arial Narrow"/>
                <a:cs typeface="Arial Narrow"/>
              </a:rPr>
              <a:t>sales objectives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2: </a:t>
            </a:r>
            <a:r>
              <a:rPr lang="en-US" sz="1600" b="1" dirty="0" smtClean="0">
                <a:latin typeface="Arial Narrow"/>
                <a:cs typeface="Arial Narrow"/>
              </a:rPr>
              <a:t>Determine, allocate </a:t>
            </a:r>
            <a:r>
              <a:rPr lang="en-US" sz="1600" b="1" dirty="0" smtClean="0">
                <a:latin typeface="Arial Narrow"/>
                <a:cs typeface="Arial Narrow"/>
              </a:rPr>
              <a:t>selling effort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3: Develop sales approaches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4: Design the sales organization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5: Create critical organizational processes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6: Staff the sales organization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Key/strategic account management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Tasks of Sales Force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Developing the Sales Strategy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Task 1: </a:t>
            </a:r>
            <a:r>
              <a:rPr lang="en-US" sz="2000" b="1" dirty="0" smtClean="0">
                <a:latin typeface="Arial Narrow"/>
                <a:cs typeface="Arial Narrow"/>
              </a:rPr>
              <a:t>Set, achieve </a:t>
            </a:r>
            <a:r>
              <a:rPr lang="en-US" sz="2000" b="1" dirty="0" smtClean="0">
                <a:latin typeface="Arial Narrow"/>
                <a:cs typeface="Arial Narrow"/>
              </a:rPr>
              <a:t>sales objectives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Task 2: </a:t>
            </a:r>
            <a:r>
              <a:rPr lang="en-US" sz="2000" b="1" dirty="0" smtClean="0">
                <a:latin typeface="Arial Narrow"/>
                <a:cs typeface="Arial Narrow"/>
              </a:rPr>
              <a:t>Determine, allocate </a:t>
            </a:r>
            <a:r>
              <a:rPr lang="en-US" sz="2000" b="1" dirty="0" smtClean="0">
                <a:latin typeface="Arial Narrow"/>
                <a:cs typeface="Arial Narrow"/>
              </a:rPr>
              <a:t>selling effort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Task 3: Develop sales approaches</a:t>
            </a:r>
          </a:p>
          <a:p>
            <a:pPr defTabSz="225425">
              <a:spcBef>
                <a:spcPts val="36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Implementing the Sales Strategy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1: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Set, Achieve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Objectives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295137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Alternative Measures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Close rate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retention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Customer satisfaction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Market share/customer share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Price realization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2951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Sales force size – headcount crucial to optimize sales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Selling effort allocation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Telesales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>
                <a:latin typeface="Arial Narrow"/>
                <a:cs typeface="Arial Narrow"/>
              </a:rPr>
              <a:t>Sales Force Size</a:t>
            </a:r>
          </a:p>
        </p:txBody>
      </p:sp>
      <p:pic>
        <p:nvPicPr>
          <p:cNvPr id="18" name="Picture 17" descr="figure 18.1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6" y="2314877"/>
            <a:ext cx="6648450" cy="37147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29513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Size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Experimental method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Analytic methods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295137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Size: </a:t>
            </a:r>
            <a:r>
              <a:rPr lang="en-US" sz="2400" b="1" i="1" dirty="0" smtClean="0">
                <a:latin typeface="Arial Narrow"/>
                <a:cs typeface="Arial Narrow"/>
              </a:rPr>
              <a:t>Analytic Methods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6725" indent="-2349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1.	Calculate total number of selling hours required to achieve sales objectives:</a:t>
            </a:r>
          </a:p>
          <a:p>
            <a:pPr marL="685800" indent="-236538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single factor</a:t>
            </a:r>
          </a:p>
          <a:p>
            <a:pPr marL="685800" indent="-236538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portfolio</a:t>
            </a:r>
          </a:p>
          <a:p>
            <a:pPr marL="573087" indent="-342900" defTabSz="225425">
              <a:spcBef>
                <a:spcPts val="1200"/>
              </a:spcBef>
              <a:buAutoNum type="arabicPeriod" startAt="2"/>
            </a:pPr>
            <a:r>
              <a:rPr lang="en-US" dirty="0" smtClean="0">
                <a:latin typeface="Arial Narrow"/>
                <a:cs typeface="Arial Narrow"/>
              </a:rPr>
              <a:t>Number of available selling hours per salesperson</a:t>
            </a:r>
          </a:p>
          <a:p>
            <a:pPr marL="573087" indent="-34290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3.	Required sales force size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Managing Markets Strategically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196" y="1600200"/>
            <a:ext cx="7713031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1: </a:t>
            </a:r>
            <a:r>
              <a:rPr lang="en-US" sz="2400" dirty="0">
                <a:latin typeface="Arial Narrow"/>
                <a:cs typeface="Arial Narrow"/>
              </a:rPr>
              <a:t>Marketing and the Firm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2:  </a:t>
            </a:r>
            <a:r>
              <a:rPr lang="en-US" sz="2400" dirty="0">
                <a:latin typeface="Arial Narrow"/>
                <a:cs typeface="Arial Narrow"/>
              </a:rPr>
              <a:t>Fundamental Insights for Strategic Marketing</a:t>
            </a:r>
            <a:endParaRPr lang="en-US" sz="2400" dirty="0" smtClean="0">
              <a:latin typeface="Arial Narrow"/>
              <a:cs typeface="Arial Narrow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Section </a:t>
            </a:r>
            <a:r>
              <a:rPr lang="en-US" sz="2400" dirty="0" smtClean="0">
                <a:latin typeface="Arial Narrow"/>
                <a:cs typeface="Arial Narrow"/>
              </a:rPr>
              <a:t>3: </a:t>
            </a:r>
            <a:r>
              <a:rPr lang="en-US" sz="2400" dirty="0">
                <a:latin typeface="Arial Narrow"/>
                <a:cs typeface="Arial Narrow"/>
              </a:rPr>
              <a:t>Strategic </a:t>
            </a:r>
            <a:r>
              <a:rPr lang="en-US" sz="2400" dirty="0" smtClean="0">
                <a:latin typeface="Arial Narrow"/>
                <a:cs typeface="Arial Narrow"/>
              </a:rPr>
              <a:t>Marketing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 Narrow"/>
                <a:cs typeface="Arial Narrow"/>
              </a:rPr>
              <a:t>Section </a:t>
            </a:r>
            <a:r>
              <a:rPr lang="en-US" sz="2600" b="1" dirty="0" smtClean="0">
                <a:latin typeface="Arial Narrow"/>
                <a:cs typeface="Arial Narrow"/>
              </a:rPr>
              <a:t>4: </a:t>
            </a:r>
            <a:r>
              <a:rPr lang="en-US" sz="2600" b="1" dirty="0">
                <a:latin typeface="Arial Narrow"/>
                <a:cs typeface="Arial Narrow"/>
              </a:rPr>
              <a:t>Implementing the Market </a:t>
            </a:r>
            <a:r>
              <a:rPr lang="en-US" sz="2600" b="1" dirty="0" smtClean="0">
                <a:latin typeface="Arial Narrow"/>
                <a:cs typeface="Arial Narrow"/>
              </a:rPr>
              <a:t>Strategy</a:t>
            </a:r>
          </a:p>
          <a:p>
            <a:pPr marL="234950" defTabSz="798513"/>
            <a:r>
              <a:rPr lang="en-US" sz="2200" b="1" i="1" dirty="0" smtClean="0">
                <a:latin typeface="Arial Narrow"/>
                <a:cs typeface="Arial Narrow"/>
              </a:rPr>
              <a:t>Part B: Communicating Customer Value</a:t>
            </a:r>
          </a:p>
          <a:p>
            <a:pPr marL="234950">
              <a:spcBef>
                <a:spcPts val="6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Chapter 14: Integrated Marketing Communications</a:t>
            </a:r>
          </a:p>
          <a:p>
            <a:pPr marL="234950"/>
            <a:r>
              <a:rPr lang="en-US" sz="2000" dirty="0" smtClean="0">
                <a:latin typeface="Arial Narrow"/>
                <a:cs typeface="Arial Narrow"/>
              </a:rPr>
              <a:t>Chapter 15: Mass Communications,</a:t>
            </a:r>
            <a:r>
              <a:rPr lang="en-US" sz="2000" dirty="0">
                <a:latin typeface="Arial Narrow"/>
                <a:cs typeface="Arial Narrow"/>
              </a:rPr>
              <a:t> </a:t>
            </a:r>
            <a:r>
              <a:rPr lang="en-US" sz="2000" dirty="0" smtClean="0">
                <a:latin typeface="Arial Narrow"/>
                <a:cs typeface="Arial Narrow"/>
              </a:rPr>
              <a:t>Digital Marketing</a:t>
            </a:r>
          </a:p>
          <a:p>
            <a:pPr marL="234950"/>
            <a:r>
              <a:rPr lang="en-US" sz="2200" b="1" dirty="0" smtClean="0">
                <a:latin typeface="Arial Narrow"/>
                <a:cs typeface="Arial Narrow"/>
              </a:rPr>
              <a:t>Chapter 16: Directing, Managing Field Sales Efforts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5831"/>
              </p:ext>
            </p:extLst>
          </p:nvPr>
        </p:nvGraphicFramePr>
        <p:xfrm>
          <a:off x="923763" y="2721099"/>
          <a:ext cx="7310070" cy="2621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2014"/>
                <a:gridCol w="1462014"/>
                <a:gridCol w="1462014"/>
                <a:gridCol w="1462014"/>
                <a:gridCol w="1462014"/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Category,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Potential,</a:t>
                      </a:r>
                    </a:p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II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Number of Customers,</a:t>
                      </a:r>
                    </a:p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III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Annual </a:t>
                      </a:r>
                      <a:b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Selling Time </a:t>
                      </a:r>
                      <a:b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per Customer,</a:t>
                      </a:r>
                    </a:p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IV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Total Annual Selling Time,</a:t>
                      </a:r>
                    </a:p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III </a:t>
                      </a:r>
                      <a:r>
                        <a:rPr lang="en-US" sz="1400" b="1" i="0" dirty="0" err="1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x</a:t>
                      </a: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IV = V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&gt;$2M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100 accounts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100 hours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10,000 hours (VI)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$250K to $2M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250 accounts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50 hours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12,500 hours (VI)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$10K to $250K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800 accounts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12 hours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9,600 hours (VI)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&lt;$10K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3,000 accounts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4 hours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12,000 hours (VI)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44,100 hours </a:t>
                      </a:r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(VI)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38696" y="1600200"/>
            <a:ext cx="72951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Size: </a:t>
            </a:r>
            <a:r>
              <a:rPr lang="en-US" sz="2400" b="1" i="1" dirty="0" smtClean="0">
                <a:latin typeface="Arial Narrow"/>
                <a:cs typeface="Arial Narrow"/>
              </a:rPr>
              <a:t>Analytic Methods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Single factor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37275"/>
              </p:ext>
            </p:extLst>
          </p:nvPr>
        </p:nvGraphicFramePr>
        <p:xfrm>
          <a:off x="1870364" y="2721099"/>
          <a:ext cx="4491183" cy="30871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3052"/>
                <a:gridCol w="861196"/>
                <a:gridCol w="995645"/>
                <a:gridCol w="995645"/>
                <a:gridCol w="995645"/>
              </a:tblGrid>
              <a:tr h="8055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Customer Potential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A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B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C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</a:tr>
              <a:tr h="80554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Medium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D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F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</a:tr>
              <a:tr h="805543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G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H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I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C084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High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Medium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Low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Firm Share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38696" y="1600200"/>
            <a:ext cx="729513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Size: </a:t>
            </a:r>
            <a:r>
              <a:rPr lang="en-US" sz="2400" b="1" i="1" dirty="0" smtClean="0">
                <a:latin typeface="Arial Narrow"/>
                <a:cs typeface="Arial Narrow"/>
              </a:rPr>
              <a:t>Analytic Methods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Portfolio</a:t>
            </a:r>
            <a:endParaRPr lang="en-US" sz="2000" dirty="0" smtClean="0">
              <a:latin typeface="Arial Narrow"/>
              <a:cs typeface="Arial Narrow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86664" y="3428972"/>
            <a:ext cx="14888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Number of customers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986664" y="3950731"/>
            <a:ext cx="1461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latin typeface="Arial Narrow"/>
                <a:cs typeface="Arial Narrow"/>
              </a:rPr>
              <a:t>Required selling time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6153728" y="3578975"/>
            <a:ext cx="832937" cy="429399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1"/>
          </p:cNvCxnSpPr>
          <p:nvPr/>
        </p:nvCxnSpPr>
        <p:spPr>
          <a:xfrm rot="10800000">
            <a:off x="6153728" y="4089231"/>
            <a:ext cx="832937" cy="1"/>
          </a:xfrm>
          <a:prstGeom prst="straightConnector1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295137" cy="4078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Size: </a:t>
            </a:r>
            <a:r>
              <a:rPr lang="en-US" sz="2400" b="1" i="1" dirty="0" smtClean="0">
                <a:latin typeface="Arial Narrow"/>
                <a:cs typeface="Arial Narrow"/>
              </a:rPr>
              <a:t>Analytic Methods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688975" indent="-45720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1.	Calculate total number of selling hours required to achieve sales objectives</a:t>
            </a:r>
          </a:p>
          <a:p>
            <a:pPr marL="688975" indent="-45720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2.	Number of available selling hours per salesperson</a:t>
            </a:r>
          </a:p>
          <a:p>
            <a:pPr marL="1033463" indent="-225425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Total number of available hours p.a.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	</a:t>
            </a:r>
            <a:r>
              <a:rPr lang="en-US" sz="1600" b="1" dirty="0" smtClean="0">
                <a:latin typeface="Arial Narrow"/>
                <a:cs typeface="Arial Narrow"/>
              </a:rPr>
              <a:t>= 365 days less 104 (weekends) less 30 (holidays/vacations)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	= 231 </a:t>
            </a:r>
            <a:r>
              <a:rPr lang="en-US" sz="1600" b="1" dirty="0" err="1" smtClean="0">
                <a:latin typeface="Arial Narrow"/>
                <a:cs typeface="Arial Narrow"/>
              </a:rPr>
              <a:t>x</a:t>
            </a:r>
            <a:r>
              <a:rPr lang="en-US" sz="1600" b="1" dirty="0" smtClean="0">
                <a:latin typeface="Arial Narrow"/>
                <a:cs typeface="Arial Narrow"/>
              </a:rPr>
              <a:t> 10 hours per day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	= 2,310 hours</a:t>
            </a:r>
            <a:endParaRPr lang="en-US" b="1" dirty="0" smtClean="0">
              <a:latin typeface="Arial Narrow"/>
              <a:cs typeface="Arial Narrow"/>
            </a:endParaRPr>
          </a:p>
          <a:p>
            <a:pPr marL="1033463" indent="-225425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Total actual selling hours per salesperson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	= 2,310 hours </a:t>
            </a:r>
            <a:r>
              <a:rPr lang="en-US" sz="1600" b="1" dirty="0" err="1" smtClean="0">
                <a:latin typeface="Arial Narrow"/>
                <a:cs typeface="Arial Narrow"/>
              </a:rPr>
              <a:t>x</a:t>
            </a:r>
            <a:r>
              <a:rPr lang="en-US" sz="1600" b="1" dirty="0" smtClean="0">
                <a:latin typeface="Arial Narrow"/>
                <a:cs typeface="Arial Narrow"/>
              </a:rPr>
              <a:t> 40% (assumed)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	= 683 hours</a:t>
            </a:r>
          </a:p>
          <a:p>
            <a:pPr marL="573087" indent="-34290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3.	Required sales force size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336180"/>
              </p:ext>
            </p:extLst>
          </p:nvPr>
        </p:nvGraphicFramePr>
        <p:xfrm>
          <a:off x="1870491" y="2286000"/>
          <a:ext cx="4017691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7771"/>
                <a:gridCol w="1671732"/>
                <a:gridCol w="688188"/>
              </a:tblGrid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Activity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Time Allocation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Selling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Minimum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25%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Traveling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Maximum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30%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Servicing customers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Minimum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30%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Administration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Maximum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10%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Miscellaneous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dirty="0" smtClean="0">
                          <a:latin typeface="Arial Narrow"/>
                          <a:cs typeface="Arial Narrow"/>
                        </a:rPr>
                        <a:t>5%</a:t>
                      </a:r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400" b="0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i="0" dirty="0" smtClean="0">
                          <a:latin typeface="Arial Narrow"/>
                          <a:cs typeface="Arial Narrow"/>
                        </a:rPr>
                        <a:t>100%</a:t>
                      </a:r>
                      <a:endParaRPr lang="en-US" sz="14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Activities: </a:t>
            </a:r>
            <a:r>
              <a:rPr lang="en-US" sz="2400" b="1" i="1" dirty="0" smtClean="0">
                <a:latin typeface="Arial Narrow"/>
                <a:cs typeface="Arial Narrow"/>
              </a:rPr>
              <a:t>Time Allocation Guidelines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507720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Sales Force Size: </a:t>
            </a:r>
            <a:r>
              <a:rPr lang="en-US" sz="2400" b="1" i="1" dirty="0" smtClean="0">
                <a:latin typeface="Arial Narrow"/>
                <a:cs typeface="Arial Narrow"/>
              </a:rPr>
              <a:t>Analytic Methods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688975" indent="-45720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1.	Calculate total number of selling hours required to achieve sales objectives</a:t>
            </a:r>
          </a:p>
          <a:p>
            <a:pPr marL="688975" indent="-457200" defTabSz="225425">
              <a:spcBef>
                <a:spcPts val="1200"/>
              </a:spcBef>
              <a:buAutoNum type="arabicPeriod" startAt="2"/>
            </a:pPr>
            <a:r>
              <a:rPr lang="en-US" dirty="0" smtClean="0">
                <a:latin typeface="Arial Narrow"/>
                <a:cs typeface="Arial Narrow"/>
              </a:rPr>
              <a:t>Number of available selling hours per salesperson</a:t>
            </a:r>
          </a:p>
          <a:p>
            <a:pPr marL="677863" indent="-45720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3.	Required sales force size = 2/1</a:t>
            </a:r>
          </a:p>
          <a:p>
            <a:pPr marL="1033463" indent="-225425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Number of salespeople required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	</a:t>
            </a:r>
            <a:r>
              <a:rPr lang="en-US" sz="1600" b="1" dirty="0" smtClean="0">
                <a:latin typeface="Arial Narrow"/>
                <a:cs typeface="Arial Narrow"/>
              </a:rPr>
              <a:t>= Total </a:t>
            </a:r>
            <a:r>
              <a:rPr lang="en-US" sz="1600" b="1" dirty="0" smtClean="0">
                <a:latin typeface="Arial Narrow"/>
                <a:cs typeface="Arial Narrow"/>
              </a:rPr>
              <a:t>number of selling hours required/actual selling hours per salesperson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	= 44,100/693</a:t>
            </a:r>
          </a:p>
          <a:p>
            <a:pPr marL="1146175" indent="-225425" defTabSz="225425">
              <a:spcBef>
                <a:spcPts val="6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	= 64 salespeople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2: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Determine, Allocate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Selling Effort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Telesales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Lead generation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Qualify customers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Current customers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Partner with field sales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3: Develop Sales Approaches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949532"/>
              </p:ext>
            </p:extLst>
          </p:nvPr>
        </p:nvGraphicFramePr>
        <p:xfrm>
          <a:off x="941832" y="2286000"/>
          <a:ext cx="7295142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7946"/>
                <a:gridCol w="1235364"/>
                <a:gridCol w="821972"/>
                <a:gridCol w="821972"/>
                <a:gridCol w="821972"/>
                <a:gridCol w="821972"/>
                <a:gridCol w="821972"/>
                <a:gridCol w="821972"/>
              </a:tblGrid>
              <a:tr h="22860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Customer Benefits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Relative Importance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Firm 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Firm 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Firm III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Benefit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i="0" dirty="0" smtClean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41832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Illustration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3: Develop Sales Approaches – </a:t>
            </a:r>
            <a:r>
              <a:rPr lang="en-US" sz="2800" i="1" dirty="0" smtClean="0">
                <a:solidFill>
                  <a:schemeClr val="bg1"/>
                </a:solidFill>
                <a:latin typeface="Arial Narrow"/>
                <a:cs typeface="Arial Narrow"/>
              </a:rPr>
              <a:t>Process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1832" y="2708196"/>
            <a:ext cx="7295137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Pre-Call Planning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Call objectives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Sales interview tone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Need elicitation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Presenting product benefits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Handling objections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Communications timing and closing the deal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1832" y="1600200"/>
            <a:ext cx="739926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>
                <a:latin typeface="Arial Narrow"/>
                <a:cs typeface="Arial Narrow"/>
              </a:rPr>
              <a:t>Sales </a:t>
            </a:r>
            <a:r>
              <a:rPr lang="en-US" b="1" dirty="0" smtClean="0">
                <a:latin typeface="Arial Narrow"/>
                <a:cs typeface="Arial Narrow"/>
              </a:rPr>
              <a:t>should </a:t>
            </a:r>
            <a:r>
              <a:rPr lang="en-US" b="1" dirty="0">
                <a:latin typeface="Arial Narrow"/>
                <a:cs typeface="Arial Narrow"/>
              </a:rPr>
              <a:t>develop a sales approach based on </a:t>
            </a:r>
            <a:r>
              <a:rPr lang="en-US" b="1" dirty="0" smtClean="0">
                <a:latin typeface="Arial Narrow"/>
                <a:cs typeface="Arial Narrow"/>
              </a:rPr>
              <a:t>the firm’s </a:t>
            </a:r>
            <a:r>
              <a:rPr lang="en-US" b="1" dirty="0">
                <a:latin typeface="Arial Narrow"/>
                <a:cs typeface="Arial Narrow"/>
              </a:rPr>
              <a:t>value proposition </a:t>
            </a:r>
            <a:r>
              <a:rPr lang="en-US" b="1" dirty="0" smtClean="0">
                <a:latin typeface="Arial Narrow"/>
                <a:cs typeface="Arial Narrow"/>
              </a:rPr>
              <a:t>for a</a:t>
            </a:r>
          </a:p>
          <a:p>
            <a:r>
              <a:rPr lang="en-US" b="1" dirty="0" smtClean="0">
                <a:latin typeface="Arial Narrow"/>
                <a:cs typeface="Arial Narrow"/>
              </a:rPr>
              <a:t> </a:t>
            </a:r>
            <a:r>
              <a:rPr lang="en-US" b="1" dirty="0">
                <a:latin typeface="Arial Narrow"/>
                <a:cs typeface="Arial Narrow"/>
              </a:rPr>
              <a:t>particular market segment.  </a:t>
            </a:r>
            <a:r>
              <a:rPr lang="en-US" b="1" dirty="0" smtClean="0">
                <a:latin typeface="Arial Narrow"/>
                <a:cs typeface="Arial Narrow"/>
              </a:rPr>
              <a:t>The firm should design the </a:t>
            </a:r>
            <a:r>
              <a:rPr lang="en-US" b="1" dirty="0">
                <a:latin typeface="Arial Narrow"/>
                <a:cs typeface="Arial Narrow"/>
              </a:rPr>
              <a:t>sales approach </a:t>
            </a:r>
            <a:r>
              <a:rPr lang="en-US" b="1" dirty="0" smtClean="0">
                <a:latin typeface="Arial Narrow"/>
                <a:cs typeface="Arial Narrow"/>
              </a:rPr>
              <a:t>as </a:t>
            </a:r>
            <a:r>
              <a:rPr lang="en-US" b="1" dirty="0">
                <a:latin typeface="Arial Narrow"/>
                <a:cs typeface="Arial Narrow"/>
              </a:rPr>
              <a:t>a set </a:t>
            </a:r>
            <a:endParaRPr lang="en-US" b="1" dirty="0" smtClean="0">
              <a:latin typeface="Arial Narrow"/>
              <a:cs typeface="Arial Narrow"/>
            </a:endParaRPr>
          </a:p>
          <a:p>
            <a:r>
              <a:rPr lang="en-US" b="1" dirty="0" smtClean="0">
                <a:latin typeface="Arial Narrow"/>
                <a:cs typeface="Arial Narrow"/>
              </a:rPr>
              <a:t>of </a:t>
            </a:r>
            <a:r>
              <a:rPr lang="en-US" b="1" dirty="0">
                <a:latin typeface="Arial Narrow"/>
                <a:cs typeface="Arial Narrow"/>
              </a:rPr>
              <a:t>processes to explain firm benefits and </a:t>
            </a:r>
            <a:r>
              <a:rPr lang="en-US" b="1" dirty="0" smtClean="0">
                <a:latin typeface="Arial Narrow"/>
                <a:cs typeface="Arial Narrow"/>
              </a:rPr>
              <a:t>values.</a:t>
            </a:r>
            <a:endParaRPr lang="en-US" b="1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Tasks of Sales Force Management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763" indent="-4763" defTabSz="225425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Developing the Sales Strategy</a:t>
            </a:r>
          </a:p>
          <a:p>
            <a:pPr marL="4763" indent="-4763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Implementing the Sales Strategy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Task 4: Design the sales organization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Task 5: Create critical organizational processes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Task 6: Staff the sales organization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4: Design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</a:t>
            </a:r>
            <a:r>
              <a:rPr lang="en-US" sz="2000" b="1" dirty="0" err="1" smtClean="0">
                <a:latin typeface="Arial Narrow"/>
                <a:cs typeface="Arial Narrow"/>
              </a:rPr>
              <a:t>Insource</a:t>
            </a:r>
            <a:r>
              <a:rPr lang="en-US" sz="2000" b="1" dirty="0" smtClean="0">
                <a:latin typeface="Arial Narrow"/>
                <a:cs typeface="Arial Narrow"/>
              </a:rPr>
              <a:t> or outsource the selling effort?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Control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Cost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Flexibility</a:t>
            </a:r>
          </a:p>
          <a:p>
            <a:pPr marL="461963" indent="-222250" defTabSz="225425">
              <a:spcBef>
                <a:spcPts val="1800"/>
              </a:spcBef>
            </a:pPr>
            <a:r>
              <a:rPr lang="en-US" dirty="0" smtClean="0">
                <a:latin typeface="Arial Narrow"/>
                <a:cs typeface="Arial Narrow"/>
              </a:rPr>
              <a:t>•	Organizing an employee-based sales force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Evolving the sales organization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Design sales territories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1" y="2057400"/>
            <a:ext cx="6426200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16</a:t>
            </a:r>
          </a:p>
          <a:p>
            <a:pPr rtl="0">
              <a:spcBef>
                <a:spcPts val="1800"/>
              </a:spcBef>
            </a:pP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Directing, Managing </a:t>
            </a:r>
            <a:b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</a:br>
            <a:r>
              <a:rPr lang="en-US" sz="4800" kern="1200" dirty="0" smtClean="0">
                <a:solidFill>
                  <a:schemeClr val="tx1"/>
                </a:solidFill>
                <a:latin typeface="Arial Narrow"/>
                <a:ea typeface="+mn-ea"/>
                <a:cs typeface="Arial Narrow"/>
              </a:rPr>
              <a:t>Field Sales Efforts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4: Design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8696" y="1600200"/>
            <a:ext cx="7295137" cy="309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</a:t>
            </a:r>
            <a:r>
              <a:rPr lang="en-US" dirty="0" err="1" smtClean="0">
                <a:latin typeface="Arial Narrow"/>
                <a:cs typeface="Arial Narrow"/>
              </a:rPr>
              <a:t>Insource</a:t>
            </a:r>
            <a:r>
              <a:rPr lang="en-US" dirty="0" smtClean="0">
                <a:latin typeface="Arial Narrow"/>
                <a:cs typeface="Arial Narrow"/>
              </a:rPr>
              <a:t> or outsource the selling effort?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Organizing an employee-based sales force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Degree of centralization/decentralization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Number of management levels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Managerial span of control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Degree of specialization</a:t>
            </a:r>
          </a:p>
          <a:p>
            <a:pPr marL="461963" indent="-222250" defTabSz="225425">
              <a:spcBef>
                <a:spcPts val="1800"/>
              </a:spcBef>
            </a:pPr>
            <a:r>
              <a:rPr lang="en-US" dirty="0" smtClean="0">
                <a:latin typeface="Arial Narrow"/>
                <a:cs typeface="Arial Narrow"/>
              </a:rPr>
              <a:t>•	Evolving the sales organization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Design sales territories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4: Design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84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Degree of Specialization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Unspecialized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No geographic bounds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Geographic</a:t>
            </a:r>
          </a:p>
          <a:p>
            <a:pPr marL="461963" indent="-222250" defTabSz="225425">
              <a:spcBef>
                <a:spcPts val="18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Specialized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Product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New business/maintenance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Distribution channel member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Market segment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Customer importance (strategic/key/global account)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4: Design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</a:t>
            </a:r>
            <a:r>
              <a:rPr lang="en-US" dirty="0" err="1" smtClean="0">
                <a:latin typeface="Arial Narrow"/>
                <a:cs typeface="Arial Narrow"/>
              </a:rPr>
              <a:t>Insource</a:t>
            </a:r>
            <a:r>
              <a:rPr lang="en-US" dirty="0" smtClean="0">
                <a:latin typeface="Arial Narrow"/>
                <a:cs typeface="Arial Narrow"/>
              </a:rPr>
              <a:t> or outsource the selling effort?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Organizing an employee-based sales force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Evolving the sales organization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to/from outsourced selling to employee-based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among sales force specialization</a:t>
            </a:r>
          </a:p>
          <a:p>
            <a:pPr marL="461963" indent="-222250" defTabSz="225425">
              <a:spcBef>
                <a:spcPts val="1800"/>
              </a:spcBef>
            </a:pPr>
            <a:r>
              <a:rPr lang="en-US" dirty="0" smtClean="0">
                <a:latin typeface="Arial Narrow"/>
                <a:cs typeface="Arial Narrow"/>
              </a:rPr>
              <a:t>•	Design sales territories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4: Design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696" y="1600200"/>
            <a:ext cx="7295137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</a:t>
            </a:r>
            <a:r>
              <a:rPr lang="en-US" dirty="0" err="1" smtClean="0">
                <a:latin typeface="Arial Narrow"/>
                <a:cs typeface="Arial Narrow"/>
              </a:rPr>
              <a:t>Insource</a:t>
            </a:r>
            <a:r>
              <a:rPr lang="en-US" dirty="0" smtClean="0">
                <a:latin typeface="Arial Narrow"/>
                <a:cs typeface="Arial Narrow"/>
              </a:rPr>
              <a:t> or outsource the selling effort?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Organizing an employee-based sales force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dirty="0" smtClean="0">
                <a:latin typeface="Arial Narrow"/>
                <a:cs typeface="Arial Narrow"/>
              </a:rPr>
              <a:t>•	Evolving the sales organization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Design sales territories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4: Design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Design Sales Territories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Initial design by sales potential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Calculate workload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Adjust initial design for workload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Continuous monitoring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170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225425">
              <a:spcBef>
                <a:spcPts val="1200"/>
              </a:spcBef>
            </a:pPr>
            <a:r>
              <a:rPr lang="en-US" sz="2000" b="1" dirty="0">
                <a:latin typeface="Arial Narrow"/>
                <a:cs typeface="Arial Narrow"/>
              </a:rPr>
              <a:t>Sales Organizations Set </a:t>
            </a:r>
            <a:r>
              <a:rPr lang="en-US" sz="2000" b="1" dirty="0" smtClean="0">
                <a:latin typeface="Arial Narrow"/>
                <a:cs typeface="Arial Narrow"/>
              </a:rPr>
              <a:t>Up Systems and to </a:t>
            </a:r>
            <a:r>
              <a:rPr lang="en-US" sz="2000" b="1" dirty="0">
                <a:latin typeface="Arial Narrow"/>
                <a:cs typeface="Arial Narrow"/>
              </a:rPr>
              <a:t>Implement</a:t>
            </a:r>
            <a:r>
              <a:rPr lang="en-US" sz="2000" b="1" dirty="0" smtClean="0">
                <a:latin typeface="Arial Narrow"/>
                <a:cs typeface="Arial Narrow"/>
              </a:rPr>
              <a:t> Planned Selling Effort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Sales planning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Pipeline analysis and sales forecasting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Evaluation methods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Reward systems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Key questions</a:t>
            </a:r>
          </a:p>
          <a:p>
            <a:pPr marL="684213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Components</a:t>
            </a:r>
            <a:endParaRPr lang="en-US" dirty="0" smtClean="0">
              <a:latin typeface="Arial Narrow"/>
              <a:cs typeface="Arial Narrow"/>
            </a:endParaRPr>
          </a:p>
        </p:txBody>
      </p:sp>
      <p:pic>
        <p:nvPicPr>
          <p:cNvPr id="5" name="Picture 4" descr="sales process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3" y="3595549"/>
            <a:ext cx="3467100" cy="23495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Pipeline Analysis and Sales Forecasting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pic>
        <p:nvPicPr>
          <p:cNvPr id="25" name="Picture 24" descr="figure 18.3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623" y="2546350"/>
            <a:ext cx="6181725" cy="29127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Pipeline Analysis and Sales Forecasting: </a:t>
            </a:r>
            <a:r>
              <a:rPr lang="en-US" sz="2400" b="1" i="1" dirty="0" smtClean="0">
                <a:latin typeface="Arial Narrow"/>
                <a:cs typeface="Arial Narrow"/>
              </a:rPr>
              <a:t>Illustration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7052"/>
              </p:ext>
            </p:extLst>
          </p:nvPr>
        </p:nvGraphicFramePr>
        <p:xfrm>
          <a:off x="938696" y="2138680"/>
          <a:ext cx="7295134" cy="2656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162"/>
                <a:gridCol w="1042162"/>
                <a:gridCol w="1042162"/>
                <a:gridCol w="1042162"/>
                <a:gridCol w="1042162"/>
                <a:gridCol w="1042162"/>
                <a:gridCol w="104216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Total Sales Leads Discovered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Opportunities Identified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Opportunities Validated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Opportunities Qualified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Conditional</a:t>
                      </a:r>
                      <a:r>
                        <a:rPr lang="en-US" sz="1200" b="1" i="0" baseline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 Agreements Made with Customer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Business </a:t>
                      </a:r>
                      <a:b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Won</a:t>
                      </a:r>
                      <a:endParaRPr lang="en-US" sz="12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Territory total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$76 million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$28 million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$17 million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$13 million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$10 million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$8 million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Percentage of total pipeline leads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100%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37%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22%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17%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13%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11%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Percentage success from previous stage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100%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37%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61%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76%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77%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 smtClean="0">
                          <a:latin typeface="Arial Narrow"/>
                          <a:cs typeface="Arial Narrow"/>
                        </a:rPr>
                        <a:t>80%</a:t>
                      </a:r>
                      <a:endParaRPr lang="en-US" sz="12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Relationships Among Control Measures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2514600"/>
            <a:ext cx="2057400" cy="685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Input Measures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1" name="Straight Arrow Connector 10"/>
          <p:cNvCxnSpPr>
            <a:stCxn id="9" idx="3"/>
            <a:endCxn id="19" idx="1"/>
          </p:cNvCxnSpPr>
          <p:nvPr/>
        </p:nvCxnSpPr>
        <p:spPr>
          <a:xfrm>
            <a:off x="2971800" y="2857500"/>
            <a:ext cx="630385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602185" y="2514600"/>
            <a:ext cx="2057400" cy="685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Intermediate Measures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20" name="Straight Arrow Connector 19"/>
          <p:cNvCxnSpPr>
            <a:stCxn id="19" idx="3"/>
            <a:endCxn id="21" idx="1"/>
          </p:cNvCxnSpPr>
          <p:nvPr/>
        </p:nvCxnSpPr>
        <p:spPr>
          <a:xfrm>
            <a:off x="5659585" y="2857500"/>
            <a:ext cx="630385" cy="1588"/>
          </a:xfrm>
          <a:prstGeom prst="straightConnector1">
            <a:avLst/>
          </a:prstGeom>
          <a:ln w="508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89970" y="2514600"/>
            <a:ext cx="20574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Output Measures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Evaluation Methods: </a:t>
            </a:r>
            <a:r>
              <a:rPr lang="en-US" sz="2400" b="1" i="1" dirty="0" smtClean="0">
                <a:latin typeface="Arial Narrow"/>
                <a:cs typeface="Arial Narrow"/>
              </a:rPr>
              <a:t>Input Measures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233679"/>
              </p:ext>
            </p:extLst>
          </p:nvPr>
        </p:nvGraphicFramePr>
        <p:xfrm>
          <a:off x="938696" y="2138680"/>
          <a:ext cx="7295137" cy="2087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8849"/>
                <a:gridCol w="2968144"/>
                <a:gridCol w="296814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Measure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Value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Limitations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Calls per day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Identifies level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of calling effort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Measures quantity of calls, not quality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Calls per account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Identifies level of calling effort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Measures quantity of calls, not quality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Calls per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new account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Identifies where time is spent;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link to sales strategy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Should be used together with calls per existing account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Calls per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existing account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Identifies where time is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spent; </a:t>
                      </a:r>
                      <a:b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link to sales strategy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Should be used together with calls per </a:t>
                      </a:r>
                      <a:br>
                        <a:rPr lang="en-US" sz="1300" b="1" i="0" dirty="0" smtClean="0">
                          <a:latin typeface="Arial Narrow"/>
                          <a:cs typeface="Arial Narrow"/>
                        </a:rPr>
                      </a:br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new account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Fundamental Business Model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1600200"/>
            <a:ext cx="3657600" cy="347472"/>
          </a:xfrm>
          <a:prstGeom prst="rect">
            <a:avLst/>
          </a:prstGeom>
          <a:solidFill>
            <a:srgbClr val="17375E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Shareholder Value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2262433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Organizational Survival,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934759"/>
            <a:ext cx="3657600" cy="347472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Current, Potential Profits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3604107"/>
            <a:ext cx="3657600" cy="34747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latin typeface="Arial Narrow"/>
                <a:cs typeface="Arial Narrow"/>
              </a:rPr>
              <a:t>Attract, </a:t>
            </a:r>
            <a:r>
              <a:rPr lang="en-US" smtClean="0">
                <a:latin typeface="Arial Narrow"/>
                <a:cs typeface="Arial Narrow"/>
              </a:rPr>
              <a:t>Retain, </a:t>
            </a:r>
            <a:r>
              <a:rPr lang="en-US" dirty="0" smtClean="0">
                <a:latin typeface="Arial Narrow"/>
                <a:cs typeface="Arial Narrow"/>
              </a:rPr>
              <a:t>Grow Customers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4279413"/>
            <a:ext cx="3657600" cy="34747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Customer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200" y="4951740"/>
            <a:ext cx="3657600" cy="3474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 anchorCtr="1">
            <a:noAutofit/>
          </a:bodyPr>
          <a:lstStyle/>
          <a:p>
            <a:pPr algn="ctr">
              <a:lnSpc>
                <a:spcPts val="2200"/>
              </a:lnSpc>
            </a:pPr>
            <a:r>
              <a:rPr lang="en-US" dirty="0" smtClean="0">
                <a:solidFill>
                  <a:srgbClr val="FFFFFF"/>
                </a:solidFill>
                <a:latin typeface="Arial Narrow"/>
                <a:cs typeface="Arial Narrow"/>
              </a:rPr>
              <a:t>Company</a:t>
            </a:r>
          </a:p>
        </p:txBody>
      </p:sp>
      <p:cxnSp>
        <p:nvCxnSpPr>
          <p:cNvPr id="11" name="Straight Arrow Connector 10"/>
          <p:cNvCxnSpPr>
            <a:stCxn id="10" idx="0"/>
            <a:endCxn id="9" idx="2"/>
          </p:cNvCxnSpPr>
          <p:nvPr/>
        </p:nvCxnSpPr>
        <p:spPr>
          <a:xfrm rot="5400000" flipH="1" flipV="1">
            <a:off x="4409573" y="4789313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407985" y="411619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406397" y="3443864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04809" y="2771537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403221" y="2099211"/>
            <a:ext cx="324855" cy="1588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2906" y="3799179"/>
            <a:ext cx="1425123" cy="726522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sp>
        <p:nvSpPr>
          <p:cNvPr id="17" name="Oval 16"/>
          <p:cNvSpPr/>
          <p:nvPr/>
        </p:nvSpPr>
        <p:spPr>
          <a:xfrm>
            <a:off x="7079107" y="3113379"/>
            <a:ext cx="1439860" cy="66446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en-US" sz="1400" dirty="0" smtClean="0">
                <a:solidFill>
                  <a:srgbClr val="FFFFFF"/>
                </a:solidFill>
                <a:latin typeface="Arial Narrow"/>
                <a:cs typeface="Arial Narrow"/>
              </a:rPr>
              <a:t>Competitors</a:t>
            </a:r>
          </a:p>
        </p:txBody>
      </p:sp>
      <p:cxnSp>
        <p:nvCxnSpPr>
          <p:cNvPr id="18" name="Straight Arrow Connector 17"/>
          <p:cNvCxnSpPr>
            <a:stCxn id="16" idx="6"/>
            <a:endCxn id="8" idx="1"/>
          </p:cNvCxnSpPr>
          <p:nvPr/>
        </p:nvCxnSpPr>
        <p:spPr>
          <a:xfrm flipV="1">
            <a:off x="2108029" y="3777843"/>
            <a:ext cx="635171" cy="384597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7" idx="2"/>
          </p:cNvCxnSpPr>
          <p:nvPr/>
        </p:nvCxnSpPr>
        <p:spPr>
          <a:xfrm flipH="1">
            <a:off x="6400803" y="3445611"/>
            <a:ext cx="678304" cy="35356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175" indent="-3175"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Evaluation Methods: </a:t>
            </a:r>
            <a:r>
              <a:rPr lang="en-US" sz="2400" b="1" i="1" dirty="0" smtClean="0">
                <a:latin typeface="Arial Narrow"/>
                <a:cs typeface="Arial Narrow"/>
              </a:rPr>
              <a:t>Intermediate Measures</a:t>
            </a:r>
            <a:endParaRPr lang="en-US" sz="2400" dirty="0" smtClean="0">
              <a:latin typeface="Arial Narrow"/>
              <a:cs typeface="Arial Narrow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5028"/>
              </p:ext>
            </p:extLst>
          </p:nvPr>
        </p:nvGraphicFramePr>
        <p:xfrm>
          <a:off x="938694" y="2138680"/>
          <a:ext cx="7295138" cy="3083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1488"/>
                <a:gridCol w="4123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Measure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Rationale</a:t>
                      </a:r>
                      <a:endParaRPr lang="en-US" sz="1400" b="1" i="0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3A1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Commitments to co-op advertising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Customers place resources at risk and make best efforts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Customer’s subjective impression of salesperson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interaction – telesales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Indicator of future sales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Distribution breadth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Necessary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step to making sales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Entry on approved supplier list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Customers purchase only from approved suppliers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Factory trials agreed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Trials precede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purchase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Proposals accepted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Necessary step to winning business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Retail displays</a:t>
                      </a:r>
                      <a:r>
                        <a:rPr lang="en-US" sz="1300" b="1" i="0" baseline="0" dirty="0" smtClean="0">
                          <a:latin typeface="Arial Narrow"/>
                          <a:cs typeface="Arial Narrow"/>
                        </a:rPr>
                        <a:t> accepted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i="0" dirty="0" smtClean="0">
                          <a:latin typeface="Arial Narrow"/>
                          <a:cs typeface="Arial Narrow"/>
                        </a:rPr>
                        <a:t>Good shelf positioning leads to sales</a:t>
                      </a:r>
                      <a:endParaRPr lang="en-US" sz="1300" b="1" i="0" dirty="0"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73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696" y="1600200"/>
            <a:ext cx="7295137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Reward Systems: </a:t>
            </a:r>
            <a:r>
              <a:rPr lang="en-US" sz="2400" b="1" i="1" dirty="0" smtClean="0">
                <a:latin typeface="Arial Narrow"/>
                <a:cs typeface="Arial Narrow"/>
              </a:rPr>
              <a:t>Key Questions for Salespeople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Can I </a:t>
            </a:r>
            <a:r>
              <a:rPr lang="en-US" sz="2000" b="1" i="1" dirty="0" smtClean="0">
                <a:latin typeface="Arial Narrow"/>
                <a:cs typeface="Arial Narrow"/>
              </a:rPr>
              <a:t>achieve</a:t>
            </a:r>
            <a:r>
              <a:rPr lang="en-US" sz="2000" b="1" dirty="0" smtClean="0">
                <a:latin typeface="Arial Narrow"/>
                <a:cs typeface="Arial Narrow"/>
              </a:rPr>
              <a:t> my sales objectives?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Do I </a:t>
            </a:r>
            <a:r>
              <a:rPr lang="en-US" sz="2000" b="1" i="1" dirty="0" smtClean="0">
                <a:latin typeface="Arial Narrow"/>
                <a:cs typeface="Arial Narrow"/>
              </a:rPr>
              <a:t>value</a:t>
            </a:r>
            <a:r>
              <a:rPr lang="en-US" sz="2000" b="1" dirty="0" smtClean="0">
                <a:latin typeface="Arial Narrow"/>
                <a:cs typeface="Arial Narrow"/>
              </a:rPr>
              <a:t> the rewards I will earn for meeting my sales objectives?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Do I believe I will truly </a:t>
            </a:r>
            <a:r>
              <a:rPr lang="en-US" sz="2000" b="1" i="1" dirty="0" smtClean="0">
                <a:latin typeface="Arial Narrow"/>
                <a:cs typeface="Arial Narrow"/>
              </a:rPr>
              <a:t>receive</a:t>
            </a:r>
            <a:r>
              <a:rPr lang="en-US" sz="2000" b="1" dirty="0" smtClean="0">
                <a:latin typeface="Arial Narrow"/>
                <a:cs typeface="Arial Narrow"/>
              </a:rPr>
              <a:t> the rewards I earn?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Is the reward system </a:t>
            </a:r>
            <a:r>
              <a:rPr lang="en-US" sz="2000" b="1" i="1" dirty="0" smtClean="0">
                <a:latin typeface="Arial Narrow"/>
                <a:cs typeface="Arial Narrow"/>
              </a:rPr>
              <a:t>fair</a:t>
            </a:r>
            <a:r>
              <a:rPr lang="en-US" sz="2000" b="1" dirty="0" smtClean="0">
                <a:latin typeface="Arial Narrow"/>
                <a:cs typeface="Arial Narrow"/>
              </a:rPr>
              <a:t>?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2816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Reward Systems: </a:t>
            </a:r>
            <a:r>
              <a:rPr lang="en-US" sz="2400" b="1" i="1" dirty="0" smtClean="0">
                <a:latin typeface="Arial Narrow"/>
                <a:cs typeface="Arial Narrow"/>
              </a:rPr>
              <a:t>Components</a:t>
            </a:r>
            <a:endParaRPr lang="en-US" sz="2400" b="1" dirty="0" smtClean="0">
              <a:latin typeface="Arial Narrow"/>
              <a:cs typeface="Arial Narrow"/>
            </a:endParaRP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Financial compensation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base salary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sales commission</a:t>
            </a:r>
          </a:p>
          <a:p>
            <a:pPr marL="681038" indent="-222250" defTabSz="225425">
              <a:spcBef>
                <a:spcPts val="600"/>
              </a:spcBef>
            </a:pPr>
            <a:r>
              <a:rPr lang="en-US" b="1" dirty="0" smtClean="0">
                <a:latin typeface="Arial Narrow"/>
                <a:cs typeface="Arial Narrow"/>
              </a:rPr>
              <a:t>•	bonus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Recognition</a:t>
            </a:r>
          </a:p>
          <a:p>
            <a:pPr marL="461963" indent="-222250" defTabSz="225425">
              <a:spcBef>
                <a:spcPts val="12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Promotions and work assignments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Reward Systems: </a:t>
            </a:r>
            <a:r>
              <a:rPr lang="en-US" sz="2400" b="1" i="1" dirty="0" smtClean="0">
                <a:latin typeface="Arial Narrow"/>
                <a:cs typeface="Arial Narrow"/>
              </a:rPr>
              <a:t>Components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486400" cy="320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40260" y="3833091"/>
            <a:ext cx="83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Financial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Reward $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807293" y="4481791"/>
            <a:ext cx="6394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Salary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828800" y="57150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 Performance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486400" cy="3213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Reward Systems: </a:t>
            </a:r>
            <a:r>
              <a:rPr lang="en-US" sz="2400" b="1" i="1" dirty="0" smtClean="0">
                <a:latin typeface="Arial Narrow"/>
                <a:cs typeface="Arial Narrow"/>
              </a:rPr>
              <a:t>Components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260" y="3833091"/>
            <a:ext cx="83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Financial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Reward $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190890" y="3571494"/>
            <a:ext cx="1068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Commission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828800" y="57150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 Performance</a:t>
            </a:r>
            <a:endParaRPr lang="en-US" sz="1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14600"/>
            <a:ext cx="54864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5: Critical Organizational Processes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696" y="1600200"/>
            <a:ext cx="72951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Reward Systems: </a:t>
            </a:r>
            <a:r>
              <a:rPr lang="en-US" sz="2400" b="1" i="1" dirty="0" smtClean="0">
                <a:latin typeface="Arial Narrow"/>
                <a:cs typeface="Arial Narrow"/>
              </a:rPr>
              <a:t>Components</a:t>
            </a:r>
            <a:endParaRPr lang="en-US" sz="2400" b="1" dirty="0" smtClean="0"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40260" y="3833091"/>
            <a:ext cx="83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 Narrow"/>
                <a:cs typeface="Arial Narrow"/>
              </a:rPr>
              <a:t>Financial</a:t>
            </a:r>
          </a:p>
          <a:p>
            <a:r>
              <a:rPr lang="en-US" sz="1400" b="1" dirty="0" smtClean="0">
                <a:latin typeface="Arial Narrow"/>
                <a:cs typeface="Arial Narrow"/>
              </a:rPr>
              <a:t>Reward $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575920" y="3263717"/>
            <a:ext cx="1358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Bonus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1828800" y="5715000"/>
            <a:ext cx="54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Sales Performance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194387" y="4344766"/>
            <a:ext cx="1358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Bonus</a:t>
            </a:r>
            <a:endParaRPr lang="en-US" sz="1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6: Staff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26776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Trade Offs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Time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Tolerance for failure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Hiring philosophy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Availability</a:t>
            </a:r>
          </a:p>
          <a:p>
            <a:pPr defTabSz="225425">
              <a:spcBef>
                <a:spcPts val="36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Staffing Process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Task 6: Staff the Sales Organization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225425">
              <a:spcBef>
                <a:spcPts val="1200"/>
              </a:spcBef>
            </a:pPr>
            <a:r>
              <a:rPr lang="en-US" sz="2000" dirty="0" smtClean="0">
                <a:latin typeface="Arial Narrow"/>
                <a:cs typeface="Arial Narrow"/>
              </a:rPr>
              <a:t>Trade Offs</a:t>
            </a:r>
          </a:p>
          <a:p>
            <a:pPr defTabSz="225425">
              <a:spcBef>
                <a:spcPts val="1200"/>
              </a:spcBef>
            </a:pPr>
            <a:r>
              <a:rPr lang="en-US" sz="2400" b="1" dirty="0" smtClean="0">
                <a:latin typeface="Arial Narrow"/>
                <a:cs typeface="Arial Narrow"/>
              </a:rPr>
              <a:t>Staffing Process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Recruiting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Selecting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Training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Coaching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Retaining</a:t>
            </a:r>
          </a:p>
          <a:p>
            <a:pPr marL="461963" indent="-222250" defTabSz="225425">
              <a:spcBef>
                <a:spcPts val="600"/>
              </a:spcBef>
            </a:pPr>
            <a:r>
              <a:rPr lang="en-US" sz="2000" b="1" dirty="0" smtClean="0">
                <a:latin typeface="Arial Narrow"/>
                <a:cs typeface="Arial Narrow"/>
              </a:rPr>
              <a:t>•	Replacing</a:t>
            </a:r>
          </a:p>
        </p:txBody>
      </p:sp>
      <p:pic>
        <p:nvPicPr>
          <p:cNvPr id="6" name="Picture 5" descr="sales sta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15" y="2553224"/>
            <a:ext cx="2057400" cy="2057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39241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Leading the field sales effort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1: </a:t>
            </a:r>
            <a:r>
              <a:rPr lang="en-US" sz="1600" b="1" dirty="0" smtClean="0">
                <a:latin typeface="Arial Narrow"/>
                <a:cs typeface="Arial Narrow"/>
              </a:rPr>
              <a:t>Set, achieve </a:t>
            </a:r>
            <a:r>
              <a:rPr lang="en-US" sz="1600" b="1" dirty="0" smtClean="0">
                <a:latin typeface="Arial Narrow"/>
                <a:cs typeface="Arial Narrow"/>
              </a:rPr>
              <a:t>sales objectives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2: </a:t>
            </a:r>
            <a:r>
              <a:rPr lang="en-US" sz="1600" b="1" dirty="0" smtClean="0">
                <a:latin typeface="Arial Narrow"/>
                <a:cs typeface="Arial Narrow"/>
              </a:rPr>
              <a:t>Determine, allocate </a:t>
            </a:r>
            <a:r>
              <a:rPr lang="en-US" sz="1600" b="1" dirty="0" smtClean="0">
                <a:latin typeface="Arial Narrow"/>
                <a:cs typeface="Arial Narrow"/>
              </a:rPr>
              <a:t>selling effort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3: Develop sales approaches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4: Design the sales organization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5: Create critical organizational processes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Task 6: Staff the sales organization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Key/strategic account management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16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Leading the field sales effort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Key/strategic account management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The congruence model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dirty="0" smtClean="0">
                <a:latin typeface="Arial Narrow"/>
                <a:cs typeface="Arial Narrow"/>
              </a:rPr>
              <a:t>•	Key success factors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Six Marketing Imperatives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1: Determine, recommend which markets to address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2: Identify, target market segments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3: Set strategic </a:t>
            </a:r>
            <a:r>
              <a:rPr lang="en-US" dirty="0" smtClean="0">
                <a:latin typeface="Arial Narrow"/>
                <a:cs typeface="Arial Narrow"/>
              </a:rPr>
              <a:t>direction, positioning</a:t>
            </a:r>
            <a:endParaRPr lang="en-US" dirty="0" smtClean="0">
              <a:latin typeface="Arial Narrow"/>
              <a:cs typeface="Arial Narrow"/>
            </a:endParaRP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Imperative 4: Design the market offer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5: Secure support from other functions</a:t>
            </a:r>
          </a:p>
          <a:p>
            <a:pPr marL="230188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Imperative 6: Monitor, </a:t>
            </a:r>
            <a:r>
              <a:rPr lang="en-US" dirty="0" smtClean="0">
                <a:latin typeface="Arial Narrow"/>
                <a:cs typeface="Arial Narrow"/>
              </a:rPr>
              <a:t>control execution/performance</a:t>
            </a:r>
            <a:endParaRPr lang="en-US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2"/>
                </a:solidFill>
                <a:latin typeface="Arial Narrow"/>
                <a:cs typeface="Arial Narrow"/>
              </a:rPr>
              <a:t>Key/Strategic Account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2217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40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400" b="1" dirty="0" smtClean="0">
                <a:latin typeface="Arial Narrow"/>
                <a:cs typeface="Arial Narrow"/>
              </a:rPr>
              <a:t>Key/Strategic Account Management</a:t>
            </a:r>
          </a:p>
          <a:p>
            <a:pPr marL="801687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Key accounts are driven by the 80:20 rule </a:t>
            </a:r>
          </a:p>
          <a:p>
            <a:pPr marL="801687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Strategic Account Managers (SAMs) are responsible for building, sustaining customer relationships</a:t>
            </a:r>
          </a:p>
          <a:p>
            <a:pPr marL="801687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Successful </a:t>
            </a:r>
            <a:r>
              <a:rPr lang="en-US" sz="2000" b="1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SAMs</a:t>
            </a:r>
            <a:r>
              <a:rPr lang="en-US" sz="20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 require critical decisions in: Strategy, Organizational Structure, Human Resources, Systems and Processes</a:t>
            </a:r>
            <a:endParaRPr lang="en-US" sz="2000" b="1" dirty="0">
              <a:solidFill>
                <a:srgbClr val="000000"/>
              </a:solidFill>
              <a:latin typeface="Arial Narrow"/>
              <a:cs typeface="Arial Narrow"/>
            </a:endParaRPr>
          </a:p>
          <a:p>
            <a:pPr marL="801687" indent="-342900" defTabSz="454025">
              <a:spcBef>
                <a:spcPts val="1200"/>
              </a:spcBef>
              <a:buFont typeface="Arial"/>
              <a:buChar char="•"/>
              <a:tabLst>
                <a:tab pos="1825625" algn="l"/>
              </a:tabLst>
            </a:pPr>
            <a:endParaRPr lang="en-US" sz="2000" b="1" dirty="0" smtClean="0">
              <a:solidFill>
                <a:srgbClr val="000090"/>
              </a:solidFill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810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46440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500" dirty="0" smtClean="0">
                <a:solidFill>
                  <a:schemeClr val="bg1"/>
                </a:solidFill>
                <a:latin typeface="Arial Narrow"/>
                <a:cs typeface="Arial Narrow"/>
              </a:rPr>
              <a:t>Key/Strategic Account Management: </a:t>
            </a:r>
            <a:r>
              <a:rPr lang="en-US" sz="2500" i="1" dirty="0" smtClean="0">
                <a:solidFill>
                  <a:schemeClr val="bg1"/>
                </a:solidFill>
                <a:latin typeface="Arial Narrow"/>
                <a:cs typeface="Arial Narrow"/>
              </a:rPr>
              <a:t>The Congruence Model</a:t>
            </a:r>
            <a:endParaRPr lang="en-US" sz="25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073" y="1684945"/>
            <a:ext cx="3462200" cy="54864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Narrow"/>
                <a:cs typeface="Arial Narrow"/>
              </a:rPr>
              <a:t>Profits, Survival and Growth,</a:t>
            </a:r>
            <a:br>
              <a:rPr lang="en-US" sz="1400" b="1" dirty="0" smtClean="0">
                <a:latin typeface="Arial Narrow"/>
                <a:cs typeface="Arial Narrow"/>
              </a:rPr>
            </a:br>
            <a:r>
              <a:rPr lang="en-US" sz="1400" b="1" dirty="0" smtClean="0">
                <a:latin typeface="Arial Narrow"/>
                <a:cs typeface="Arial Narrow"/>
              </a:rPr>
              <a:t>Shareholder Value</a:t>
            </a:r>
            <a:endParaRPr lang="en-US" sz="1400" b="1" dirty="0">
              <a:latin typeface="Arial Narrow"/>
              <a:cs typeface="Arial Narrow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30073" y="2455255"/>
            <a:ext cx="3462200" cy="54864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Attract, Retain, Grow</a:t>
            </a:r>
            <a:b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Key/Strategic Accounts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0" name="Straight Arrow Connector 9"/>
          <p:cNvCxnSpPr>
            <a:stCxn id="8" idx="0"/>
            <a:endCxn id="7" idx="2"/>
          </p:cNvCxnSpPr>
          <p:nvPr/>
        </p:nvCxnSpPr>
        <p:spPr>
          <a:xfrm rot="5400000" flipH="1" flipV="1">
            <a:off x="4450338" y="2344420"/>
            <a:ext cx="221670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30867" y="3224771"/>
            <a:ext cx="3462200" cy="365760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Customer Value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5400000" flipH="1" flipV="1">
            <a:off x="4451926" y="3113936"/>
            <a:ext cx="220876" cy="794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452720" y="3700572"/>
            <a:ext cx="221670" cy="1588"/>
          </a:xfrm>
          <a:prstGeom prst="straightConnector1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829279" y="3812201"/>
            <a:ext cx="3462200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 Narrow"/>
                <a:cs typeface="Arial Narrow"/>
              </a:rPr>
              <a:t>Organizational Congruence</a:t>
            </a:r>
            <a:endParaRPr lang="en-US" sz="14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57600" y="4468095"/>
            <a:ext cx="18288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Strategy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48361" y="5738095"/>
            <a:ext cx="1828800" cy="457200"/>
          </a:xfrm>
          <a:prstGeom prst="rect">
            <a:avLst/>
          </a:prstGeom>
          <a:solidFill>
            <a:srgbClr val="74C08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>
              <a:lnSpc>
                <a:spcPts val="2000"/>
              </a:lnSpc>
            </a:pPr>
            <a:r>
              <a:rPr lang="en-US" b="1" smtClean="0">
                <a:solidFill>
                  <a:srgbClr val="000000"/>
                </a:solidFill>
                <a:latin typeface="Arial Narrow"/>
                <a:cs typeface="Arial Narrow"/>
              </a:rPr>
              <a:t>Human Resources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19" name="Straight Arrow Connector 18"/>
          <p:cNvCxnSpPr>
            <a:stCxn id="16" idx="2"/>
            <a:endCxn id="17" idx="0"/>
          </p:cNvCxnSpPr>
          <p:nvPr/>
        </p:nvCxnSpPr>
        <p:spPr>
          <a:xfrm rot="5400000">
            <a:off x="4160981" y="5327076"/>
            <a:ext cx="812800" cy="923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36975" y="5322459"/>
            <a:ext cx="2651760" cy="9239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408175" y="5011658"/>
            <a:ext cx="1828800" cy="640080"/>
          </a:xfrm>
          <a:prstGeom prst="rect">
            <a:avLst/>
          </a:prstGeom>
          <a:solidFill>
            <a:schemeClr val="accent6">
              <a:lumMod val="50000"/>
              <a:alpha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Organization Structure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88735" y="5020897"/>
            <a:ext cx="1828800" cy="64008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b="1" dirty="0" smtClean="0">
                <a:solidFill>
                  <a:srgbClr val="000000"/>
                </a:solidFill>
                <a:latin typeface="Arial Narrow"/>
                <a:cs typeface="Arial Narrow"/>
              </a:rPr>
              <a:t>Systems and Processes</a:t>
            </a:r>
            <a:endParaRPr lang="en-US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cxnSp>
        <p:nvCxnSpPr>
          <p:cNvPr id="24" name="Straight Arrow Connector 23"/>
          <p:cNvCxnSpPr>
            <a:stCxn id="16" idx="1"/>
            <a:endCxn id="22" idx="0"/>
          </p:cNvCxnSpPr>
          <p:nvPr/>
        </p:nvCxnSpPr>
        <p:spPr>
          <a:xfrm rot="10800000" flipV="1">
            <a:off x="2322576" y="4696694"/>
            <a:ext cx="1335025" cy="31496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2"/>
            <a:endCxn id="17" idx="1"/>
          </p:cNvCxnSpPr>
          <p:nvPr/>
        </p:nvCxnSpPr>
        <p:spPr>
          <a:xfrm rot="16200000" flipH="1">
            <a:off x="2827990" y="5146323"/>
            <a:ext cx="314957" cy="1325786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2"/>
            <a:endCxn id="17" idx="3"/>
          </p:cNvCxnSpPr>
          <p:nvPr/>
        </p:nvCxnSpPr>
        <p:spPr>
          <a:xfrm rot="5400000">
            <a:off x="5987289" y="5150849"/>
            <a:ext cx="305718" cy="1325974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3" idx="0"/>
          </p:cNvCxnSpPr>
          <p:nvPr/>
        </p:nvCxnSpPr>
        <p:spPr>
          <a:xfrm>
            <a:off x="5486400" y="4696695"/>
            <a:ext cx="1316735" cy="324202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154545" y="4237186"/>
            <a:ext cx="6858000" cy="2159000"/>
          </a:xfrm>
          <a:prstGeom prst="rect">
            <a:avLst/>
          </a:prstGeom>
          <a:noFill/>
          <a:ln w="9525" cap="flat" cmpd="sng" algn="ctr">
            <a:solidFill>
              <a:schemeClr val="tx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914400" y="2633472"/>
            <a:ext cx="1397370" cy="54622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1" name="Straight Arrow Connector 40"/>
          <p:cNvCxnSpPr>
            <a:stCxn id="37" idx="6"/>
            <a:endCxn id="8" idx="1"/>
          </p:cNvCxnSpPr>
          <p:nvPr/>
        </p:nvCxnSpPr>
        <p:spPr>
          <a:xfrm flipV="1">
            <a:off x="2311770" y="2729575"/>
            <a:ext cx="518303" cy="177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018850" y="2234379"/>
            <a:ext cx="1397370" cy="54622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latin typeface="Arial Narrow"/>
                <a:cs typeface="Arial Narrow"/>
              </a:rPr>
              <a:t>Competitors</a:t>
            </a:r>
            <a:endParaRPr lang="en-US" sz="13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cxnSp>
        <p:nvCxnSpPr>
          <p:cNvPr id="43" name="Straight Arrow Connector 42"/>
          <p:cNvCxnSpPr>
            <a:stCxn id="42" idx="2"/>
            <a:endCxn id="8" idx="3"/>
          </p:cNvCxnSpPr>
          <p:nvPr/>
        </p:nvCxnSpPr>
        <p:spPr>
          <a:xfrm rot="10800000" flipV="1">
            <a:off x="6292274" y="2507491"/>
            <a:ext cx="726577" cy="222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8161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Leading the field sales effort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Key/strategic account management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dirty="0" smtClean="0">
                <a:latin typeface="Arial Narrow"/>
                <a:cs typeface="Arial Narrow"/>
              </a:rPr>
              <a:t>•	The congruence model</a:t>
            </a:r>
          </a:p>
          <a:p>
            <a:pPr marL="914400" indent="-223838" defTabSz="454025">
              <a:spcBef>
                <a:spcPts val="300"/>
              </a:spcBef>
            </a:pPr>
            <a:r>
              <a:rPr lang="en-US" sz="1600" b="1" dirty="0" smtClean="0">
                <a:latin typeface="Arial Narrow"/>
                <a:cs typeface="Arial Narrow"/>
              </a:rPr>
              <a:t>•	Key success factors</a:t>
            </a:r>
            <a:endParaRPr lang="en-US" b="1" dirty="0" smtClean="0">
              <a:latin typeface="Arial Narrow"/>
              <a:cs typeface="Arial Narrow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32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500" dirty="0" smtClean="0">
                <a:solidFill>
                  <a:schemeClr val="bg1"/>
                </a:solidFill>
                <a:latin typeface="Arial Narrow"/>
                <a:cs typeface="Arial Narrow"/>
              </a:rPr>
              <a:t>Key/Strategic Account Management: </a:t>
            </a:r>
            <a:r>
              <a:rPr lang="en-US" sz="2500" i="1" dirty="0" smtClean="0">
                <a:solidFill>
                  <a:schemeClr val="bg1"/>
                </a:solidFill>
                <a:latin typeface="Arial Narrow"/>
                <a:cs typeface="Arial Narrow"/>
              </a:rPr>
              <a:t>Key Success Factors</a:t>
            </a:r>
            <a:endParaRPr lang="en-US" sz="25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295137" cy="39395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Establish the scope – size and boundaries – of the key/strategic account program.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Secure senior management commitment.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Nominate and select the </a:t>
            </a:r>
            <a:r>
              <a:rPr lang="en-US" b="1" i="1" dirty="0" smtClean="0">
                <a:latin typeface="Arial Narrow"/>
                <a:cs typeface="Arial Narrow"/>
              </a:rPr>
              <a:t>right</a:t>
            </a:r>
            <a:r>
              <a:rPr lang="en-US" b="1" dirty="0" smtClean="0">
                <a:latin typeface="Arial Narrow"/>
                <a:cs typeface="Arial Narrow"/>
              </a:rPr>
              <a:t> key/strategic accounts.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Design the line organization for managing key/strategic accounts.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Secure effective key/strategic account managers.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Develop effective key/strategic account plans.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Establish the supporting organizational infrastructure.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Demonstrate the key/strategic account program’s incremental value to the firm and to the key/strategic accounts.</a:t>
            </a:r>
          </a:p>
          <a:p>
            <a:pPr marL="342900" indent="-342900" defTabSz="225425">
              <a:spcBef>
                <a:spcPts val="600"/>
              </a:spcBef>
              <a:buFont typeface="+mj-lt"/>
              <a:buAutoNum type="arabicPeriod"/>
            </a:pPr>
            <a:r>
              <a:rPr lang="en-US" b="1" dirty="0" smtClean="0">
                <a:latin typeface="Arial Narrow"/>
                <a:cs typeface="Arial Narrow"/>
              </a:rPr>
              <a:t>Develop effective governance processes for the key/strategic account program and for key/strategic accounts.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96" y="1600200"/>
            <a:ext cx="79717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Leading the field sales effort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Key/strategic account management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599" y="1600200"/>
            <a:ext cx="6989913" cy="19851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cap="all" dirty="0" smtClean="0">
                <a:latin typeface="Arial Narrow"/>
                <a:cs typeface="Arial Narrow"/>
              </a:rPr>
              <a:t>Chapter 16</a:t>
            </a:r>
          </a:p>
          <a:p>
            <a:pPr>
              <a:spcBef>
                <a:spcPts val="1800"/>
              </a:spcBef>
            </a:pPr>
            <a:r>
              <a:rPr lang="en-US" sz="4800" dirty="0" smtClean="0">
                <a:latin typeface="Arial Narrow"/>
                <a:cs typeface="Arial Narrow"/>
              </a:rPr>
              <a:t>Directing, Managing </a:t>
            </a:r>
            <a:br>
              <a:rPr lang="en-US" sz="4800" dirty="0" smtClean="0">
                <a:latin typeface="Arial Narrow"/>
                <a:cs typeface="Arial Narrow"/>
              </a:rPr>
            </a:br>
            <a:r>
              <a:rPr lang="en-US" sz="4800" dirty="0" smtClean="0">
                <a:latin typeface="Arial Narrow"/>
                <a:cs typeface="Arial Narrow"/>
              </a:rPr>
              <a:t>Field </a:t>
            </a:r>
            <a:r>
              <a:rPr lang="en-US" sz="4800" dirty="0" smtClean="0">
                <a:latin typeface="Arial Narrow"/>
                <a:cs typeface="Arial Narrow"/>
              </a:rPr>
              <a:t>Sales </a:t>
            </a:r>
            <a:r>
              <a:rPr lang="en-US" sz="4800" dirty="0" smtClean="0">
                <a:latin typeface="Arial Narrow"/>
                <a:cs typeface="Arial Narrow"/>
              </a:rPr>
              <a:t>Efforts</a:t>
            </a:r>
            <a:endParaRPr lang="en-US" sz="4800" dirty="0" smtClean="0">
              <a:latin typeface="Arial Narrow"/>
              <a:cs typeface="Arial Narrow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599" y="3902964"/>
            <a:ext cx="6207552" cy="1445003"/>
            <a:chOff x="136772" y="3872484"/>
            <a:chExt cx="7463482" cy="1737360"/>
          </a:xfrm>
        </p:grpSpPr>
        <p:pic>
          <p:nvPicPr>
            <p:cNvPr id="17" name="Picture 16" descr="TVM Cover 4th editi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303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17" descr="CMF 2015 Cover 4th edi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2315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19" name="Picture 18" descr="MM21c 2015 Cover 4th editio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3886200"/>
              <a:ext cx="1321308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0" name="Picture 19" descr="TVM Cover 4th editio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73014" y="3886200"/>
              <a:ext cx="108385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1" name="Picture 20" descr="TVM Cover 4th edi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5542" y="3886200"/>
              <a:ext cx="1124712" cy="1709928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72" y="3872484"/>
              <a:ext cx="1216152" cy="17373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" name="Group 22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Chapter Roadmap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0125"/>
              </p:ext>
            </p:extLst>
          </p:nvPr>
        </p:nvGraphicFramePr>
        <p:xfrm>
          <a:off x="905764" y="1606231"/>
          <a:ext cx="7325148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406"/>
                <a:gridCol w="3208338"/>
                <a:gridCol w="2043404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Marketing’s Role in </a:t>
                      </a:r>
                      <a:b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</a:b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Field Sales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Efforts</a:t>
                      </a:r>
                      <a:endParaRPr lang="en-US" sz="1200" b="1" dirty="0" smtClean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Leading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Sales Efforts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Arial Narrow"/>
                          <a:cs typeface="Arial Narrow"/>
                        </a:rPr>
                        <a:t>Strategic/Key Account Management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Arial Narrow"/>
                        <a:cs typeface="Arial Narrow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1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Developing Sales Strategy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Task 1: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Set, Achieve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Sales Objectives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Task 2: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Determine, Allocate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Selling Effort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Task 3: Develop Sales Approaches</a:t>
                      </a:r>
                    </a:p>
                    <a:p>
                      <a:pPr marL="115888" indent="-115888">
                        <a:spcBef>
                          <a:spcPts val="1200"/>
                        </a:spcBef>
                        <a:buFont typeface="+mj-lt"/>
                        <a:buNone/>
                      </a:pP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Implementing Sales Strategy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Task 4: Design the Sales Organization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Task 5: Create Critical Organizational Processes</a:t>
                      </a:r>
                    </a:p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Arial Narrow"/>
                          <a:cs typeface="Arial Narrow"/>
                        </a:rPr>
                        <a:t>Task 6: Staff the Sales Organization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5888" indent="-115888">
                        <a:spcBef>
                          <a:spcPts val="600"/>
                        </a:spcBef>
                        <a:buFont typeface="+mj-lt"/>
                        <a:buNone/>
                      </a:pPr>
                      <a:endParaRPr lang="en-US" sz="1200" b="1" baseline="0" dirty="0" smtClean="0">
                        <a:solidFill>
                          <a:schemeClr val="tx1"/>
                        </a:solidFill>
                        <a:latin typeface="Arial Narrow"/>
                        <a:cs typeface="Arial Narrow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459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Leading </a:t>
            </a:r>
            <a:r>
              <a:rPr lang="en-US" sz="2000" b="1" dirty="0" smtClean="0">
                <a:latin typeface="Arial Narrow"/>
                <a:cs typeface="Arial Narrow"/>
              </a:rPr>
              <a:t>the field </a:t>
            </a:r>
            <a:r>
              <a:rPr lang="en-US" sz="2000" b="1" dirty="0" smtClean="0">
                <a:latin typeface="Arial Narrow"/>
                <a:cs typeface="Arial Narrow"/>
              </a:rPr>
              <a:t>sales </a:t>
            </a:r>
            <a:r>
              <a:rPr lang="en-US" sz="2000" b="1" dirty="0" smtClean="0">
                <a:latin typeface="Arial Narrow"/>
                <a:cs typeface="Arial Narrow"/>
              </a:rPr>
              <a:t>effort</a:t>
            </a:r>
            <a:endParaRPr lang="en-US" sz="2000" b="1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Key/strategic account management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Directing, Managing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Field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Sales </a:t>
            </a:r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Efforts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8696" y="1600200"/>
            <a:ext cx="797178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smtClean="0">
                <a:latin typeface="Arial Narrow"/>
                <a:cs typeface="Arial Narrow"/>
              </a:rPr>
              <a:t>Session Roadmap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marketing, sales interface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Leading </a:t>
            </a:r>
            <a:r>
              <a:rPr lang="en-US" dirty="0" smtClean="0">
                <a:latin typeface="Arial Narrow"/>
                <a:cs typeface="Arial Narrow"/>
              </a:rPr>
              <a:t>the field </a:t>
            </a:r>
            <a:r>
              <a:rPr lang="en-US" dirty="0" smtClean="0">
                <a:latin typeface="Arial Narrow"/>
                <a:cs typeface="Arial Narrow"/>
              </a:rPr>
              <a:t>sales </a:t>
            </a:r>
            <a:r>
              <a:rPr lang="en-US" dirty="0" smtClean="0">
                <a:latin typeface="Arial Narrow"/>
                <a:cs typeface="Arial Narrow"/>
              </a:rPr>
              <a:t>effort</a:t>
            </a:r>
            <a:endParaRPr lang="en-US" dirty="0" smtClean="0">
              <a:latin typeface="Arial Narrow"/>
              <a:cs typeface="Arial Narrow"/>
            </a:endParaRP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The tasks of sales force management</a:t>
            </a:r>
          </a:p>
          <a:p>
            <a:pPr marL="682625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dirty="0" smtClean="0">
                <a:latin typeface="Arial Narrow"/>
                <a:cs typeface="Arial Narrow"/>
              </a:rPr>
              <a:t>•	Key/strategic account management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92607"/>
          </a:xfrm>
          <a:prstGeom prst="rect">
            <a:avLst/>
          </a:prstGeom>
          <a:solidFill>
            <a:srgbClr val="873A1F"/>
          </a:solidFill>
        </p:spPr>
        <p:txBody>
          <a:bodyPr wrap="square" lIns="182880" tIns="91440" rIns="182880" bIns="137160" rtlCol="0">
            <a:spAutoFit/>
          </a:bodyPr>
          <a:lstStyle/>
          <a:p>
            <a:pPr algn="r"/>
            <a:endParaRPr lang="en-US" sz="2800" dirty="0" smtClean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 Narrow"/>
                <a:cs typeface="Arial Narrow"/>
              </a:rPr>
              <a:t>The Marketing and Sales Interface</a:t>
            </a:r>
            <a:endParaRPr lang="en-US" sz="28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8696" y="1600200"/>
            <a:ext cx="7971784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Stereotypes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Time horizon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Roles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Span of responsibility</a:t>
            </a:r>
          </a:p>
          <a:p>
            <a:pPr marL="228600" indent="-223838" defTabSz="454025">
              <a:spcBef>
                <a:spcPts val="1200"/>
              </a:spcBef>
              <a:tabLst>
                <a:tab pos="1825625" algn="l"/>
              </a:tabLst>
            </a:pPr>
            <a:r>
              <a:rPr lang="en-US" sz="2000" b="1" dirty="0" smtClean="0">
                <a:latin typeface="Arial Narrow"/>
                <a:cs typeface="Arial Narrow"/>
              </a:rPr>
              <a:t>•	The challenge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820" y="177800"/>
            <a:ext cx="1200796" cy="1057495"/>
            <a:chOff x="210820" y="177800"/>
            <a:chExt cx="1200796" cy="10574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820" y="177800"/>
              <a:ext cx="652780" cy="8492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28600" y="1112184"/>
              <a:ext cx="1183016" cy="12311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kern="1200" cap="none" baseline="0" smtClean="0">
                  <a:solidFill>
                    <a:schemeClr val="tx1"/>
                  </a:solidFill>
                  <a:latin typeface="Arial"/>
                  <a:ea typeface="+mn-ea"/>
                  <a:cs typeface="Arial"/>
                </a:rPr>
                <a:t>www.wessexlearning.com</a:t>
              </a:r>
              <a:endParaRPr lang="en-US" sz="800" kern="1200" cap="none" baseline="30000" dirty="0" smtClean="0">
                <a:solidFill>
                  <a:schemeClr val="tx1"/>
                </a:solidFill>
                <a:latin typeface="Arial"/>
                <a:ea typeface="+mn-ea"/>
                <a:cs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1379</Words>
  <Application>Microsoft Macintosh PowerPoint</Application>
  <PresentationFormat>On-screen Show (4:3)</PresentationFormat>
  <Paragraphs>623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 Narrow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Anna B. Type &amp; Graphics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Botelho</dc:creator>
  <cp:lastModifiedBy>Anna Botelho</cp:lastModifiedBy>
  <cp:revision>143</cp:revision>
  <dcterms:created xsi:type="dcterms:W3CDTF">2016-05-02T18:00:02Z</dcterms:created>
  <dcterms:modified xsi:type="dcterms:W3CDTF">2017-02-20T21:25:12Z</dcterms:modified>
</cp:coreProperties>
</file>