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0"/>
  </p:notesMasterIdLst>
  <p:sldIdLst>
    <p:sldId id="257" r:id="rId2"/>
    <p:sldId id="258" r:id="rId3"/>
    <p:sldId id="259" r:id="rId4"/>
    <p:sldId id="493" r:id="rId5"/>
    <p:sldId id="396" r:id="rId6"/>
    <p:sldId id="632" r:id="rId7"/>
    <p:sldId id="629" r:id="rId8"/>
    <p:sldId id="630" r:id="rId9"/>
    <p:sldId id="634" r:id="rId10"/>
    <p:sldId id="633" r:id="rId11"/>
    <p:sldId id="635" r:id="rId12"/>
    <p:sldId id="636" r:id="rId13"/>
    <p:sldId id="534" r:id="rId14"/>
    <p:sldId id="535" r:id="rId15"/>
    <p:sldId id="536" r:id="rId16"/>
    <p:sldId id="538" r:id="rId17"/>
    <p:sldId id="631" r:id="rId18"/>
    <p:sldId id="549" r:id="rId19"/>
    <p:sldId id="557" r:id="rId20"/>
    <p:sldId id="576" r:id="rId21"/>
    <p:sldId id="638" r:id="rId22"/>
    <p:sldId id="577" r:id="rId23"/>
    <p:sldId id="610" r:id="rId24"/>
    <p:sldId id="611" r:id="rId25"/>
    <p:sldId id="612" r:id="rId26"/>
    <p:sldId id="578" r:id="rId27"/>
    <p:sldId id="579" r:id="rId28"/>
    <p:sldId id="580" r:id="rId29"/>
    <p:sldId id="581" r:id="rId30"/>
    <p:sldId id="582" r:id="rId31"/>
    <p:sldId id="583" r:id="rId32"/>
    <p:sldId id="584" r:id="rId33"/>
    <p:sldId id="585" r:id="rId34"/>
    <p:sldId id="586" r:id="rId35"/>
    <p:sldId id="587" r:id="rId36"/>
    <p:sldId id="639" r:id="rId37"/>
    <p:sldId id="624" r:id="rId38"/>
    <p:sldId id="640" r:id="rId39"/>
    <p:sldId id="641" r:id="rId40"/>
    <p:sldId id="642" r:id="rId41"/>
    <p:sldId id="643" r:id="rId42"/>
    <p:sldId id="644" r:id="rId43"/>
    <p:sldId id="645" r:id="rId44"/>
    <p:sldId id="646" r:id="rId45"/>
    <p:sldId id="647" r:id="rId46"/>
    <p:sldId id="648" r:id="rId47"/>
    <p:sldId id="649" r:id="rId48"/>
    <p:sldId id="650" r:id="rId49"/>
    <p:sldId id="651" r:id="rId50"/>
    <p:sldId id="652" r:id="rId51"/>
    <p:sldId id="653" r:id="rId52"/>
    <p:sldId id="654" r:id="rId53"/>
    <p:sldId id="655" r:id="rId54"/>
    <p:sldId id="656" r:id="rId55"/>
    <p:sldId id="657" r:id="rId56"/>
    <p:sldId id="658" r:id="rId57"/>
    <p:sldId id="659" r:id="rId58"/>
    <p:sldId id="660" r:id="rId59"/>
    <p:sldId id="661" r:id="rId60"/>
    <p:sldId id="662" r:id="rId61"/>
    <p:sldId id="663" r:id="rId62"/>
    <p:sldId id="664" r:id="rId63"/>
    <p:sldId id="665" r:id="rId64"/>
    <p:sldId id="666" r:id="rId65"/>
    <p:sldId id="667" r:id="rId66"/>
    <p:sldId id="668" r:id="rId67"/>
    <p:sldId id="669" r:id="rId68"/>
    <p:sldId id="305"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3A1F"/>
    <a:srgbClr val="008040"/>
    <a:srgbClr val="B23533"/>
    <a:srgbClr val="FF0C39"/>
    <a:srgbClr val="FF0000"/>
    <a:srgbClr val="FFF67A"/>
    <a:srgbClr val="74C084"/>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728" autoAdjust="0"/>
    <p:restoredTop sz="94762" autoAdjust="0"/>
  </p:normalViewPr>
  <p:slideViewPr>
    <p:cSldViewPr snapToGrid="0" snapToObjects="1">
      <p:cViewPr varScale="1">
        <p:scale>
          <a:sx n="135" d="100"/>
          <a:sy n="135" d="100"/>
        </p:scale>
        <p:origin x="36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FCD40-680A-8447-8B07-0A141527A60D}" type="datetimeFigureOut">
              <a:rPr lang="en-US" smtClean="0"/>
              <a:t>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796D9-FD57-9146-BB0D-AB55F5192FB2}" type="slidenum">
              <a:rPr lang="en-US" smtClean="0"/>
              <a:t>‹#›</a:t>
            </a:fld>
            <a:endParaRPr lang="en-US"/>
          </a:p>
        </p:txBody>
      </p:sp>
    </p:spTree>
    <p:extLst>
      <p:ext uri="{BB962C8B-B14F-4D97-AF65-F5344CB8AC3E}">
        <p14:creationId xmlns:p14="http://schemas.microsoft.com/office/powerpoint/2010/main" val="55675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9C071-377B-9D4B-8319-5E6FF7431D0B}" type="slidenum">
              <a:rPr lang="en-US" smtClean="0"/>
              <a:pPr/>
              <a:t>55</a:t>
            </a:fld>
            <a:endParaRPr lang="en-US"/>
          </a:p>
        </p:txBody>
      </p:sp>
    </p:spTree>
    <p:extLst>
      <p:ext uri="{BB962C8B-B14F-4D97-AF65-F5344CB8AC3E}">
        <p14:creationId xmlns:p14="http://schemas.microsoft.com/office/powerpoint/2010/main" val="975127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9C071-377B-9D4B-8319-5E6FF7431D0B}" type="slidenum">
              <a:rPr lang="en-US" smtClean="0"/>
              <a:pPr/>
              <a:t>66</a:t>
            </a:fld>
            <a:endParaRPr lang="en-US"/>
          </a:p>
        </p:txBody>
      </p:sp>
    </p:spTree>
    <p:extLst>
      <p:ext uri="{BB962C8B-B14F-4D97-AF65-F5344CB8AC3E}">
        <p14:creationId xmlns:p14="http://schemas.microsoft.com/office/powerpoint/2010/main" val="112246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9C071-377B-9D4B-8319-5E6FF7431D0B}" type="slidenum">
              <a:rPr lang="en-US" smtClean="0"/>
              <a:pPr/>
              <a:t>57</a:t>
            </a:fld>
            <a:endParaRPr lang="en-US"/>
          </a:p>
        </p:txBody>
      </p:sp>
    </p:spTree>
    <p:extLst>
      <p:ext uri="{BB962C8B-B14F-4D97-AF65-F5344CB8AC3E}">
        <p14:creationId xmlns:p14="http://schemas.microsoft.com/office/powerpoint/2010/main" val="2018265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9C071-377B-9D4B-8319-5E6FF7431D0B}" type="slidenum">
              <a:rPr lang="en-US" smtClean="0"/>
              <a:pPr/>
              <a:t>58</a:t>
            </a:fld>
            <a:endParaRPr lang="en-US"/>
          </a:p>
        </p:txBody>
      </p:sp>
    </p:spTree>
    <p:extLst>
      <p:ext uri="{BB962C8B-B14F-4D97-AF65-F5344CB8AC3E}">
        <p14:creationId xmlns:p14="http://schemas.microsoft.com/office/powerpoint/2010/main" val="513022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9C071-377B-9D4B-8319-5E6FF7431D0B}" type="slidenum">
              <a:rPr lang="en-US" smtClean="0"/>
              <a:pPr/>
              <a:t>59</a:t>
            </a:fld>
            <a:endParaRPr lang="en-US"/>
          </a:p>
        </p:txBody>
      </p:sp>
    </p:spTree>
    <p:extLst>
      <p:ext uri="{BB962C8B-B14F-4D97-AF65-F5344CB8AC3E}">
        <p14:creationId xmlns:p14="http://schemas.microsoft.com/office/powerpoint/2010/main" val="912070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9C071-377B-9D4B-8319-5E6FF7431D0B}" type="slidenum">
              <a:rPr lang="en-US" smtClean="0"/>
              <a:pPr/>
              <a:t>60</a:t>
            </a:fld>
            <a:endParaRPr lang="en-US"/>
          </a:p>
        </p:txBody>
      </p:sp>
    </p:spTree>
    <p:extLst>
      <p:ext uri="{BB962C8B-B14F-4D97-AF65-F5344CB8AC3E}">
        <p14:creationId xmlns:p14="http://schemas.microsoft.com/office/powerpoint/2010/main" val="1880176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9C071-377B-9D4B-8319-5E6FF7431D0B}" type="slidenum">
              <a:rPr lang="en-US" smtClean="0"/>
              <a:pPr/>
              <a:t>61</a:t>
            </a:fld>
            <a:endParaRPr lang="en-US"/>
          </a:p>
        </p:txBody>
      </p:sp>
    </p:spTree>
    <p:extLst>
      <p:ext uri="{BB962C8B-B14F-4D97-AF65-F5344CB8AC3E}">
        <p14:creationId xmlns:p14="http://schemas.microsoft.com/office/powerpoint/2010/main" val="155903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9C071-377B-9D4B-8319-5E6FF7431D0B}" type="slidenum">
              <a:rPr lang="en-US" smtClean="0"/>
              <a:pPr/>
              <a:t>62</a:t>
            </a:fld>
            <a:endParaRPr lang="en-US"/>
          </a:p>
        </p:txBody>
      </p:sp>
    </p:spTree>
    <p:extLst>
      <p:ext uri="{BB962C8B-B14F-4D97-AF65-F5344CB8AC3E}">
        <p14:creationId xmlns:p14="http://schemas.microsoft.com/office/powerpoint/2010/main" val="265666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9C071-377B-9D4B-8319-5E6FF7431D0B}" type="slidenum">
              <a:rPr lang="en-US" smtClean="0"/>
              <a:pPr/>
              <a:t>63</a:t>
            </a:fld>
            <a:endParaRPr lang="en-US"/>
          </a:p>
        </p:txBody>
      </p:sp>
    </p:spTree>
    <p:extLst>
      <p:ext uri="{BB962C8B-B14F-4D97-AF65-F5344CB8AC3E}">
        <p14:creationId xmlns:p14="http://schemas.microsoft.com/office/powerpoint/2010/main" val="805989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9C071-377B-9D4B-8319-5E6FF7431D0B}" type="slidenum">
              <a:rPr lang="en-US" smtClean="0"/>
              <a:pPr/>
              <a:t>65</a:t>
            </a:fld>
            <a:endParaRPr lang="en-US"/>
          </a:p>
        </p:txBody>
      </p:sp>
    </p:spTree>
    <p:extLst>
      <p:ext uri="{BB962C8B-B14F-4D97-AF65-F5344CB8AC3E}">
        <p14:creationId xmlns:p14="http://schemas.microsoft.com/office/powerpoint/2010/main" val="388387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C777181-D5C5-8248-8D66-BC013213FD32}" type="datetimeFigureOut">
              <a:rPr lang="en-US" smtClean="0"/>
              <a:pPr/>
              <a:t>2/20/17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5F245E-079B-5F44-953A-9EACFA09CA8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58280"/>
            <a:ext cx="9144000" cy="299720"/>
          </a:xfrm>
          <a:prstGeom prst="rect">
            <a:avLst/>
          </a:prstGeom>
          <a:solidFill>
            <a:srgbClr val="873A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7741920" y="6647930"/>
            <a:ext cx="1208664"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1" kern="1200" cap="all" baseline="0" dirty="0" smtClean="0">
                <a:solidFill>
                  <a:schemeClr val="bg1"/>
                </a:solidFill>
                <a:latin typeface="Arial Narrow" charset="0"/>
                <a:ea typeface="Arial Narrow" charset="0"/>
                <a:cs typeface="Arial Narrow" charset="0"/>
              </a:rPr>
              <a:t>Presentation </a:t>
            </a:r>
            <a:r>
              <a:rPr lang="en-US" sz="800" b="1" kern="1200" cap="all" baseline="0" dirty="0" smtClean="0">
                <a:solidFill>
                  <a:schemeClr val="bg1"/>
                </a:solidFill>
                <a:latin typeface="Arial Narrow" charset="0"/>
                <a:ea typeface="Arial Narrow" charset="0"/>
                <a:cs typeface="Arial Narrow" charset="0"/>
              </a:rPr>
              <a:t>17 </a:t>
            </a:r>
            <a:r>
              <a:rPr lang="en-US" sz="800" b="1" kern="1200" cap="all" baseline="0" dirty="0" smtClean="0">
                <a:solidFill>
                  <a:schemeClr val="bg1"/>
                </a:solidFill>
                <a:latin typeface="Arial Narrow" charset="0"/>
                <a:ea typeface="Arial Narrow" charset="0"/>
                <a:cs typeface="Arial Narrow" charset="0"/>
              </a:rPr>
              <a:t>of 20 / </a:t>
            </a:r>
            <a:fld id="{850B1DE9-7D38-6A4C-824C-6768CAFECB05}" type="slidenum">
              <a:rPr lang="en-US" sz="800" b="1" kern="1200" cap="all" baseline="0" smtClean="0">
                <a:solidFill>
                  <a:schemeClr val="bg1"/>
                </a:solidFill>
                <a:latin typeface="Arial Narrow" charset="0"/>
                <a:ea typeface="Arial Narrow" charset="0"/>
                <a:cs typeface="Arial Narrow" charset="0"/>
              </a:rPr>
              <a:pPr marL="0" marR="0" indent="0" algn="l" defTabSz="457200" rtl="0" eaLnBrk="1" fontAlgn="auto" latinLnBrk="0" hangingPunct="1">
                <a:lnSpc>
                  <a:spcPct val="100000"/>
                </a:lnSpc>
                <a:spcBef>
                  <a:spcPts val="0"/>
                </a:spcBef>
                <a:spcAft>
                  <a:spcPts val="0"/>
                </a:spcAft>
                <a:buClrTx/>
                <a:buSzTx/>
                <a:buFontTx/>
                <a:buNone/>
                <a:tabLst/>
                <a:defRPr/>
              </a:pPr>
              <a:t>‹#›</a:t>
            </a:fld>
            <a:endParaRPr lang="en-US" sz="800" b="1" kern="1200" cap="all" baseline="30000" dirty="0" smtClean="0">
              <a:solidFill>
                <a:schemeClr val="bg1"/>
              </a:solidFill>
              <a:latin typeface="Arial Narrow" charset="0"/>
              <a:ea typeface="Arial Narrow" charset="0"/>
              <a:cs typeface="Arial Narrow" charset="0"/>
            </a:endParaRPr>
          </a:p>
        </p:txBody>
      </p:sp>
      <p:sp>
        <p:nvSpPr>
          <p:cNvPr id="9" name="TextBox 8"/>
          <p:cNvSpPr txBox="1"/>
          <p:nvPr userDrawn="1"/>
        </p:nvSpPr>
        <p:spPr>
          <a:xfrm>
            <a:off x="177800" y="6647930"/>
            <a:ext cx="1598194"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1" kern="1200" cap="none" baseline="0" dirty="0" smtClean="0">
                <a:solidFill>
                  <a:schemeClr val="bg1"/>
                </a:solidFill>
                <a:latin typeface="Arial Narrow" charset="0"/>
                <a:ea typeface="Arial Narrow" charset="0"/>
                <a:cs typeface="Arial Narrow" charset="0"/>
              </a:rPr>
              <a:t>© Noel Capon, 2017. All rights reserved.</a:t>
            </a:r>
            <a:endParaRPr lang="en-US" sz="800" b="1" kern="1200" cap="none" baseline="30000" dirty="0" smtClean="0">
              <a:solidFill>
                <a:schemeClr val="bg1"/>
              </a:solidFill>
              <a:latin typeface="Arial Narrow" charset="0"/>
              <a:ea typeface="Arial Narrow" charset="0"/>
              <a:cs typeface="Arial Narrow" charset="0"/>
            </a:endParaRPr>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 Id="rId3"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 Id="rId3" Type="http://schemas.openxmlformats.org/officeDocument/2006/relationships/image" Target="../media/image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5.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371599" y="1940008"/>
            <a:ext cx="7326808" cy="1692771"/>
          </a:xfrm>
          <a:prstGeom prst="rect">
            <a:avLst/>
          </a:prstGeom>
          <a:noFill/>
        </p:spPr>
        <p:txBody>
          <a:bodyPr wrap="square" lIns="0" tIns="0" rIns="0" bIns="0" rtlCol="0">
            <a:spAutoFit/>
          </a:bodyPr>
          <a:lstStyle/>
          <a:p>
            <a:pPr rtl="0"/>
            <a:r>
              <a:rPr lang="en-US" sz="4800" kern="1200" dirty="0" smtClean="0">
                <a:solidFill>
                  <a:schemeClr val="tx1"/>
                </a:solidFill>
                <a:latin typeface="Arial Narrow"/>
                <a:ea typeface="+mn-ea"/>
                <a:cs typeface="Arial Narrow"/>
              </a:rPr>
              <a:t>Managing Markets Strategically</a:t>
            </a:r>
          </a:p>
          <a:p>
            <a:pPr rtl="0"/>
            <a:r>
              <a:rPr lang="en-US" sz="2000" b="1" kern="1200" dirty="0" smtClean="0">
                <a:solidFill>
                  <a:schemeClr val="tx1"/>
                </a:solidFill>
                <a:latin typeface="Arial Narrow"/>
                <a:ea typeface="+mn-ea"/>
                <a:cs typeface="Arial Narrow"/>
              </a:rPr>
              <a:t>Professor Noel Capon</a:t>
            </a:r>
          </a:p>
          <a:p>
            <a:pPr rtl="0"/>
            <a:r>
              <a:rPr lang="en-US" sz="1400" kern="1200" dirty="0" smtClean="0">
                <a:solidFill>
                  <a:schemeClr val="tx1"/>
                </a:solidFill>
                <a:latin typeface="Arial Narrow"/>
                <a:ea typeface="+mn-ea"/>
                <a:cs typeface="Arial Narrow"/>
              </a:rPr>
              <a:t>R.C. Kopf Professor of International Marketing </a:t>
            </a:r>
          </a:p>
          <a:p>
            <a:pPr rtl="0"/>
            <a:r>
              <a:rPr lang="en-US" sz="1400" kern="1200" dirty="0" smtClean="0">
                <a:solidFill>
                  <a:schemeClr val="tx1"/>
                </a:solidFill>
                <a:latin typeface="Arial Narrow"/>
                <a:ea typeface="+mn-ea"/>
                <a:cs typeface="Arial Narrow"/>
              </a:rPr>
              <a:t>Columbia Business School</a:t>
            </a:r>
          </a:p>
          <a:p>
            <a:pPr rtl="0"/>
            <a:r>
              <a:rPr lang="en-US" sz="1400" kern="1200" dirty="0" smtClean="0">
                <a:solidFill>
                  <a:schemeClr val="tx1"/>
                </a:solidFill>
                <a:latin typeface="Arial Narrow"/>
                <a:ea typeface="+mn-ea"/>
                <a:cs typeface="Arial Narrow"/>
              </a:rPr>
              <a:t>New York, NY</a:t>
            </a:r>
            <a:endParaRPr lang="en-US" sz="1400" dirty="0">
              <a:latin typeface="Arial Narrow"/>
              <a:cs typeface="Arial Narrow"/>
            </a:endParaRPr>
          </a:p>
        </p:txBody>
      </p:sp>
      <p:grpSp>
        <p:nvGrpSpPr>
          <p:cNvPr id="17" name="Group 16"/>
          <p:cNvGrpSpPr/>
          <p:nvPr/>
        </p:nvGrpSpPr>
        <p:grpSpPr>
          <a:xfrm>
            <a:off x="1371599" y="3902964"/>
            <a:ext cx="6207552" cy="1445003"/>
            <a:chOff x="136772" y="3872484"/>
            <a:chExt cx="7463482" cy="1737360"/>
          </a:xfrm>
        </p:grpSpPr>
        <p:pic>
          <p:nvPicPr>
            <p:cNvPr id="18" name="Picture 17" descr="TVM Cover 4th edition.jpg"/>
            <p:cNvPicPr>
              <a:picLocks noChangeAspect="1"/>
            </p:cNvPicPr>
            <p:nvPr/>
          </p:nvPicPr>
          <p:blipFill>
            <a:blip r:embed="rId2"/>
            <a:stretch>
              <a:fillRect/>
            </a:stretch>
          </p:blipFill>
          <p:spPr>
            <a:xfrm>
              <a:off x="4033030" y="3886200"/>
              <a:ext cx="1321308" cy="1709928"/>
            </a:xfrm>
            <a:prstGeom prst="rect">
              <a:avLst/>
            </a:prstGeom>
            <a:effectLst>
              <a:outerShdw blurRad="50800" dist="38100" dir="2700000">
                <a:srgbClr val="000000">
                  <a:alpha val="43000"/>
                </a:srgbClr>
              </a:outerShdw>
            </a:effectLst>
          </p:spPr>
        </p:pic>
        <p:pic>
          <p:nvPicPr>
            <p:cNvPr id="19" name="Picture 18" descr="CMF 2015 Cover 4th edition.jpg"/>
            <p:cNvPicPr>
              <a:picLocks noChangeAspect="1"/>
            </p:cNvPicPr>
            <p:nvPr/>
          </p:nvPicPr>
          <p:blipFill>
            <a:blip r:embed="rId3"/>
            <a:stretch>
              <a:fillRect/>
            </a:stretch>
          </p:blipFill>
          <p:spPr>
            <a:xfrm>
              <a:off x="2702315" y="3886200"/>
              <a:ext cx="1321308" cy="1709928"/>
            </a:xfrm>
            <a:prstGeom prst="rect">
              <a:avLst/>
            </a:prstGeom>
            <a:effectLst>
              <a:outerShdw blurRad="50800" dist="38100" dir="2700000">
                <a:srgbClr val="000000">
                  <a:alpha val="43000"/>
                </a:srgbClr>
              </a:outerShdw>
            </a:effectLst>
          </p:spPr>
        </p:pic>
        <p:pic>
          <p:nvPicPr>
            <p:cNvPr id="20" name="Picture 19" descr="MM21c 2015 Cover 4th edition.jpg"/>
            <p:cNvPicPr>
              <a:picLocks noChangeAspect="1"/>
            </p:cNvPicPr>
            <p:nvPr/>
          </p:nvPicPr>
          <p:blipFill>
            <a:blip r:embed="rId4"/>
            <a:stretch>
              <a:fillRect/>
            </a:stretch>
          </p:blipFill>
          <p:spPr>
            <a:xfrm>
              <a:off x="1371600" y="3886200"/>
              <a:ext cx="1321308" cy="1709928"/>
            </a:xfrm>
            <a:prstGeom prst="rect">
              <a:avLst/>
            </a:prstGeom>
            <a:effectLst>
              <a:outerShdw blurRad="50800" dist="38100" dir="2700000">
                <a:srgbClr val="000000">
                  <a:alpha val="43000"/>
                </a:srgbClr>
              </a:outerShdw>
            </a:effectLst>
          </p:spPr>
        </p:pic>
        <p:pic>
          <p:nvPicPr>
            <p:cNvPr id="21" name="Picture 20" descr="TVM Cover 4th edition.jpg"/>
            <p:cNvPicPr>
              <a:picLocks noChangeAspect="1"/>
            </p:cNvPicPr>
            <p:nvPr/>
          </p:nvPicPr>
          <p:blipFill>
            <a:blip r:embed="rId5"/>
            <a:stretch>
              <a:fillRect/>
            </a:stretch>
          </p:blipFill>
          <p:spPr>
            <a:xfrm>
              <a:off x="5373014" y="3886200"/>
              <a:ext cx="1083852" cy="1709928"/>
            </a:xfrm>
            <a:prstGeom prst="rect">
              <a:avLst/>
            </a:prstGeom>
            <a:effectLst>
              <a:outerShdw blurRad="50800" dist="38100" dir="2700000">
                <a:srgbClr val="000000">
                  <a:alpha val="43000"/>
                </a:srgbClr>
              </a:outerShdw>
            </a:effectLst>
          </p:spPr>
        </p:pic>
        <p:pic>
          <p:nvPicPr>
            <p:cNvPr id="22" name="Picture 21" descr="TVM Cover 4th edition.jpg"/>
            <p:cNvPicPr>
              <a:picLocks noChangeAspect="1"/>
            </p:cNvPicPr>
            <p:nvPr/>
          </p:nvPicPr>
          <p:blipFill>
            <a:blip r:embed="rId6"/>
            <a:stretch>
              <a:fillRect/>
            </a:stretch>
          </p:blipFill>
          <p:spPr>
            <a:xfrm>
              <a:off x="6475542" y="3886200"/>
              <a:ext cx="1124712" cy="1709928"/>
            </a:xfrm>
            <a:prstGeom prst="rect">
              <a:avLst/>
            </a:prstGeom>
            <a:effectLst>
              <a:outerShdw blurRad="50800" dist="38100" dir="2700000">
                <a:srgbClr val="000000">
                  <a:alpha val="43000"/>
                </a:srgbClr>
              </a:outerShdw>
            </a:effectLst>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772" y="3872484"/>
              <a:ext cx="1216152" cy="1737360"/>
            </a:xfrm>
            <a:prstGeom prst="rect">
              <a:avLst/>
            </a:prstGeom>
            <a:effectLst>
              <a:outerShdw blurRad="50800" dist="38100" dir="2700000" algn="tl" rotWithShape="0">
                <a:prstClr val="black">
                  <a:alpha val="40000"/>
                </a:prstClr>
              </a:outerShdw>
            </a:effectLst>
          </p:spPr>
        </p:pic>
      </p:grpSp>
      <p:grpSp>
        <p:nvGrpSpPr>
          <p:cNvPr id="24" name="Group 23"/>
          <p:cNvGrpSpPr/>
          <p:nvPr/>
        </p:nvGrpSpPr>
        <p:grpSpPr>
          <a:xfrm>
            <a:off x="210820" y="177800"/>
            <a:ext cx="1200796" cy="1057495"/>
            <a:chOff x="210820" y="177800"/>
            <a:chExt cx="1200796" cy="1057495"/>
          </a:xfrm>
        </p:grpSpPr>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26" name="TextBox 25"/>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Distribution Systems</a:t>
            </a:r>
            <a:endParaRPr lang="en-US" sz="2800" dirty="0">
              <a:solidFill>
                <a:schemeClr val="bg1"/>
              </a:solidFill>
              <a:latin typeface="Arial Narrow"/>
              <a:cs typeface="Arial Narrow"/>
            </a:endParaRPr>
          </a:p>
        </p:txBody>
      </p:sp>
      <p:sp>
        <p:nvSpPr>
          <p:cNvPr id="9" name="TextBox 8"/>
          <p:cNvSpPr txBox="1"/>
          <p:nvPr/>
        </p:nvSpPr>
        <p:spPr>
          <a:xfrm>
            <a:off x="941832" y="1600200"/>
            <a:ext cx="7295137" cy="3877984"/>
          </a:xfrm>
          <a:prstGeom prst="rect">
            <a:avLst/>
          </a:prstGeom>
          <a:noFill/>
        </p:spPr>
        <p:txBody>
          <a:bodyPr wrap="square" lIns="0" tIns="0" rIns="0" bIns="0" rtlCol="0">
            <a:spAutoFit/>
          </a:bodyPr>
          <a:lstStyle/>
          <a:p>
            <a:pPr marL="233363" indent="-222250" defTabSz="225425">
              <a:spcBef>
                <a:spcPts val="1200"/>
              </a:spcBef>
            </a:pPr>
            <a:r>
              <a:rPr lang="en-US" sz="2400" b="1" dirty="0" smtClean="0">
                <a:solidFill>
                  <a:srgbClr val="000000"/>
                </a:solidFill>
                <a:latin typeface="Arial Narrow"/>
                <a:cs typeface="Arial Narrow"/>
              </a:rPr>
              <a:t>Firm Products Reach Consumers through Distribution</a:t>
            </a:r>
            <a:endParaRPr lang="en-US" sz="2000" b="1" dirty="0" smtClean="0">
              <a:solidFill>
                <a:srgbClr val="000000"/>
              </a:solidFill>
              <a:latin typeface="Arial Narrow"/>
              <a:cs typeface="Arial Narrow"/>
            </a:endParaRPr>
          </a:p>
          <a:p>
            <a:pPr marL="463550" indent="-222250" defTabSz="225425">
              <a:spcBef>
                <a:spcPts val="600"/>
              </a:spcBef>
            </a:pPr>
            <a:r>
              <a:rPr lang="en-US" sz="2000" b="1" dirty="0" smtClean="0">
                <a:solidFill>
                  <a:srgbClr val="000000"/>
                </a:solidFill>
                <a:latin typeface="Arial Narrow"/>
                <a:cs typeface="Arial Narrow"/>
              </a:rPr>
              <a:t>•	</a:t>
            </a:r>
            <a:r>
              <a:rPr lang="en-US" sz="2200" b="1" dirty="0" smtClean="0">
                <a:solidFill>
                  <a:srgbClr val="000000"/>
                </a:solidFill>
                <a:latin typeface="Arial Narrow"/>
                <a:cs typeface="Arial Narrow"/>
              </a:rPr>
              <a:t>Distribution can be direct from supplier to customer</a:t>
            </a:r>
          </a:p>
          <a:p>
            <a:pPr marL="463550" indent="-222250" defTabSz="225425">
              <a:spcBef>
                <a:spcPts val="600"/>
              </a:spcBef>
            </a:pPr>
            <a:r>
              <a:rPr lang="en-US" sz="2200" b="1" dirty="0" smtClean="0">
                <a:solidFill>
                  <a:srgbClr val="000000"/>
                </a:solidFill>
                <a:latin typeface="Arial Narrow"/>
                <a:cs typeface="Arial Narrow"/>
              </a:rPr>
              <a:t>•	Indirect distribution can be highly complex involving many intermediaries</a:t>
            </a:r>
          </a:p>
          <a:p>
            <a:pPr marL="463550" indent="-222250" defTabSz="225425">
              <a:spcBef>
                <a:spcPts val="600"/>
              </a:spcBef>
            </a:pPr>
            <a:r>
              <a:rPr lang="en-US" sz="2200" b="1" dirty="0" smtClean="0">
                <a:solidFill>
                  <a:srgbClr val="000000"/>
                </a:solidFill>
                <a:latin typeface="Arial Narrow"/>
                <a:cs typeface="Arial Narrow"/>
              </a:rPr>
              <a:t>•	Supplier and distributor goals rarely overlap</a:t>
            </a:r>
          </a:p>
          <a:p>
            <a:pPr marL="463550" indent="-222250" defTabSz="225425">
              <a:spcBef>
                <a:spcPts val="600"/>
              </a:spcBef>
            </a:pPr>
            <a:r>
              <a:rPr lang="en-US" sz="2200" b="1" dirty="0" smtClean="0">
                <a:solidFill>
                  <a:srgbClr val="000000"/>
                </a:solidFill>
                <a:latin typeface="Arial Narrow"/>
                <a:cs typeface="Arial Narrow"/>
              </a:rPr>
              <a:t>•	Distribution systems are full of conflict and power inequalities</a:t>
            </a:r>
          </a:p>
          <a:p>
            <a:pPr marL="463550" indent="-222250" defTabSz="225425">
              <a:spcBef>
                <a:spcPts val="600"/>
              </a:spcBef>
            </a:pPr>
            <a:r>
              <a:rPr lang="en-US" sz="2200" b="1" dirty="0" smtClean="0">
                <a:solidFill>
                  <a:srgbClr val="000000"/>
                </a:solidFill>
                <a:latin typeface="Arial Narrow"/>
                <a:cs typeface="Arial Narrow"/>
              </a:rPr>
              <a:t>•	Distributors earn general reputation among suppliers and customers</a:t>
            </a:r>
          </a:p>
          <a:p>
            <a:pPr marL="463550" indent="-222250" defTabSz="225425">
              <a:spcBef>
                <a:spcPts val="600"/>
              </a:spcBef>
            </a:pPr>
            <a:r>
              <a:rPr lang="en-US" sz="2200" b="1" dirty="0" smtClean="0">
                <a:solidFill>
                  <a:srgbClr val="000000"/>
                </a:solidFill>
                <a:latin typeface="Arial Narrow"/>
                <a:cs typeface="Arial Narrow"/>
              </a:rPr>
              <a:t>•	No distribution system lasts forever; new approaches change things</a:t>
            </a:r>
          </a:p>
        </p:txBody>
      </p:sp>
      <p:pic>
        <p:nvPicPr>
          <p:cNvPr id="5" name="Picture 4" descr="distribution questions.jpg"/>
          <p:cNvPicPr>
            <a:picLocks noChangeAspect="1"/>
          </p:cNvPicPr>
          <p:nvPr/>
        </p:nvPicPr>
        <p:blipFill>
          <a:blip r:embed="rId2">
            <a:extLst>
              <a:ext uri="{28A0092B-C50C-407E-A947-70E740481C1C}">
                <a14:useLocalDpi xmlns:a14="http://schemas.microsoft.com/office/drawing/2010/main" val="0"/>
              </a:ext>
            </a:extLst>
          </a:blip>
          <a:srcRect r="7741"/>
          <a:stretch>
            <a:fillRect/>
          </a:stretch>
        </p:blipFill>
        <p:spPr>
          <a:xfrm>
            <a:off x="5738925" y="5211581"/>
            <a:ext cx="2498044" cy="1263015"/>
          </a:xfrm>
          <a:prstGeom prst="rect">
            <a:avLst/>
          </a:prstGeom>
        </p:spPr>
      </p:pic>
      <p:grpSp>
        <p:nvGrpSpPr>
          <p:cNvPr id="7" name="Group 6"/>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2321399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Distribution Systems </a:t>
            </a:r>
            <a:r>
              <a:rPr lang="en-US" sz="2800" dirty="0" smtClean="0">
                <a:solidFill>
                  <a:schemeClr val="bg1"/>
                </a:solidFill>
                <a:latin typeface="Arial Narrow"/>
                <a:cs typeface="Arial Narrow"/>
              </a:rPr>
              <a:t>&amp; Evolution</a:t>
            </a:r>
            <a:endParaRPr lang="en-US" sz="2800" dirty="0">
              <a:solidFill>
                <a:schemeClr val="bg1"/>
              </a:solidFill>
              <a:latin typeface="Arial Narrow"/>
              <a:cs typeface="Arial Narrow"/>
            </a:endParaRPr>
          </a:p>
        </p:txBody>
      </p:sp>
      <p:sp>
        <p:nvSpPr>
          <p:cNvPr id="6" name="TextBox 5"/>
          <p:cNvSpPr txBox="1"/>
          <p:nvPr/>
        </p:nvSpPr>
        <p:spPr>
          <a:xfrm>
            <a:off x="938696" y="1600200"/>
            <a:ext cx="7295137" cy="4370427"/>
          </a:xfrm>
          <a:prstGeom prst="rect">
            <a:avLst/>
          </a:prstGeom>
          <a:noFill/>
        </p:spPr>
        <p:txBody>
          <a:bodyPr wrap="square" lIns="0" tIns="0" rIns="0" bIns="0" rtlCol="0">
            <a:spAutoFit/>
          </a:bodyPr>
          <a:lstStyle/>
          <a:p>
            <a:pPr marL="233363" indent="-222250" defTabSz="225425">
              <a:spcBef>
                <a:spcPts val="1200"/>
              </a:spcBef>
            </a:pPr>
            <a:r>
              <a:rPr lang="en-US" sz="2400" b="1" dirty="0" smtClean="0">
                <a:latin typeface="Arial Narrow"/>
                <a:cs typeface="Arial Narrow"/>
              </a:rPr>
              <a:t>Distribution Systems and Their Evolution</a:t>
            </a:r>
          </a:p>
          <a:p>
            <a:pPr marL="584200" indent="-342900" defTabSz="225425">
              <a:spcBef>
                <a:spcPts val="1200"/>
              </a:spcBef>
              <a:buFont typeface="Arial"/>
              <a:buChar char="•"/>
            </a:pPr>
            <a:r>
              <a:rPr lang="en-US" sz="2000" b="1" dirty="0" smtClean="0">
                <a:latin typeface="Arial Narrow"/>
                <a:cs typeface="Arial Narrow"/>
              </a:rPr>
              <a:t>Distribution systems are the network of channels that facilitate suppler goods and services reaching consumers/end users</a:t>
            </a:r>
          </a:p>
          <a:p>
            <a:pPr marL="584200" indent="-342900" defTabSz="225425">
              <a:spcBef>
                <a:spcPts val="1200"/>
              </a:spcBef>
              <a:buFont typeface="Arial"/>
              <a:buChar char="•"/>
            </a:pPr>
            <a:r>
              <a:rPr lang="en-US" sz="2000" b="1" dirty="0" smtClean="0">
                <a:latin typeface="Arial Narrow"/>
                <a:cs typeface="Arial Narrow"/>
              </a:rPr>
              <a:t>Distribution channels and functions they perform are in constant flux</a:t>
            </a:r>
          </a:p>
          <a:p>
            <a:pPr marL="584200" indent="-342900" defTabSz="225425">
              <a:spcBef>
                <a:spcPts val="1200"/>
              </a:spcBef>
              <a:buFont typeface="Arial"/>
              <a:buChar char="•"/>
            </a:pPr>
            <a:r>
              <a:rPr lang="en-US" sz="2000" b="1" dirty="0" smtClean="0">
                <a:latin typeface="Arial Narrow"/>
                <a:cs typeface="Arial Narrow"/>
              </a:rPr>
              <a:t>Changes in customer needs, competitor actions, and environmental forces exert pressure</a:t>
            </a:r>
          </a:p>
          <a:p>
            <a:pPr marL="584200" indent="-342900" defTabSz="225425">
              <a:spcBef>
                <a:spcPts val="1200"/>
              </a:spcBef>
              <a:buFont typeface="Arial"/>
              <a:buChar char="•"/>
            </a:pPr>
            <a:r>
              <a:rPr lang="en-US" sz="2000" b="1" dirty="0" smtClean="0">
                <a:latin typeface="Arial Narrow"/>
                <a:cs typeface="Arial Narrow"/>
              </a:rPr>
              <a:t>Leading indicators of impending change include unhappy customers, poor logistics, and outdated system interfaces</a:t>
            </a:r>
          </a:p>
          <a:p>
            <a:pPr marL="241300" defTabSz="225425">
              <a:spcBef>
                <a:spcPts val="1200"/>
              </a:spcBef>
            </a:pPr>
            <a:endParaRPr lang="en-US" sz="2000" b="1" dirty="0">
              <a:latin typeface="Arial Narrow"/>
              <a:cs typeface="Arial Narrow"/>
            </a:endParaRPr>
          </a:p>
          <a:p>
            <a:pPr marL="241300" defTabSz="225425">
              <a:spcBef>
                <a:spcPts val="1200"/>
              </a:spcBef>
            </a:pPr>
            <a:endParaRPr lang="en-US" sz="2000" b="1" dirty="0" smtClean="0">
              <a:latin typeface="Arial Narrow"/>
              <a:cs typeface="Arial Narrow"/>
            </a:endParaRPr>
          </a:p>
        </p:txBody>
      </p:sp>
      <p:grpSp>
        <p:nvGrpSpPr>
          <p:cNvPr id="5" name="Group 4"/>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3966132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Distribution Systems &amp; Evolution</a:t>
            </a:r>
            <a:endParaRPr lang="en-US" sz="2800" dirty="0">
              <a:solidFill>
                <a:schemeClr val="bg1"/>
              </a:solidFill>
              <a:latin typeface="Arial Narrow"/>
              <a:cs typeface="Arial Narrow"/>
            </a:endParaRPr>
          </a:p>
        </p:txBody>
      </p:sp>
      <p:sp>
        <p:nvSpPr>
          <p:cNvPr id="6" name="TextBox 5"/>
          <p:cNvSpPr txBox="1"/>
          <p:nvPr/>
        </p:nvSpPr>
        <p:spPr>
          <a:xfrm>
            <a:off x="938696" y="1600200"/>
            <a:ext cx="7295137" cy="1292662"/>
          </a:xfrm>
          <a:prstGeom prst="rect">
            <a:avLst/>
          </a:prstGeom>
          <a:noFill/>
        </p:spPr>
        <p:txBody>
          <a:bodyPr wrap="square" lIns="0" tIns="0" rIns="0" bIns="0" rtlCol="0">
            <a:spAutoFit/>
          </a:bodyPr>
          <a:lstStyle/>
          <a:p>
            <a:pPr marL="233363" indent="-222250" defTabSz="225425">
              <a:spcBef>
                <a:spcPts val="1200"/>
              </a:spcBef>
            </a:pPr>
            <a:r>
              <a:rPr lang="en-US" sz="2400" b="1" dirty="0" smtClean="0">
                <a:latin typeface="Arial Narrow"/>
                <a:cs typeface="Arial Narrow"/>
              </a:rPr>
              <a:t>Distribution Systems and Their Evolution</a:t>
            </a:r>
          </a:p>
          <a:p>
            <a:pPr marL="241300" defTabSz="225425">
              <a:spcBef>
                <a:spcPts val="1200"/>
              </a:spcBef>
            </a:pPr>
            <a:endParaRPr lang="en-US" sz="2000" b="1" dirty="0">
              <a:latin typeface="Arial Narrow"/>
              <a:cs typeface="Arial Narrow"/>
            </a:endParaRPr>
          </a:p>
          <a:p>
            <a:pPr marL="241300" defTabSz="225425">
              <a:spcBef>
                <a:spcPts val="1200"/>
              </a:spcBef>
            </a:pPr>
            <a:endParaRPr lang="en-US" sz="2000" b="1" dirty="0" smtClean="0">
              <a:latin typeface="Arial Narrow"/>
              <a:cs typeface="Arial Narrow"/>
            </a:endParaRPr>
          </a:p>
        </p:txBody>
      </p:sp>
      <p:pic>
        <p:nvPicPr>
          <p:cNvPr id="3" name="Picture 2" descr="distribution and technolog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696" y="2552714"/>
            <a:ext cx="3594100" cy="2260600"/>
          </a:xfrm>
          <a:prstGeom prst="rect">
            <a:avLst/>
          </a:prstGeom>
        </p:spPr>
      </p:pic>
      <p:pic>
        <p:nvPicPr>
          <p:cNvPr id="4" name="Picture 3" descr="distribution invento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457" y="2552714"/>
            <a:ext cx="3492500" cy="2324100"/>
          </a:xfrm>
          <a:prstGeom prst="rect">
            <a:avLst/>
          </a:prstGeom>
        </p:spPr>
      </p:pic>
      <p:grpSp>
        <p:nvGrpSpPr>
          <p:cNvPr id="8" name="Group 7"/>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3297319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Distribution Decisions</a:t>
            </a:r>
            <a:endParaRPr lang="en-US" sz="2800" dirty="0">
              <a:solidFill>
                <a:schemeClr val="bg1"/>
              </a:solidFill>
              <a:latin typeface="Arial Narrow"/>
              <a:cs typeface="Arial Narrow"/>
            </a:endParaRPr>
          </a:p>
        </p:txBody>
      </p:sp>
      <p:sp>
        <p:nvSpPr>
          <p:cNvPr id="7" name="TextBox 6"/>
          <p:cNvSpPr txBox="1"/>
          <p:nvPr/>
        </p:nvSpPr>
        <p:spPr>
          <a:xfrm>
            <a:off x="938696" y="1600200"/>
            <a:ext cx="7971784" cy="1384995"/>
          </a:xfrm>
          <a:prstGeom prst="rect">
            <a:avLst/>
          </a:prstGeom>
          <a:noFill/>
        </p:spPr>
        <p:txBody>
          <a:bodyPr wrap="square" lIns="0" tIns="0" rIns="0" bIns="0" rtlCol="0">
            <a:spAutoFit/>
          </a:bodyPr>
          <a:lstStyle/>
          <a:p>
            <a:r>
              <a:rPr lang="en-US" sz="3000" b="1" dirty="0" smtClean="0">
                <a:latin typeface="Arial Narrow"/>
                <a:cs typeface="Arial Narrow"/>
              </a:rPr>
              <a:t>Session Roadmap A</a:t>
            </a:r>
          </a:p>
          <a:p>
            <a:pPr marL="682625" indent="-223838" defTabSz="454025">
              <a:spcBef>
                <a:spcPts val="1200"/>
              </a:spcBef>
              <a:tabLst>
                <a:tab pos="1825625" algn="l"/>
              </a:tabLst>
            </a:pPr>
            <a:r>
              <a:rPr lang="en-US" sz="2000" b="1" dirty="0" smtClean="0">
                <a:latin typeface="Arial Narrow"/>
                <a:cs typeface="Arial Narrow"/>
              </a:rPr>
              <a:t>•	Distribution strategy</a:t>
            </a:r>
          </a:p>
          <a:p>
            <a:pPr marL="682625" indent="-223838" defTabSz="454025">
              <a:spcBef>
                <a:spcPts val="1200"/>
              </a:spcBef>
              <a:tabLst>
                <a:tab pos="1825625" algn="l"/>
              </a:tabLst>
            </a:pPr>
            <a:r>
              <a:rPr lang="en-US" sz="2000" b="1" dirty="0" smtClean="0">
                <a:latin typeface="Arial Narrow"/>
                <a:cs typeface="Arial Narrow"/>
              </a:rPr>
              <a:t>•	Managing distribution channels</a:t>
            </a: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Distribution Decisions</a:t>
            </a:r>
            <a:endParaRPr lang="en-US" sz="2800" dirty="0">
              <a:solidFill>
                <a:schemeClr val="bg1"/>
              </a:solidFill>
              <a:latin typeface="Arial Narrow"/>
              <a:cs typeface="Arial Narrow"/>
            </a:endParaRPr>
          </a:p>
        </p:txBody>
      </p:sp>
      <p:sp>
        <p:nvSpPr>
          <p:cNvPr id="10" name="TextBox 9"/>
          <p:cNvSpPr txBox="1"/>
          <p:nvPr/>
        </p:nvSpPr>
        <p:spPr>
          <a:xfrm>
            <a:off x="938696" y="1600200"/>
            <a:ext cx="7971784" cy="1354217"/>
          </a:xfrm>
          <a:prstGeom prst="rect">
            <a:avLst/>
          </a:prstGeom>
          <a:noFill/>
        </p:spPr>
        <p:txBody>
          <a:bodyPr wrap="square" lIns="0" tIns="0" rIns="0" bIns="0" rtlCol="0">
            <a:spAutoFit/>
          </a:bodyPr>
          <a:lstStyle/>
          <a:p>
            <a:r>
              <a:rPr lang="en-US" sz="3000" b="1" dirty="0" smtClean="0">
                <a:latin typeface="Arial Narrow"/>
                <a:cs typeface="Arial Narrow"/>
              </a:rPr>
              <a:t>Session Roadmap A</a:t>
            </a:r>
          </a:p>
          <a:p>
            <a:pPr marL="682625" indent="-223838" defTabSz="454025">
              <a:spcBef>
                <a:spcPts val="1200"/>
              </a:spcBef>
              <a:tabLst>
                <a:tab pos="1825625" algn="l"/>
              </a:tabLst>
            </a:pPr>
            <a:r>
              <a:rPr lang="en-US" sz="2000" b="1" dirty="0" smtClean="0">
                <a:latin typeface="Arial Narrow"/>
                <a:cs typeface="Arial Narrow"/>
              </a:rPr>
              <a:t>•	Distribution strategy</a:t>
            </a:r>
          </a:p>
          <a:p>
            <a:pPr marL="682625" indent="-223838" defTabSz="454025">
              <a:spcBef>
                <a:spcPts val="1200"/>
              </a:spcBef>
              <a:tabLst>
                <a:tab pos="1825625" algn="l"/>
              </a:tabLst>
            </a:pPr>
            <a:r>
              <a:rPr lang="en-US" dirty="0" smtClean="0">
                <a:latin typeface="Arial Narrow"/>
                <a:cs typeface="Arial Narrow"/>
              </a:rPr>
              <a:t>•	Managing distribution channels</a:t>
            </a:r>
          </a:p>
        </p:txBody>
      </p:sp>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Distribution Strategy</a:t>
            </a:r>
            <a:endParaRPr lang="en-US" sz="2800" dirty="0">
              <a:solidFill>
                <a:schemeClr val="bg1"/>
              </a:solidFill>
              <a:latin typeface="Arial Narrow"/>
              <a:cs typeface="Arial Narrow"/>
            </a:endParaRPr>
          </a:p>
        </p:txBody>
      </p:sp>
      <p:sp>
        <p:nvSpPr>
          <p:cNvPr id="21" name="TextBox 20"/>
          <p:cNvSpPr txBox="1"/>
          <p:nvPr/>
        </p:nvSpPr>
        <p:spPr>
          <a:xfrm>
            <a:off x="938696" y="1600200"/>
            <a:ext cx="7971784" cy="2154436"/>
          </a:xfrm>
          <a:prstGeom prst="rect">
            <a:avLst/>
          </a:prstGeom>
          <a:noFill/>
        </p:spPr>
        <p:txBody>
          <a:bodyPr wrap="square" lIns="0" tIns="0" rIns="0" bIns="0" rtlCol="0">
            <a:spAutoFit/>
          </a:bodyPr>
          <a:lstStyle/>
          <a:p>
            <a:pPr marL="228600" indent="-223838" defTabSz="454025">
              <a:spcBef>
                <a:spcPts val="1200"/>
              </a:spcBef>
              <a:tabLst>
                <a:tab pos="1825625" algn="l"/>
              </a:tabLst>
            </a:pPr>
            <a:r>
              <a:rPr lang="en-US" sz="2000" b="1" dirty="0" smtClean="0">
                <a:latin typeface="Arial Narrow"/>
                <a:cs typeface="Arial Narrow"/>
              </a:rPr>
              <a:t>•	Distribution channel functions</a:t>
            </a:r>
          </a:p>
          <a:p>
            <a:pPr marL="228600" indent="-223838" defTabSz="454025">
              <a:spcBef>
                <a:spcPts val="1200"/>
              </a:spcBef>
              <a:tabLst>
                <a:tab pos="1825625" algn="l"/>
              </a:tabLst>
            </a:pPr>
            <a:r>
              <a:rPr lang="en-US" sz="2000" b="1" dirty="0" smtClean="0">
                <a:latin typeface="Arial Narrow"/>
                <a:cs typeface="Arial Narrow"/>
              </a:rPr>
              <a:t>•	Distribution channels: </a:t>
            </a:r>
            <a:r>
              <a:rPr lang="en-US" sz="2000" b="1" i="1" dirty="0" smtClean="0">
                <a:latin typeface="Arial Narrow"/>
                <a:cs typeface="Arial Narrow"/>
              </a:rPr>
              <a:t>direct or indirect</a:t>
            </a:r>
            <a:endParaRPr lang="en-US" sz="2000" b="1" dirty="0" smtClean="0">
              <a:latin typeface="Arial Narrow"/>
              <a:cs typeface="Arial Narrow"/>
            </a:endParaRPr>
          </a:p>
          <a:p>
            <a:pPr marL="228600" indent="-223838" defTabSz="454025">
              <a:spcBef>
                <a:spcPts val="1200"/>
              </a:spcBef>
              <a:tabLst>
                <a:tab pos="1825625" algn="l"/>
              </a:tabLst>
            </a:pPr>
            <a:r>
              <a:rPr lang="en-US" sz="2000" b="1" dirty="0" smtClean="0">
                <a:latin typeface="Arial Narrow"/>
                <a:cs typeface="Arial Narrow"/>
              </a:rPr>
              <a:t>•	Distribution channel breadth</a:t>
            </a:r>
          </a:p>
          <a:p>
            <a:pPr marL="228600" indent="-223838" defTabSz="454025">
              <a:spcBef>
                <a:spcPts val="1200"/>
              </a:spcBef>
              <a:tabLst>
                <a:tab pos="1825625" algn="l"/>
              </a:tabLst>
            </a:pPr>
            <a:r>
              <a:rPr lang="en-US" sz="2000" b="1" dirty="0" smtClean="0">
                <a:latin typeface="Arial Narrow"/>
                <a:cs typeface="Arial Narrow"/>
              </a:rPr>
              <a:t>•	Criteria for selecting intermediaries</a:t>
            </a:r>
          </a:p>
          <a:p>
            <a:pPr marL="228600" indent="-223838" defTabSz="454025">
              <a:spcBef>
                <a:spcPts val="1200"/>
              </a:spcBef>
              <a:tabLst>
                <a:tab pos="1825625" algn="l"/>
              </a:tabLst>
            </a:pPr>
            <a:r>
              <a:rPr lang="en-US" sz="2000" b="1" dirty="0" smtClean="0">
                <a:latin typeface="Arial Narrow"/>
                <a:cs typeface="Arial Narrow"/>
              </a:rPr>
              <a:t>•	Putting it all together</a:t>
            </a:r>
          </a:p>
        </p:txBody>
      </p:sp>
      <p:grpSp>
        <p:nvGrpSpPr>
          <p:cNvPr id="6" name="Group 5"/>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Distribution Strategy</a:t>
            </a:r>
            <a:endParaRPr lang="en-US" sz="2800" dirty="0">
              <a:solidFill>
                <a:schemeClr val="bg1"/>
              </a:solidFill>
              <a:latin typeface="Arial Narrow"/>
              <a:cs typeface="Arial Narrow"/>
            </a:endParaRPr>
          </a:p>
        </p:txBody>
      </p:sp>
      <p:sp>
        <p:nvSpPr>
          <p:cNvPr id="39" name="TextBox 38"/>
          <p:cNvSpPr txBox="1"/>
          <p:nvPr/>
        </p:nvSpPr>
        <p:spPr>
          <a:xfrm>
            <a:off x="938696" y="1487076"/>
            <a:ext cx="7971784" cy="369332"/>
          </a:xfrm>
          <a:prstGeom prst="rect">
            <a:avLst/>
          </a:prstGeom>
          <a:noFill/>
        </p:spPr>
        <p:txBody>
          <a:bodyPr wrap="square" lIns="0" tIns="0" rIns="0" bIns="0" rtlCol="0">
            <a:spAutoFit/>
          </a:bodyPr>
          <a:lstStyle/>
          <a:p>
            <a:r>
              <a:rPr lang="en-US" sz="2400" b="1" dirty="0" smtClean="0">
                <a:latin typeface="Arial Narrow"/>
                <a:cs typeface="Arial Narrow"/>
              </a:rPr>
              <a:t>Distribution Channel Functions</a:t>
            </a:r>
            <a:endParaRPr lang="en-US" sz="2400" dirty="0" smtClean="0">
              <a:latin typeface="Arial Narrow"/>
              <a:cs typeface="Arial Narrow"/>
            </a:endParaRPr>
          </a:p>
        </p:txBody>
      </p:sp>
      <p:sp>
        <p:nvSpPr>
          <p:cNvPr id="5" name="Rectangle 4"/>
          <p:cNvSpPr/>
          <p:nvPr/>
        </p:nvSpPr>
        <p:spPr>
          <a:xfrm>
            <a:off x="2235686" y="3607146"/>
            <a:ext cx="914400" cy="457200"/>
          </a:xfrm>
          <a:prstGeom prst="rect">
            <a:avLst/>
          </a:prstGeom>
          <a:solidFill>
            <a:schemeClr val="tx2">
              <a:lumMod val="60000"/>
              <a:lumOff val="40000"/>
            </a:schemeClr>
          </a:solidFill>
          <a:ln>
            <a:noFill/>
          </a:ln>
        </p:spPr>
        <p:txBody>
          <a:bodyPr wrap="square" lIns="0" tIns="45720" rIns="0" bIns="45720">
            <a:spAutoFit/>
          </a:bodyPr>
          <a:lstStyle/>
          <a:p>
            <a:pPr algn="ctr"/>
            <a:r>
              <a:rPr lang="en-US" sz="1200" b="1" dirty="0" smtClean="0">
                <a:latin typeface="Arial Narrow"/>
                <a:cs typeface="Arial Narrow"/>
              </a:rPr>
              <a:t>Physical Product</a:t>
            </a:r>
            <a:endParaRPr lang="en-US" sz="1200" b="1" dirty="0">
              <a:latin typeface="Arial Narrow"/>
              <a:cs typeface="Arial Narrow"/>
            </a:endParaRPr>
          </a:p>
        </p:txBody>
      </p:sp>
      <p:sp>
        <p:nvSpPr>
          <p:cNvPr id="6" name="Rectangle 5"/>
          <p:cNvSpPr/>
          <p:nvPr/>
        </p:nvSpPr>
        <p:spPr>
          <a:xfrm>
            <a:off x="4195323" y="4587218"/>
            <a:ext cx="914400" cy="457200"/>
          </a:xfrm>
          <a:prstGeom prst="rect">
            <a:avLst/>
          </a:prstGeom>
          <a:solidFill>
            <a:schemeClr val="tx2">
              <a:lumMod val="60000"/>
              <a:lumOff val="40000"/>
            </a:schemeClr>
          </a:solidFill>
          <a:ln>
            <a:noFill/>
          </a:ln>
        </p:spPr>
        <p:txBody>
          <a:bodyPr wrap="square" lIns="0" tIns="45720" rIns="0" bIns="45720" anchor="ctr">
            <a:noAutofit/>
          </a:bodyPr>
          <a:lstStyle/>
          <a:p>
            <a:pPr algn="ctr"/>
            <a:r>
              <a:rPr lang="en-US" sz="1200" b="1" dirty="0" smtClean="0">
                <a:latin typeface="Arial Narrow"/>
                <a:cs typeface="Arial Narrow"/>
              </a:rPr>
              <a:t>Ownership</a:t>
            </a:r>
            <a:endParaRPr lang="en-US" sz="1200" b="1" dirty="0">
              <a:latin typeface="Arial Narrow"/>
              <a:cs typeface="Arial Narrow"/>
            </a:endParaRPr>
          </a:p>
        </p:txBody>
      </p:sp>
      <p:sp>
        <p:nvSpPr>
          <p:cNvPr id="7" name="Rectangle 6"/>
          <p:cNvSpPr/>
          <p:nvPr/>
        </p:nvSpPr>
        <p:spPr>
          <a:xfrm>
            <a:off x="5898182" y="3149946"/>
            <a:ext cx="914400" cy="457200"/>
          </a:xfrm>
          <a:prstGeom prst="rect">
            <a:avLst/>
          </a:prstGeom>
          <a:solidFill>
            <a:schemeClr val="tx2">
              <a:lumMod val="60000"/>
              <a:lumOff val="40000"/>
            </a:schemeClr>
          </a:solidFill>
          <a:ln>
            <a:noFill/>
          </a:ln>
        </p:spPr>
        <p:txBody>
          <a:bodyPr wrap="square" lIns="0" tIns="45720" rIns="0" bIns="45720" anchor="ctr">
            <a:noAutofit/>
          </a:bodyPr>
          <a:lstStyle/>
          <a:p>
            <a:pPr algn="ctr"/>
            <a:r>
              <a:rPr lang="en-US" sz="1200" b="1" dirty="0" smtClean="0">
                <a:latin typeface="Arial Narrow"/>
                <a:cs typeface="Arial Narrow"/>
              </a:rPr>
              <a:t>Information</a:t>
            </a:r>
            <a:endParaRPr lang="en-US" sz="1200" b="1" dirty="0">
              <a:latin typeface="Arial Narrow"/>
              <a:cs typeface="Arial Narrow"/>
            </a:endParaRPr>
          </a:p>
        </p:txBody>
      </p:sp>
      <p:cxnSp>
        <p:nvCxnSpPr>
          <p:cNvPr id="10" name="Straight Connector 9"/>
          <p:cNvCxnSpPr>
            <a:stCxn id="8" idx="4"/>
            <a:endCxn id="6" idx="0"/>
          </p:cNvCxnSpPr>
          <p:nvPr/>
        </p:nvCxnSpPr>
        <p:spPr>
          <a:xfrm rot="16200000" flipH="1">
            <a:off x="4478480" y="4413174"/>
            <a:ext cx="345691" cy="2395"/>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2235686" y="3147114"/>
            <a:ext cx="180005" cy="1800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a:stCxn id="11" idx="5"/>
            <a:endCxn id="5" idx="0"/>
          </p:cNvCxnSpPr>
          <p:nvPr/>
        </p:nvCxnSpPr>
        <p:spPr>
          <a:xfrm rot="16200000" flipH="1">
            <a:off x="2387918" y="3302177"/>
            <a:ext cx="306381" cy="303556"/>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1" idx="6"/>
          </p:cNvCxnSpPr>
          <p:nvPr/>
        </p:nvCxnSpPr>
        <p:spPr>
          <a:xfrm flipV="1">
            <a:off x="2415691" y="2967101"/>
            <a:ext cx="874399" cy="27002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1" idx="7"/>
          </p:cNvCxnSpPr>
          <p:nvPr/>
        </p:nvCxnSpPr>
        <p:spPr>
          <a:xfrm rot="5400000" flipH="1" flipV="1">
            <a:off x="2381093" y="2404481"/>
            <a:ext cx="777232" cy="76075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1" idx="0"/>
          </p:cNvCxnSpPr>
          <p:nvPr/>
        </p:nvCxnSpPr>
        <p:spPr>
          <a:xfrm rot="16200000" flipV="1">
            <a:off x="1837440" y="2658864"/>
            <a:ext cx="750870" cy="22562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1" idx="1"/>
          </p:cNvCxnSpPr>
          <p:nvPr/>
        </p:nvCxnSpPr>
        <p:spPr>
          <a:xfrm rot="16200000" flipV="1">
            <a:off x="1792857" y="2704285"/>
            <a:ext cx="326384" cy="611997"/>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1" idx="2"/>
          </p:cNvCxnSpPr>
          <p:nvPr/>
        </p:nvCxnSpPr>
        <p:spPr>
          <a:xfrm rot="10800000" flipV="1">
            <a:off x="1536526" y="3237120"/>
            <a:ext cx="699160" cy="90007"/>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1" idx="3"/>
          </p:cNvCxnSpPr>
          <p:nvPr/>
        </p:nvCxnSpPr>
        <p:spPr>
          <a:xfrm rot="5400000">
            <a:off x="1717852" y="3232964"/>
            <a:ext cx="476395" cy="611997"/>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1536526" y="2211578"/>
            <a:ext cx="1127067" cy="184666"/>
          </a:xfrm>
          <a:prstGeom prst="rect">
            <a:avLst/>
          </a:prstGeom>
        </p:spPr>
        <p:txBody>
          <a:bodyPr wrap="square" lIns="0" tIns="0" rIns="0" bIns="0" anchor="ctr">
            <a:spAutoFit/>
          </a:bodyPr>
          <a:lstStyle/>
          <a:p>
            <a:pPr algn="ctr"/>
            <a:r>
              <a:rPr lang="en-US" sz="1200" b="1" dirty="0" smtClean="0">
                <a:latin typeface="Arial Narrow"/>
                <a:cs typeface="Arial Narrow"/>
              </a:rPr>
              <a:t>Quality assurance</a:t>
            </a:r>
            <a:endParaRPr lang="en-US" sz="1200" b="1" dirty="0">
              <a:latin typeface="Arial Narrow"/>
              <a:cs typeface="Arial Narrow"/>
            </a:endParaRPr>
          </a:p>
        </p:txBody>
      </p:sp>
      <p:sp>
        <p:nvSpPr>
          <p:cNvPr id="38" name="Rectangle 37"/>
          <p:cNvSpPr/>
          <p:nvPr/>
        </p:nvSpPr>
        <p:spPr>
          <a:xfrm>
            <a:off x="2663593" y="2211578"/>
            <a:ext cx="1127067" cy="184666"/>
          </a:xfrm>
          <a:prstGeom prst="rect">
            <a:avLst/>
          </a:prstGeom>
        </p:spPr>
        <p:txBody>
          <a:bodyPr wrap="square" lIns="0" tIns="0" rIns="0" bIns="0" anchor="ctr">
            <a:spAutoFit/>
          </a:bodyPr>
          <a:lstStyle/>
          <a:p>
            <a:pPr algn="ctr"/>
            <a:r>
              <a:rPr lang="en-US" sz="1200" b="1" dirty="0" smtClean="0">
                <a:latin typeface="Arial Narrow"/>
                <a:cs typeface="Arial Narrow"/>
              </a:rPr>
              <a:t>Inventory</a:t>
            </a:r>
            <a:endParaRPr lang="en-US" sz="1200" b="1" dirty="0">
              <a:latin typeface="Arial Narrow"/>
              <a:cs typeface="Arial Narrow"/>
            </a:endParaRPr>
          </a:p>
        </p:txBody>
      </p:sp>
      <p:sp>
        <p:nvSpPr>
          <p:cNvPr id="42" name="Rectangle 41"/>
          <p:cNvSpPr/>
          <p:nvPr/>
        </p:nvSpPr>
        <p:spPr>
          <a:xfrm>
            <a:off x="3128256" y="2744138"/>
            <a:ext cx="1127067" cy="369332"/>
          </a:xfrm>
          <a:prstGeom prst="rect">
            <a:avLst/>
          </a:prstGeom>
        </p:spPr>
        <p:txBody>
          <a:bodyPr wrap="square" lIns="0" tIns="0" rIns="0" bIns="0" anchor="ctr">
            <a:spAutoFit/>
          </a:bodyPr>
          <a:lstStyle/>
          <a:p>
            <a:pPr algn="ctr"/>
            <a:r>
              <a:rPr lang="en-US" sz="1200" b="1" dirty="0" smtClean="0">
                <a:latin typeface="Arial Narrow"/>
                <a:cs typeface="Arial Narrow"/>
              </a:rPr>
              <a:t>Physical-state changes</a:t>
            </a:r>
            <a:endParaRPr lang="en-US" sz="1200" b="1" dirty="0">
              <a:latin typeface="Arial Narrow"/>
              <a:cs typeface="Arial Narrow"/>
            </a:endParaRPr>
          </a:p>
        </p:txBody>
      </p:sp>
      <p:sp>
        <p:nvSpPr>
          <p:cNvPr id="43" name="Rectangle 42"/>
          <p:cNvSpPr/>
          <p:nvPr/>
        </p:nvSpPr>
        <p:spPr>
          <a:xfrm>
            <a:off x="780880" y="2671807"/>
            <a:ext cx="1127067" cy="369332"/>
          </a:xfrm>
          <a:prstGeom prst="rect">
            <a:avLst/>
          </a:prstGeom>
        </p:spPr>
        <p:txBody>
          <a:bodyPr wrap="square" lIns="0" tIns="0" rIns="0" bIns="0" anchor="ctr">
            <a:spAutoFit/>
          </a:bodyPr>
          <a:lstStyle/>
          <a:p>
            <a:pPr algn="ctr"/>
            <a:r>
              <a:rPr lang="en-US" sz="1200" b="1" dirty="0" smtClean="0">
                <a:latin typeface="Arial Narrow"/>
                <a:cs typeface="Arial Narrow"/>
              </a:rPr>
              <a:t>Physical movement</a:t>
            </a:r>
            <a:endParaRPr lang="en-US" sz="1200" b="1" dirty="0">
              <a:latin typeface="Arial Narrow"/>
              <a:cs typeface="Arial Narrow"/>
            </a:endParaRPr>
          </a:p>
        </p:txBody>
      </p:sp>
      <p:sp>
        <p:nvSpPr>
          <p:cNvPr id="44" name="Rectangle 43"/>
          <p:cNvSpPr/>
          <p:nvPr/>
        </p:nvSpPr>
        <p:spPr>
          <a:xfrm>
            <a:off x="522984" y="3237121"/>
            <a:ext cx="1127067" cy="184666"/>
          </a:xfrm>
          <a:prstGeom prst="rect">
            <a:avLst/>
          </a:prstGeom>
        </p:spPr>
        <p:txBody>
          <a:bodyPr wrap="square" lIns="0" tIns="0" rIns="0" bIns="0" anchor="ctr">
            <a:spAutoFit/>
          </a:bodyPr>
          <a:lstStyle/>
          <a:p>
            <a:pPr algn="ctr"/>
            <a:r>
              <a:rPr lang="en-US" sz="1200" b="1" dirty="0" smtClean="0">
                <a:latin typeface="Arial Narrow"/>
                <a:cs typeface="Arial Narrow"/>
              </a:rPr>
              <a:t>Assortment</a:t>
            </a:r>
            <a:endParaRPr lang="en-US" sz="1200" b="1" dirty="0">
              <a:latin typeface="Arial Narrow"/>
              <a:cs typeface="Arial Narrow"/>
            </a:endParaRPr>
          </a:p>
        </p:txBody>
      </p:sp>
      <p:sp>
        <p:nvSpPr>
          <p:cNvPr id="46" name="Rectangle 45"/>
          <p:cNvSpPr/>
          <p:nvPr/>
        </p:nvSpPr>
        <p:spPr>
          <a:xfrm>
            <a:off x="938696" y="3777160"/>
            <a:ext cx="1127067" cy="184666"/>
          </a:xfrm>
          <a:prstGeom prst="rect">
            <a:avLst/>
          </a:prstGeom>
        </p:spPr>
        <p:txBody>
          <a:bodyPr wrap="square" lIns="0" tIns="0" rIns="0" bIns="0" anchor="ctr">
            <a:spAutoFit/>
          </a:bodyPr>
          <a:lstStyle/>
          <a:p>
            <a:pPr algn="ctr"/>
            <a:r>
              <a:rPr lang="en-US" sz="1200" b="1" dirty="0" smtClean="0">
                <a:latin typeface="Arial Narrow"/>
                <a:cs typeface="Arial Narrow"/>
              </a:rPr>
              <a:t>Bulk-breaking</a:t>
            </a:r>
            <a:endParaRPr lang="en-US" sz="1200" b="1" dirty="0">
              <a:latin typeface="Arial Narrow"/>
              <a:cs typeface="Arial Narrow"/>
            </a:endParaRPr>
          </a:p>
        </p:txBody>
      </p:sp>
      <p:cxnSp>
        <p:nvCxnSpPr>
          <p:cNvPr id="47" name="Straight Connector 46"/>
          <p:cNvCxnSpPr>
            <a:stCxn id="8" idx="2"/>
            <a:endCxn id="5" idx="3"/>
          </p:cNvCxnSpPr>
          <p:nvPr/>
        </p:nvCxnSpPr>
        <p:spPr>
          <a:xfrm rot="10800000" flipV="1">
            <a:off x="3150086" y="3784326"/>
            <a:ext cx="640018" cy="5141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a:endCxn id="7" idx="1"/>
          </p:cNvCxnSpPr>
          <p:nvPr/>
        </p:nvCxnSpPr>
        <p:spPr>
          <a:xfrm flipV="1">
            <a:off x="5390147" y="3378546"/>
            <a:ext cx="508035" cy="22860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3790104" y="3327127"/>
            <a:ext cx="1720047" cy="914400"/>
          </a:xfrm>
          <a:prstGeom prst="ellipse">
            <a:avLst/>
          </a:prstGeom>
          <a:solidFill>
            <a:srgbClr val="74C08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latin typeface="Arial Narrow"/>
                <a:cs typeface="Arial Narrow"/>
              </a:rPr>
              <a:t>Distribution Functions</a:t>
            </a:r>
            <a:endParaRPr lang="en-US" sz="1400" dirty="0">
              <a:solidFill>
                <a:schemeClr val="tx1"/>
              </a:solidFill>
            </a:endParaRPr>
          </a:p>
        </p:txBody>
      </p:sp>
      <p:sp>
        <p:nvSpPr>
          <p:cNvPr id="55" name="Oval 54"/>
          <p:cNvSpPr/>
          <p:nvPr/>
        </p:nvSpPr>
        <p:spPr>
          <a:xfrm>
            <a:off x="6844953" y="2766953"/>
            <a:ext cx="180005" cy="1800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p:cNvCxnSpPr>
            <a:stCxn id="55" idx="6"/>
          </p:cNvCxnSpPr>
          <p:nvPr/>
        </p:nvCxnSpPr>
        <p:spPr>
          <a:xfrm flipV="1">
            <a:off x="7024958" y="2586940"/>
            <a:ext cx="874399" cy="27002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55" idx="7"/>
          </p:cNvCxnSpPr>
          <p:nvPr/>
        </p:nvCxnSpPr>
        <p:spPr>
          <a:xfrm rot="5400000" flipH="1" flipV="1">
            <a:off x="6990360" y="2024320"/>
            <a:ext cx="777232" cy="76075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55" idx="0"/>
          </p:cNvCxnSpPr>
          <p:nvPr/>
        </p:nvCxnSpPr>
        <p:spPr>
          <a:xfrm rot="16200000" flipV="1">
            <a:off x="6446707" y="2278703"/>
            <a:ext cx="750870" cy="22562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55" idx="1"/>
          </p:cNvCxnSpPr>
          <p:nvPr/>
        </p:nvCxnSpPr>
        <p:spPr>
          <a:xfrm rot="16200000" flipV="1">
            <a:off x="6402124" y="2324124"/>
            <a:ext cx="326384" cy="611997"/>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6145793" y="1639074"/>
            <a:ext cx="1127067" cy="369332"/>
          </a:xfrm>
          <a:prstGeom prst="rect">
            <a:avLst/>
          </a:prstGeom>
        </p:spPr>
        <p:txBody>
          <a:bodyPr wrap="square" lIns="0" tIns="0" rIns="0" bIns="0" anchor="ctr">
            <a:spAutoFit/>
          </a:bodyPr>
          <a:lstStyle/>
          <a:p>
            <a:pPr algn="ctr"/>
            <a:r>
              <a:rPr lang="en-US" sz="1200" b="1" dirty="0" smtClean="0">
                <a:latin typeface="Arial Narrow"/>
                <a:cs typeface="Arial Narrow"/>
              </a:rPr>
              <a:t>Information sharing</a:t>
            </a:r>
            <a:endParaRPr lang="en-US" sz="1200" b="1" dirty="0">
              <a:latin typeface="Arial Narrow"/>
              <a:cs typeface="Arial Narrow"/>
            </a:endParaRPr>
          </a:p>
        </p:txBody>
      </p:sp>
      <p:sp>
        <p:nvSpPr>
          <p:cNvPr id="61" name="Rectangle 60"/>
          <p:cNvSpPr/>
          <p:nvPr/>
        </p:nvSpPr>
        <p:spPr>
          <a:xfrm>
            <a:off x="7272860" y="1639074"/>
            <a:ext cx="1127067" cy="369332"/>
          </a:xfrm>
          <a:prstGeom prst="rect">
            <a:avLst/>
          </a:prstGeom>
        </p:spPr>
        <p:txBody>
          <a:bodyPr wrap="square" lIns="0" tIns="0" rIns="0" bIns="0" anchor="ctr">
            <a:spAutoFit/>
          </a:bodyPr>
          <a:lstStyle/>
          <a:p>
            <a:pPr algn="ctr"/>
            <a:r>
              <a:rPr lang="en-US" sz="1200" b="1" dirty="0" smtClean="0">
                <a:latin typeface="Arial Narrow"/>
                <a:cs typeface="Arial Narrow"/>
              </a:rPr>
              <a:t>Selling and promotion</a:t>
            </a:r>
            <a:endParaRPr lang="en-US" sz="1200" b="1" dirty="0">
              <a:latin typeface="Arial Narrow"/>
              <a:cs typeface="Arial Narrow"/>
            </a:endParaRPr>
          </a:p>
        </p:txBody>
      </p:sp>
      <p:sp>
        <p:nvSpPr>
          <p:cNvPr id="62" name="Rectangle 61"/>
          <p:cNvSpPr/>
          <p:nvPr/>
        </p:nvSpPr>
        <p:spPr>
          <a:xfrm>
            <a:off x="7677523" y="2363977"/>
            <a:ext cx="1127067" cy="369332"/>
          </a:xfrm>
          <a:prstGeom prst="rect">
            <a:avLst/>
          </a:prstGeom>
        </p:spPr>
        <p:txBody>
          <a:bodyPr wrap="square" lIns="0" tIns="0" rIns="0" bIns="0" anchor="ctr">
            <a:spAutoFit/>
          </a:bodyPr>
          <a:lstStyle/>
          <a:p>
            <a:pPr algn="ctr"/>
            <a:r>
              <a:rPr lang="en-US" sz="1200" b="1" dirty="0" smtClean="0">
                <a:latin typeface="Arial Narrow"/>
                <a:cs typeface="Arial Narrow"/>
              </a:rPr>
              <a:t>Marketing research</a:t>
            </a:r>
            <a:endParaRPr lang="en-US" sz="1200" b="1" dirty="0">
              <a:latin typeface="Arial Narrow"/>
              <a:cs typeface="Arial Narrow"/>
            </a:endParaRPr>
          </a:p>
        </p:txBody>
      </p:sp>
      <p:sp>
        <p:nvSpPr>
          <p:cNvPr id="63" name="Rectangle 62"/>
          <p:cNvSpPr/>
          <p:nvPr/>
        </p:nvSpPr>
        <p:spPr>
          <a:xfrm>
            <a:off x="5364648" y="2263907"/>
            <a:ext cx="1127067" cy="184666"/>
          </a:xfrm>
          <a:prstGeom prst="rect">
            <a:avLst/>
          </a:prstGeom>
        </p:spPr>
        <p:txBody>
          <a:bodyPr wrap="square" lIns="0" tIns="0" rIns="0" bIns="0" anchor="ctr">
            <a:spAutoFit/>
          </a:bodyPr>
          <a:lstStyle/>
          <a:p>
            <a:pPr algn="ctr"/>
            <a:r>
              <a:rPr lang="en-US" sz="1200" b="1" dirty="0" smtClean="0">
                <a:latin typeface="Arial Narrow"/>
                <a:cs typeface="Arial Narrow"/>
              </a:rPr>
              <a:t>Order collection</a:t>
            </a:r>
            <a:endParaRPr lang="en-US" sz="1200" b="1" dirty="0">
              <a:latin typeface="Arial Narrow"/>
              <a:cs typeface="Arial Narrow"/>
            </a:endParaRPr>
          </a:p>
        </p:txBody>
      </p:sp>
      <p:cxnSp>
        <p:nvCxnSpPr>
          <p:cNvPr id="64" name="Straight Connector 63"/>
          <p:cNvCxnSpPr>
            <a:stCxn id="55" idx="3"/>
          </p:cNvCxnSpPr>
          <p:nvPr/>
        </p:nvCxnSpPr>
        <p:spPr>
          <a:xfrm rot="5400000">
            <a:off x="6568260" y="2844060"/>
            <a:ext cx="226510" cy="37959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9" name="Oval 68"/>
          <p:cNvSpPr/>
          <p:nvPr/>
        </p:nvSpPr>
        <p:spPr>
          <a:xfrm>
            <a:off x="4562521" y="5401892"/>
            <a:ext cx="180005" cy="1800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Connector 69"/>
          <p:cNvCxnSpPr>
            <a:stCxn id="69" idx="2"/>
          </p:cNvCxnSpPr>
          <p:nvPr/>
        </p:nvCxnSpPr>
        <p:spPr>
          <a:xfrm rot="10800000">
            <a:off x="3790105" y="5401893"/>
            <a:ext cx="772417" cy="90006"/>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1" name="Rectangle 70"/>
          <p:cNvSpPr/>
          <p:nvPr/>
        </p:nvSpPr>
        <p:spPr>
          <a:xfrm>
            <a:off x="3128256" y="5873634"/>
            <a:ext cx="1127067" cy="184666"/>
          </a:xfrm>
          <a:prstGeom prst="rect">
            <a:avLst/>
          </a:prstGeom>
        </p:spPr>
        <p:txBody>
          <a:bodyPr wrap="square" lIns="0" tIns="0" rIns="0" bIns="0" anchor="ctr">
            <a:spAutoFit/>
          </a:bodyPr>
          <a:lstStyle/>
          <a:p>
            <a:pPr algn="ctr"/>
            <a:r>
              <a:rPr lang="en-US" sz="1200" b="1" dirty="0" smtClean="0">
                <a:latin typeface="Arial Narrow"/>
                <a:cs typeface="Arial Narrow"/>
              </a:rPr>
              <a:t>Impartiality</a:t>
            </a:r>
            <a:endParaRPr lang="en-US" sz="1200" b="1" dirty="0">
              <a:latin typeface="Arial Narrow"/>
              <a:cs typeface="Arial Narrow"/>
            </a:endParaRPr>
          </a:p>
        </p:txBody>
      </p:sp>
      <p:cxnSp>
        <p:nvCxnSpPr>
          <p:cNvPr id="72" name="Straight Connector 71"/>
          <p:cNvCxnSpPr>
            <a:endCxn id="69" idx="0"/>
          </p:cNvCxnSpPr>
          <p:nvPr/>
        </p:nvCxnSpPr>
        <p:spPr>
          <a:xfrm rot="5400000">
            <a:off x="4461804" y="5208777"/>
            <a:ext cx="383836" cy="2395"/>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69" idx="3"/>
          </p:cNvCxnSpPr>
          <p:nvPr/>
        </p:nvCxnSpPr>
        <p:spPr>
          <a:xfrm rot="5400000">
            <a:off x="4038887" y="5307316"/>
            <a:ext cx="301768" cy="798222"/>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69" idx="4"/>
          </p:cNvCxnSpPr>
          <p:nvPr/>
        </p:nvCxnSpPr>
        <p:spPr>
          <a:xfrm rot="5400000">
            <a:off x="4369326" y="5775101"/>
            <a:ext cx="476395" cy="90003"/>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a:endCxn id="69" idx="5"/>
          </p:cNvCxnSpPr>
          <p:nvPr/>
        </p:nvCxnSpPr>
        <p:spPr>
          <a:xfrm rot="10800000">
            <a:off x="4716165" y="5555543"/>
            <a:ext cx="793990" cy="30176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a:endCxn id="69" idx="6"/>
          </p:cNvCxnSpPr>
          <p:nvPr/>
        </p:nvCxnSpPr>
        <p:spPr>
          <a:xfrm rot="10800000" flipV="1">
            <a:off x="4742527" y="5401891"/>
            <a:ext cx="647621" cy="90007"/>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0" name="Rectangle 89"/>
          <p:cNvSpPr/>
          <p:nvPr/>
        </p:nvSpPr>
        <p:spPr>
          <a:xfrm>
            <a:off x="2930073" y="5279557"/>
            <a:ext cx="1127067" cy="184666"/>
          </a:xfrm>
          <a:prstGeom prst="rect">
            <a:avLst/>
          </a:prstGeom>
        </p:spPr>
        <p:txBody>
          <a:bodyPr wrap="square" lIns="0" tIns="0" rIns="0" bIns="0" anchor="ctr">
            <a:spAutoFit/>
          </a:bodyPr>
          <a:lstStyle/>
          <a:p>
            <a:pPr algn="ctr"/>
            <a:r>
              <a:rPr lang="en-US" sz="1200" b="1" dirty="0" smtClean="0">
                <a:latin typeface="Arial Narrow"/>
                <a:cs typeface="Arial Narrow"/>
              </a:rPr>
              <a:t>Service</a:t>
            </a:r>
            <a:endParaRPr lang="en-US" sz="1200" b="1" dirty="0">
              <a:latin typeface="Arial Narrow"/>
              <a:cs typeface="Arial Narrow"/>
            </a:endParaRPr>
          </a:p>
        </p:txBody>
      </p:sp>
      <p:sp>
        <p:nvSpPr>
          <p:cNvPr id="91" name="Rectangle 90"/>
          <p:cNvSpPr/>
          <p:nvPr/>
        </p:nvSpPr>
        <p:spPr>
          <a:xfrm>
            <a:off x="4025348" y="6058300"/>
            <a:ext cx="1127067" cy="184666"/>
          </a:xfrm>
          <a:prstGeom prst="rect">
            <a:avLst/>
          </a:prstGeom>
        </p:spPr>
        <p:txBody>
          <a:bodyPr wrap="square" lIns="0" tIns="0" rIns="0" bIns="0" anchor="ctr">
            <a:spAutoFit/>
          </a:bodyPr>
          <a:lstStyle/>
          <a:p>
            <a:pPr algn="ctr"/>
            <a:r>
              <a:rPr lang="en-US" sz="1200" b="1" dirty="0" smtClean="0">
                <a:latin typeface="Arial Narrow"/>
                <a:cs typeface="Arial Narrow"/>
              </a:rPr>
              <a:t>Financing</a:t>
            </a:r>
            <a:endParaRPr lang="en-US" sz="1200" b="1" dirty="0">
              <a:latin typeface="Arial Narrow"/>
              <a:cs typeface="Arial Narrow"/>
            </a:endParaRPr>
          </a:p>
        </p:txBody>
      </p:sp>
      <p:sp>
        <p:nvSpPr>
          <p:cNvPr id="92" name="Rectangle 91"/>
          <p:cNvSpPr/>
          <p:nvPr/>
        </p:nvSpPr>
        <p:spPr>
          <a:xfrm>
            <a:off x="5390147" y="5781301"/>
            <a:ext cx="1127067" cy="184666"/>
          </a:xfrm>
          <a:prstGeom prst="rect">
            <a:avLst/>
          </a:prstGeom>
        </p:spPr>
        <p:txBody>
          <a:bodyPr wrap="square" lIns="0" tIns="0" rIns="0" bIns="0" anchor="ctr">
            <a:spAutoFit/>
          </a:bodyPr>
          <a:lstStyle/>
          <a:p>
            <a:pPr algn="ctr"/>
            <a:r>
              <a:rPr lang="en-US" sz="1200" b="1" dirty="0" smtClean="0">
                <a:latin typeface="Arial Narrow"/>
                <a:cs typeface="Arial Narrow"/>
              </a:rPr>
              <a:t>Title transfer</a:t>
            </a:r>
            <a:endParaRPr lang="en-US" sz="1200" b="1" dirty="0">
              <a:latin typeface="Arial Narrow"/>
              <a:cs typeface="Arial Narrow"/>
            </a:endParaRPr>
          </a:p>
        </p:txBody>
      </p:sp>
      <p:sp>
        <p:nvSpPr>
          <p:cNvPr id="93" name="Rectangle 92"/>
          <p:cNvSpPr/>
          <p:nvPr/>
        </p:nvSpPr>
        <p:spPr>
          <a:xfrm>
            <a:off x="5252415" y="5279557"/>
            <a:ext cx="1127067" cy="184666"/>
          </a:xfrm>
          <a:prstGeom prst="rect">
            <a:avLst/>
          </a:prstGeom>
        </p:spPr>
        <p:txBody>
          <a:bodyPr wrap="square" lIns="0" tIns="0" rIns="0" bIns="0" anchor="ctr">
            <a:spAutoFit/>
          </a:bodyPr>
          <a:lstStyle/>
          <a:p>
            <a:pPr algn="ctr"/>
            <a:r>
              <a:rPr lang="en-US" sz="1200" b="1" dirty="0" smtClean="0">
                <a:latin typeface="Arial Narrow"/>
                <a:cs typeface="Arial Narrow"/>
              </a:rPr>
              <a:t>Risk-shifting</a:t>
            </a:r>
            <a:endParaRPr lang="en-US" sz="1200" b="1" dirty="0">
              <a:latin typeface="Arial Narrow"/>
              <a:cs typeface="Arial Narrow"/>
            </a:endParaRPr>
          </a:p>
        </p:txBody>
      </p:sp>
      <p:grpSp>
        <p:nvGrpSpPr>
          <p:cNvPr id="49" name="Group 48"/>
          <p:cNvGrpSpPr/>
          <p:nvPr/>
        </p:nvGrpSpPr>
        <p:grpSpPr>
          <a:xfrm>
            <a:off x="210820" y="177800"/>
            <a:ext cx="1200796" cy="1057495"/>
            <a:chOff x="210820" y="177800"/>
            <a:chExt cx="1200796" cy="1057495"/>
          </a:xfrm>
        </p:grpSpPr>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52" name="TextBox 51"/>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Distribution Strategy</a:t>
            </a:r>
            <a:endParaRPr lang="en-US" sz="2800" dirty="0">
              <a:solidFill>
                <a:schemeClr val="bg1"/>
              </a:solidFill>
              <a:latin typeface="Arial Narrow"/>
              <a:cs typeface="Arial Narrow"/>
            </a:endParaRPr>
          </a:p>
        </p:txBody>
      </p:sp>
      <p:sp>
        <p:nvSpPr>
          <p:cNvPr id="39" name="TextBox 38"/>
          <p:cNvSpPr txBox="1"/>
          <p:nvPr/>
        </p:nvSpPr>
        <p:spPr>
          <a:xfrm>
            <a:off x="938696" y="1487076"/>
            <a:ext cx="7971784" cy="369332"/>
          </a:xfrm>
          <a:prstGeom prst="rect">
            <a:avLst/>
          </a:prstGeom>
          <a:noFill/>
        </p:spPr>
        <p:txBody>
          <a:bodyPr wrap="square" lIns="0" tIns="0" rIns="0" bIns="0" rtlCol="0">
            <a:spAutoFit/>
          </a:bodyPr>
          <a:lstStyle/>
          <a:p>
            <a:r>
              <a:rPr lang="en-US" sz="2400" b="1" dirty="0" smtClean="0">
                <a:latin typeface="Arial Narrow"/>
                <a:cs typeface="Arial Narrow"/>
              </a:rPr>
              <a:t>Distribution Channels: </a:t>
            </a:r>
            <a:r>
              <a:rPr lang="en-US" sz="2400" b="1" i="1" dirty="0" smtClean="0">
                <a:latin typeface="Arial Narrow"/>
                <a:cs typeface="Arial Narrow"/>
              </a:rPr>
              <a:t>Direct or Indirect</a:t>
            </a:r>
            <a:endParaRPr lang="en-US" sz="2400" dirty="0" smtClean="0">
              <a:latin typeface="Arial Narrow"/>
              <a:cs typeface="Arial Narrow"/>
            </a:endParaRPr>
          </a:p>
        </p:txBody>
      </p:sp>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696" y="2108189"/>
            <a:ext cx="7163914" cy="3848698"/>
          </a:xfrm>
          <a:prstGeom prst="rect">
            <a:avLst/>
          </a:prstGeom>
        </p:spPr>
      </p:pic>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Distribution Strategy</a:t>
            </a:r>
            <a:endParaRPr lang="en-US" sz="2800" dirty="0">
              <a:solidFill>
                <a:schemeClr val="bg1"/>
              </a:solidFill>
              <a:latin typeface="Arial Narrow"/>
              <a:cs typeface="Arial Narrow"/>
            </a:endParaRPr>
          </a:p>
        </p:txBody>
      </p:sp>
      <p:sp>
        <p:nvSpPr>
          <p:cNvPr id="23" name="TextBox 22"/>
          <p:cNvSpPr txBox="1"/>
          <p:nvPr/>
        </p:nvSpPr>
        <p:spPr>
          <a:xfrm>
            <a:off x="938696" y="1600200"/>
            <a:ext cx="6838417" cy="2931572"/>
          </a:xfrm>
          <a:prstGeom prst="rect">
            <a:avLst/>
          </a:prstGeom>
          <a:noFill/>
        </p:spPr>
        <p:txBody>
          <a:bodyPr wrap="square" lIns="0" tIns="0" rIns="0" bIns="0" rtlCol="0">
            <a:spAutoFit/>
          </a:bodyPr>
          <a:lstStyle/>
          <a:p>
            <a:pPr marL="233363" indent="-222250" defTabSz="225425">
              <a:spcBef>
                <a:spcPts val="1200"/>
              </a:spcBef>
            </a:pPr>
            <a:r>
              <a:rPr lang="en-US" sz="2400" b="1" dirty="0" smtClean="0">
                <a:latin typeface="Arial Narrow"/>
                <a:cs typeface="Arial Narrow"/>
              </a:rPr>
              <a:t>Distribution Channels: </a:t>
            </a:r>
            <a:r>
              <a:rPr lang="en-US" sz="2400" b="1" i="1" dirty="0" smtClean="0">
                <a:latin typeface="Arial Narrow"/>
                <a:cs typeface="Arial Narrow"/>
              </a:rPr>
              <a:t>Direct or Indirect</a:t>
            </a:r>
            <a:endParaRPr lang="en-US" sz="2400" b="1" dirty="0" smtClean="0">
              <a:latin typeface="Arial Narrow"/>
              <a:cs typeface="Arial Narrow"/>
            </a:endParaRPr>
          </a:p>
          <a:p>
            <a:pPr marL="463550" indent="-222250" defTabSz="225425">
              <a:spcBef>
                <a:spcPts val="1200"/>
              </a:spcBef>
            </a:pPr>
            <a:r>
              <a:rPr lang="en-US" sz="2000" b="1" dirty="0" smtClean="0">
                <a:latin typeface="Arial Narrow"/>
                <a:cs typeface="Arial Narrow"/>
              </a:rPr>
              <a:t>•	Factors favoring direct distribution</a:t>
            </a:r>
          </a:p>
          <a:p>
            <a:pPr marL="693738" indent="-222250" defTabSz="225425">
              <a:spcBef>
                <a:spcPts val="300"/>
              </a:spcBef>
            </a:pPr>
            <a:r>
              <a:rPr lang="en-US" sz="1600" b="1" dirty="0" smtClean="0">
                <a:latin typeface="Arial Narrow"/>
                <a:cs typeface="Arial Narrow"/>
              </a:rPr>
              <a:t>•	Complex end-user customer purchasing decisions – multiple functions and high-level executives</a:t>
            </a:r>
          </a:p>
          <a:p>
            <a:pPr marL="693738" indent="-222250" defTabSz="225425">
              <a:spcBef>
                <a:spcPts val="300"/>
              </a:spcBef>
            </a:pPr>
            <a:r>
              <a:rPr lang="en-US" sz="1600" b="1" dirty="0" smtClean="0">
                <a:latin typeface="Arial Narrow"/>
                <a:cs typeface="Arial Narrow"/>
              </a:rPr>
              <a:t>•	Custom-tailored products</a:t>
            </a:r>
          </a:p>
          <a:p>
            <a:pPr marL="693738" indent="-222250" defTabSz="225425">
              <a:spcBef>
                <a:spcPts val="300"/>
              </a:spcBef>
            </a:pPr>
            <a:r>
              <a:rPr lang="en-US" sz="1600" b="1" dirty="0" smtClean="0">
                <a:latin typeface="Arial Narrow"/>
                <a:cs typeface="Arial Narrow"/>
              </a:rPr>
              <a:t>•	Delivery speed not critical</a:t>
            </a:r>
          </a:p>
          <a:p>
            <a:pPr marL="693738" indent="-222250" defTabSz="225425">
              <a:spcBef>
                <a:spcPts val="300"/>
              </a:spcBef>
            </a:pPr>
            <a:r>
              <a:rPr lang="en-US" sz="1600" b="1" dirty="0" smtClean="0">
                <a:latin typeface="Arial Narrow"/>
                <a:cs typeface="Arial Narrow"/>
              </a:rPr>
              <a:t>•	Large quantity sales</a:t>
            </a:r>
          </a:p>
          <a:p>
            <a:pPr marL="693738" indent="-222250" defTabSz="225425">
              <a:spcBef>
                <a:spcPts val="300"/>
              </a:spcBef>
            </a:pPr>
            <a:r>
              <a:rPr lang="en-US" sz="1600" b="1" dirty="0" smtClean="0">
                <a:latin typeface="Arial Narrow"/>
                <a:cs typeface="Arial Narrow"/>
              </a:rPr>
              <a:t>•	Small potential customer base</a:t>
            </a:r>
          </a:p>
          <a:p>
            <a:pPr marL="463550" indent="-222250" defTabSz="225425">
              <a:spcBef>
                <a:spcPts val="1200"/>
              </a:spcBef>
            </a:pPr>
            <a:r>
              <a:rPr lang="en-US" dirty="0" smtClean="0">
                <a:latin typeface="Arial Narrow"/>
                <a:cs typeface="Arial Narrow"/>
              </a:rPr>
              <a:t>•	Factors favoring indirect distribution</a:t>
            </a:r>
          </a:p>
        </p:txBody>
      </p:sp>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Distribution Strategy</a:t>
            </a:r>
            <a:endParaRPr lang="en-US" sz="2800" dirty="0">
              <a:solidFill>
                <a:schemeClr val="bg1"/>
              </a:solidFill>
              <a:latin typeface="Arial Narrow"/>
              <a:cs typeface="Arial Narrow"/>
            </a:endParaRPr>
          </a:p>
        </p:txBody>
      </p:sp>
      <p:sp>
        <p:nvSpPr>
          <p:cNvPr id="7" name="TextBox 6"/>
          <p:cNvSpPr txBox="1"/>
          <p:nvPr/>
        </p:nvSpPr>
        <p:spPr>
          <a:xfrm>
            <a:off x="938696" y="1600200"/>
            <a:ext cx="7295137" cy="2400657"/>
          </a:xfrm>
          <a:prstGeom prst="rect">
            <a:avLst/>
          </a:prstGeom>
          <a:noFill/>
        </p:spPr>
        <p:txBody>
          <a:bodyPr wrap="square" lIns="0" tIns="0" rIns="0" bIns="0" rtlCol="0">
            <a:spAutoFit/>
          </a:bodyPr>
          <a:lstStyle/>
          <a:p>
            <a:pPr marL="233363" indent="-222250" defTabSz="225425">
              <a:spcBef>
                <a:spcPts val="1200"/>
              </a:spcBef>
            </a:pPr>
            <a:r>
              <a:rPr lang="en-US" sz="2400" b="1" dirty="0" smtClean="0">
                <a:latin typeface="Arial Narrow"/>
                <a:cs typeface="Arial Narrow"/>
              </a:rPr>
              <a:t>Distribution Channels: </a:t>
            </a:r>
            <a:r>
              <a:rPr lang="en-US" sz="2400" b="1" i="1" dirty="0" smtClean="0">
                <a:latin typeface="Arial Narrow"/>
                <a:cs typeface="Arial Narrow"/>
              </a:rPr>
              <a:t>Direct or Indirect</a:t>
            </a:r>
            <a:endParaRPr lang="en-US" sz="2400" b="1" dirty="0" smtClean="0">
              <a:latin typeface="Arial Narrow"/>
              <a:cs typeface="Arial Narrow"/>
            </a:endParaRPr>
          </a:p>
          <a:p>
            <a:pPr marL="463550" indent="-222250" defTabSz="225425">
              <a:spcBef>
                <a:spcPts val="1200"/>
              </a:spcBef>
            </a:pPr>
            <a:r>
              <a:rPr lang="en-US" dirty="0" smtClean="0">
                <a:latin typeface="Arial Narrow"/>
                <a:cs typeface="Arial Narrow"/>
              </a:rPr>
              <a:t>•	Factors favoring direct distribution</a:t>
            </a:r>
          </a:p>
          <a:p>
            <a:pPr marL="463550" indent="-222250" defTabSz="225425">
              <a:spcBef>
                <a:spcPts val="1200"/>
              </a:spcBef>
            </a:pPr>
            <a:r>
              <a:rPr lang="en-US" sz="2000" b="1" dirty="0" smtClean="0">
                <a:latin typeface="Arial Narrow"/>
                <a:cs typeface="Arial Narrow"/>
              </a:rPr>
              <a:t>•	Factors favoring indirect distribution</a:t>
            </a:r>
          </a:p>
          <a:p>
            <a:pPr marL="693738" indent="-222250" defTabSz="225425">
              <a:spcBef>
                <a:spcPts val="300"/>
              </a:spcBef>
            </a:pPr>
            <a:r>
              <a:rPr lang="en-US" sz="1600" b="1" dirty="0" smtClean="0">
                <a:latin typeface="Arial Narrow"/>
                <a:cs typeface="Arial Narrow"/>
              </a:rPr>
              <a:t>•	Simple end-user customer purchasing decisions – low-level purchasing agents</a:t>
            </a:r>
          </a:p>
          <a:p>
            <a:pPr marL="693738" indent="-222250" defTabSz="225425">
              <a:spcBef>
                <a:spcPts val="300"/>
              </a:spcBef>
            </a:pPr>
            <a:r>
              <a:rPr lang="en-US" sz="1600" b="1" dirty="0" smtClean="0">
                <a:latin typeface="Arial Narrow"/>
                <a:cs typeface="Arial Narrow"/>
              </a:rPr>
              <a:t>•	</a:t>
            </a:r>
            <a:r>
              <a:rPr lang="en-US" sz="1600" b="1" dirty="0" err="1" smtClean="0">
                <a:latin typeface="Arial Narrow"/>
                <a:cs typeface="Arial Narrow"/>
              </a:rPr>
              <a:t>Stockable</a:t>
            </a:r>
            <a:r>
              <a:rPr lang="en-US" sz="1600" b="1" dirty="0" smtClean="0">
                <a:latin typeface="Arial Narrow"/>
                <a:cs typeface="Arial Narrow"/>
              </a:rPr>
              <a:t> items, manufactured in large quantities, sold in small quantities</a:t>
            </a:r>
          </a:p>
          <a:p>
            <a:pPr marL="693738" indent="-222250" defTabSz="225425">
              <a:spcBef>
                <a:spcPts val="300"/>
              </a:spcBef>
            </a:pPr>
            <a:r>
              <a:rPr lang="en-US" sz="1600" b="1" dirty="0" smtClean="0">
                <a:latin typeface="Arial Narrow"/>
                <a:cs typeface="Arial Narrow"/>
              </a:rPr>
              <a:t>•	Rapid delivery and service important</a:t>
            </a:r>
          </a:p>
          <a:p>
            <a:pPr marL="693738" indent="-222250" defTabSz="225425">
              <a:spcBef>
                <a:spcPts val="300"/>
              </a:spcBef>
            </a:pPr>
            <a:r>
              <a:rPr lang="en-US" sz="1600" b="1" dirty="0" smtClean="0">
                <a:latin typeface="Arial Narrow"/>
                <a:cs typeface="Arial Narrow"/>
              </a:rPr>
              <a:t>•	Large potential customer base</a:t>
            </a: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Markets Strategically</a:t>
            </a:r>
            <a:endParaRPr lang="en-US" sz="2800" dirty="0">
              <a:solidFill>
                <a:schemeClr val="bg1"/>
              </a:solidFill>
              <a:latin typeface="Arial Narrow"/>
              <a:cs typeface="Arial Narrow"/>
            </a:endParaRPr>
          </a:p>
        </p:txBody>
      </p:sp>
      <p:sp>
        <p:nvSpPr>
          <p:cNvPr id="5" name="TextBox 4"/>
          <p:cNvSpPr txBox="1"/>
          <p:nvPr/>
        </p:nvSpPr>
        <p:spPr>
          <a:xfrm>
            <a:off x="907196" y="1600200"/>
            <a:ext cx="7713031" cy="2831544"/>
          </a:xfrm>
          <a:prstGeom prst="rect">
            <a:avLst/>
          </a:prstGeom>
          <a:noFill/>
        </p:spPr>
        <p:txBody>
          <a:bodyPr wrap="square" lIns="0" tIns="0" rIns="0" bIns="0" rtlCol="0">
            <a:spAutoFit/>
          </a:bodyPr>
          <a:lstStyle/>
          <a:p>
            <a:r>
              <a:rPr lang="en-US" sz="2400" dirty="0">
                <a:latin typeface="Arial Narrow"/>
                <a:cs typeface="Arial Narrow"/>
              </a:rPr>
              <a:t>Section </a:t>
            </a:r>
            <a:r>
              <a:rPr lang="en-US" sz="2400" dirty="0" smtClean="0">
                <a:latin typeface="Arial Narrow"/>
                <a:cs typeface="Arial Narrow"/>
              </a:rPr>
              <a:t>1: </a:t>
            </a:r>
            <a:r>
              <a:rPr lang="en-US" sz="2400" dirty="0">
                <a:latin typeface="Arial Narrow"/>
                <a:cs typeface="Arial Narrow"/>
              </a:rPr>
              <a:t>Marketing and the Firm</a:t>
            </a:r>
            <a:endParaRPr lang="en-US" sz="2400" dirty="0" smtClean="0">
              <a:latin typeface="Arial Narrow"/>
              <a:cs typeface="Arial Narrow"/>
            </a:endParaRPr>
          </a:p>
          <a:p>
            <a:pPr>
              <a:lnSpc>
                <a:spcPct val="150000"/>
              </a:lnSpc>
            </a:pPr>
            <a:r>
              <a:rPr lang="en-US" sz="2400" dirty="0" smtClean="0">
                <a:latin typeface="Arial Narrow"/>
                <a:cs typeface="Arial Narrow"/>
              </a:rPr>
              <a:t>Section </a:t>
            </a:r>
            <a:r>
              <a:rPr lang="en-US" sz="2400" dirty="0" smtClean="0">
                <a:latin typeface="Arial Narrow"/>
                <a:cs typeface="Arial Narrow"/>
              </a:rPr>
              <a:t>2:  </a:t>
            </a:r>
            <a:r>
              <a:rPr lang="en-US" sz="2400" dirty="0">
                <a:latin typeface="Arial Narrow"/>
                <a:cs typeface="Arial Narrow"/>
              </a:rPr>
              <a:t>Fundamental Insights for Strategic Marketing</a:t>
            </a:r>
            <a:endParaRPr lang="en-US" sz="2400" dirty="0" smtClean="0">
              <a:latin typeface="Arial Narrow"/>
              <a:cs typeface="Arial Narrow"/>
            </a:endParaRPr>
          </a:p>
          <a:p>
            <a:pPr>
              <a:lnSpc>
                <a:spcPct val="150000"/>
              </a:lnSpc>
            </a:pPr>
            <a:r>
              <a:rPr lang="en-US" sz="2400" dirty="0" smtClean="0">
                <a:latin typeface="Arial Narrow"/>
                <a:cs typeface="Arial Narrow"/>
              </a:rPr>
              <a:t>Section </a:t>
            </a:r>
            <a:r>
              <a:rPr lang="en-US" sz="2400" dirty="0" smtClean="0">
                <a:latin typeface="Arial Narrow"/>
                <a:cs typeface="Arial Narrow"/>
              </a:rPr>
              <a:t>3: </a:t>
            </a:r>
            <a:r>
              <a:rPr lang="en-US" sz="2400" dirty="0">
                <a:latin typeface="Arial Narrow"/>
                <a:cs typeface="Arial Narrow"/>
              </a:rPr>
              <a:t>Strategic </a:t>
            </a:r>
            <a:r>
              <a:rPr lang="en-US" sz="2400" dirty="0" smtClean="0">
                <a:latin typeface="Arial Narrow"/>
                <a:cs typeface="Arial Narrow"/>
              </a:rPr>
              <a:t>Marketing</a:t>
            </a:r>
          </a:p>
          <a:p>
            <a:pPr>
              <a:lnSpc>
                <a:spcPct val="150000"/>
              </a:lnSpc>
            </a:pPr>
            <a:r>
              <a:rPr lang="en-US" sz="2600" b="1" dirty="0" smtClean="0">
                <a:latin typeface="Arial Narrow"/>
                <a:cs typeface="Arial Narrow"/>
              </a:rPr>
              <a:t>Section </a:t>
            </a:r>
            <a:r>
              <a:rPr lang="en-US" sz="2600" b="1" dirty="0" smtClean="0">
                <a:latin typeface="Arial Narrow"/>
                <a:cs typeface="Arial Narrow"/>
              </a:rPr>
              <a:t>4: </a:t>
            </a:r>
            <a:r>
              <a:rPr lang="en-US" sz="2600" b="1" dirty="0">
                <a:latin typeface="Arial Narrow"/>
                <a:cs typeface="Arial Narrow"/>
              </a:rPr>
              <a:t>Implementing the Market </a:t>
            </a:r>
            <a:r>
              <a:rPr lang="en-US" sz="2600" b="1" dirty="0" smtClean="0">
                <a:latin typeface="Arial Narrow"/>
                <a:cs typeface="Arial Narrow"/>
              </a:rPr>
              <a:t>Strategy</a:t>
            </a:r>
          </a:p>
          <a:p>
            <a:pPr marL="234950" defTabSz="798513"/>
            <a:r>
              <a:rPr lang="en-US" sz="2200" b="1" i="1" dirty="0" smtClean="0">
                <a:latin typeface="Arial Narrow"/>
                <a:cs typeface="Arial Narrow"/>
              </a:rPr>
              <a:t>Part C: Delivering Customer Value</a:t>
            </a:r>
          </a:p>
          <a:p>
            <a:pPr marL="234950">
              <a:spcBef>
                <a:spcPts val="600"/>
              </a:spcBef>
            </a:pPr>
            <a:r>
              <a:rPr lang="en-US" sz="2200" b="1" dirty="0" smtClean="0">
                <a:latin typeface="Arial Narrow"/>
                <a:cs typeface="Arial Narrow"/>
              </a:rPr>
              <a:t>Chapter 17: Distribution, Retailing, Wholesaling</a:t>
            </a:r>
          </a:p>
        </p:txBody>
      </p:sp>
      <p:grpSp>
        <p:nvGrpSpPr>
          <p:cNvPr id="7" name="Group 6"/>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Distribution Strategy</a:t>
            </a:r>
            <a:endParaRPr lang="en-US" sz="2800" dirty="0">
              <a:solidFill>
                <a:schemeClr val="bg1"/>
              </a:solidFill>
              <a:latin typeface="Arial Narrow"/>
              <a:cs typeface="Arial Narrow"/>
            </a:endParaRPr>
          </a:p>
        </p:txBody>
      </p:sp>
      <p:sp>
        <p:nvSpPr>
          <p:cNvPr id="8" name="TextBox 7"/>
          <p:cNvSpPr txBox="1"/>
          <p:nvPr/>
        </p:nvSpPr>
        <p:spPr>
          <a:xfrm>
            <a:off x="938696" y="1600200"/>
            <a:ext cx="7295137" cy="2677656"/>
          </a:xfrm>
          <a:prstGeom prst="rect">
            <a:avLst/>
          </a:prstGeom>
          <a:noFill/>
        </p:spPr>
        <p:txBody>
          <a:bodyPr wrap="square" lIns="0" tIns="0" rIns="0" bIns="0" rtlCol="0">
            <a:spAutoFit/>
          </a:bodyPr>
          <a:lstStyle/>
          <a:p>
            <a:pPr marL="233363" indent="-222250" defTabSz="225425">
              <a:spcBef>
                <a:spcPts val="1200"/>
              </a:spcBef>
            </a:pPr>
            <a:r>
              <a:rPr lang="en-US" sz="2400" b="1" dirty="0" smtClean="0">
                <a:latin typeface="Arial Narrow"/>
                <a:cs typeface="Arial Narrow"/>
              </a:rPr>
              <a:t>Role of the Internet</a:t>
            </a:r>
          </a:p>
          <a:p>
            <a:pPr marL="463550" indent="-222250" defTabSz="225425">
              <a:spcBef>
                <a:spcPts val="1200"/>
              </a:spcBef>
            </a:pPr>
            <a:r>
              <a:rPr lang="en-US" sz="2000" b="1" dirty="0" smtClean="0">
                <a:latin typeface="Arial Narrow"/>
                <a:cs typeface="Arial Narrow"/>
              </a:rPr>
              <a:t>•	Consumer pick-up</a:t>
            </a:r>
          </a:p>
          <a:p>
            <a:pPr marL="463550" indent="-222250" defTabSz="225425">
              <a:spcBef>
                <a:spcPts val="1200"/>
              </a:spcBef>
            </a:pPr>
            <a:r>
              <a:rPr lang="en-US" sz="2000" b="1" dirty="0" smtClean="0">
                <a:latin typeface="Arial Narrow"/>
                <a:cs typeface="Arial Narrow"/>
              </a:rPr>
              <a:t>•	Direct delivery (digital products)</a:t>
            </a:r>
          </a:p>
          <a:p>
            <a:pPr marL="463550" indent="-222250" defTabSz="225425">
              <a:spcBef>
                <a:spcPts val="1200"/>
              </a:spcBef>
            </a:pPr>
            <a:r>
              <a:rPr lang="en-US" sz="2000" b="1" dirty="0" smtClean="0">
                <a:latin typeface="Arial Narrow"/>
                <a:cs typeface="Arial Narrow"/>
              </a:rPr>
              <a:t>•	Link with sales</a:t>
            </a:r>
          </a:p>
          <a:p>
            <a:pPr marL="463550" indent="-222250" defTabSz="225425">
              <a:spcBef>
                <a:spcPts val="1200"/>
              </a:spcBef>
            </a:pPr>
            <a:r>
              <a:rPr lang="en-US" sz="2000" b="1" dirty="0" smtClean="0">
                <a:latin typeface="Arial Narrow"/>
                <a:cs typeface="Arial Narrow"/>
              </a:rPr>
              <a:t>•	Package delivery</a:t>
            </a:r>
          </a:p>
          <a:p>
            <a:pPr marL="463550" indent="-222250" defTabSz="225425">
              <a:spcBef>
                <a:spcPts val="1200"/>
              </a:spcBef>
            </a:pPr>
            <a:r>
              <a:rPr lang="en-US" sz="2000" b="1" dirty="0" smtClean="0">
                <a:latin typeface="Arial Narrow"/>
                <a:cs typeface="Arial Narrow"/>
              </a:rPr>
              <a:t>•	Virtual displays</a:t>
            </a:r>
          </a:p>
        </p:txBody>
      </p:sp>
      <p:grpSp>
        <p:nvGrpSpPr>
          <p:cNvPr id="7" name="Group 6"/>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 Class Discussion</a:t>
            </a:r>
            <a:endParaRPr lang="en-US" sz="2800" dirty="0">
              <a:solidFill>
                <a:schemeClr val="bg1"/>
              </a:solidFill>
              <a:latin typeface="Arial Narrow"/>
              <a:cs typeface="Arial Narrow"/>
            </a:endParaRPr>
          </a:p>
        </p:txBody>
      </p:sp>
      <p:sp>
        <p:nvSpPr>
          <p:cNvPr id="2" name="TextBox 1"/>
          <p:cNvSpPr txBox="1"/>
          <p:nvPr/>
        </p:nvSpPr>
        <p:spPr>
          <a:xfrm>
            <a:off x="938794" y="1600200"/>
            <a:ext cx="7479865" cy="1421928"/>
          </a:xfrm>
          <a:prstGeom prst="rect">
            <a:avLst/>
          </a:prstGeom>
          <a:noFill/>
        </p:spPr>
        <p:txBody>
          <a:bodyPr wrap="square" lIns="0" tIns="0" rIns="0" bIns="0" rtlCol="0">
            <a:spAutoFit/>
          </a:bodyPr>
          <a:lstStyle/>
          <a:p>
            <a:pPr>
              <a:lnSpc>
                <a:spcPct val="130000"/>
              </a:lnSpc>
            </a:pPr>
            <a:r>
              <a:rPr lang="en-US" sz="2400" b="1" dirty="0" smtClean="0">
                <a:solidFill>
                  <a:srgbClr val="000000"/>
                </a:solidFill>
                <a:latin typeface="Arial Narrow"/>
                <a:cs typeface="Arial Narrow"/>
              </a:rPr>
              <a:t>Which distribution entities do a good job of providing recorded music to consumers? Why did you select them?  How has your selection changed over the past 10 years?</a:t>
            </a:r>
          </a:p>
        </p:txBody>
      </p:sp>
      <p:pic>
        <p:nvPicPr>
          <p:cNvPr id="4" name="Picture 3" descr="music distribu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0558" y="3535270"/>
            <a:ext cx="3797300" cy="2146300"/>
          </a:xfrm>
          <a:prstGeom prst="rect">
            <a:avLst/>
          </a:prstGeom>
        </p:spPr>
      </p:pic>
      <p:grpSp>
        <p:nvGrpSpPr>
          <p:cNvPr id="7" name="Group 6"/>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3728765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Distribution Strategy</a:t>
            </a:r>
            <a:endParaRPr lang="en-US" sz="2800" dirty="0">
              <a:solidFill>
                <a:schemeClr val="bg1"/>
              </a:solidFill>
              <a:latin typeface="Arial Narrow"/>
              <a:cs typeface="Arial Narrow"/>
            </a:endParaRPr>
          </a:p>
        </p:txBody>
      </p:sp>
      <p:sp>
        <p:nvSpPr>
          <p:cNvPr id="10" name="TextBox 9"/>
          <p:cNvSpPr txBox="1"/>
          <p:nvPr/>
        </p:nvSpPr>
        <p:spPr>
          <a:xfrm>
            <a:off x="938696" y="1600200"/>
            <a:ext cx="7295137" cy="2215991"/>
          </a:xfrm>
          <a:prstGeom prst="rect">
            <a:avLst/>
          </a:prstGeom>
          <a:noFill/>
        </p:spPr>
        <p:txBody>
          <a:bodyPr wrap="square" lIns="0" tIns="0" rIns="0" bIns="0" rtlCol="0">
            <a:spAutoFit/>
          </a:bodyPr>
          <a:lstStyle/>
          <a:p>
            <a:pPr marL="233363" indent="-222250" defTabSz="225425">
              <a:spcBef>
                <a:spcPts val="1200"/>
              </a:spcBef>
            </a:pPr>
            <a:r>
              <a:rPr lang="en-US" sz="2400" b="1" dirty="0" smtClean="0">
                <a:latin typeface="Arial Narrow"/>
                <a:cs typeface="Arial Narrow"/>
              </a:rPr>
              <a:t>Distribution Channel Breadth</a:t>
            </a:r>
            <a:endParaRPr lang="en-US" sz="2000" b="1" dirty="0" smtClean="0">
              <a:latin typeface="Arial Narrow"/>
              <a:cs typeface="Arial Narrow"/>
            </a:endParaRPr>
          </a:p>
          <a:p>
            <a:pPr marL="463550" indent="-222250" defTabSz="225425">
              <a:spcBef>
                <a:spcPts val="1200"/>
              </a:spcBef>
            </a:pPr>
            <a:r>
              <a:rPr lang="en-US" sz="2000" b="1" dirty="0" smtClean="0">
                <a:latin typeface="Arial Narrow"/>
                <a:cs typeface="Arial Narrow"/>
              </a:rPr>
              <a:t>•	Intensive</a:t>
            </a:r>
          </a:p>
          <a:p>
            <a:pPr marL="463550" indent="-222250" defTabSz="225425">
              <a:spcBef>
                <a:spcPts val="1200"/>
              </a:spcBef>
            </a:pPr>
            <a:r>
              <a:rPr lang="en-US" sz="2000" b="1" dirty="0" smtClean="0">
                <a:latin typeface="Arial Narrow"/>
                <a:cs typeface="Arial Narrow"/>
              </a:rPr>
              <a:t>•	Exclusive</a:t>
            </a:r>
          </a:p>
          <a:p>
            <a:pPr marL="463550" indent="-222250" defTabSz="225425">
              <a:spcBef>
                <a:spcPts val="1200"/>
              </a:spcBef>
            </a:pPr>
            <a:r>
              <a:rPr lang="en-US" sz="2000" b="1" dirty="0" smtClean="0">
                <a:latin typeface="Arial Narrow"/>
                <a:cs typeface="Arial Narrow"/>
              </a:rPr>
              <a:t>•</a:t>
            </a:r>
            <a:r>
              <a:rPr lang="en-US" sz="2000" b="1" smtClean="0">
                <a:latin typeface="Arial Narrow"/>
                <a:cs typeface="Arial Narrow"/>
              </a:rPr>
              <a:t>	Exclusivity for supplier</a:t>
            </a:r>
            <a:endParaRPr lang="en-US" sz="2000" b="1" dirty="0" smtClean="0">
              <a:latin typeface="Arial Narrow"/>
              <a:cs typeface="Arial Narrow"/>
            </a:endParaRPr>
          </a:p>
          <a:p>
            <a:pPr marL="463550" indent="-222250" defTabSz="225425">
              <a:spcBef>
                <a:spcPts val="1200"/>
              </a:spcBef>
            </a:pPr>
            <a:r>
              <a:rPr lang="en-US" sz="2000" b="1" dirty="0" smtClean="0">
                <a:latin typeface="Arial Narrow"/>
                <a:cs typeface="Arial Narrow"/>
              </a:rPr>
              <a:t>•	</a:t>
            </a:r>
            <a:r>
              <a:rPr lang="en-US" sz="2000" b="1" i="1" dirty="0" err="1" smtClean="0">
                <a:latin typeface="Arial Narrow"/>
                <a:cs typeface="Arial Narrow"/>
              </a:rPr>
              <a:t>Showrooming</a:t>
            </a:r>
            <a:endParaRPr lang="en-US" sz="2000" b="1" dirty="0" smtClean="0">
              <a:latin typeface="Arial Narrow"/>
              <a:cs typeface="Arial Narrow"/>
            </a:endParaRPr>
          </a:p>
        </p:txBody>
      </p:sp>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Distribution Strategy</a:t>
            </a:r>
            <a:endParaRPr lang="en-US" sz="2800" dirty="0">
              <a:solidFill>
                <a:schemeClr val="bg1"/>
              </a:solidFill>
              <a:latin typeface="Arial Narrow"/>
              <a:cs typeface="Arial Narrow"/>
            </a:endParaRPr>
          </a:p>
        </p:txBody>
      </p:sp>
      <p:sp>
        <p:nvSpPr>
          <p:cNvPr id="10" name="TextBox 9"/>
          <p:cNvSpPr txBox="1"/>
          <p:nvPr/>
        </p:nvSpPr>
        <p:spPr>
          <a:xfrm>
            <a:off x="938696" y="1600200"/>
            <a:ext cx="7295137" cy="4062650"/>
          </a:xfrm>
          <a:prstGeom prst="rect">
            <a:avLst/>
          </a:prstGeom>
          <a:noFill/>
        </p:spPr>
        <p:txBody>
          <a:bodyPr wrap="square" lIns="0" tIns="0" rIns="0" bIns="0" rtlCol="0">
            <a:spAutoFit/>
          </a:bodyPr>
          <a:lstStyle/>
          <a:p>
            <a:pPr marL="233363" indent="-222250" defTabSz="225425">
              <a:spcBef>
                <a:spcPts val="1200"/>
              </a:spcBef>
            </a:pPr>
            <a:r>
              <a:rPr lang="en-US" sz="2400" b="1" dirty="0" smtClean="0">
                <a:latin typeface="Arial Narrow"/>
                <a:cs typeface="Arial Narrow"/>
              </a:rPr>
              <a:t>Criteria for </a:t>
            </a:r>
            <a:r>
              <a:rPr lang="en-US" sz="2400" b="1" dirty="0" smtClean="0">
                <a:latin typeface="Arial Narrow"/>
                <a:cs typeface="Arial Narrow"/>
              </a:rPr>
              <a:t>Selecting, Evaluating </a:t>
            </a:r>
            <a:r>
              <a:rPr lang="en-US" sz="2400" b="1" dirty="0" smtClean="0">
                <a:latin typeface="Arial Narrow"/>
                <a:cs typeface="Arial Narrow"/>
              </a:rPr>
              <a:t>Intermediaries</a:t>
            </a:r>
          </a:p>
          <a:p>
            <a:pPr marL="463550" indent="-222250" defTabSz="225425">
              <a:spcBef>
                <a:spcPts val="1200"/>
              </a:spcBef>
            </a:pPr>
            <a:r>
              <a:rPr lang="en-US" sz="2000" b="1" dirty="0" smtClean="0">
                <a:latin typeface="Arial Narrow"/>
                <a:cs typeface="Arial Narrow"/>
              </a:rPr>
              <a:t>•	Degree of market coverage</a:t>
            </a:r>
          </a:p>
          <a:p>
            <a:pPr marL="463550" indent="-222250" defTabSz="225425">
              <a:spcBef>
                <a:spcPts val="1200"/>
              </a:spcBef>
            </a:pPr>
            <a:r>
              <a:rPr lang="en-US" sz="2000" b="1" dirty="0" smtClean="0">
                <a:latin typeface="Arial Narrow"/>
                <a:cs typeface="Arial Narrow"/>
              </a:rPr>
              <a:t>•	Managerial competence</a:t>
            </a:r>
          </a:p>
          <a:p>
            <a:pPr marL="463550" indent="-222250" defTabSz="225425">
              <a:spcBef>
                <a:spcPts val="1200"/>
              </a:spcBef>
            </a:pPr>
            <a:r>
              <a:rPr lang="en-US" sz="2000" b="1" dirty="0" smtClean="0">
                <a:latin typeface="Arial Narrow"/>
                <a:cs typeface="Arial Narrow"/>
              </a:rPr>
              <a:t>•	Degree of aggressiveness, enthusiasm, taking initiative</a:t>
            </a:r>
          </a:p>
          <a:p>
            <a:pPr marL="463550" indent="-222250" defTabSz="225425">
              <a:spcBef>
                <a:spcPts val="1200"/>
              </a:spcBef>
            </a:pPr>
            <a:r>
              <a:rPr lang="en-US" sz="2000" b="1" dirty="0" smtClean="0">
                <a:latin typeface="Arial Narrow"/>
                <a:cs typeface="Arial Narrow"/>
              </a:rPr>
              <a:t>•	Appropriate size</a:t>
            </a:r>
          </a:p>
          <a:p>
            <a:pPr marL="463550" indent="-222250" defTabSz="225425">
              <a:spcBef>
                <a:spcPts val="1200"/>
              </a:spcBef>
            </a:pPr>
            <a:r>
              <a:rPr lang="en-US" sz="2000" b="1" dirty="0" smtClean="0">
                <a:latin typeface="Arial Narrow"/>
                <a:cs typeface="Arial Narrow"/>
              </a:rPr>
              <a:t>•	Credit and financial condition</a:t>
            </a:r>
          </a:p>
          <a:p>
            <a:pPr marL="463550" indent="-222250" defTabSz="225425">
              <a:spcBef>
                <a:spcPts val="1200"/>
              </a:spcBef>
            </a:pPr>
            <a:r>
              <a:rPr lang="en-US" sz="2000" b="1" dirty="0" smtClean="0">
                <a:latin typeface="Arial Narrow"/>
                <a:cs typeface="Arial Narrow"/>
              </a:rPr>
              <a:t>•	General reputation among suppliers and customers</a:t>
            </a:r>
          </a:p>
          <a:p>
            <a:pPr marL="463550" indent="-222250" defTabSz="225425">
              <a:spcBef>
                <a:spcPts val="1200"/>
              </a:spcBef>
            </a:pPr>
            <a:r>
              <a:rPr lang="en-US" sz="2000" b="1" dirty="0" smtClean="0">
                <a:latin typeface="Arial Narrow"/>
                <a:cs typeface="Arial Narrow"/>
              </a:rPr>
              <a:t>•	Selling capability – historical sales performance</a:t>
            </a:r>
          </a:p>
          <a:p>
            <a:pPr marL="463550" indent="-222250" defTabSz="225425">
              <a:spcBef>
                <a:spcPts val="1200"/>
              </a:spcBef>
            </a:pPr>
            <a:r>
              <a:rPr lang="en-US" sz="2000" b="1" dirty="0" smtClean="0">
                <a:latin typeface="Arial Narrow"/>
                <a:cs typeface="Arial Narrow"/>
              </a:rPr>
              <a:t>•	Forgo competitive products/welcome the supplier’s products</a:t>
            </a:r>
          </a:p>
        </p:txBody>
      </p:sp>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Distribution Strategy</a:t>
            </a:r>
            <a:endParaRPr lang="en-US" sz="2800" dirty="0">
              <a:solidFill>
                <a:schemeClr val="bg1"/>
              </a:solidFill>
              <a:latin typeface="Arial Narrow"/>
              <a:cs typeface="Arial Narrow"/>
            </a:endParaRPr>
          </a:p>
        </p:txBody>
      </p:sp>
      <p:sp>
        <p:nvSpPr>
          <p:cNvPr id="10" name="TextBox 9"/>
          <p:cNvSpPr txBox="1"/>
          <p:nvPr/>
        </p:nvSpPr>
        <p:spPr>
          <a:xfrm>
            <a:off x="938696" y="1600200"/>
            <a:ext cx="7295137" cy="369332"/>
          </a:xfrm>
          <a:prstGeom prst="rect">
            <a:avLst/>
          </a:prstGeom>
          <a:noFill/>
        </p:spPr>
        <p:txBody>
          <a:bodyPr wrap="square" lIns="0" tIns="0" rIns="0" bIns="0" rtlCol="0">
            <a:spAutoFit/>
          </a:bodyPr>
          <a:lstStyle/>
          <a:p>
            <a:pPr marL="233363" indent="-222250" defTabSz="225425">
              <a:spcBef>
                <a:spcPts val="1200"/>
              </a:spcBef>
            </a:pPr>
            <a:r>
              <a:rPr lang="en-US" sz="2400" b="1" dirty="0" smtClean="0">
                <a:latin typeface="Arial Narrow"/>
                <a:cs typeface="Arial Narrow"/>
              </a:rPr>
              <a:t>Putting It All Together</a:t>
            </a:r>
            <a:endParaRPr lang="en-US" sz="2000" b="1" dirty="0" smtClean="0">
              <a:latin typeface="Arial Narrow"/>
              <a:cs typeface="Arial Narrow"/>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978" y="1754965"/>
            <a:ext cx="5302250" cy="4730750"/>
          </a:xfrm>
          <a:prstGeom prst="rect">
            <a:avLst/>
          </a:prstGeom>
        </p:spPr>
      </p:pic>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Distribution Decisions</a:t>
            </a:r>
            <a:endParaRPr lang="en-US" sz="2800" dirty="0">
              <a:solidFill>
                <a:schemeClr val="bg1"/>
              </a:solidFill>
              <a:latin typeface="Arial Narrow"/>
              <a:cs typeface="Arial Narrow"/>
            </a:endParaRPr>
          </a:p>
        </p:txBody>
      </p:sp>
      <p:sp>
        <p:nvSpPr>
          <p:cNvPr id="10" name="TextBox 9"/>
          <p:cNvSpPr txBox="1"/>
          <p:nvPr/>
        </p:nvSpPr>
        <p:spPr>
          <a:xfrm>
            <a:off x="938696" y="1600200"/>
            <a:ext cx="7971784" cy="1785104"/>
          </a:xfrm>
          <a:prstGeom prst="rect">
            <a:avLst/>
          </a:prstGeom>
          <a:noFill/>
        </p:spPr>
        <p:txBody>
          <a:bodyPr wrap="square" lIns="0" tIns="0" rIns="0" bIns="0" rtlCol="0">
            <a:spAutoFit/>
          </a:bodyPr>
          <a:lstStyle/>
          <a:p>
            <a:r>
              <a:rPr lang="en-US" sz="3000" b="1" dirty="0" smtClean="0">
                <a:latin typeface="Arial Narrow"/>
                <a:cs typeface="Arial Narrow"/>
              </a:rPr>
              <a:t>Session Roadmap A</a:t>
            </a:r>
          </a:p>
          <a:p>
            <a:pPr marL="682625" indent="-223838" defTabSz="454025">
              <a:spcBef>
                <a:spcPts val="1200"/>
              </a:spcBef>
              <a:tabLst>
                <a:tab pos="1825625" algn="l"/>
              </a:tabLst>
            </a:pPr>
            <a:r>
              <a:rPr lang="en-US" dirty="0" smtClean="0">
                <a:latin typeface="Arial Narrow"/>
                <a:cs typeface="Arial Narrow"/>
              </a:rPr>
              <a:t>•	Distribution strategy</a:t>
            </a:r>
          </a:p>
          <a:p>
            <a:pPr marL="682625" indent="-223838" defTabSz="454025">
              <a:spcBef>
                <a:spcPts val="1200"/>
              </a:spcBef>
              <a:tabLst>
                <a:tab pos="1825625" algn="l"/>
              </a:tabLst>
            </a:pPr>
            <a:r>
              <a:rPr lang="en-US" sz="2000" b="1" dirty="0" smtClean="0">
                <a:latin typeface="Arial Narrow"/>
                <a:cs typeface="Arial Narrow"/>
              </a:rPr>
              <a:t>•	Managing distribution channels</a:t>
            </a:r>
          </a:p>
          <a:p>
            <a:pPr marL="682625" indent="-223838" defTabSz="454025">
              <a:spcBef>
                <a:spcPts val="1200"/>
              </a:spcBef>
              <a:tabLst>
                <a:tab pos="1825625" algn="l"/>
              </a:tabLst>
            </a:pPr>
            <a:endParaRPr lang="en-US" dirty="0" smtClean="0">
              <a:latin typeface="Arial Narrow"/>
              <a:cs typeface="Arial Narrow"/>
            </a:endParaRPr>
          </a:p>
        </p:txBody>
      </p:sp>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Distribution Channels</a:t>
            </a:r>
            <a:endParaRPr lang="en-US" sz="2800" dirty="0">
              <a:solidFill>
                <a:schemeClr val="bg1"/>
              </a:solidFill>
              <a:latin typeface="Arial Narrow"/>
              <a:cs typeface="Arial Narrow"/>
            </a:endParaRPr>
          </a:p>
        </p:txBody>
      </p:sp>
      <p:sp>
        <p:nvSpPr>
          <p:cNvPr id="9" name="TextBox 8"/>
          <p:cNvSpPr txBox="1"/>
          <p:nvPr/>
        </p:nvSpPr>
        <p:spPr>
          <a:xfrm>
            <a:off x="938696" y="1600200"/>
            <a:ext cx="7295137" cy="2616101"/>
          </a:xfrm>
          <a:prstGeom prst="rect">
            <a:avLst/>
          </a:prstGeom>
          <a:noFill/>
        </p:spPr>
        <p:txBody>
          <a:bodyPr wrap="square" lIns="0" tIns="0" rIns="0" bIns="0" rtlCol="0">
            <a:spAutoFit/>
          </a:bodyPr>
          <a:lstStyle/>
          <a:p>
            <a:pPr marL="461963" indent="-222250" defTabSz="225425">
              <a:spcBef>
                <a:spcPts val="1200"/>
              </a:spcBef>
            </a:pPr>
            <a:r>
              <a:rPr lang="en-US" sz="2000" b="1" dirty="0" smtClean="0">
                <a:latin typeface="Arial Narrow"/>
                <a:cs typeface="Arial Narrow"/>
              </a:rPr>
              <a:t>•	Performance evaluation</a:t>
            </a:r>
          </a:p>
          <a:p>
            <a:pPr marL="461963" indent="-222250" defTabSz="225425">
              <a:spcBef>
                <a:spcPts val="1200"/>
              </a:spcBef>
            </a:pPr>
            <a:r>
              <a:rPr lang="en-US" sz="2000" b="1" dirty="0" smtClean="0">
                <a:latin typeface="Arial Narrow"/>
                <a:cs typeface="Arial Narrow"/>
              </a:rPr>
              <a:t>•	Intermediary compliance</a:t>
            </a:r>
          </a:p>
          <a:p>
            <a:pPr marL="461963" indent="-222250" defTabSz="225425">
              <a:spcBef>
                <a:spcPts val="1200"/>
              </a:spcBef>
            </a:pPr>
            <a:r>
              <a:rPr lang="en-US" sz="2000" b="1" dirty="0" smtClean="0">
                <a:latin typeface="Arial Narrow"/>
                <a:cs typeface="Arial Narrow"/>
              </a:rPr>
              <a:t>•	Power in distribution systems</a:t>
            </a:r>
          </a:p>
          <a:p>
            <a:pPr marL="461963" indent="-222250" defTabSz="225425">
              <a:spcBef>
                <a:spcPts val="1200"/>
              </a:spcBef>
            </a:pPr>
            <a:r>
              <a:rPr lang="en-US" sz="2000" b="1" dirty="0" smtClean="0">
                <a:latin typeface="Arial Narrow"/>
                <a:cs typeface="Arial Narrow"/>
              </a:rPr>
              <a:t>•	Conflict in distribution systems</a:t>
            </a:r>
          </a:p>
          <a:p>
            <a:pPr marL="461963" indent="-222250" defTabSz="225425">
              <a:spcBef>
                <a:spcPts val="1200"/>
              </a:spcBef>
            </a:pPr>
            <a:r>
              <a:rPr lang="en-US" sz="2000" b="1" dirty="0" smtClean="0">
                <a:latin typeface="Arial Narrow"/>
                <a:cs typeface="Arial Narrow"/>
              </a:rPr>
              <a:t>•	Planning for power changes</a:t>
            </a:r>
          </a:p>
          <a:p>
            <a:pPr marL="461963" indent="-222250" defTabSz="225425">
              <a:spcBef>
                <a:spcPts val="1200"/>
              </a:spcBef>
            </a:pPr>
            <a:r>
              <a:rPr lang="en-US" sz="2000" b="1" dirty="0" smtClean="0">
                <a:latin typeface="Arial Narrow"/>
                <a:cs typeface="Arial Narrow"/>
              </a:rPr>
              <a:t>•	The partnership model</a:t>
            </a:r>
            <a:endParaRPr lang="en-US" sz="2000" dirty="0" smtClean="0">
              <a:latin typeface="Arial Narrow"/>
              <a:cs typeface="Arial Narrow"/>
            </a:endParaRPr>
          </a:p>
        </p:txBody>
      </p:sp>
      <p:grpSp>
        <p:nvGrpSpPr>
          <p:cNvPr id="7" name="Group 6"/>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Distribution Channels</a:t>
            </a:r>
            <a:endParaRPr lang="en-US" sz="2800" dirty="0">
              <a:solidFill>
                <a:schemeClr val="bg1"/>
              </a:solidFill>
              <a:latin typeface="Arial Narrow"/>
              <a:cs typeface="Arial Narrow"/>
            </a:endParaRPr>
          </a:p>
        </p:txBody>
      </p:sp>
      <p:sp>
        <p:nvSpPr>
          <p:cNvPr id="9" name="TextBox 8"/>
          <p:cNvSpPr txBox="1"/>
          <p:nvPr/>
        </p:nvSpPr>
        <p:spPr>
          <a:xfrm>
            <a:off x="938696" y="1600200"/>
            <a:ext cx="7295137" cy="2215991"/>
          </a:xfrm>
          <a:prstGeom prst="rect">
            <a:avLst/>
          </a:prstGeom>
          <a:noFill/>
        </p:spPr>
        <p:txBody>
          <a:bodyPr wrap="square" lIns="0" tIns="0" rIns="0" bIns="0" rtlCol="0">
            <a:spAutoFit/>
          </a:bodyPr>
          <a:lstStyle/>
          <a:p>
            <a:pPr marL="1588" indent="-1588" defTabSz="225425">
              <a:spcBef>
                <a:spcPts val="1200"/>
              </a:spcBef>
            </a:pPr>
            <a:r>
              <a:rPr lang="en-US" sz="2400" b="1" dirty="0" smtClean="0">
                <a:latin typeface="Arial Narrow"/>
                <a:cs typeface="Arial Narrow"/>
              </a:rPr>
              <a:t>Performance Evaluation</a:t>
            </a:r>
          </a:p>
          <a:p>
            <a:pPr marL="461963" indent="-222250" defTabSz="225425">
              <a:spcBef>
                <a:spcPts val="1200"/>
              </a:spcBef>
            </a:pPr>
            <a:r>
              <a:rPr lang="en-US" sz="2000" b="1" dirty="0" smtClean="0">
                <a:latin typeface="Arial Narrow"/>
                <a:cs typeface="Arial Narrow"/>
              </a:rPr>
              <a:t>•	Sales performance</a:t>
            </a:r>
          </a:p>
          <a:p>
            <a:pPr marL="461963" indent="-222250" defTabSz="225425">
              <a:spcBef>
                <a:spcPts val="1200"/>
              </a:spcBef>
            </a:pPr>
            <a:r>
              <a:rPr lang="en-US" sz="2000" b="1" dirty="0" smtClean="0">
                <a:latin typeface="Arial Narrow"/>
                <a:cs typeface="Arial Narrow"/>
              </a:rPr>
              <a:t>•	Selling capabilities</a:t>
            </a:r>
          </a:p>
          <a:p>
            <a:pPr marL="461963" indent="-222250" defTabSz="225425">
              <a:spcBef>
                <a:spcPts val="1200"/>
              </a:spcBef>
            </a:pPr>
            <a:r>
              <a:rPr lang="en-US" sz="2000" b="1" dirty="0" smtClean="0">
                <a:latin typeface="Arial Narrow"/>
                <a:cs typeface="Arial Narrow"/>
              </a:rPr>
              <a:t>•	Inventory maintenance</a:t>
            </a:r>
          </a:p>
          <a:p>
            <a:pPr marL="461963" indent="-222250" defTabSz="225425">
              <a:spcBef>
                <a:spcPts val="1200"/>
              </a:spcBef>
            </a:pPr>
            <a:r>
              <a:rPr lang="en-US" sz="2000" b="1" dirty="0" smtClean="0">
                <a:latin typeface="Arial Narrow"/>
                <a:cs typeface="Arial Narrow"/>
              </a:rPr>
              <a:t>•	Information provision</a:t>
            </a:r>
            <a:endParaRPr lang="en-US" sz="2000" dirty="0" smtClean="0">
              <a:latin typeface="Arial Narrow"/>
              <a:cs typeface="Arial Narrow"/>
            </a:endParaRPr>
          </a:p>
        </p:txBody>
      </p:sp>
      <p:grpSp>
        <p:nvGrpSpPr>
          <p:cNvPr id="6" name="Group 5"/>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Distribution Channels</a:t>
            </a:r>
            <a:endParaRPr lang="en-US" sz="2800" dirty="0">
              <a:solidFill>
                <a:schemeClr val="bg1"/>
              </a:solidFill>
              <a:latin typeface="Arial Narrow"/>
              <a:cs typeface="Arial Narrow"/>
            </a:endParaRPr>
          </a:p>
        </p:txBody>
      </p:sp>
      <p:sp>
        <p:nvSpPr>
          <p:cNvPr id="5" name="TextBox 4"/>
          <p:cNvSpPr txBox="1"/>
          <p:nvPr/>
        </p:nvSpPr>
        <p:spPr>
          <a:xfrm>
            <a:off x="938696" y="1487076"/>
            <a:ext cx="7971784" cy="369332"/>
          </a:xfrm>
          <a:prstGeom prst="rect">
            <a:avLst/>
          </a:prstGeom>
          <a:noFill/>
        </p:spPr>
        <p:txBody>
          <a:bodyPr wrap="square" lIns="0" tIns="0" rIns="0" bIns="0" rtlCol="0">
            <a:spAutoFit/>
          </a:bodyPr>
          <a:lstStyle/>
          <a:p>
            <a:r>
              <a:rPr lang="en-US" sz="2400" b="1" dirty="0" smtClean="0">
                <a:latin typeface="Arial Narrow"/>
                <a:cs typeface="Arial Narrow"/>
              </a:rPr>
              <a:t>Intermediate Compliance: </a:t>
            </a:r>
            <a:r>
              <a:rPr lang="en-US" sz="2400" b="1" i="1" dirty="0" smtClean="0">
                <a:latin typeface="Arial Narrow"/>
                <a:cs typeface="Arial Narrow"/>
              </a:rPr>
              <a:t>Problems with resellers</a:t>
            </a:r>
            <a:endParaRPr lang="en-US" sz="2400" b="1" dirty="0" smtClean="0">
              <a:latin typeface="Arial Narrow"/>
              <a:cs typeface="Arial Narrow"/>
            </a:endParaRPr>
          </a:p>
        </p:txBody>
      </p:sp>
      <p:sp>
        <p:nvSpPr>
          <p:cNvPr id="10" name="Rectangle 9"/>
          <p:cNvSpPr/>
          <p:nvPr/>
        </p:nvSpPr>
        <p:spPr>
          <a:xfrm>
            <a:off x="541404" y="2231636"/>
            <a:ext cx="2373020" cy="646331"/>
          </a:xfrm>
          <a:prstGeom prst="rect">
            <a:avLst/>
          </a:prstGeom>
        </p:spPr>
        <p:txBody>
          <a:bodyPr wrap="square" lIns="0" tIns="0" rIns="0" bIns="0">
            <a:spAutoFit/>
          </a:bodyPr>
          <a:lstStyle/>
          <a:p>
            <a:pPr algn="ctr"/>
            <a:r>
              <a:rPr lang="en-US" sz="1400" b="1" dirty="0" smtClean="0">
                <a:latin typeface="Arial Narrow"/>
                <a:cs typeface="Arial Narrow"/>
              </a:rPr>
              <a:t>Apply insufficient effort to consumers/end-user customers the supplier has targeted</a:t>
            </a:r>
            <a:endParaRPr lang="en-US" sz="1400" b="1" dirty="0">
              <a:latin typeface="Arial Narrow"/>
              <a:cs typeface="Arial Narrow"/>
            </a:endParaRPr>
          </a:p>
        </p:txBody>
      </p:sp>
      <p:sp>
        <p:nvSpPr>
          <p:cNvPr id="17" name="Rectangle 16"/>
          <p:cNvSpPr/>
          <p:nvPr/>
        </p:nvSpPr>
        <p:spPr>
          <a:xfrm>
            <a:off x="973812" y="3218566"/>
            <a:ext cx="1940612" cy="430887"/>
          </a:xfrm>
          <a:prstGeom prst="rect">
            <a:avLst/>
          </a:prstGeom>
        </p:spPr>
        <p:txBody>
          <a:bodyPr wrap="square" lIns="0" tIns="0" rIns="0" bIns="0">
            <a:spAutoFit/>
          </a:bodyPr>
          <a:lstStyle/>
          <a:p>
            <a:pPr algn="ctr"/>
            <a:r>
              <a:rPr lang="en-US" sz="1400" b="1" dirty="0" smtClean="0">
                <a:latin typeface="Arial Narrow"/>
                <a:cs typeface="Arial Narrow"/>
              </a:rPr>
              <a:t>Do not use supplier promotional materials</a:t>
            </a:r>
            <a:endParaRPr lang="en-US" sz="1400" b="1" dirty="0">
              <a:latin typeface="Arial Narrow"/>
              <a:cs typeface="Arial Narrow"/>
            </a:endParaRPr>
          </a:p>
        </p:txBody>
      </p:sp>
      <p:sp>
        <p:nvSpPr>
          <p:cNvPr id="18" name="Rectangle 17"/>
          <p:cNvSpPr/>
          <p:nvPr/>
        </p:nvSpPr>
        <p:spPr>
          <a:xfrm>
            <a:off x="362170" y="4091772"/>
            <a:ext cx="2373020" cy="646331"/>
          </a:xfrm>
          <a:prstGeom prst="rect">
            <a:avLst/>
          </a:prstGeom>
        </p:spPr>
        <p:txBody>
          <a:bodyPr wrap="square" lIns="0" tIns="0" rIns="0" bIns="0">
            <a:spAutoFit/>
          </a:bodyPr>
          <a:lstStyle/>
          <a:p>
            <a:pPr algn="ctr"/>
            <a:r>
              <a:rPr lang="en-US" sz="1400" b="1" dirty="0" smtClean="0">
                <a:latin typeface="Arial Narrow"/>
                <a:cs typeface="Arial Narrow"/>
              </a:rPr>
              <a:t>Do not stress the supplier brand – in the extreme, push private-label or competitor brands</a:t>
            </a:r>
            <a:endParaRPr lang="en-US" sz="1400" b="1" dirty="0">
              <a:latin typeface="Arial Narrow"/>
              <a:cs typeface="Arial Narrow"/>
            </a:endParaRPr>
          </a:p>
        </p:txBody>
      </p:sp>
      <p:sp>
        <p:nvSpPr>
          <p:cNvPr id="19" name="Rectangle 18"/>
          <p:cNvSpPr/>
          <p:nvPr/>
        </p:nvSpPr>
        <p:spPr>
          <a:xfrm>
            <a:off x="973812" y="5226426"/>
            <a:ext cx="1968932" cy="430887"/>
          </a:xfrm>
          <a:prstGeom prst="rect">
            <a:avLst/>
          </a:prstGeom>
        </p:spPr>
        <p:txBody>
          <a:bodyPr wrap="square" lIns="0" tIns="0" rIns="0" bIns="0">
            <a:spAutoFit/>
          </a:bodyPr>
          <a:lstStyle/>
          <a:p>
            <a:pPr algn="ctr"/>
            <a:r>
              <a:rPr lang="en-US" sz="1400" b="1" dirty="0" smtClean="0">
                <a:latin typeface="Arial Narrow"/>
                <a:cs typeface="Arial Narrow"/>
              </a:rPr>
              <a:t>Cherry-pick the supplier product line</a:t>
            </a:r>
            <a:endParaRPr lang="en-US" sz="1400" b="1" dirty="0">
              <a:latin typeface="Arial Narrow"/>
              <a:cs typeface="Arial Narrow"/>
            </a:endParaRPr>
          </a:p>
        </p:txBody>
      </p:sp>
      <p:sp>
        <p:nvSpPr>
          <p:cNvPr id="20" name="Rectangle 19"/>
          <p:cNvSpPr/>
          <p:nvPr/>
        </p:nvSpPr>
        <p:spPr>
          <a:xfrm>
            <a:off x="3215203" y="2877967"/>
            <a:ext cx="1618419" cy="646331"/>
          </a:xfrm>
          <a:prstGeom prst="rect">
            <a:avLst/>
          </a:prstGeom>
        </p:spPr>
        <p:txBody>
          <a:bodyPr wrap="square" lIns="0" tIns="0" rIns="0" bIns="0">
            <a:spAutoFit/>
          </a:bodyPr>
          <a:lstStyle/>
          <a:p>
            <a:pPr algn="ctr"/>
            <a:r>
              <a:rPr lang="en-US" sz="1400" b="1" dirty="0" smtClean="0">
                <a:latin typeface="Arial Narrow"/>
                <a:cs typeface="Arial Narrow"/>
              </a:rPr>
              <a:t>Require fixed payments to carry the supplier’s products</a:t>
            </a:r>
            <a:endParaRPr lang="en-US" sz="1400" b="1" dirty="0">
              <a:latin typeface="Arial Narrow"/>
              <a:cs typeface="Arial Narrow"/>
            </a:endParaRPr>
          </a:p>
        </p:txBody>
      </p:sp>
      <p:sp>
        <p:nvSpPr>
          <p:cNvPr id="21" name="Rectangle 20"/>
          <p:cNvSpPr/>
          <p:nvPr/>
        </p:nvSpPr>
        <p:spPr>
          <a:xfrm>
            <a:off x="3215203" y="3768606"/>
            <a:ext cx="2373020" cy="646331"/>
          </a:xfrm>
          <a:prstGeom prst="rect">
            <a:avLst/>
          </a:prstGeom>
        </p:spPr>
        <p:txBody>
          <a:bodyPr wrap="square" lIns="0" tIns="0" rIns="0" bIns="0">
            <a:spAutoFit/>
          </a:bodyPr>
          <a:lstStyle/>
          <a:p>
            <a:pPr algn="ctr"/>
            <a:r>
              <a:rPr lang="en-US" sz="1400" b="1" dirty="0" smtClean="0">
                <a:latin typeface="Arial Narrow"/>
                <a:cs typeface="Arial Narrow"/>
              </a:rPr>
              <a:t>Are overloaded with products from competing and non-competing suppliers</a:t>
            </a:r>
            <a:endParaRPr lang="en-US" sz="1400" b="1" dirty="0">
              <a:latin typeface="Arial Narrow"/>
              <a:cs typeface="Arial Narrow"/>
            </a:endParaRPr>
          </a:p>
        </p:txBody>
      </p:sp>
      <p:sp>
        <p:nvSpPr>
          <p:cNvPr id="22" name="Rectangle 21"/>
          <p:cNvSpPr/>
          <p:nvPr/>
        </p:nvSpPr>
        <p:spPr>
          <a:xfrm>
            <a:off x="3097385" y="4845824"/>
            <a:ext cx="1818424" cy="430887"/>
          </a:xfrm>
          <a:prstGeom prst="rect">
            <a:avLst/>
          </a:prstGeom>
        </p:spPr>
        <p:txBody>
          <a:bodyPr wrap="square" lIns="0" tIns="0" rIns="0" bIns="0">
            <a:spAutoFit/>
          </a:bodyPr>
          <a:lstStyle/>
          <a:p>
            <a:pPr algn="ctr"/>
            <a:r>
              <a:rPr lang="en-US" sz="1400" b="1" dirty="0" smtClean="0">
                <a:latin typeface="Arial Narrow"/>
                <a:cs typeface="Arial Narrow"/>
              </a:rPr>
              <a:t>Can’t or won’t meet supplier goals</a:t>
            </a:r>
            <a:endParaRPr lang="en-US" sz="1400" b="1" dirty="0">
              <a:latin typeface="Arial Narrow"/>
              <a:cs typeface="Arial Narrow"/>
            </a:endParaRPr>
          </a:p>
        </p:txBody>
      </p:sp>
      <p:sp>
        <p:nvSpPr>
          <p:cNvPr id="23" name="Rectangle 22"/>
          <p:cNvSpPr/>
          <p:nvPr/>
        </p:nvSpPr>
        <p:spPr>
          <a:xfrm>
            <a:off x="2725045" y="5872756"/>
            <a:ext cx="2180619" cy="430887"/>
          </a:xfrm>
          <a:prstGeom prst="rect">
            <a:avLst/>
          </a:prstGeom>
        </p:spPr>
        <p:txBody>
          <a:bodyPr wrap="square" lIns="0" tIns="0" rIns="0" bIns="0">
            <a:spAutoFit/>
          </a:bodyPr>
          <a:lstStyle/>
          <a:p>
            <a:pPr algn="ctr"/>
            <a:r>
              <a:rPr lang="en-US" sz="1400" b="1" dirty="0" smtClean="0">
                <a:latin typeface="Arial Narrow"/>
                <a:cs typeface="Arial Narrow"/>
              </a:rPr>
              <a:t>Makes ineffective use of supplier sales managers</a:t>
            </a:r>
            <a:endParaRPr lang="en-US" sz="1400" b="1" dirty="0">
              <a:latin typeface="Arial Narrow"/>
              <a:cs typeface="Arial Narrow"/>
            </a:endParaRPr>
          </a:p>
        </p:txBody>
      </p:sp>
      <p:sp>
        <p:nvSpPr>
          <p:cNvPr id="24" name="Rectangle 23"/>
          <p:cNvSpPr/>
          <p:nvPr/>
        </p:nvSpPr>
        <p:spPr>
          <a:xfrm>
            <a:off x="3815355" y="2231636"/>
            <a:ext cx="2036533" cy="430887"/>
          </a:xfrm>
          <a:prstGeom prst="rect">
            <a:avLst/>
          </a:prstGeom>
        </p:spPr>
        <p:txBody>
          <a:bodyPr wrap="square" lIns="0" tIns="0" rIns="0" bIns="0">
            <a:spAutoFit/>
          </a:bodyPr>
          <a:lstStyle/>
          <a:p>
            <a:pPr algn="ctr"/>
            <a:r>
              <a:rPr lang="en-US" sz="1400" b="1" dirty="0" smtClean="0">
                <a:latin typeface="Arial Narrow"/>
                <a:cs typeface="Arial Narrow"/>
              </a:rPr>
              <a:t>Do not allow the firm to contact their sales forces</a:t>
            </a:r>
            <a:endParaRPr lang="en-US" sz="1400" b="1" dirty="0">
              <a:latin typeface="Arial Narrow"/>
              <a:cs typeface="Arial Narrow"/>
            </a:endParaRPr>
          </a:p>
        </p:txBody>
      </p:sp>
      <p:sp>
        <p:nvSpPr>
          <p:cNvPr id="25" name="Rectangle 24"/>
          <p:cNvSpPr/>
          <p:nvPr/>
        </p:nvSpPr>
        <p:spPr>
          <a:xfrm>
            <a:off x="5380681" y="2877967"/>
            <a:ext cx="2373020" cy="646331"/>
          </a:xfrm>
          <a:prstGeom prst="rect">
            <a:avLst/>
          </a:prstGeom>
        </p:spPr>
        <p:txBody>
          <a:bodyPr wrap="square" lIns="0" tIns="0" rIns="0" bIns="0">
            <a:spAutoFit/>
          </a:bodyPr>
          <a:lstStyle/>
          <a:p>
            <a:pPr algn="ctr"/>
            <a:r>
              <a:rPr lang="en-US" sz="1400" b="1" dirty="0" smtClean="0">
                <a:latin typeface="Arial Narrow"/>
                <a:cs typeface="Arial Narrow"/>
              </a:rPr>
              <a:t>Get very close to end-user customers and will not provide the supplier with customer data</a:t>
            </a:r>
            <a:endParaRPr lang="en-US" sz="1400" b="1" dirty="0">
              <a:latin typeface="Arial Narrow"/>
              <a:cs typeface="Arial Narrow"/>
            </a:endParaRPr>
          </a:p>
        </p:txBody>
      </p:sp>
      <p:sp>
        <p:nvSpPr>
          <p:cNvPr id="26" name="Rectangle 25"/>
          <p:cNvSpPr/>
          <p:nvPr/>
        </p:nvSpPr>
        <p:spPr>
          <a:xfrm>
            <a:off x="6743935" y="2060870"/>
            <a:ext cx="1769253" cy="646331"/>
          </a:xfrm>
          <a:prstGeom prst="rect">
            <a:avLst/>
          </a:prstGeom>
        </p:spPr>
        <p:txBody>
          <a:bodyPr wrap="square" lIns="0" tIns="0" rIns="0" bIns="0">
            <a:spAutoFit/>
          </a:bodyPr>
          <a:lstStyle/>
          <a:p>
            <a:pPr algn="ctr"/>
            <a:r>
              <a:rPr lang="en-US" sz="1400" b="1" dirty="0" smtClean="0">
                <a:latin typeface="Arial Narrow"/>
                <a:cs typeface="Arial Narrow"/>
              </a:rPr>
              <a:t>Do an inadequate job of solving consumer and end-user problems</a:t>
            </a:r>
            <a:endParaRPr lang="en-US" sz="1400" b="1" dirty="0">
              <a:latin typeface="Arial Narrow"/>
              <a:cs typeface="Arial Narrow"/>
            </a:endParaRPr>
          </a:p>
        </p:txBody>
      </p:sp>
      <p:sp>
        <p:nvSpPr>
          <p:cNvPr id="27" name="Rectangle 26"/>
          <p:cNvSpPr/>
          <p:nvPr/>
        </p:nvSpPr>
        <p:spPr>
          <a:xfrm>
            <a:off x="6140168" y="3876328"/>
            <a:ext cx="2373020" cy="215444"/>
          </a:xfrm>
          <a:prstGeom prst="rect">
            <a:avLst/>
          </a:prstGeom>
        </p:spPr>
        <p:txBody>
          <a:bodyPr wrap="square" lIns="0" tIns="0" rIns="0" bIns="0">
            <a:spAutoFit/>
          </a:bodyPr>
          <a:lstStyle/>
          <a:p>
            <a:pPr algn="ctr"/>
            <a:r>
              <a:rPr lang="en-US" sz="1400" b="1" dirty="0" smtClean="0">
                <a:latin typeface="Arial Narrow"/>
                <a:cs typeface="Arial Narrow"/>
              </a:rPr>
              <a:t>Are inadequately financed</a:t>
            </a:r>
            <a:endParaRPr lang="en-US" sz="1400" b="1" dirty="0">
              <a:latin typeface="Arial Narrow"/>
              <a:cs typeface="Arial Narrow"/>
            </a:endParaRPr>
          </a:p>
        </p:txBody>
      </p:sp>
      <p:sp>
        <p:nvSpPr>
          <p:cNvPr id="28" name="Rectangle 27"/>
          <p:cNvSpPr/>
          <p:nvPr/>
        </p:nvSpPr>
        <p:spPr>
          <a:xfrm>
            <a:off x="5742876" y="4414937"/>
            <a:ext cx="2373020" cy="646331"/>
          </a:xfrm>
          <a:prstGeom prst="rect">
            <a:avLst/>
          </a:prstGeom>
        </p:spPr>
        <p:txBody>
          <a:bodyPr wrap="square" lIns="0" tIns="0" rIns="0" bIns="0">
            <a:spAutoFit/>
          </a:bodyPr>
          <a:lstStyle/>
          <a:p>
            <a:pPr algn="ctr"/>
            <a:r>
              <a:rPr lang="en-US" sz="1400" b="1" dirty="0" smtClean="0">
                <a:latin typeface="Arial Narrow"/>
                <a:cs typeface="Arial Narrow"/>
              </a:rPr>
              <a:t>Do not pass on promotional programs and rebates to consumers and end users</a:t>
            </a:r>
            <a:endParaRPr lang="en-US" sz="1400" b="1" dirty="0">
              <a:latin typeface="Arial Narrow"/>
              <a:cs typeface="Arial Narrow"/>
            </a:endParaRPr>
          </a:p>
        </p:txBody>
      </p:sp>
      <p:sp>
        <p:nvSpPr>
          <p:cNvPr id="29" name="Rectangle 28"/>
          <p:cNvSpPr/>
          <p:nvPr/>
        </p:nvSpPr>
        <p:spPr>
          <a:xfrm>
            <a:off x="4994658" y="5441869"/>
            <a:ext cx="1749277" cy="430887"/>
          </a:xfrm>
          <a:prstGeom prst="rect">
            <a:avLst/>
          </a:prstGeom>
        </p:spPr>
        <p:txBody>
          <a:bodyPr wrap="square" lIns="0" tIns="0" rIns="0" bIns="0">
            <a:spAutoFit/>
          </a:bodyPr>
          <a:lstStyle/>
          <a:p>
            <a:pPr algn="ctr"/>
            <a:r>
              <a:rPr lang="en-US" sz="1400" b="1" dirty="0" smtClean="0">
                <a:latin typeface="Arial Narrow"/>
                <a:cs typeface="Arial Narrow"/>
              </a:rPr>
              <a:t>Primarily sell on price, not on value</a:t>
            </a:r>
            <a:endParaRPr lang="en-US" sz="1400" b="1" dirty="0">
              <a:latin typeface="Arial Narrow"/>
              <a:cs typeface="Arial Narrow"/>
            </a:endParaRPr>
          </a:p>
        </p:txBody>
      </p:sp>
      <p:sp>
        <p:nvSpPr>
          <p:cNvPr id="30" name="Rectangle 29"/>
          <p:cNvSpPr/>
          <p:nvPr/>
        </p:nvSpPr>
        <p:spPr>
          <a:xfrm>
            <a:off x="6770980" y="5765034"/>
            <a:ext cx="1742208" cy="430887"/>
          </a:xfrm>
          <a:prstGeom prst="rect">
            <a:avLst/>
          </a:prstGeom>
        </p:spPr>
        <p:txBody>
          <a:bodyPr wrap="square" lIns="0" tIns="0" rIns="0" bIns="0">
            <a:spAutoFit/>
          </a:bodyPr>
          <a:lstStyle/>
          <a:p>
            <a:pPr algn="ctr"/>
            <a:r>
              <a:rPr lang="en-US" sz="1400" b="1" dirty="0" smtClean="0">
                <a:latin typeface="Arial Narrow"/>
                <a:cs typeface="Arial Narrow"/>
              </a:rPr>
              <a:t>Carry insufficient inventory</a:t>
            </a:r>
            <a:endParaRPr lang="en-US" sz="1400" b="1" dirty="0">
              <a:latin typeface="Arial Narrow"/>
              <a:cs typeface="Arial Narrow"/>
            </a:endParaRPr>
          </a:p>
        </p:txBody>
      </p:sp>
      <p:grpSp>
        <p:nvGrpSpPr>
          <p:cNvPr id="32" name="Group 31"/>
          <p:cNvGrpSpPr/>
          <p:nvPr/>
        </p:nvGrpSpPr>
        <p:grpSpPr>
          <a:xfrm>
            <a:off x="210820" y="177800"/>
            <a:ext cx="1200796" cy="1057495"/>
            <a:chOff x="210820" y="177800"/>
            <a:chExt cx="1200796" cy="1057495"/>
          </a:xfrm>
        </p:grpSpPr>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34" name="TextBox 33"/>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Distribution Channels</a:t>
            </a:r>
            <a:endParaRPr lang="en-US" sz="2800" dirty="0">
              <a:solidFill>
                <a:schemeClr val="bg1"/>
              </a:solidFill>
              <a:latin typeface="Arial Narrow"/>
              <a:cs typeface="Arial Narrow"/>
            </a:endParaRPr>
          </a:p>
        </p:txBody>
      </p:sp>
      <p:sp>
        <p:nvSpPr>
          <p:cNvPr id="9" name="TextBox 8"/>
          <p:cNvSpPr txBox="1"/>
          <p:nvPr/>
        </p:nvSpPr>
        <p:spPr>
          <a:xfrm>
            <a:off x="938696" y="1600200"/>
            <a:ext cx="7295137" cy="369332"/>
          </a:xfrm>
          <a:prstGeom prst="rect">
            <a:avLst/>
          </a:prstGeom>
          <a:noFill/>
        </p:spPr>
        <p:txBody>
          <a:bodyPr wrap="square" lIns="0" tIns="0" rIns="0" bIns="0" rtlCol="0">
            <a:spAutoFit/>
          </a:bodyPr>
          <a:lstStyle/>
          <a:p>
            <a:pPr defTabSz="225425">
              <a:spcBef>
                <a:spcPts val="1200"/>
              </a:spcBef>
            </a:pPr>
            <a:r>
              <a:rPr lang="en-US" sz="2400" b="1" dirty="0" smtClean="0">
                <a:latin typeface="Arial Narrow"/>
                <a:cs typeface="Arial Narrow"/>
              </a:rPr>
              <a:t>Power in Distribution Systems</a:t>
            </a:r>
            <a:endParaRPr lang="en-US" sz="2000" dirty="0" smtClean="0">
              <a:latin typeface="Arial Narrow"/>
              <a:cs typeface="Arial Narrow"/>
            </a:endParaRPr>
          </a:p>
        </p:txBody>
      </p:sp>
      <p:sp>
        <p:nvSpPr>
          <p:cNvPr id="5" name="Chevron 4"/>
          <p:cNvSpPr/>
          <p:nvPr/>
        </p:nvSpPr>
        <p:spPr>
          <a:xfrm>
            <a:off x="564386" y="2750201"/>
            <a:ext cx="1828800" cy="1371600"/>
          </a:xfrm>
          <a:prstGeom prst="chevron">
            <a:avLst/>
          </a:prstGeom>
          <a:solidFill>
            <a:schemeClr val="accent6">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Chevron 5"/>
          <p:cNvSpPr/>
          <p:nvPr/>
        </p:nvSpPr>
        <p:spPr>
          <a:xfrm>
            <a:off x="2004425" y="2750201"/>
            <a:ext cx="1828800" cy="1371600"/>
          </a:xfrm>
          <a:prstGeom prst="chevron">
            <a:avLst/>
          </a:prstGeom>
          <a:solidFill>
            <a:schemeClr val="accent4">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Chevron 9"/>
          <p:cNvSpPr/>
          <p:nvPr/>
        </p:nvSpPr>
        <p:spPr>
          <a:xfrm>
            <a:off x="3446869" y="2750201"/>
            <a:ext cx="1828800" cy="1371600"/>
          </a:xfrm>
          <a:prstGeom prst="chevron">
            <a:avLst/>
          </a:prstGeom>
          <a:solidFill>
            <a:srgbClr val="74C08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Chevron 10"/>
          <p:cNvSpPr/>
          <p:nvPr/>
        </p:nvSpPr>
        <p:spPr>
          <a:xfrm>
            <a:off x="4885495" y="2750201"/>
            <a:ext cx="1828800" cy="1371600"/>
          </a:xfrm>
          <a:prstGeom prst="chevron">
            <a:avLst/>
          </a:prstGeom>
          <a:solidFill>
            <a:srgbClr val="FFF67A"/>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a:off x="6319745" y="2750201"/>
            <a:ext cx="1828800" cy="1371600"/>
          </a:xfrm>
          <a:prstGeom prst="chevron">
            <a:avLst/>
          </a:prstGeom>
          <a:solidFill>
            <a:schemeClr val="accent1">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1137358" y="3235822"/>
            <a:ext cx="1127067" cy="369332"/>
          </a:xfrm>
          <a:prstGeom prst="rect">
            <a:avLst/>
          </a:prstGeom>
        </p:spPr>
        <p:txBody>
          <a:bodyPr wrap="square" lIns="0" tIns="0" rIns="0" bIns="0" anchor="ctr">
            <a:spAutoFit/>
          </a:bodyPr>
          <a:lstStyle/>
          <a:p>
            <a:pPr algn="ctr"/>
            <a:r>
              <a:rPr lang="en-US" sz="1200" b="1" dirty="0" smtClean="0">
                <a:latin typeface="Arial Narrow"/>
                <a:cs typeface="Arial Narrow"/>
              </a:rPr>
              <a:t>Raw Material Providers</a:t>
            </a:r>
            <a:endParaRPr lang="en-US" sz="1200" b="1" dirty="0">
              <a:latin typeface="Arial Narrow"/>
              <a:cs typeface="Arial Narrow"/>
            </a:endParaRPr>
          </a:p>
        </p:txBody>
      </p:sp>
      <p:sp>
        <p:nvSpPr>
          <p:cNvPr id="14" name="Rectangle 13"/>
          <p:cNvSpPr/>
          <p:nvPr/>
        </p:nvSpPr>
        <p:spPr>
          <a:xfrm>
            <a:off x="2576158" y="3235822"/>
            <a:ext cx="1127067" cy="369332"/>
          </a:xfrm>
          <a:prstGeom prst="rect">
            <a:avLst/>
          </a:prstGeom>
        </p:spPr>
        <p:txBody>
          <a:bodyPr wrap="square" lIns="0" tIns="0" rIns="0" bIns="0" anchor="ctr">
            <a:spAutoFit/>
          </a:bodyPr>
          <a:lstStyle/>
          <a:p>
            <a:pPr algn="ctr"/>
            <a:r>
              <a:rPr lang="en-US" sz="1200" b="1" dirty="0" smtClean="0">
                <a:latin typeface="Arial Narrow"/>
                <a:cs typeface="Arial Narrow"/>
              </a:rPr>
              <a:t>Manufacturers/ </a:t>
            </a:r>
            <a:r>
              <a:rPr lang="en-US" sz="1200" b="1" dirty="0" smtClean="0">
                <a:latin typeface="Arial Narrow"/>
                <a:cs typeface="Arial Narrow"/>
              </a:rPr>
              <a:t>Brand Owners</a:t>
            </a:r>
            <a:endParaRPr lang="en-US" sz="1200" b="1" dirty="0">
              <a:latin typeface="Arial Narrow"/>
              <a:cs typeface="Arial Narrow"/>
            </a:endParaRPr>
          </a:p>
        </p:txBody>
      </p:sp>
      <p:sp>
        <p:nvSpPr>
          <p:cNvPr id="15" name="Rectangle 14"/>
          <p:cNvSpPr/>
          <p:nvPr/>
        </p:nvSpPr>
        <p:spPr>
          <a:xfrm>
            <a:off x="4018602" y="3235822"/>
            <a:ext cx="1127067" cy="369332"/>
          </a:xfrm>
          <a:prstGeom prst="rect">
            <a:avLst/>
          </a:prstGeom>
        </p:spPr>
        <p:txBody>
          <a:bodyPr wrap="square" lIns="0" tIns="0" rIns="0" bIns="0" anchor="ctr">
            <a:spAutoFit/>
          </a:bodyPr>
          <a:lstStyle/>
          <a:p>
            <a:pPr algn="ctr"/>
            <a:r>
              <a:rPr lang="en-US" sz="1200" b="1" dirty="0" smtClean="0">
                <a:latin typeface="Arial Narrow"/>
                <a:cs typeface="Arial Narrow"/>
              </a:rPr>
              <a:t>Distributors/ </a:t>
            </a:r>
            <a:r>
              <a:rPr lang="en-US" sz="1200" b="1" dirty="0" smtClean="0">
                <a:latin typeface="Arial Narrow"/>
                <a:cs typeface="Arial Narrow"/>
              </a:rPr>
              <a:t>Wholesalers</a:t>
            </a:r>
            <a:endParaRPr lang="en-US" sz="1200" b="1" dirty="0">
              <a:latin typeface="Arial Narrow"/>
              <a:cs typeface="Arial Narrow"/>
            </a:endParaRPr>
          </a:p>
        </p:txBody>
      </p:sp>
      <p:sp>
        <p:nvSpPr>
          <p:cNvPr id="16" name="Rectangle 15"/>
          <p:cNvSpPr/>
          <p:nvPr/>
        </p:nvSpPr>
        <p:spPr>
          <a:xfrm>
            <a:off x="5428476" y="3328155"/>
            <a:ext cx="1127067" cy="184666"/>
          </a:xfrm>
          <a:prstGeom prst="rect">
            <a:avLst/>
          </a:prstGeom>
        </p:spPr>
        <p:txBody>
          <a:bodyPr wrap="square" lIns="0" tIns="0" rIns="0" bIns="0" anchor="ctr">
            <a:spAutoFit/>
          </a:bodyPr>
          <a:lstStyle/>
          <a:p>
            <a:pPr algn="ctr"/>
            <a:r>
              <a:rPr lang="en-US" sz="1200" b="1" dirty="0" smtClean="0">
                <a:latin typeface="Arial Narrow"/>
                <a:cs typeface="Arial Narrow"/>
              </a:rPr>
              <a:t>Retailers</a:t>
            </a:r>
            <a:endParaRPr lang="en-US" sz="1200" b="1" dirty="0">
              <a:latin typeface="Arial Narrow"/>
              <a:cs typeface="Arial Narrow"/>
            </a:endParaRPr>
          </a:p>
        </p:txBody>
      </p:sp>
      <p:sp>
        <p:nvSpPr>
          <p:cNvPr id="17" name="Rectangle 16"/>
          <p:cNvSpPr/>
          <p:nvPr/>
        </p:nvSpPr>
        <p:spPr>
          <a:xfrm>
            <a:off x="6888347" y="3235822"/>
            <a:ext cx="1127067" cy="369332"/>
          </a:xfrm>
          <a:prstGeom prst="rect">
            <a:avLst/>
          </a:prstGeom>
        </p:spPr>
        <p:txBody>
          <a:bodyPr wrap="square" lIns="0" tIns="0" rIns="0" bIns="0" anchor="ctr">
            <a:spAutoFit/>
          </a:bodyPr>
          <a:lstStyle/>
          <a:p>
            <a:pPr algn="ctr"/>
            <a:r>
              <a:rPr lang="en-US" sz="1200" b="1" dirty="0" smtClean="0">
                <a:latin typeface="Arial Narrow"/>
                <a:cs typeface="Arial Narrow"/>
              </a:rPr>
              <a:t>Consumers/</a:t>
            </a:r>
          </a:p>
          <a:p>
            <a:pPr algn="ctr"/>
            <a:r>
              <a:rPr lang="en-US" sz="1200" b="1" dirty="0" smtClean="0">
                <a:latin typeface="Arial Narrow"/>
                <a:cs typeface="Arial Narrow"/>
              </a:rPr>
              <a:t>End Users</a:t>
            </a:r>
            <a:endParaRPr lang="en-US" sz="1200" b="1" dirty="0">
              <a:latin typeface="Arial Narrow"/>
              <a:cs typeface="Arial Narrow"/>
            </a:endParaRPr>
          </a:p>
        </p:txBody>
      </p:sp>
      <p:cxnSp>
        <p:nvCxnSpPr>
          <p:cNvPr id="19" name="Straight Arrow Connector 18"/>
          <p:cNvCxnSpPr/>
          <p:nvPr/>
        </p:nvCxnSpPr>
        <p:spPr>
          <a:xfrm>
            <a:off x="564386" y="4560332"/>
            <a:ext cx="7584159" cy="1588"/>
          </a:xfrm>
          <a:prstGeom prst="straightConnector1">
            <a:avLst/>
          </a:prstGeom>
          <a:ln w="38100" cap="flat" cmpd="sng" algn="ctr">
            <a:solidFill>
              <a:srgbClr val="000000"/>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726224" y="4701853"/>
            <a:ext cx="1127067" cy="215444"/>
          </a:xfrm>
          <a:prstGeom prst="rect">
            <a:avLst/>
          </a:prstGeom>
        </p:spPr>
        <p:txBody>
          <a:bodyPr wrap="square" lIns="0" tIns="0" rIns="0" bIns="0" anchor="ctr">
            <a:spAutoFit/>
          </a:bodyPr>
          <a:lstStyle/>
          <a:p>
            <a:pPr algn="ctr"/>
            <a:r>
              <a:rPr lang="en-US" sz="1400" b="1" dirty="0" smtClean="0">
                <a:latin typeface="Arial Narrow"/>
                <a:cs typeface="Arial Narrow"/>
              </a:rPr>
              <a:t>Upstream</a:t>
            </a:r>
            <a:endParaRPr lang="en-US" sz="1400" b="1" dirty="0">
              <a:latin typeface="Arial Narrow"/>
              <a:cs typeface="Arial Narrow"/>
            </a:endParaRPr>
          </a:p>
        </p:txBody>
      </p:sp>
      <p:sp>
        <p:nvSpPr>
          <p:cNvPr id="21" name="Rectangle 20"/>
          <p:cNvSpPr/>
          <p:nvPr/>
        </p:nvSpPr>
        <p:spPr>
          <a:xfrm>
            <a:off x="6888347" y="4701853"/>
            <a:ext cx="1127067" cy="215444"/>
          </a:xfrm>
          <a:prstGeom prst="rect">
            <a:avLst/>
          </a:prstGeom>
        </p:spPr>
        <p:txBody>
          <a:bodyPr wrap="square" lIns="0" tIns="0" rIns="0" bIns="0" anchor="ctr">
            <a:spAutoFit/>
          </a:bodyPr>
          <a:lstStyle/>
          <a:p>
            <a:pPr algn="ctr"/>
            <a:r>
              <a:rPr lang="en-US" sz="1400" b="1" dirty="0" smtClean="0">
                <a:latin typeface="Arial Narrow"/>
                <a:cs typeface="Arial Narrow"/>
              </a:rPr>
              <a:t>Downstream</a:t>
            </a:r>
            <a:endParaRPr lang="en-US" sz="1400" b="1" dirty="0">
              <a:latin typeface="Arial Narrow"/>
              <a:cs typeface="Arial Narrow"/>
            </a:endParaRPr>
          </a:p>
        </p:txBody>
      </p:sp>
      <p:grpSp>
        <p:nvGrpSpPr>
          <p:cNvPr id="22" name="Group 21"/>
          <p:cNvGrpSpPr/>
          <p:nvPr/>
        </p:nvGrpSpPr>
        <p:grpSpPr>
          <a:xfrm>
            <a:off x="210820" y="177800"/>
            <a:ext cx="1200796" cy="1057495"/>
            <a:chOff x="210820" y="177800"/>
            <a:chExt cx="1200796" cy="1057495"/>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24" name="TextBox 23"/>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1" y="2057400"/>
            <a:ext cx="6426200" cy="1985159"/>
          </a:xfrm>
          <a:prstGeom prst="rect">
            <a:avLst/>
          </a:prstGeom>
          <a:noFill/>
        </p:spPr>
        <p:txBody>
          <a:bodyPr wrap="square" lIns="0" tIns="0" rIns="0" bIns="0" rtlCol="0">
            <a:spAutoFit/>
          </a:bodyPr>
          <a:lstStyle/>
          <a:p>
            <a:r>
              <a:rPr lang="en-US" cap="all" dirty="0" smtClean="0">
                <a:latin typeface="Arial Narrow"/>
                <a:cs typeface="Arial Narrow"/>
              </a:rPr>
              <a:t>Chapter 17</a:t>
            </a:r>
          </a:p>
          <a:p>
            <a:pPr>
              <a:spcBef>
                <a:spcPts val="1800"/>
              </a:spcBef>
            </a:pPr>
            <a:r>
              <a:rPr lang="en-US" sz="4800" kern="1200" dirty="0" smtClean="0">
                <a:solidFill>
                  <a:schemeClr val="tx1"/>
                </a:solidFill>
                <a:latin typeface="Arial Narrow"/>
                <a:ea typeface="+mn-ea"/>
                <a:cs typeface="Arial Narrow"/>
              </a:rPr>
              <a:t>Distribution, Retailing, Wholesaling</a:t>
            </a:r>
          </a:p>
        </p:txBody>
      </p:sp>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Distribution Channels</a:t>
            </a:r>
            <a:endParaRPr lang="en-US" sz="2800" dirty="0">
              <a:solidFill>
                <a:schemeClr val="bg1"/>
              </a:solidFill>
              <a:latin typeface="Arial Narrow"/>
              <a:cs typeface="Arial Narrow"/>
            </a:endParaRPr>
          </a:p>
        </p:txBody>
      </p:sp>
      <p:sp>
        <p:nvSpPr>
          <p:cNvPr id="10" name="TextBox 9"/>
          <p:cNvSpPr txBox="1"/>
          <p:nvPr/>
        </p:nvSpPr>
        <p:spPr>
          <a:xfrm>
            <a:off x="938696" y="1600200"/>
            <a:ext cx="7971784" cy="369332"/>
          </a:xfrm>
          <a:prstGeom prst="rect">
            <a:avLst/>
          </a:prstGeom>
          <a:noFill/>
        </p:spPr>
        <p:txBody>
          <a:bodyPr wrap="square" lIns="0" tIns="0" rIns="0" bIns="0" rtlCol="0">
            <a:spAutoFit/>
          </a:bodyPr>
          <a:lstStyle/>
          <a:p>
            <a:r>
              <a:rPr lang="en-US" sz="2400" b="1" dirty="0" smtClean="0">
                <a:latin typeface="Arial Narrow"/>
                <a:cs typeface="Arial Narrow"/>
              </a:rPr>
              <a:t>Power in Distribution Systems: </a:t>
            </a:r>
            <a:r>
              <a:rPr lang="en-US" sz="2400" b="1" i="1" dirty="0" smtClean="0">
                <a:latin typeface="Arial Narrow"/>
                <a:cs typeface="Arial Narrow"/>
              </a:rPr>
              <a:t>Conditions for Upstream Power</a:t>
            </a:r>
            <a:endParaRPr lang="en-US" sz="2400" b="1" dirty="0" smtClean="0">
              <a:latin typeface="Arial Narrow"/>
              <a:cs typeface="Arial Narrow"/>
            </a:endParaRPr>
          </a:p>
        </p:txBody>
      </p:sp>
      <p:sp>
        <p:nvSpPr>
          <p:cNvPr id="11" name="Rectangle 10"/>
          <p:cNvSpPr/>
          <p:nvPr/>
        </p:nvSpPr>
        <p:spPr>
          <a:xfrm>
            <a:off x="973812" y="2737939"/>
            <a:ext cx="1768659" cy="861774"/>
          </a:xfrm>
          <a:prstGeom prst="rect">
            <a:avLst/>
          </a:prstGeom>
        </p:spPr>
        <p:txBody>
          <a:bodyPr wrap="square" lIns="0" tIns="0" rIns="0" bIns="0">
            <a:spAutoFit/>
          </a:bodyPr>
          <a:lstStyle/>
          <a:p>
            <a:pPr algn="ctr"/>
            <a:r>
              <a:rPr lang="en-US" sz="1400" b="1" dirty="0" smtClean="0">
                <a:latin typeface="Arial Narrow"/>
                <a:cs typeface="Arial Narrow"/>
              </a:rPr>
              <a:t>Supplier poses credible threat of forward integration – to cut out distributors</a:t>
            </a:r>
            <a:endParaRPr lang="en-US" sz="1400" b="1" dirty="0">
              <a:latin typeface="Arial Narrow"/>
              <a:cs typeface="Arial Narrow"/>
            </a:endParaRPr>
          </a:p>
        </p:txBody>
      </p:sp>
      <p:sp>
        <p:nvSpPr>
          <p:cNvPr id="14" name="Rectangle 13"/>
          <p:cNvSpPr/>
          <p:nvPr/>
        </p:nvSpPr>
        <p:spPr>
          <a:xfrm>
            <a:off x="2742471" y="3951744"/>
            <a:ext cx="1556257" cy="646331"/>
          </a:xfrm>
          <a:prstGeom prst="rect">
            <a:avLst/>
          </a:prstGeom>
        </p:spPr>
        <p:txBody>
          <a:bodyPr wrap="square" lIns="0" tIns="0" rIns="0" bIns="0">
            <a:spAutoFit/>
          </a:bodyPr>
          <a:lstStyle/>
          <a:p>
            <a:pPr algn="ctr"/>
            <a:r>
              <a:rPr lang="en-US" sz="1400" b="1" dirty="0" smtClean="0">
                <a:latin typeface="Arial Narrow"/>
                <a:cs typeface="Arial Narrow"/>
              </a:rPr>
              <a:t>Supplier has extensive end-user contact</a:t>
            </a:r>
            <a:endParaRPr lang="en-US" sz="1400" b="1" dirty="0">
              <a:latin typeface="Arial Narrow"/>
              <a:cs typeface="Arial Narrow"/>
            </a:endParaRPr>
          </a:p>
        </p:txBody>
      </p:sp>
      <p:sp>
        <p:nvSpPr>
          <p:cNvPr id="15" name="Rectangle 14"/>
          <p:cNvSpPr/>
          <p:nvPr/>
        </p:nvSpPr>
        <p:spPr>
          <a:xfrm>
            <a:off x="3215203" y="2953383"/>
            <a:ext cx="1618419" cy="430887"/>
          </a:xfrm>
          <a:prstGeom prst="rect">
            <a:avLst/>
          </a:prstGeom>
        </p:spPr>
        <p:txBody>
          <a:bodyPr wrap="square" lIns="0" tIns="0" rIns="0" bIns="0">
            <a:spAutoFit/>
          </a:bodyPr>
          <a:lstStyle/>
          <a:p>
            <a:pPr algn="ctr"/>
            <a:r>
              <a:rPr lang="en-US" sz="1400" b="1" dirty="0" smtClean="0">
                <a:latin typeface="Arial Narrow"/>
                <a:cs typeface="Arial Narrow"/>
              </a:rPr>
              <a:t>Few substitute suppliers available</a:t>
            </a:r>
            <a:endParaRPr lang="en-US" sz="1400" b="1" dirty="0">
              <a:latin typeface="Arial Narrow"/>
              <a:cs typeface="Arial Narrow"/>
            </a:endParaRPr>
          </a:p>
        </p:txBody>
      </p:sp>
      <p:sp>
        <p:nvSpPr>
          <p:cNvPr id="17" name="Rectangle 16"/>
          <p:cNvSpPr/>
          <p:nvPr/>
        </p:nvSpPr>
        <p:spPr>
          <a:xfrm>
            <a:off x="4298563" y="4598075"/>
            <a:ext cx="1818424" cy="430887"/>
          </a:xfrm>
          <a:prstGeom prst="rect">
            <a:avLst/>
          </a:prstGeom>
        </p:spPr>
        <p:txBody>
          <a:bodyPr wrap="square" lIns="0" tIns="0" rIns="0" bIns="0">
            <a:spAutoFit/>
          </a:bodyPr>
          <a:lstStyle/>
          <a:p>
            <a:pPr algn="ctr"/>
            <a:r>
              <a:rPr lang="en-US" sz="1400" b="1" dirty="0" smtClean="0">
                <a:latin typeface="Arial Narrow"/>
                <a:cs typeface="Arial Narrow"/>
              </a:rPr>
              <a:t>Supplier enjoys monopoly-like position</a:t>
            </a:r>
            <a:endParaRPr lang="en-US" sz="1400" b="1" dirty="0">
              <a:latin typeface="Arial Narrow"/>
              <a:cs typeface="Arial Narrow"/>
            </a:endParaRPr>
          </a:p>
        </p:txBody>
      </p:sp>
      <p:sp>
        <p:nvSpPr>
          <p:cNvPr id="19" name="Rectangle 18"/>
          <p:cNvSpPr/>
          <p:nvPr/>
        </p:nvSpPr>
        <p:spPr>
          <a:xfrm>
            <a:off x="5207775" y="2522496"/>
            <a:ext cx="1304785" cy="430887"/>
          </a:xfrm>
          <a:prstGeom prst="rect">
            <a:avLst/>
          </a:prstGeom>
        </p:spPr>
        <p:txBody>
          <a:bodyPr wrap="square" lIns="0" tIns="0" rIns="0" bIns="0">
            <a:spAutoFit/>
          </a:bodyPr>
          <a:lstStyle/>
          <a:p>
            <a:pPr algn="ctr"/>
            <a:r>
              <a:rPr lang="en-US" sz="1400" b="1" dirty="0" smtClean="0">
                <a:latin typeface="Arial Narrow"/>
                <a:cs typeface="Arial Narrow"/>
              </a:rPr>
              <a:t>Demand greater than supply</a:t>
            </a:r>
            <a:endParaRPr lang="en-US" sz="1400" b="1" dirty="0">
              <a:latin typeface="Arial Narrow"/>
              <a:cs typeface="Arial Narrow"/>
            </a:endParaRPr>
          </a:p>
        </p:txBody>
      </p:sp>
      <p:sp>
        <p:nvSpPr>
          <p:cNvPr id="20" name="Rectangle 19"/>
          <p:cNvSpPr/>
          <p:nvPr/>
        </p:nvSpPr>
        <p:spPr>
          <a:xfrm>
            <a:off x="7060201" y="2737939"/>
            <a:ext cx="1390299" cy="430887"/>
          </a:xfrm>
          <a:prstGeom prst="rect">
            <a:avLst/>
          </a:prstGeom>
        </p:spPr>
        <p:txBody>
          <a:bodyPr wrap="square" lIns="0" tIns="0" rIns="0" bIns="0">
            <a:spAutoFit/>
          </a:bodyPr>
          <a:lstStyle/>
          <a:p>
            <a:pPr algn="ctr"/>
            <a:r>
              <a:rPr lang="en-US" sz="1400" b="1" dirty="0" smtClean="0">
                <a:latin typeface="Arial Narrow"/>
                <a:cs typeface="Arial Narrow"/>
              </a:rPr>
              <a:t>Proprietary technology</a:t>
            </a:r>
            <a:endParaRPr lang="en-US" sz="1400" b="1" dirty="0">
              <a:latin typeface="Arial Narrow"/>
              <a:cs typeface="Arial Narrow"/>
            </a:endParaRPr>
          </a:p>
        </p:txBody>
      </p:sp>
      <p:sp>
        <p:nvSpPr>
          <p:cNvPr id="22" name="Rectangle 21"/>
          <p:cNvSpPr/>
          <p:nvPr/>
        </p:nvSpPr>
        <p:spPr>
          <a:xfrm>
            <a:off x="5700958" y="3599713"/>
            <a:ext cx="1580043" cy="430887"/>
          </a:xfrm>
          <a:prstGeom prst="rect">
            <a:avLst/>
          </a:prstGeom>
        </p:spPr>
        <p:txBody>
          <a:bodyPr wrap="square" lIns="0" tIns="0" rIns="0" bIns="0">
            <a:spAutoFit/>
          </a:bodyPr>
          <a:lstStyle/>
          <a:p>
            <a:pPr algn="ctr"/>
            <a:r>
              <a:rPr lang="en-US" sz="1400" b="1" dirty="0" smtClean="0">
                <a:latin typeface="Arial Narrow"/>
                <a:cs typeface="Arial Narrow"/>
              </a:rPr>
              <a:t>Few substitute products available</a:t>
            </a:r>
            <a:endParaRPr lang="en-US" sz="1400" b="1" dirty="0">
              <a:latin typeface="Arial Narrow"/>
              <a:cs typeface="Arial Narrow"/>
            </a:endParaRPr>
          </a:p>
        </p:txBody>
      </p:sp>
      <p:sp>
        <p:nvSpPr>
          <p:cNvPr id="23" name="Rectangle 22"/>
          <p:cNvSpPr/>
          <p:nvPr/>
        </p:nvSpPr>
        <p:spPr>
          <a:xfrm>
            <a:off x="6512560" y="5244405"/>
            <a:ext cx="1597325" cy="646331"/>
          </a:xfrm>
          <a:prstGeom prst="rect">
            <a:avLst/>
          </a:prstGeom>
        </p:spPr>
        <p:txBody>
          <a:bodyPr wrap="square" lIns="0" tIns="0" rIns="0" bIns="0">
            <a:spAutoFit/>
          </a:bodyPr>
          <a:lstStyle/>
          <a:p>
            <a:pPr algn="ctr"/>
            <a:r>
              <a:rPr lang="en-US" sz="1400" b="1" dirty="0" smtClean="0">
                <a:latin typeface="Arial Narrow"/>
                <a:cs typeface="Arial Narrow"/>
              </a:rPr>
              <a:t>Individual distributors unimportant to supplier success</a:t>
            </a:r>
            <a:endParaRPr lang="en-US" sz="1400" b="1" dirty="0">
              <a:latin typeface="Arial Narrow"/>
              <a:cs typeface="Arial Narrow"/>
            </a:endParaRPr>
          </a:p>
        </p:txBody>
      </p:sp>
      <p:sp>
        <p:nvSpPr>
          <p:cNvPr id="24" name="Rectangle 23"/>
          <p:cNvSpPr/>
          <p:nvPr/>
        </p:nvSpPr>
        <p:spPr>
          <a:xfrm>
            <a:off x="1156949" y="4598074"/>
            <a:ext cx="1585522" cy="646331"/>
          </a:xfrm>
          <a:prstGeom prst="rect">
            <a:avLst/>
          </a:prstGeom>
        </p:spPr>
        <p:txBody>
          <a:bodyPr wrap="square" lIns="0" tIns="0" rIns="0" bIns="0">
            <a:spAutoFit/>
          </a:bodyPr>
          <a:lstStyle/>
          <a:p>
            <a:pPr algn="ctr"/>
            <a:r>
              <a:rPr lang="en-US" sz="1400" b="1" dirty="0" smtClean="0">
                <a:latin typeface="Arial Narrow"/>
                <a:cs typeface="Arial Narrow"/>
              </a:rPr>
              <a:t>Supplier products important to distributor success</a:t>
            </a:r>
            <a:endParaRPr lang="en-US" sz="1400" b="1" dirty="0">
              <a:latin typeface="Arial Narrow"/>
              <a:cs typeface="Arial Narrow"/>
            </a:endParaRPr>
          </a:p>
        </p:txBody>
      </p:sp>
      <p:sp>
        <p:nvSpPr>
          <p:cNvPr id="25" name="Rectangle 24"/>
          <p:cNvSpPr/>
          <p:nvPr/>
        </p:nvSpPr>
        <p:spPr>
          <a:xfrm>
            <a:off x="3707459" y="5625006"/>
            <a:ext cx="1742208" cy="430887"/>
          </a:xfrm>
          <a:prstGeom prst="rect">
            <a:avLst/>
          </a:prstGeom>
        </p:spPr>
        <p:txBody>
          <a:bodyPr wrap="square" lIns="0" tIns="0" rIns="0" bIns="0">
            <a:spAutoFit/>
          </a:bodyPr>
          <a:lstStyle/>
          <a:p>
            <a:pPr algn="ctr"/>
            <a:r>
              <a:rPr lang="en-US" sz="1400" b="1" dirty="0" smtClean="0">
                <a:latin typeface="Arial Narrow"/>
                <a:cs typeface="Arial Narrow"/>
              </a:rPr>
              <a:t>Distributor has high switching costs</a:t>
            </a:r>
            <a:endParaRPr lang="en-US" sz="1400" b="1" dirty="0">
              <a:latin typeface="Arial Narrow"/>
              <a:cs typeface="Arial Narrow"/>
            </a:endParaRPr>
          </a:p>
        </p:txBody>
      </p:sp>
      <p:grpSp>
        <p:nvGrpSpPr>
          <p:cNvPr id="18" name="Group 17"/>
          <p:cNvGrpSpPr/>
          <p:nvPr/>
        </p:nvGrpSpPr>
        <p:grpSpPr>
          <a:xfrm>
            <a:off x="210820" y="177800"/>
            <a:ext cx="1200796" cy="1057495"/>
            <a:chOff x="210820" y="177800"/>
            <a:chExt cx="1200796" cy="1057495"/>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26" name="TextBox 25"/>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Distribution Channels</a:t>
            </a:r>
            <a:endParaRPr lang="en-US" sz="2800" dirty="0">
              <a:solidFill>
                <a:schemeClr val="bg1"/>
              </a:solidFill>
              <a:latin typeface="Arial Narrow"/>
              <a:cs typeface="Arial Narrow"/>
            </a:endParaRPr>
          </a:p>
        </p:txBody>
      </p:sp>
      <p:sp>
        <p:nvSpPr>
          <p:cNvPr id="11" name="TextBox 10"/>
          <p:cNvSpPr txBox="1"/>
          <p:nvPr/>
        </p:nvSpPr>
        <p:spPr>
          <a:xfrm>
            <a:off x="938696" y="1600200"/>
            <a:ext cx="7971784" cy="369332"/>
          </a:xfrm>
          <a:prstGeom prst="rect">
            <a:avLst/>
          </a:prstGeom>
          <a:noFill/>
        </p:spPr>
        <p:txBody>
          <a:bodyPr wrap="square" lIns="0" tIns="0" rIns="0" bIns="0" rtlCol="0">
            <a:spAutoFit/>
          </a:bodyPr>
          <a:lstStyle/>
          <a:p>
            <a:r>
              <a:rPr lang="en-US" sz="2400" b="1" dirty="0" smtClean="0">
                <a:latin typeface="Arial Narrow"/>
                <a:cs typeface="Arial Narrow"/>
              </a:rPr>
              <a:t>Power in Distribution Systems: </a:t>
            </a:r>
            <a:r>
              <a:rPr lang="en-US" sz="2400" b="1" i="1" dirty="0" smtClean="0">
                <a:latin typeface="Arial Narrow"/>
                <a:cs typeface="Arial Narrow"/>
              </a:rPr>
              <a:t>Conditions for Downstream Power</a:t>
            </a:r>
            <a:endParaRPr lang="en-US" sz="2400" b="1" dirty="0" smtClean="0">
              <a:latin typeface="Arial Narrow"/>
              <a:cs typeface="Arial Narrow"/>
            </a:endParaRPr>
          </a:p>
        </p:txBody>
      </p:sp>
      <p:sp>
        <p:nvSpPr>
          <p:cNvPr id="13" name="Rectangle 12"/>
          <p:cNvSpPr/>
          <p:nvPr/>
        </p:nvSpPr>
        <p:spPr>
          <a:xfrm>
            <a:off x="973812" y="2851063"/>
            <a:ext cx="1768659" cy="1077218"/>
          </a:xfrm>
          <a:prstGeom prst="rect">
            <a:avLst/>
          </a:prstGeom>
        </p:spPr>
        <p:txBody>
          <a:bodyPr wrap="square" lIns="0" tIns="0" rIns="0" bIns="0">
            <a:spAutoFit/>
          </a:bodyPr>
          <a:lstStyle/>
          <a:p>
            <a:pPr algn="ctr"/>
            <a:r>
              <a:rPr lang="en-US" sz="1400" b="1" dirty="0" smtClean="0">
                <a:latin typeface="Arial Narrow"/>
                <a:cs typeface="Arial Narrow"/>
              </a:rPr>
              <a:t>Distributor poses credible threat of backward integration – to make supplier unnecessary</a:t>
            </a:r>
            <a:endParaRPr lang="en-US" sz="1400" b="1" dirty="0">
              <a:latin typeface="Arial Narrow"/>
              <a:cs typeface="Arial Narrow"/>
            </a:endParaRPr>
          </a:p>
        </p:txBody>
      </p:sp>
      <p:sp>
        <p:nvSpPr>
          <p:cNvPr id="14" name="Rectangle 13"/>
          <p:cNvSpPr/>
          <p:nvPr/>
        </p:nvSpPr>
        <p:spPr>
          <a:xfrm>
            <a:off x="2929330" y="4143724"/>
            <a:ext cx="1556257" cy="430887"/>
          </a:xfrm>
          <a:prstGeom prst="rect">
            <a:avLst/>
          </a:prstGeom>
        </p:spPr>
        <p:txBody>
          <a:bodyPr wrap="square" lIns="0" tIns="0" rIns="0" bIns="0">
            <a:spAutoFit/>
          </a:bodyPr>
          <a:lstStyle/>
          <a:p>
            <a:pPr algn="ctr"/>
            <a:r>
              <a:rPr lang="en-US" sz="1400" b="1" dirty="0" smtClean="0">
                <a:latin typeface="Arial Narrow"/>
                <a:cs typeface="Arial Narrow"/>
              </a:rPr>
              <a:t>Supplier has little end-user data</a:t>
            </a:r>
            <a:endParaRPr lang="en-US" sz="1400" b="1" dirty="0">
              <a:latin typeface="Arial Narrow"/>
              <a:cs typeface="Arial Narrow"/>
            </a:endParaRPr>
          </a:p>
        </p:txBody>
      </p:sp>
      <p:sp>
        <p:nvSpPr>
          <p:cNvPr id="15" name="Rectangle 14"/>
          <p:cNvSpPr/>
          <p:nvPr/>
        </p:nvSpPr>
        <p:spPr>
          <a:xfrm>
            <a:off x="3215203" y="3066507"/>
            <a:ext cx="1618419" cy="430887"/>
          </a:xfrm>
          <a:prstGeom prst="rect">
            <a:avLst/>
          </a:prstGeom>
        </p:spPr>
        <p:txBody>
          <a:bodyPr wrap="square" lIns="0" tIns="0" rIns="0" bIns="0">
            <a:spAutoFit/>
          </a:bodyPr>
          <a:lstStyle/>
          <a:p>
            <a:pPr algn="ctr"/>
            <a:r>
              <a:rPr lang="en-US" sz="1400" b="1" dirty="0" smtClean="0">
                <a:latin typeface="Arial Narrow"/>
                <a:cs typeface="Arial Narrow"/>
              </a:rPr>
              <a:t>Few substitute distributors available</a:t>
            </a:r>
            <a:endParaRPr lang="en-US" sz="1400" b="1" dirty="0">
              <a:latin typeface="Arial Narrow"/>
              <a:cs typeface="Arial Narrow"/>
            </a:endParaRPr>
          </a:p>
        </p:txBody>
      </p:sp>
      <p:sp>
        <p:nvSpPr>
          <p:cNvPr id="16" name="Rectangle 15"/>
          <p:cNvSpPr/>
          <p:nvPr/>
        </p:nvSpPr>
        <p:spPr>
          <a:xfrm>
            <a:off x="6512560" y="4495755"/>
            <a:ext cx="1818424" cy="430887"/>
          </a:xfrm>
          <a:prstGeom prst="rect">
            <a:avLst/>
          </a:prstGeom>
        </p:spPr>
        <p:txBody>
          <a:bodyPr wrap="square" lIns="0" tIns="0" rIns="0" bIns="0">
            <a:spAutoFit/>
          </a:bodyPr>
          <a:lstStyle/>
          <a:p>
            <a:pPr algn="ctr"/>
            <a:r>
              <a:rPr lang="en-US" sz="1400" b="1" dirty="0" smtClean="0">
                <a:latin typeface="Arial Narrow"/>
                <a:cs typeface="Arial Narrow"/>
              </a:rPr>
              <a:t>Distributor enjoys </a:t>
            </a:r>
            <a:r>
              <a:rPr lang="en-US" sz="1400" b="1" dirty="0" err="1" smtClean="0">
                <a:latin typeface="Arial Narrow"/>
                <a:cs typeface="Arial Narrow"/>
              </a:rPr>
              <a:t>monopsony</a:t>
            </a:r>
            <a:r>
              <a:rPr lang="en-US" sz="1400" b="1" dirty="0" smtClean="0">
                <a:latin typeface="Arial Narrow"/>
                <a:cs typeface="Arial Narrow"/>
              </a:rPr>
              <a:t>-like position</a:t>
            </a:r>
            <a:endParaRPr lang="en-US" sz="1400" b="1" dirty="0">
              <a:latin typeface="Arial Narrow"/>
              <a:cs typeface="Arial Narrow"/>
            </a:endParaRPr>
          </a:p>
        </p:txBody>
      </p:sp>
      <p:sp>
        <p:nvSpPr>
          <p:cNvPr id="17" name="Rectangle 16"/>
          <p:cNvSpPr/>
          <p:nvPr/>
        </p:nvSpPr>
        <p:spPr>
          <a:xfrm>
            <a:off x="5207775" y="2635620"/>
            <a:ext cx="1304785" cy="430887"/>
          </a:xfrm>
          <a:prstGeom prst="rect">
            <a:avLst/>
          </a:prstGeom>
        </p:spPr>
        <p:txBody>
          <a:bodyPr wrap="square" lIns="0" tIns="0" rIns="0" bIns="0">
            <a:spAutoFit/>
          </a:bodyPr>
          <a:lstStyle/>
          <a:p>
            <a:pPr algn="ctr"/>
            <a:r>
              <a:rPr lang="en-US" sz="1400" b="1" dirty="0" smtClean="0">
                <a:latin typeface="Arial Narrow"/>
                <a:cs typeface="Arial Narrow"/>
              </a:rPr>
              <a:t>Supply greater than demand</a:t>
            </a:r>
            <a:endParaRPr lang="en-US" sz="1400" b="1" dirty="0">
              <a:latin typeface="Arial Narrow"/>
              <a:cs typeface="Arial Narrow"/>
            </a:endParaRPr>
          </a:p>
        </p:txBody>
      </p:sp>
      <p:sp>
        <p:nvSpPr>
          <p:cNvPr id="18" name="Rectangle 17"/>
          <p:cNvSpPr/>
          <p:nvPr/>
        </p:nvSpPr>
        <p:spPr>
          <a:xfrm>
            <a:off x="7060201" y="2851063"/>
            <a:ext cx="1390299" cy="430887"/>
          </a:xfrm>
          <a:prstGeom prst="rect">
            <a:avLst/>
          </a:prstGeom>
        </p:spPr>
        <p:txBody>
          <a:bodyPr wrap="square" lIns="0" tIns="0" rIns="0" bIns="0">
            <a:spAutoFit/>
          </a:bodyPr>
          <a:lstStyle/>
          <a:p>
            <a:pPr algn="ctr"/>
            <a:r>
              <a:rPr lang="en-US" sz="1400" b="1" dirty="0" smtClean="0">
                <a:latin typeface="Arial Narrow"/>
                <a:cs typeface="Arial Narrow"/>
              </a:rPr>
              <a:t>Products/services undifferentiated</a:t>
            </a:r>
            <a:endParaRPr lang="en-US" sz="1400" b="1" dirty="0">
              <a:latin typeface="Arial Narrow"/>
              <a:cs typeface="Arial Narrow"/>
            </a:endParaRPr>
          </a:p>
        </p:txBody>
      </p:sp>
      <p:sp>
        <p:nvSpPr>
          <p:cNvPr id="19" name="Rectangle 18"/>
          <p:cNvSpPr/>
          <p:nvPr/>
        </p:nvSpPr>
        <p:spPr>
          <a:xfrm>
            <a:off x="5700958" y="3712837"/>
            <a:ext cx="1580043" cy="430887"/>
          </a:xfrm>
          <a:prstGeom prst="rect">
            <a:avLst/>
          </a:prstGeom>
        </p:spPr>
        <p:txBody>
          <a:bodyPr wrap="square" lIns="0" tIns="0" rIns="0" bIns="0">
            <a:spAutoFit/>
          </a:bodyPr>
          <a:lstStyle/>
          <a:p>
            <a:pPr algn="ctr"/>
            <a:r>
              <a:rPr lang="en-US" sz="1400" b="1" dirty="0" smtClean="0">
                <a:latin typeface="Arial Narrow"/>
                <a:cs typeface="Arial Narrow"/>
              </a:rPr>
              <a:t>Distributor has few switching costs</a:t>
            </a:r>
            <a:endParaRPr lang="en-US" sz="1400" b="1" dirty="0">
              <a:latin typeface="Arial Narrow"/>
              <a:cs typeface="Arial Narrow"/>
            </a:endParaRPr>
          </a:p>
        </p:txBody>
      </p:sp>
      <p:sp>
        <p:nvSpPr>
          <p:cNvPr id="20" name="Rectangle 19"/>
          <p:cNvSpPr/>
          <p:nvPr/>
        </p:nvSpPr>
        <p:spPr>
          <a:xfrm>
            <a:off x="4682510" y="5034363"/>
            <a:ext cx="1597325" cy="646331"/>
          </a:xfrm>
          <a:prstGeom prst="rect">
            <a:avLst/>
          </a:prstGeom>
        </p:spPr>
        <p:txBody>
          <a:bodyPr wrap="square" lIns="0" tIns="0" rIns="0" bIns="0">
            <a:spAutoFit/>
          </a:bodyPr>
          <a:lstStyle/>
          <a:p>
            <a:pPr algn="ctr"/>
            <a:r>
              <a:rPr lang="en-US" sz="1400" b="1" dirty="0" smtClean="0">
                <a:latin typeface="Arial Narrow"/>
                <a:cs typeface="Arial Narrow"/>
              </a:rPr>
              <a:t>Distributor purchases are large percent of supplier output</a:t>
            </a:r>
            <a:endParaRPr lang="en-US" sz="1400" b="1" dirty="0">
              <a:latin typeface="Arial Narrow"/>
              <a:cs typeface="Arial Narrow"/>
            </a:endParaRPr>
          </a:p>
        </p:txBody>
      </p:sp>
      <p:sp>
        <p:nvSpPr>
          <p:cNvPr id="21" name="Rectangle 20"/>
          <p:cNvSpPr/>
          <p:nvPr/>
        </p:nvSpPr>
        <p:spPr>
          <a:xfrm>
            <a:off x="1156949" y="4711198"/>
            <a:ext cx="1585522" cy="646331"/>
          </a:xfrm>
          <a:prstGeom prst="rect">
            <a:avLst/>
          </a:prstGeom>
        </p:spPr>
        <p:txBody>
          <a:bodyPr wrap="square" lIns="0" tIns="0" rIns="0" bIns="0">
            <a:spAutoFit/>
          </a:bodyPr>
          <a:lstStyle/>
          <a:p>
            <a:pPr algn="ctr"/>
            <a:r>
              <a:rPr lang="en-US" sz="1400" b="1" dirty="0" smtClean="0">
                <a:latin typeface="Arial Narrow"/>
                <a:cs typeface="Arial Narrow"/>
              </a:rPr>
              <a:t>Supplier products unimportant to distributor success</a:t>
            </a:r>
            <a:endParaRPr lang="en-US" sz="1400" b="1" dirty="0">
              <a:latin typeface="Arial Narrow"/>
              <a:cs typeface="Arial Narrow"/>
            </a:endParaRPr>
          </a:p>
        </p:txBody>
      </p:sp>
      <p:sp>
        <p:nvSpPr>
          <p:cNvPr id="22" name="Rectangle 21"/>
          <p:cNvSpPr/>
          <p:nvPr/>
        </p:nvSpPr>
        <p:spPr>
          <a:xfrm>
            <a:off x="2742471" y="5738130"/>
            <a:ext cx="1742208" cy="215444"/>
          </a:xfrm>
          <a:prstGeom prst="rect">
            <a:avLst/>
          </a:prstGeom>
        </p:spPr>
        <p:txBody>
          <a:bodyPr wrap="square" lIns="0" tIns="0" rIns="0" bIns="0">
            <a:spAutoFit/>
          </a:bodyPr>
          <a:lstStyle/>
          <a:p>
            <a:pPr algn="ctr"/>
            <a:r>
              <a:rPr lang="en-US" sz="1400" b="1" dirty="0" smtClean="0">
                <a:latin typeface="Arial Narrow"/>
                <a:cs typeface="Arial Narrow"/>
              </a:rPr>
              <a:t>Many firms can supply</a:t>
            </a:r>
            <a:endParaRPr lang="en-US" sz="1400" b="1" dirty="0">
              <a:latin typeface="Arial Narrow"/>
              <a:cs typeface="Arial Narrow"/>
            </a:endParaRPr>
          </a:p>
        </p:txBody>
      </p:sp>
      <p:grpSp>
        <p:nvGrpSpPr>
          <p:cNvPr id="24" name="Group 23"/>
          <p:cNvGrpSpPr/>
          <p:nvPr/>
        </p:nvGrpSpPr>
        <p:grpSpPr>
          <a:xfrm>
            <a:off x="210820" y="177800"/>
            <a:ext cx="1200796" cy="1057495"/>
            <a:chOff x="210820" y="177800"/>
            <a:chExt cx="1200796" cy="1057495"/>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26" name="TextBox 25"/>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38696" y="1600200"/>
            <a:ext cx="7295137" cy="369332"/>
          </a:xfrm>
          <a:prstGeom prst="rect">
            <a:avLst/>
          </a:prstGeom>
          <a:noFill/>
        </p:spPr>
        <p:txBody>
          <a:bodyPr wrap="square" lIns="0" tIns="0" rIns="0" bIns="0" rtlCol="0">
            <a:spAutoFit/>
          </a:bodyPr>
          <a:lstStyle/>
          <a:p>
            <a:pPr defTabSz="225425">
              <a:spcBef>
                <a:spcPts val="1200"/>
              </a:spcBef>
            </a:pPr>
            <a:r>
              <a:rPr lang="en-US" sz="2400" b="1" dirty="0" smtClean="0">
                <a:latin typeface="Arial Narrow"/>
                <a:cs typeface="Arial Narrow"/>
              </a:rPr>
              <a:t>Strategic Conflict in Distribution Systems</a:t>
            </a:r>
            <a:endParaRPr lang="en-US" sz="2000" dirty="0" smtClean="0">
              <a:latin typeface="Arial Narrow"/>
              <a:cs typeface="Arial Narrow"/>
            </a:endParaRPr>
          </a:p>
        </p:txBody>
      </p:sp>
      <p:sp>
        <p:nvSpPr>
          <p:cNvPr id="13" name="TextBox 1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Distribution Channels</a:t>
            </a:r>
            <a:endParaRPr lang="en-US" sz="2800" dirty="0">
              <a:solidFill>
                <a:schemeClr val="bg1"/>
              </a:solidFill>
              <a:latin typeface="Arial Narrow"/>
              <a:cs typeface="Arial Narrow"/>
            </a:endParaRPr>
          </a:p>
        </p:txBody>
      </p:sp>
      <p:sp>
        <p:nvSpPr>
          <p:cNvPr id="17" name="Rectangle 16"/>
          <p:cNvSpPr/>
          <p:nvPr/>
        </p:nvSpPr>
        <p:spPr>
          <a:xfrm>
            <a:off x="5206245" y="2193811"/>
            <a:ext cx="1462506" cy="685800"/>
          </a:xfrm>
          <a:prstGeom prst="rect">
            <a:avLst/>
          </a:prstGeom>
          <a:solidFill>
            <a:schemeClr val="accent6">
              <a:lumMod val="60000"/>
              <a:lumOff val="40000"/>
            </a:schemeClr>
          </a:solidFill>
          <a:ln>
            <a:solidFill>
              <a:schemeClr val="tx1"/>
            </a:solidFill>
          </a:ln>
        </p:spPr>
        <p:txBody>
          <a:bodyPr wrap="square" lIns="0" tIns="45720" rIns="0" bIns="45720" anchor="ctr">
            <a:noAutofit/>
          </a:bodyPr>
          <a:lstStyle/>
          <a:p>
            <a:pPr algn="ctr"/>
            <a:r>
              <a:rPr lang="en-US" sz="1400" b="1" dirty="0" smtClean="0">
                <a:latin typeface="Arial Narrow"/>
                <a:cs typeface="Arial Narrow"/>
              </a:rPr>
              <a:t>Manufacturer/</a:t>
            </a:r>
            <a:br>
              <a:rPr lang="en-US" sz="1400" b="1" dirty="0" smtClean="0">
                <a:latin typeface="Arial Narrow"/>
                <a:cs typeface="Arial Narrow"/>
              </a:rPr>
            </a:br>
            <a:r>
              <a:rPr lang="en-US" sz="1400" b="1" dirty="0" smtClean="0">
                <a:latin typeface="Arial Narrow"/>
                <a:cs typeface="Arial Narrow"/>
              </a:rPr>
              <a:t>brand owner</a:t>
            </a:r>
            <a:endParaRPr lang="en-US" sz="1400" b="1" dirty="0">
              <a:latin typeface="Arial Narrow"/>
              <a:cs typeface="Arial Narrow"/>
            </a:endParaRPr>
          </a:p>
        </p:txBody>
      </p:sp>
      <p:sp>
        <p:nvSpPr>
          <p:cNvPr id="18" name="Rectangle 17"/>
          <p:cNvSpPr/>
          <p:nvPr/>
        </p:nvSpPr>
        <p:spPr>
          <a:xfrm>
            <a:off x="5206245" y="4826705"/>
            <a:ext cx="1462506" cy="685800"/>
          </a:xfrm>
          <a:prstGeom prst="rect">
            <a:avLst/>
          </a:prstGeom>
          <a:solidFill>
            <a:schemeClr val="accent6">
              <a:lumMod val="20000"/>
              <a:lumOff val="80000"/>
            </a:schemeClr>
          </a:solidFill>
          <a:ln>
            <a:solidFill>
              <a:schemeClr val="tx1"/>
            </a:solidFill>
          </a:ln>
        </p:spPr>
        <p:txBody>
          <a:bodyPr wrap="square" lIns="0" tIns="45720" rIns="0" bIns="45720" anchor="ctr">
            <a:noAutofit/>
          </a:bodyPr>
          <a:lstStyle/>
          <a:p>
            <a:pPr algn="ctr"/>
            <a:r>
              <a:rPr lang="en-US" sz="1400" b="1" dirty="0" smtClean="0">
                <a:latin typeface="Arial Narrow"/>
                <a:cs typeface="Arial Narrow"/>
              </a:rPr>
              <a:t>Consumer/end user</a:t>
            </a:r>
            <a:endParaRPr lang="en-US" sz="1400" b="1" dirty="0">
              <a:latin typeface="Arial Narrow"/>
              <a:cs typeface="Arial Narrow"/>
            </a:endParaRPr>
          </a:p>
        </p:txBody>
      </p:sp>
      <p:cxnSp>
        <p:nvCxnSpPr>
          <p:cNvPr id="19" name="Straight Arrow Connector 18"/>
          <p:cNvCxnSpPr>
            <a:stCxn id="17" idx="2"/>
            <a:endCxn id="18" idx="0"/>
          </p:cNvCxnSpPr>
          <p:nvPr/>
        </p:nvCxnSpPr>
        <p:spPr>
          <a:xfrm rot="5400000">
            <a:off x="4963951" y="3853158"/>
            <a:ext cx="1947094" cy="1588"/>
          </a:xfrm>
          <a:prstGeom prst="straightConnector1">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3273422" y="2602612"/>
            <a:ext cx="1127067" cy="307777"/>
          </a:xfrm>
          <a:prstGeom prst="rect">
            <a:avLst/>
          </a:prstGeom>
        </p:spPr>
        <p:txBody>
          <a:bodyPr wrap="square">
            <a:spAutoFit/>
          </a:bodyPr>
          <a:lstStyle/>
          <a:p>
            <a:pPr algn="ctr"/>
            <a:r>
              <a:rPr lang="en-US" sz="1400" b="1" dirty="0" smtClean="0">
                <a:latin typeface="Arial Narrow"/>
                <a:cs typeface="Arial Narrow"/>
              </a:rPr>
              <a:t>Upstream</a:t>
            </a:r>
            <a:endParaRPr lang="en-US" sz="1400" b="1" dirty="0">
              <a:latin typeface="Arial Narrow"/>
              <a:cs typeface="Arial Narrow"/>
            </a:endParaRPr>
          </a:p>
        </p:txBody>
      </p:sp>
      <p:sp>
        <p:nvSpPr>
          <p:cNvPr id="21" name="Rectangle 20"/>
          <p:cNvSpPr/>
          <p:nvPr/>
        </p:nvSpPr>
        <p:spPr>
          <a:xfrm>
            <a:off x="3273422" y="4927807"/>
            <a:ext cx="1127067" cy="307777"/>
          </a:xfrm>
          <a:prstGeom prst="rect">
            <a:avLst/>
          </a:prstGeom>
        </p:spPr>
        <p:txBody>
          <a:bodyPr wrap="square">
            <a:spAutoFit/>
          </a:bodyPr>
          <a:lstStyle/>
          <a:p>
            <a:pPr algn="ctr"/>
            <a:r>
              <a:rPr lang="en-US" sz="1400" b="1" dirty="0" smtClean="0">
                <a:latin typeface="Arial Narrow"/>
                <a:cs typeface="Arial Narrow"/>
              </a:rPr>
              <a:t>Downstream</a:t>
            </a:r>
            <a:endParaRPr lang="en-US" sz="1400" b="1" dirty="0">
              <a:latin typeface="Arial Narrow"/>
              <a:cs typeface="Arial Narrow"/>
            </a:endParaRPr>
          </a:p>
        </p:txBody>
      </p:sp>
      <p:cxnSp>
        <p:nvCxnSpPr>
          <p:cNvPr id="22" name="Straight Arrow Connector 21"/>
          <p:cNvCxnSpPr/>
          <p:nvPr/>
        </p:nvCxnSpPr>
        <p:spPr>
          <a:xfrm rot="5400000">
            <a:off x="2334946" y="4705420"/>
            <a:ext cx="1610199" cy="3971"/>
          </a:xfrm>
          <a:prstGeom prst="straightConnector1">
            <a:avLst/>
          </a:prstGeom>
          <a:ln w="38100" cap="flat" cmpd="sng" algn="ctr">
            <a:solidFill>
              <a:srgbClr val="00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2313793" y="3018871"/>
            <a:ext cx="1650120" cy="1588"/>
          </a:xfrm>
          <a:prstGeom prst="straightConnector1">
            <a:avLst/>
          </a:prstGeom>
          <a:ln w="38100" cap="flat" cmpd="sng" algn="ctr">
            <a:solidFill>
              <a:srgbClr val="00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5211009" y="3490130"/>
            <a:ext cx="1462506" cy="685800"/>
          </a:xfrm>
          <a:prstGeom prst="rect">
            <a:avLst/>
          </a:prstGeom>
          <a:solidFill>
            <a:schemeClr val="accent6">
              <a:lumMod val="40000"/>
              <a:lumOff val="60000"/>
            </a:schemeClr>
          </a:solidFill>
          <a:ln>
            <a:solidFill>
              <a:schemeClr val="tx1"/>
            </a:solidFill>
          </a:ln>
        </p:spPr>
        <p:txBody>
          <a:bodyPr wrap="square" lIns="0" tIns="45720" rIns="0" bIns="45720" anchor="ctr">
            <a:noAutofit/>
          </a:bodyPr>
          <a:lstStyle/>
          <a:p>
            <a:pPr algn="ctr"/>
            <a:r>
              <a:rPr lang="en-US" sz="1400" b="1" dirty="0" smtClean="0">
                <a:latin typeface="Arial Narrow"/>
                <a:cs typeface="Arial Narrow"/>
              </a:rPr>
              <a:t>Distributor</a:t>
            </a:r>
            <a:r>
              <a:rPr lang="en-US" sz="1400" b="1" dirty="0" smtClean="0">
                <a:latin typeface="Arial Narrow"/>
                <a:cs typeface="Arial Narrow"/>
              </a:rPr>
              <a:t>/</a:t>
            </a:r>
          </a:p>
          <a:p>
            <a:pPr algn="ctr"/>
            <a:r>
              <a:rPr lang="en-US" sz="1400" b="1" dirty="0" smtClean="0">
                <a:latin typeface="Arial Narrow"/>
                <a:cs typeface="Arial Narrow"/>
              </a:rPr>
              <a:t>wholesaler</a:t>
            </a:r>
            <a:endParaRPr lang="en-US" sz="1400" b="1" dirty="0">
              <a:latin typeface="Arial Narrow"/>
              <a:cs typeface="Arial Narrow"/>
            </a:endParaRPr>
          </a:p>
        </p:txBody>
      </p:sp>
      <p:grpSp>
        <p:nvGrpSpPr>
          <p:cNvPr id="14" name="Group 13"/>
          <p:cNvGrpSpPr/>
          <p:nvPr/>
        </p:nvGrpSpPr>
        <p:grpSpPr>
          <a:xfrm>
            <a:off x="210820" y="177800"/>
            <a:ext cx="1200796" cy="1057495"/>
            <a:chOff x="210820" y="177800"/>
            <a:chExt cx="1200796" cy="1057495"/>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6" name="TextBox 15"/>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Distribution Channels</a:t>
            </a:r>
            <a:endParaRPr lang="en-US" sz="2800" dirty="0">
              <a:solidFill>
                <a:schemeClr val="bg1"/>
              </a:solidFill>
              <a:latin typeface="Arial Narrow"/>
              <a:cs typeface="Arial Narrow"/>
            </a:endParaRPr>
          </a:p>
        </p:txBody>
      </p:sp>
      <p:sp>
        <p:nvSpPr>
          <p:cNvPr id="9" name="TextBox 8"/>
          <p:cNvSpPr txBox="1"/>
          <p:nvPr/>
        </p:nvSpPr>
        <p:spPr>
          <a:xfrm>
            <a:off x="938696" y="1600200"/>
            <a:ext cx="7295137" cy="1754326"/>
          </a:xfrm>
          <a:prstGeom prst="rect">
            <a:avLst/>
          </a:prstGeom>
          <a:noFill/>
        </p:spPr>
        <p:txBody>
          <a:bodyPr wrap="square" lIns="0" tIns="0" rIns="0" bIns="0" rtlCol="0">
            <a:spAutoFit/>
          </a:bodyPr>
          <a:lstStyle/>
          <a:p>
            <a:pPr defTabSz="225425">
              <a:spcBef>
                <a:spcPts val="1200"/>
              </a:spcBef>
            </a:pPr>
            <a:r>
              <a:rPr lang="en-US" sz="2400" b="1" dirty="0" smtClean="0">
                <a:latin typeface="Arial Narrow"/>
                <a:cs typeface="Arial Narrow"/>
              </a:rPr>
              <a:t>Strategic Conflict in Distribution Systems: </a:t>
            </a:r>
            <a:r>
              <a:rPr lang="en-US" sz="2400" b="1" i="1" dirty="0" smtClean="0">
                <a:latin typeface="Arial Narrow"/>
                <a:cs typeface="Arial Narrow"/>
              </a:rPr>
              <a:t>Initiated Upstream</a:t>
            </a:r>
            <a:endParaRPr lang="en-US" sz="2400" b="1" dirty="0" smtClean="0">
              <a:latin typeface="Arial Narrow"/>
              <a:cs typeface="Arial Narrow"/>
            </a:endParaRPr>
          </a:p>
          <a:p>
            <a:pPr marL="461963" indent="-231775" defTabSz="225425">
              <a:spcBef>
                <a:spcPts val="1200"/>
              </a:spcBef>
            </a:pPr>
            <a:r>
              <a:rPr lang="en-US" sz="2000" b="1" dirty="0" smtClean="0">
                <a:latin typeface="Arial Narrow"/>
                <a:cs typeface="Arial Narrow"/>
              </a:rPr>
              <a:t>•	Supplier goes direct to end-user customers</a:t>
            </a:r>
          </a:p>
          <a:p>
            <a:pPr marL="461963" indent="-231775" defTabSz="225425">
              <a:spcBef>
                <a:spcPts val="1200"/>
              </a:spcBef>
            </a:pPr>
            <a:r>
              <a:rPr lang="en-US" sz="2000" b="1" dirty="0" smtClean="0">
                <a:latin typeface="Arial Narrow"/>
                <a:cs typeface="Arial Narrow"/>
              </a:rPr>
              <a:t>•	Supplier competes with distributor in a new market</a:t>
            </a:r>
          </a:p>
          <a:p>
            <a:pPr marL="461963" indent="-231775" defTabSz="225425">
              <a:spcBef>
                <a:spcPts val="1200"/>
              </a:spcBef>
            </a:pPr>
            <a:r>
              <a:rPr lang="en-US" sz="2000" b="1" dirty="0" smtClean="0">
                <a:latin typeface="Arial Narrow"/>
                <a:cs typeface="Arial Narrow"/>
              </a:rPr>
              <a:t>•	Supplier adds new distributors/distributor types</a:t>
            </a:r>
            <a:endParaRPr lang="en-US" dirty="0" smtClean="0">
              <a:latin typeface="Arial Narrow"/>
              <a:cs typeface="Arial Narrow"/>
            </a:endParaRPr>
          </a:p>
        </p:txBody>
      </p:sp>
      <p:grpSp>
        <p:nvGrpSpPr>
          <p:cNvPr id="6" name="Group 5"/>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Distribution Channels</a:t>
            </a:r>
            <a:endParaRPr lang="en-US" sz="2800" dirty="0">
              <a:solidFill>
                <a:schemeClr val="bg1"/>
              </a:solidFill>
              <a:latin typeface="Arial Narrow"/>
              <a:cs typeface="Arial Narrow"/>
            </a:endParaRPr>
          </a:p>
        </p:txBody>
      </p:sp>
      <p:sp>
        <p:nvSpPr>
          <p:cNvPr id="8" name="TextBox 7"/>
          <p:cNvSpPr txBox="1"/>
          <p:nvPr/>
        </p:nvSpPr>
        <p:spPr>
          <a:xfrm>
            <a:off x="938696" y="1600200"/>
            <a:ext cx="7711541" cy="2215991"/>
          </a:xfrm>
          <a:prstGeom prst="rect">
            <a:avLst/>
          </a:prstGeom>
          <a:noFill/>
        </p:spPr>
        <p:txBody>
          <a:bodyPr wrap="square" lIns="0" tIns="0" rIns="0" bIns="0" rtlCol="0">
            <a:spAutoFit/>
          </a:bodyPr>
          <a:lstStyle/>
          <a:p>
            <a:pPr defTabSz="225425">
              <a:spcBef>
                <a:spcPts val="1200"/>
              </a:spcBef>
            </a:pPr>
            <a:r>
              <a:rPr lang="en-US" sz="2400" b="1" dirty="0" smtClean="0">
                <a:latin typeface="Arial Narrow"/>
                <a:cs typeface="Arial Narrow"/>
              </a:rPr>
              <a:t>Strategic Conflict in Distribution Systems: </a:t>
            </a:r>
            <a:r>
              <a:rPr lang="en-US" sz="2400" b="1" i="1" dirty="0" smtClean="0">
                <a:latin typeface="Arial Narrow"/>
                <a:cs typeface="Arial Narrow"/>
              </a:rPr>
              <a:t>Initiated Downstream</a:t>
            </a:r>
            <a:endParaRPr lang="en-US" sz="2400" b="1" dirty="0" smtClean="0">
              <a:latin typeface="Arial Narrow"/>
              <a:cs typeface="Arial Narrow"/>
            </a:endParaRPr>
          </a:p>
          <a:p>
            <a:pPr marL="461963" indent="-231775" defTabSz="225425">
              <a:spcBef>
                <a:spcPts val="1200"/>
              </a:spcBef>
            </a:pPr>
            <a:r>
              <a:rPr lang="en-US" sz="2000" b="1" dirty="0" smtClean="0">
                <a:latin typeface="Arial Narrow"/>
                <a:cs typeface="Arial Narrow"/>
              </a:rPr>
              <a:t>•	End-users grow and desire direct-to-supplier relationships</a:t>
            </a:r>
          </a:p>
          <a:p>
            <a:pPr marL="461963" indent="-231775" defTabSz="225425">
              <a:spcBef>
                <a:spcPts val="1200"/>
              </a:spcBef>
            </a:pPr>
            <a:r>
              <a:rPr lang="en-US" sz="2000" b="1" dirty="0" smtClean="0">
                <a:latin typeface="Arial Narrow"/>
                <a:cs typeface="Arial Narrow"/>
              </a:rPr>
              <a:t>•	Distributors become large and change the power balance</a:t>
            </a:r>
          </a:p>
          <a:p>
            <a:pPr marL="461963" indent="-231775" defTabSz="225425">
              <a:spcBef>
                <a:spcPts val="1200"/>
              </a:spcBef>
            </a:pPr>
            <a:r>
              <a:rPr lang="en-US" sz="2000" b="1" dirty="0" smtClean="0">
                <a:latin typeface="Arial Narrow"/>
                <a:cs typeface="Arial Narrow"/>
              </a:rPr>
              <a:t>•	Distributors supply private-label products</a:t>
            </a:r>
          </a:p>
          <a:p>
            <a:pPr marL="461963" indent="-231775" defTabSz="225425">
              <a:spcBef>
                <a:spcPts val="1200"/>
              </a:spcBef>
            </a:pPr>
            <a:r>
              <a:rPr lang="en-US" sz="2000" b="1" dirty="0" smtClean="0">
                <a:latin typeface="Arial Narrow"/>
                <a:cs typeface="Arial Narrow"/>
              </a:rPr>
              <a:t>•	New buying influences enter the </a:t>
            </a:r>
            <a:r>
              <a:rPr lang="en-US" sz="2000" b="1" smtClean="0">
                <a:latin typeface="Arial Narrow"/>
                <a:cs typeface="Arial Narrow"/>
              </a:rPr>
              <a:t>distribution channel</a:t>
            </a:r>
            <a:endParaRPr lang="en-US" dirty="0" smtClean="0">
              <a:latin typeface="Arial Narrow"/>
              <a:cs typeface="Arial Narrow"/>
            </a:endParaRPr>
          </a:p>
        </p:txBody>
      </p:sp>
      <p:grpSp>
        <p:nvGrpSpPr>
          <p:cNvPr id="7" name="Group 6"/>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Planning for Power Changes</a:t>
            </a:r>
            <a:endParaRPr lang="en-US" sz="2800" dirty="0">
              <a:solidFill>
                <a:schemeClr val="bg1"/>
              </a:solidFill>
              <a:latin typeface="Arial Narrow"/>
              <a:cs typeface="Arial Narrow"/>
            </a:endParaRPr>
          </a:p>
        </p:txBody>
      </p:sp>
      <p:sp>
        <p:nvSpPr>
          <p:cNvPr id="10" name="TextBox 9"/>
          <p:cNvSpPr txBox="1"/>
          <p:nvPr/>
        </p:nvSpPr>
        <p:spPr>
          <a:xfrm>
            <a:off x="938696" y="1600200"/>
            <a:ext cx="7711541" cy="4539705"/>
          </a:xfrm>
          <a:prstGeom prst="rect">
            <a:avLst/>
          </a:prstGeom>
          <a:noFill/>
        </p:spPr>
        <p:txBody>
          <a:bodyPr wrap="square" lIns="0" tIns="0" rIns="0" bIns="0" rtlCol="0">
            <a:spAutoFit/>
          </a:bodyPr>
          <a:lstStyle/>
          <a:p>
            <a:pPr defTabSz="225425">
              <a:spcBef>
                <a:spcPts val="1200"/>
              </a:spcBef>
            </a:pPr>
            <a:r>
              <a:rPr lang="en-US" sz="2400" b="1" dirty="0" smtClean="0">
                <a:latin typeface="Arial Narrow"/>
                <a:cs typeface="Arial Narrow"/>
              </a:rPr>
              <a:t>Suppliers</a:t>
            </a:r>
          </a:p>
          <a:p>
            <a:pPr marL="461963" indent="-231775" defTabSz="225425">
              <a:spcBef>
                <a:spcPts val="1200"/>
              </a:spcBef>
            </a:pPr>
            <a:r>
              <a:rPr lang="en-US" sz="2000" b="1" dirty="0" smtClean="0">
                <a:latin typeface="Arial Narrow"/>
                <a:cs typeface="Arial Narrow"/>
              </a:rPr>
              <a:t>•	Become central to distributor success</a:t>
            </a:r>
          </a:p>
          <a:p>
            <a:pPr marL="461963" indent="-231775" defTabSz="225425">
              <a:spcBef>
                <a:spcPts val="1200"/>
              </a:spcBef>
            </a:pPr>
            <a:r>
              <a:rPr lang="en-US" sz="2000" b="1" dirty="0" smtClean="0">
                <a:latin typeface="Arial Narrow"/>
                <a:cs typeface="Arial Narrow"/>
              </a:rPr>
              <a:t>•	Broaden the scope of supplier options</a:t>
            </a:r>
          </a:p>
          <a:p>
            <a:pPr marL="461963" indent="-231775" defTabSz="225425">
              <a:spcBef>
                <a:spcPts val="1200"/>
              </a:spcBef>
            </a:pPr>
            <a:r>
              <a:rPr lang="en-US" sz="2000" b="1" dirty="0" smtClean="0">
                <a:latin typeface="Arial Narrow"/>
                <a:cs typeface="Arial Narrow"/>
              </a:rPr>
              <a:t>•	Improve bargaining power</a:t>
            </a:r>
          </a:p>
          <a:p>
            <a:pPr marL="461963" indent="-231775" defTabSz="225425">
              <a:spcBef>
                <a:spcPts val="1200"/>
              </a:spcBef>
            </a:pPr>
            <a:r>
              <a:rPr lang="en-US" sz="2000" b="1" dirty="0" smtClean="0">
                <a:latin typeface="Arial Narrow"/>
                <a:cs typeface="Arial Narrow"/>
              </a:rPr>
              <a:t>•	Raise distributor switching costs</a:t>
            </a:r>
          </a:p>
          <a:p>
            <a:pPr defTabSz="225425">
              <a:spcBef>
                <a:spcPts val="1800"/>
              </a:spcBef>
            </a:pPr>
            <a:r>
              <a:rPr lang="en-US" sz="2400" b="1" dirty="0" smtClean="0">
                <a:latin typeface="Arial Narrow"/>
                <a:cs typeface="Arial Narrow"/>
              </a:rPr>
              <a:t>Distributors</a:t>
            </a:r>
          </a:p>
          <a:p>
            <a:pPr marL="461963" indent="-231775" defTabSz="225425">
              <a:spcBef>
                <a:spcPts val="1200"/>
              </a:spcBef>
            </a:pPr>
            <a:r>
              <a:rPr lang="en-US" b="1" dirty="0" smtClean="0">
                <a:latin typeface="Arial Narrow"/>
                <a:cs typeface="Arial Narrow"/>
              </a:rPr>
              <a:t>•	Focus effort at end-user customers</a:t>
            </a:r>
          </a:p>
          <a:p>
            <a:pPr marL="461963" indent="-231775" defTabSz="225425">
              <a:spcBef>
                <a:spcPts val="1200"/>
              </a:spcBef>
            </a:pPr>
            <a:r>
              <a:rPr lang="en-US" b="1" dirty="0" smtClean="0">
                <a:latin typeface="Arial Narrow"/>
                <a:cs typeface="Arial Narrow"/>
              </a:rPr>
              <a:t>•	Focus effort at suppliers</a:t>
            </a:r>
          </a:p>
          <a:p>
            <a:pPr marL="461963" indent="-231775" defTabSz="225425">
              <a:spcBef>
                <a:spcPts val="1200"/>
              </a:spcBef>
            </a:pPr>
            <a:r>
              <a:rPr lang="en-US" b="1" dirty="0" smtClean="0">
                <a:latin typeface="Arial Narrow"/>
                <a:cs typeface="Arial Narrow"/>
              </a:rPr>
              <a:t>•	Broaden the scope of distributor options</a:t>
            </a:r>
          </a:p>
          <a:p>
            <a:pPr marL="461963" indent="-231775" defTabSz="225425">
              <a:spcBef>
                <a:spcPts val="1200"/>
              </a:spcBef>
            </a:pPr>
            <a:r>
              <a:rPr lang="en-US" b="1" dirty="0" smtClean="0">
                <a:latin typeface="Arial Narrow"/>
                <a:cs typeface="Arial Narrow"/>
              </a:rPr>
              <a:t>•	Improve bargaining power</a:t>
            </a:r>
            <a:endParaRPr lang="en-US" dirty="0" smtClean="0">
              <a:latin typeface="Arial Narrow"/>
              <a:cs typeface="Arial Narrow"/>
            </a:endParaRPr>
          </a:p>
        </p:txBody>
      </p:sp>
      <p:grpSp>
        <p:nvGrpSpPr>
          <p:cNvPr id="7" name="Group 6"/>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The Partnership Model</a:t>
            </a:r>
            <a:endParaRPr lang="en-US" sz="2800" dirty="0">
              <a:solidFill>
                <a:schemeClr val="bg1"/>
              </a:solidFill>
              <a:latin typeface="Arial Narrow"/>
              <a:cs typeface="Arial Narrow"/>
            </a:endParaRPr>
          </a:p>
        </p:txBody>
      </p:sp>
      <p:sp>
        <p:nvSpPr>
          <p:cNvPr id="7" name="TextBox 6"/>
          <p:cNvSpPr txBox="1"/>
          <p:nvPr/>
        </p:nvSpPr>
        <p:spPr>
          <a:xfrm>
            <a:off x="938696" y="1600200"/>
            <a:ext cx="7295137" cy="2862322"/>
          </a:xfrm>
          <a:prstGeom prst="rect">
            <a:avLst/>
          </a:prstGeom>
          <a:noFill/>
        </p:spPr>
        <p:txBody>
          <a:bodyPr wrap="square" lIns="0" tIns="0" rIns="0" bIns="0" rtlCol="0">
            <a:spAutoFit/>
          </a:bodyPr>
          <a:lstStyle/>
          <a:p>
            <a:pPr marL="461963" indent="-222250" defTabSz="225425">
              <a:spcBef>
                <a:spcPts val="1200"/>
              </a:spcBef>
            </a:pPr>
            <a:r>
              <a:rPr lang="en-US" sz="2400" b="1" dirty="0" smtClean="0">
                <a:latin typeface="Arial Narrow"/>
                <a:cs typeface="Arial Narrow"/>
              </a:rPr>
              <a:t>The Partnership Model</a:t>
            </a:r>
          </a:p>
          <a:p>
            <a:pPr marL="912813" lvl="1" indent="-215900" defTabSz="225425">
              <a:spcBef>
                <a:spcPts val="1200"/>
              </a:spcBef>
              <a:buFont typeface="Arial"/>
              <a:buChar char="•"/>
            </a:pPr>
            <a:r>
              <a:rPr lang="en-US" sz="2200" b="1" dirty="0">
                <a:solidFill>
                  <a:srgbClr val="000000"/>
                </a:solidFill>
                <a:latin typeface="Arial Narrow"/>
                <a:cs typeface="Arial Narrow"/>
              </a:rPr>
              <a:t>I</a:t>
            </a:r>
            <a:r>
              <a:rPr lang="en-US" sz="2200" b="1" dirty="0" smtClean="0">
                <a:solidFill>
                  <a:srgbClr val="000000"/>
                </a:solidFill>
                <a:latin typeface="Arial Narrow"/>
                <a:cs typeface="Arial Narrow"/>
              </a:rPr>
              <a:t>ncreasingly popular as an alternative to the power/strategic conflict approach</a:t>
            </a:r>
          </a:p>
          <a:p>
            <a:pPr marL="912813" lvl="1" indent="-215900" defTabSz="225425">
              <a:spcBef>
                <a:spcPts val="1200"/>
              </a:spcBef>
              <a:buFont typeface="Arial"/>
              <a:buChar char="•"/>
            </a:pPr>
            <a:r>
              <a:rPr lang="en-US" sz="2200" b="1" dirty="0">
                <a:solidFill>
                  <a:srgbClr val="000000"/>
                </a:solidFill>
                <a:latin typeface="Arial Narrow"/>
                <a:cs typeface="Arial Narrow"/>
              </a:rPr>
              <a:t>P</a:t>
            </a:r>
            <a:r>
              <a:rPr lang="en-US" sz="2200" b="1" dirty="0" smtClean="0">
                <a:solidFill>
                  <a:srgbClr val="000000"/>
                </a:solidFill>
                <a:latin typeface="Arial Narrow"/>
                <a:cs typeface="Arial Narrow"/>
              </a:rPr>
              <a:t>ower</a:t>
            </a:r>
            <a:r>
              <a:rPr lang="en-US" sz="2200" b="1" dirty="0">
                <a:solidFill>
                  <a:srgbClr val="000000"/>
                </a:solidFill>
                <a:latin typeface="Arial Narrow"/>
                <a:cs typeface="Arial Narrow"/>
              </a:rPr>
              <a:t>/strategic conflict </a:t>
            </a:r>
            <a:r>
              <a:rPr lang="en-US" sz="2200" b="1" dirty="0" smtClean="0">
                <a:solidFill>
                  <a:srgbClr val="000000"/>
                </a:solidFill>
                <a:latin typeface="Arial Narrow"/>
                <a:cs typeface="Arial Narrow"/>
              </a:rPr>
              <a:t>approach assumes a positive-sum game outcome</a:t>
            </a:r>
          </a:p>
          <a:p>
            <a:pPr marL="912813" lvl="1" indent="-215900" defTabSz="225425">
              <a:spcBef>
                <a:spcPts val="1200"/>
              </a:spcBef>
              <a:buFont typeface="Arial"/>
              <a:buChar char="•"/>
            </a:pPr>
            <a:r>
              <a:rPr lang="en-US" sz="2200" b="1" dirty="0" smtClean="0">
                <a:solidFill>
                  <a:srgbClr val="000000"/>
                </a:solidFill>
                <a:latin typeface="Arial Narrow"/>
                <a:cs typeface="Arial Narrow"/>
              </a:rPr>
              <a:t>Partnerships, channel members can establish joint strategic goals</a:t>
            </a:r>
          </a:p>
        </p:txBody>
      </p:sp>
      <p:grpSp>
        <p:nvGrpSpPr>
          <p:cNvPr id="8" name="Group 7"/>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907730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Distribution Decisions</a:t>
            </a:r>
            <a:endParaRPr lang="en-US" sz="2800" dirty="0">
              <a:solidFill>
                <a:schemeClr val="bg1"/>
              </a:solidFill>
              <a:latin typeface="Arial Narrow"/>
              <a:cs typeface="Arial Narrow"/>
            </a:endParaRPr>
          </a:p>
        </p:txBody>
      </p:sp>
      <p:sp>
        <p:nvSpPr>
          <p:cNvPr id="8" name="TextBox 7"/>
          <p:cNvSpPr txBox="1"/>
          <p:nvPr/>
        </p:nvSpPr>
        <p:spPr>
          <a:xfrm>
            <a:off x="938696" y="1600200"/>
            <a:ext cx="7971784" cy="1384995"/>
          </a:xfrm>
          <a:prstGeom prst="rect">
            <a:avLst/>
          </a:prstGeom>
          <a:noFill/>
        </p:spPr>
        <p:txBody>
          <a:bodyPr wrap="square" lIns="0" tIns="0" rIns="0" bIns="0" rtlCol="0">
            <a:spAutoFit/>
          </a:bodyPr>
          <a:lstStyle/>
          <a:p>
            <a:r>
              <a:rPr lang="en-US" sz="3000" b="1" dirty="0" smtClean="0">
                <a:latin typeface="Arial Narrow"/>
                <a:cs typeface="Arial Narrow"/>
              </a:rPr>
              <a:t>Session Roadmap A</a:t>
            </a:r>
          </a:p>
          <a:p>
            <a:pPr marL="682625" indent="-223838" defTabSz="454025">
              <a:spcBef>
                <a:spcPts val="1200"/>
              </a:spcBef>
              <a:tabLst>
                <a:tab pos="1825625" algn="l"/>
              </a:tabLst>
            </a:pPr>
            <a:r>
              <a:rPr lang="en-US" sz="2000" b="1" dirty="0" smtClean="0">
                <a:latin typeface="Arial Narrow"/>
                <a:cs typeface="Arial Narrow"/>
              </a:rPr>
              <a:t>•	Distribution strategy</a:t>
            </a:r>
          </a:p>
          <a:p>
            <a:pPr marL="682625" indent="-223838" defTabSz="454025">
              <a:spcBef>
                <a:spcPts val="1200"/>
              </a:spcBef>
              <a:tabLst>
                <a:tab pos="1825625" algn="l"/>
              </a:tabLst>
            </a:pPr>
            <a:r>
              <a:rPr lang="en-US" sz="2000" b="1" dirty="0" smtClean="0">
                <a:latin typeface="Arial Narrow"/>
                <a:cs typeface="Arial Narrow"/>
              </a:rPr>
              <a:t>•	Managing distribution channel</a:t>
            </a:r>
          </a:p>
        </p:txBody>
      </p:sp>
      <p:grpSp>
        <p:nvGrpSpPr>
          <p:cNvPr id="7" name="Group 6"/>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a:solidFill>
                  <a:schemeClr val="bg1"/>
                </a:solidFill>
                <a:latin typeface="Arial Narrow"/>
                <a:cs typeface="Arial Narrow"/>
              </a:rPr>
              <a:t>Retailing and Wholesaling</a:t>
            </a:r>
          </a:p>
        </p:txBody>
      </p:sp>
      <p:sp>
        <p:nvSpPr>
          <p:cNvPr id="7" name="TextBox 6"/>
          <p:cNvSpPr txBox="1"/>
          <p:nvPr/>
        </p:nvSpPr>
        <p:spPr>
          <a:xfrm>
            <a:off x="938696" y="1600200"/>
            <a:ext cx="7971784" cy="4154984"/>
          </a:xfrm>
          <a:prstGeom prst="rect">
            <a:avLst/>
          </a:prstGeom>
          <a:noFill/>
        </p:spPr>
        <p:txBody>
          <a:bodyPr wrap="square" lIns="0" tIns="0" rIns="0" bIns="0" rtlCol="0">
            <a:spAutoFit/>
          </a:bodyPr>
          <a:lstStyle/>
          <a:p>
            <a:r>
              <a:rPr lang="en-US" sz="3000" b="1" dirty="0" smtClean="0">
                <a:latin typeface="Arial Narrow"/>
                <a:cs typeface="Arial Narrow"/>
              </a:rPr>
              <a:t>Session Roadmap B</a:t>
            </a:r>
          </a:p>
          <a:p>
            <a:pPr marL="682625" indent="-223838" defTabSz="454025">
              <a:spcBef>
                <a:spcPts val="1200"/>
              </a:spcBef>
              <a:tabLst>
                <a:tab pos="1825625" algn="l"/>
              </a:tabLst>
            </a:pPr>
            <a:r>
              <a:rPr lang="en-US" sz="2000" b="1" dirty="0" smtClean="0">
                <a:latin typeface="Arial Narrow"/>
                <a:cs typeface="Arial Narrow"/>
              </a:rPr>
              <a:t>•	Value Retailers Offer</a:t>
            </a:r>
          </a:p>
          <a:p>
            <a:pPr marL="682625" indent="-223838" defTabSz="454025">
              <a:spcBef>
                <a:spcPts val="1200"/>
              </a:spcBef>
              <a:tabLst>
                <a:tab pos="1825625" algn="l"/>
              </a:tabLst>
            </a:pPr>
            <a:r>
              <a:rPr lang="en-US" sz="2000" b="1" dirty="0" smtClean="0">
                <a:latin typeface="Arial Narrow"/>
                <a:cs typeface="Arial Narrow"/>
              </a:rPr>
              <a:t>•	Alternative Retail Forms</a:t>
            </a:r>
          </a:p>
          <a:p>
            <a:pPr marL="682625" indent="-223838" defTabSz="454025">
              <a:spcBef>
                <a:spcPts val="1200"/>
              </a:spcBef>
              <a:tabLst>
                <a:tab pos="1825625" algn="l"/>
              </a:tabLst>
            </a:pPr>
            <a:r>
              <a:rPr lang="en-US" sz="2000" b="1" dirty="0" smtClean="0">
                <a:latin typeface="Arial Narrow"/>
                <a:cs typeface="Arial Narrow"/>
              </a:rPr>
              <a:t>•   Retail </a:t>
            </a:r>
            <a:r>
              <a:rPr lang="en-US" sz="2000" b="1" dirty="0" smtClean="0">
                <a:latin typeface="Arial Narrow"/>
                <a:cs typeface="Arial Narrow"/>
              </a:rPr>
              <a:t>Store </a:t>
            </a:r>
            <a:r>
              <a:rPr lang="en-US" sz="2000" b="1" dirty="0" smtClean="0">
                <a:latin typeface="Arial Narrow"/>
                <a:cs typeface="Arial Narrow"/>
              </a:rPr>
              <a:t>Location</a:t>
            </a:r>
          </a:p>
          <a:p>
            <a:pPr marL="682625" indent="-223838" defTabSz="454025">
              <a:spcBef>
                <a:spcPts val="1200"/>
              </a:spcBef>
              <a:tabLst>
                <a:tab pos="1825625" algn="l"/>
              </a:tabLst>
            </a:pPr>
            <a:r>
              <a:rPr lang="en-US" sz="2000" b="1" dirty="0" smtClean="0">
                <a:latin typeface="Arial Narrow"/>
                <a:cs typeface="Arial Narrow"/>
              </a:rPr>
              <a:t>•	Contemporary Retailing Trends</a:t>
            </a:r>
          </a:p>
          <a:p>
            <a:pPr marL="682625" indent="-223838" defTabSz="454025">
              <a:spcBef>
                <a:spcPts val="1200"/>
              </a:spcBef>
              <a:tabLst>
                <a:tab pos="1825625" algn="l"/>
              </a:tabLst>
            </a:pPr>
            <a:r>
              <a:rPr lang="en-US" sz="2000" b="1" dirty="0" smtClean="0">
                <a:latin typeface="Arial Narrow"/>
                <a:cs typeface="Arial Narrow"/>
              </a:rPr>
              <a:t>•	Retail Profitability</a:t>
            </a:r>
          </a:p>
          <a:p>
            <a:pPr marL="682625" indent="-223838" defTabSz="454025">
              <a:spcBef>
                <a:spcPts val="1200"/>
              </a:spcBef>
              <a:tabLst>
                <a:tab pos="1825625" algn="l"/>
              </a:tabLst>
            </a:pPr>
            <a:r>
              <a:rPr lang="en-US" sz="2000" b="1" dirty="0" smtClean="0">
                <a:latin typeface="Arial Narrow"/>
                <a:cs typeface="Arial Narrow"/>
              </a:rPr>
              <a:t>•	Wholesaling</a:t>
            </a:r>
          </a:p>
          <a:p>
            <a:pPr marL="682625" indent="-223838" defTabSz="454025">
              <a:spcBef>
                <a:spcPts val="1200"/>
              </a:spcBef>
              <a:tabLst>
                <a:tab pos="1825625" algn="l"/>
              </a:tabLst>
            </a:pPr>
            <a:endParaRPr lang="en-US" sz="2000" b="1" dirty="0">
              <a:latin typeface="Arial Narrow"/>
              <a:cs typeface="Arial Narrow"/>
            </a:endParaRPr>
          </a:p>
          <a:p>
            <a:pPr marL="682625" indent="-223838" defTabSz="454025">
              <a:spcBef>
                <a:spcPts val="1200"/>
              </a:spcBef>
              <a:tabLst>
                <a:tab pos="1825625" algn="l"/>
              </a:tabLst>
            </a:pPr>
            <a:endParaRPr lang="en-US" sz="2000" b="1" dirty="0" smtClean="0">
              <a:latin typeface="Arial Narrow"/>
              <a:cs typeface="Arial Narrow"/>
            </a:endParaRP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146656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a:solidFill>
                  <a:schemeClr val="bg1"/>
                </a:solidFill>
                <a:latin typeface="Arial Narrow"/>
                <a:cs typeface="Arial Narrow"/>
              </a:rPr>
              <a:t>Retailing and Wholesaling</a:t>
            </a:r>
          </a:p>
        </p:txBody>
      </p:sp>
      <p:sp>
        <p:nvSpPr>
          <p:cNvPr id="7" name="TextBox 6"/>
          <p:cNvSpPr txBox="1"/>
          <p:nvPr/>
        </p:nvSpPr>
        <p:spPr>
          <a:xfrm>
            <a:off x="938696" y="1600200"/>
            <a:ext cx="7971784" cy="4154984"/>
          </a:xfrm>
          <a:prstGeom prst="rect">
            <a:avLst/>
          </a:prstGeom>
          <a:noFill/>
        </p:spPr>
        <p:txBody>
          <a:bodyPr wrap="square" lIns="0" tIns="0" rIns="0" bIns="0" rtlCol="0">
            <a:spAutoFit/>
          </a:bodyPr>
          <a:lstStyle/>
          <a:p>
            <a:r>
              <a:rPr lang="en-US" sz="3000" b="1" dirty="0" smtClean="0">
                <a:latin typeface="Arial Narrow"/>
                <a:cs typeface="Arial Narrow"/>
              </a:rPr>
              <a:t>Session Roadmap B</a:t>
            </a:r>
          </a:p>
          <a:p>
            <a:pPr marL="682625" indent="-223838" defTabSz="454025">
              <a:spcBef>
                <a:spcPts val="1200"/>
              </a:spcBef>
              <a:tabLst>
                <a:tab pos="1825625" algn="l"/>
              </a:tabLst>
            </a:pPr>
            <a:r>
              <a:rPr lang="en-US" sz="2000" b="1" dirty="0" smtClean="0">
                <a:latin typeface="Arial Narrow"/>
                <a:cs typeface="Arial Narrow"/>
              </a:rPr>
              <a:t>•	Value Retailers Offer</a:t>
            </a:r>
          </a:p>
          <a:p>
            <a:pPr marL="682625" indent="-223838" defTabSz="454025">
              <a:spcBef>
                <a:spcPts val="1200"/>
              </a:spcBef>
              <a:tabLst>
                <a:tab pos="1825625" algn="l"/>
              </a:tabLst>
            </a:pPr>
            <a:r>
              <a:rPr lang="en-US" sz="2000" b="1" dirty="0" smtClean="0">
                <a:latin typeface="Arial Narrow"/>
                <a:cs typeface="Arial Narrow"/>
              </a:rPr>
              <a:t>•</a:t>
            </a:r>
            <a:r>
              <a:rPr lang="en-US" sz="2000" dirty="0" smtClean="0">
                <a:latin typeface="Arial Narrow"/>
                <a:cs typeface="Arial Narrow"/>
              </a:rPr>
              <a:t>	Alternative Retail Forms</a:t>
            </a:r>
          </a:p>
          <a:p>
            <a:pPr marL="682625" indent="-223838" defTabSz="454025">
              <a:spcBef>
                <a:spcPts val="1200"/>
              </a:spcBef>
              <a:tabLst>
                <a:tab pos="1825625" algn="l"/>
              </a:tabLst>
            </a:pPr>
            <a:r>
              <a:rPr lang="en-US" sz="2000" dirty="0" smtClean="0">
                <a:latin typeface="Arial Narrow"/>
                <a:cs typeface="Arial Narrow"/>
              </a:rPr>
              <a:t>•   Retail </a:t>
            </a:r>
            <a:r>
              <a:rPr lang="en-US" sz="2000" dirty="0" smtClean="0">
                <a:latin typeface="Arial Narrow"/>
                <a:cs typeface="Arial Narrow"/>
              </a:rPr>
              <a:t>Store </a:t>
            </a:r>
            <a:r>
              <a:rPr lang="en-US" sz="2000" dirty="0" smtClean="0">
                <a:latin typeface="Arial Narrow"/>
                <a:cs typeface="Arial Narrow"/>
              </a:rPr>
              <a:t>Location</a:t>
            </a:r>
          </a:p>
          <a:p>
            <a:pPr marL="682625" indent="-223838" defTabSz="454025">
              <a:spcBef>
                <a:spcPts val="1200"/>
              </a:spcBef>
              <a:tabLst>
                <a:tab pos="1825625" algn="l"/>
              </a:tabLst>
            </a:pPr>
            <a:r>
              <a:rPr lang="en-US" sz="2000" dirty="0" smtClean="0">
                <a:latin typeface="Arial Narrow"/>
                <a:cs typeface="Arial Narrow"/>
              </a:rPr>
              <a:t>•	Contemporary Retailing Trends</a:t>
            </a:r>
          </a:p>
          <a:p>
            <a:pPr marL="682625" indent="-223838" defTabSz="454025">
              <a:spcBef>
                <a:spcPts val="1200"/>
              </a:spcBef>
              <a:tabLst>
                <a:tab pos="1825625" algn="l"/>
              </a:tabLst>
            </a:pPr>
            <a:r>
              <a:rPr lang="en-US" sz="2000" dirty="0" smtClean="0">
                <a:latin typeface="Arial Narrow"/>
                <a:cs typeface="Arial Narrow"/>
              </a:rPr>
              <a:t>•	Retail Profitability</a:t>
            </a:r>
          </a:p>
          <a:p>
            <a:pPr marL="682625" indent="-223838" defTabSz="454025">
              <a:spcBef>
                <a:spcPts val="1200"/>
              </a:spcBef>
              <a:tabLst>
                <a:tab pos="1825625" algn="l"/>
              </a:tabLst>
            </a:pPr>
            <a:r>
              <a:rPr lang="en-US" sz="2000" dirty="0" smtClean="0">
                <a:latin typeface="Arial Narrow"/>
                <a:cs typeface="Arial Narrow"/>
              </a:rPr>
              <a:t>•	Wholesaling</a:t>
            </a:r>
          </a:p>
          <a:p>
            <a:pPr marL="682625" indent="-223838" defTabSz="454025">
              <a:spcBef>
                <a:spcPts val="1200"/>
              </a:spcBef>
              <a:tabLst>
                <a:tab pos="1825625" algn="l"/>
              </a:tabLst>
            </a:pPr>
            <a:endParaRPr lang="en-US" sz="2000" b="1" dirty="0">
              <a:latin typeface="Arial Narrow"/>
              <a:cs typeface="Arial Narrow"/>
            </a:endParaRPr>
          </a:p>
          <a:p>
            <a:pPr marL="682625" indent="-223838" defTabSz="454025">
              <a:spcBef>
                <a:spcPts val="1200"/>
              </a:spcBef>
              <a:tabLst>
                <a:tab pos="1825625" algn="l"/>
              </a:tabLst>
            </a:pPr>
            <a:endParaRPr lang="en-US" sz="2000" b="1" dirty="0" smtClean="0">
              <a:latin typeface="Arial Narrow"/>
              <a:cs typeface="Arial Narrow"/>
            </a:endParaRP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169294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The Fundamental Business Model</a:t>
            </a:r>
            <a:endParaRPr lang="en-US" sz="2800" dirty="0">
              <a:solidFill>
                <a:schemeClr val="bg1"/>
              </a:solidFill>
              <a:latin typeface="Arial Narrow"/>
              <a:cs typeface="Arial Narrow"/>
            </a:endParaRPr>
          </a:p>
        </p:txBody>
      </p:sp>
      <p:sp>
        <p:nvSpPr>
          <p:cNvPr id="5" name="TextBox 4"/>
          <p:cNvSpPr txBox="1"/>
          <p:nvPr/>
        </p:nvSpPr>
        <p:spPr>
          <a:xfrm>
            <a:off x="2743200" y="1600200"/>
            <a:ext cx="3657600" cy="347472"/>
          </a:xfrm>
          <a:prstGeom prst="rect">
            <a:avLst/>
          </a:prstGeom>
          <a:solidFill>
            <a:srgbClr val="17375E"/>
          </a:solidFill>
          <a:ln>
            <a:solidFill>
              <a:schemeClr val="tx1"/>
            </a:solidFill>
          </a:ln>
        </p:spPr>
        <p:txBody>
          <a:bodyPr wrap="none" lIns="0" tIns="0" rIns="0" bIns="0" rtlCol="0" anchor="ctr" anchorCtr="1">
            <a:noAutofit/>
          </a:bodyPr>
          <a:lstStyle/>
          <a:p>
            <a:pPr algn="ctr">
              <a:lnSpc>
                <a:spcPts val="2200"/>
              </a:lnSpc>
            </a:pPr>
            <a:r>
              <a:rPr lang="en-US" dirty="0" smtClean="0">
                <a:solidFill>
                  <a:srgbClr val="FFFFFF"/>
                </a:solidFill>
                <a:latin typeface="Arial Narrow"/>
                <a:cs typeface="Arial Narrow"/>
              </a:rPr>
              <a:t>Shareholder Value</a:t>
            </a:r>
          </a:p>
        </p:txBody>
      </p:sp>
      <p:sp>
        <p:nvSpPr>
          <p:cNvPr id="6" name="TextBox 5"/>
          <p:cNvSpPr txBox="1"/>
          <p:nvPr/>
        </p:nvSpPr>
        <p:spPr>
          <a:xfrm>
            <a:off x="2743200" y="2262433"/>
            <a:ext cx="3657600" cy="347472"/>
          </a:xfrm>
          <a:prstGeom prst="rect">
            <a:avLst/>
          </a:prstGeom>
          <a:solidFill>
            <a:srgbClr val="FF0000"/>
          </a:solidFill>
          <a:ln>
            <a:solidFill>
              <a:schemeClr val="tx1"/>
            </a:solidFill>
          </a:ln>
        </p:spPr>
        <p:txBody>
          <a:bodyPr wrap="none" lIns="0" tIns="0" rIns="0" bIns="0" rtlCol="0" anchor="ctr" anchorCtr="1">
            <a:noAutofit/>
          </a:bodyPr>
          <a:lstStyle/>
          <a:p>
            <a:pPr algn="ctr">
              <a:lnSpc>
                <a:spcPts val="2200"/>
              </a:lnSpc>
            </a:pPr>
            <a:r>
              <a:rPr lang="en-US" dirty="0" smtClean="0">
                <a:solidFill>
                  <a:srgbClr val="FFFFFF"/>
                </a:solidFill>
                <a:latin typeface="Arial Narrow"/>
                <a:cs typeface="Arial Narrow"/>
              </a:rPr>
              <a:t>Organizational Survival, Growth</a:t>
            </a:r>
          </a:p>
        </p:txBody>
      </p:sp>
      <p:sp>
        <p:nvSpPr>
          <p:cNvPr id="7" name="TextBox 6"/>
          <p:cNvSpPr txBox="1"/>
          <p:nvPr/>
        </p:nvSpPr>
        <p:spPr>
          <a:xfrm>
            <a:off x="2743200" y="2934759"/>
            <a:ext cx="3657600" cy="347472"/>
          </a:xfrm>
          <a:prstGeom prst="rect">
            <a:avLst/>
          </a:prstGeom>
          <a:solidFill>
            <a:srgbClr val="008000"/>
          </a:solidFill>
          <a:ln>
            <a:solidFill>
              <a:schemeClr val="tx1"/>
            </a:solidFill>
          </a:ln>
        </p:spPr>
        <p:txBody>
          <a:bodyPr wrap="none" lIns="0" tIns="0" rIns="0" bIns="0" rtlCol="0" anchor="ctr" anchorCtr="1">
            <a:noAutofit/>
          </a:bodyPr>
          <a:lstStyle/>
          <a:p>
            <a:pPr algn="ctr">
              <a:lnSpc>
                <a:spcPts val="2200"/>
              </a:lnSpc>
            </a:pPr>
            <a:r>
              <a:rPr lang="en-US" dirty="0" smtClean="0">
                <a:solidFill>
                  <a:srgbClr val="FFFFFF"/>
                </a:solidFill>
                <a:latin typeface="Arial Narrow"/>
                <a:cs typeface="Arial Narrow"/>
              </a:rPr>
              <a:t>Current, Potential Profits</a:t>
            </a:r>
          </a:p>
        </p:txBody>
      </p:sp>
      <p:sp>
        <p:nvSpPr>
          <p:cNvPr id="8" name="TextBox 7"/>
          <p:cNvSpPr txBox="1"/>
          <p:nvPr/>
        </p:nvSpPr>
        <p:spPr>
          <a:xfrm>
            <a:off x="2743200" y="3604107"/>
            <a:ext cx="3657600" cy="347472"/>
          </a:xfrm>
          <a:prstGeom prst="rect">
            <a:avLst/>
          </a:prstGeom>
          <a:solidFill>
            <a:srgbClr val="FFFF00"/>
          </a:solidFill>
          <a:ln>
            <a:solidFill>
              <a:schemeClr val="tx1"/>
            </a:solidFill>
          </a:ln>
        </p:spPr>
        <p:txBody>
          <a:bodyPr wrap="none" lIns="0" tIns="0" rIns="0" bIns="0" rtlCol="0" anchor="ctr" anchorCtr="1">
            <a:noAutofit/>
          </a:bodyPr>
          <a:lstStyle/>
          <a:p>
            <a:pPr algn="ctr">
              <a:lnSpc>
                <a:spcPts val="2200"/>
              </a:lnSpc>
            </a:pPr>
            <a:r>
              <a:rPr lang="en-US" dirty="0" smtClean="0">
                <a:latin typeface="Arial Narrow"/>
                <a:cs typeface="Arial Narrow"/>
              </a:rPr>
              <a:t>Attract, </a:t>
            </a:r>
            <a:r>
              <a:rPr lang="en-US" smtClean="0">
                <a:latin typeface="Arial Narrow"/>
                <a:cs typeface="Arial Narrow"/>
              </a:rPr>
              <a:t>Retain, </a:t>
            </a:r>
            <a:r>
              <a:rPr lang="en-US" dirty="0" smtClean="0">
                <a:latin typeface="Arial Narrow"/>
                <a:cs typeface="Arial Narrow"/>
              </a:rPr>
              <a:t>Grow Customers</a:t>
            </a:r>
          </a:p>
        </p:txBody>
      </p:sp>
      <p:sp>
        <p:nvSpPr>
          <p:cNvPr id="9" name="TextBox 8"/>
          <p:cNvSpPr txBox="1"/>
          <p:nvPr/>
        </p:nvSpPr>
        <p:spPr>
          <a:xfrm>
            <a:off x="2743200" y="4279413"/>
            <a:ext cx="3657600" cy="347472"/>
          </a:xfrm>
          <a:prstGeom prst="rect">
            <a:avLst/>
          </a:prstGeom>
          <a:solidFill>
            <a:srgbClr val="FF6600"/>
          </a:solidFill>
          <a:ln>
            <a:solidFill>
              <a:schemeClr val="tx1"/>
            </a:solidFill>
          </a:ln>
        </p:spPr>
        <p:txBody>
          <a:bodyPr wrap="none" lIns="0" tIns="0" rIns="0" bIns="0" rtlCol="0" anchor="ctr" anchorCtr="1">
            <a:noAutofit/>
          </a:bodyPr>
          <a:lstStyle/>
          <a:p>
            <a:pPr algn="ctr">
              <a:lnSpc>
                <a:spcPts val="2200"/>
              </a:lnSpc>
            </a:pPr>
            <a:r>
              <a:rPr lang="en-US" dirty="0" smtClean="0">
                <a:solidFill>
                  <a:srgbClr val="FFFFFF"/>
                </a:solidFill>
                <a:latin typeface="Arial Narrow"/>
                <a:cs typeface="Arial Narrow"/>
              </a:rPr>
              <a:t>Customer Value</a:t>
            </a:r>
          </a:p>
        </p:txBody>
      </p:sp>
      <p:sp>
        <p:nvSpPr>
          <p:cNvPr id="10" name="TextBox 9"/>
          <p:cNvSpPr txBox="1"/>
          <p:nvPr/>
        </p:nvSpPr>
        <p:spPr>
          <a:xfrm>
            <a:off x="2743200" y="4951740"/>
            <a:ext cx="3657600" cy="347472"/>
          </a:xfrm>
          <a:prstGeom prst="rect">
            <a:avLst/>
          </a:prstGeom>
          <a:solidFill>
            <a:srgbClr val="FF0000"/>
          </a:solidFill>
          <a:ln>
            <a:solidFill>
              <a:schemeClr val="tx1"/>
            </a:solidFill>
          </a:ln>
        </p:spPr>
        <p:txBody>
          <a:bodyPr wrap="none" lIns="0" tIns="0" rIns="0" bIns="0" rtlCol="0" anchor="ctr" anchorCtr="1">
            <a:noAutofit/>
          </a:bodyPr>
          <a:lstStyle/>
          <a:p>
            <a:pPr algn="ctr">
              <a:lnSpc>
                <a:spcPts val="2200"/>
              </a:lnSpc>
            </a:pPr>
            <a:r>
              <a:rPr lang="en-US" dirty="0" smtClean="0">
                <a:solidFill>
                  <a:srgbClr val="FFFFFF"/>
                </a:solidFill>
                <a:latin typeface="Arial Narrow"/>
                <a:cs typeface="Arial Narrow"/>
              </a:rPr>
              <a:t>Company</a:t>
            </a:r>
          </a:p>
        </p:txBody>
      </p:sp>
      <p:cxnSp>
        <p:nvCxnSpPr>
          <p:cNvPr id="11" name="Straight Arrow Connector 10"/>
          <p:cNvCxnSpPr>
            <a:stCxn id="10" idx="0"/>
            <a:endCxn id="9" idx="2"/>
          </p:cNvCxnSpPr>
          <p:nvPr/>
        </p:nvCxnSpPr>
        <p:spPr>
          <a:xfrm rot="5400000" flipH="1" flipV="1">
            <a:off x="4409573" y="4789313"/>
            <a:ext cx="324855" cy="1588"/>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5400000" flipH="1" flipV="1">
            <a:off x="4407985" y="4116191"/>
            <a:ext cx="324855" cy="1588"/>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4406397" y="3443864"/>
            <a:ext cx="324855" cy="1588"/>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4404809" y="2771537"/>
            <a:ext cx="324855" cy="1588"/>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flipH="1" flipV="1">
            <a:off x="4403221" y="2099211"/>
            <a:ext cx="324855" cy="1588"/>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625033" y="3799179"/>
            <a:ext cx="1482996" cy="685800"/>
          </a:xfrm>
          <a:prstGeom prst="ellipse">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00"/>
              </a:lnSpc>
            </a:pPr>
            <a:r>
              <a:rPr lang="en-US" sz="1400" dirty="0" smtClean="0">
                <a:solidFill>
                  <a:srgbClr val="FFFFFF"/>
                </a:solidFill>
                <a:latin typeface="Arial Narrow"/>
                <a:cs typeface="Arial Narrow"/>
              </a:rPr>
              <a:t>Competitors</a:t>
            </a:r>
          </a:p>
        </p:txBody>
      </p:sp>
      <p:sp>
        <p:nvSpPr>
          <p:cNvPr id="17" name="Oval 16"/>
          <p:cNvSpPr/>
          <p:nvPr/>
        </p:nvSpPr>
        <p:spPr>
          <a:xfrm>
            <a:off x="7079107" y="3113379"/>
            <a:ext cx="1405136" cy="685800"/>
          </a:xfrm>
          <a:prstGeom prst="ellipse">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00"/>
              </a:lnSpc>
            </a:pPr>
            <a:r>
              <a:rPr lang="en-US" sz="1400" dirty="0" smtClean="0">
                <a:solidFill>
                  <a:srgbClr val="FFFFFF"/>
                </a:solidFill>
                <a:latin typeface="Arial Narrow"/>
                <a:cs typeface="Arial Narrow"/>
              </a:rPr>
              <a:t>Competitors</a:t>
            </a:r>
          </a:p>
        </p:txBody>
      </p:sp>
      <p:cxnSp>
        <p:nvCxnSpPr>
          <p:cNvPr id="18" name="Straight Arrow Connector 17"/>
          <p:cNvCxnSpPr>
            <a:stCxn id="16" idx="6"/>
            <a:endCxn id="8" idx="1"/>
          </p:cNvCxnSpPr>
          <p:nvPr/>
        </p:nvCxnSpPr>
        <p:spPr>
          <a:xfrm flipV="1">
            <a:off x="2108029" y="3777843"/>
            <a:ext cx="635171" cy="364236"/>
          </a:xfrm>
          <a:prstGeom prst="straightConnector1">
            <a:avLst/>
          </a:prstGeom>
          <a:ln w="38100" cap="flat" cmpd="sng" algn="ctr">
            <a:solidFill>
              <a:srgbClr val="00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7" idx="2"/>
          </p:cNvCxnSpPr>
          <p:nvPr/>
        </p:nvCxnSpPr>
        <p:spPr>
          <a:xfrm flipH="1">
            <a:off x="6400803" y="3456279"/>
            <a:ext cx="678304" cy="342900"/>
          </a:xfrm>
          <a:prstGeom prst="straightConnector1">
            <a:avLst/>
          </a:prstGeom>
          <a:ln w="38100" cap="flat" cmpd="sng" algn="ctr">
            <a:solidFill>
              <a:srgbClr val="00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210820" y="177800"/>
            <a:ext cx="1200796" cy="1057495"/>
            <a:chOff x="210820" y="177800"/>
            <a:chExt cx="1200796" cy="1057495"/>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23" name="TextBox 22"/>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Value Retailers Offer</a:t>
            </a:r>
            <a:endParaRPr lang="en-US" sz="2800" dirty="0">
              <a:solidFill>
                <a:schemeClr val="bg1"/>
              </a:solidFill>
              <a:latin typeface="Arial Narrow"/>
              <a:cs typeface="Arial Narrow"/>
            </a:endParaRPr>
          </a:p>
        </p:txBody>
      </p:sp>
      <p:sp>
        <p:nvSpPr>
          <p:cNvPr id="7" name="TextBox 6"/>
          <p:cNvSpPr txBox="1"/>
          <p:nvPr/>
        </p:nvSpPr>
        <p:spPr>
          <a:xfrm>
            <a:off x="941832" y="1600200"/>
            <a:ext cx="7971784" cy="2462213"/>
          </a:xfrm>
          <a:prstGeom prst="rect">
            <a:avLst/>
          </a:prstGeom>
          <a:noFill/>
        </p:spPr>
        <p:txBody>
          <a:bodyPr wrap="square" lIns="0" tIns="0" rIns="0" bIns="0" rtlCol="0">
            <a:spAutoFit/>
          </a:bodyPr>
          <a:lstStyle/>
          <a:p>
            <a:pPr marL="455613" indent="-230188" defTabSz="454025">
              <a:spcBef>
                <a:spcPts val="1200"/>
              </a:spcBef>
              <a:buFont typeface="Arial"/>
              <a:buChar char="•"/>
              <a:tabLst>
                <a:tab pos="1825625" algn="l"/>
              </a:tabLst>
            </a:pPr>
            <a:r>
              <a:rPr lang="en-US" sz="2400" b="1" dirty="0" smtClean="0">
                <a:latin typeface="Arial Narrow"/>
                <a:cs typeface="Arial Narrow"/>
              </a:rPr>
              <a:t>Value focused on delivery and service:</a:t>
            </a:r>
            <a:endParaRPr lang="en-US" sz="2000" b="1" dirty="0">
              <a:latin typeface="Arial Narrow"/>
              <a:cs typeface="Arial Narrow"/>
            </a:endParaRPr>
          </a:p>
          <a:p>
            <a:pPr marL="687388" lvl="1" indent="-228600" defTabSz="454025">
              <a:spcBef>
                <a:spcPts val="1200"/>
              </a:spcBef>
              <a:buFont typeface="Arial"/>
              <a:buChar char="•"/>
              <a:tabLst>
                <a:tab pos="1825625" algn="l"/>
              </a:tabLst>
            </a:pPr>
            <a:r>
              <a:rPr lang="en-US" sz="2000" b="1" dirty="0" smtClean="0">
                <a:latin typeface="Arial Narrow"/>
                <a:cs typeface="Arial Narrow"/>
              </a:rPr>
              <a:t>Product assortment</a:t>
            </a:r>
          </a:p>
          <a:p>
            <a:pPr marL="909638" lvl="2" indent="-233363" defTabSz="454025">
              <a:spcBef>
                <a:spcPts val="600"/>
              </a:spcBef>
              <a:buFont typeface="Arial"/>
              <a:buChar char="•"/>
              <a:tabLst>
                <a:tab pos="1825625" algn="l"/>
              </a:tabLst>
            </a:pPr>
            <a:r>
              <a:rPr lang="en-US" b="1" dirty="0" smtClean="0">
                <a:latin typeface="Arial Narrow"/>
                <a:cs typeface="Arial Narrow"/>
              </a:rPr>
              <a:t>Broad versus narrow – many versus few product forms</a:t>
            </a:r>
          </a:p>
          <a:p>
            <a:pPr marL="909638" lvl="2" indent="-233363" defTabSz="454025">
              <a:spcBef>
                <a:spcPts val="600"/>
              </a:spcBef>
              <a:buFont typeface="Arial"/>
              <a:buChar char="•"/>
              <a:tabLst>
                <a:tab pos="1825625" algn="l"/>
              </a:tabLst>
            </a:pPr>
            <a:r>
              <a:rPr lang="en-US" b="1" dirty="0" smtClean="0">
                <a:latin typeface="Arial Narrow"/>
                <a:cs typeface="Arial Narrow"/>
              </a:rPr>
              <a:t>Deep versus shallow – many versus few product items per product form</a:t>
            </a:r>
          </a:p>
          <a:p>
            <a:pPr marL="687388" lvl="1" indent="-228600" defTabSz="454025">
              <a:spcBef>
                <a:spcPts val="1200"/>
              </a:spcBef>
              <a:buFont typeface="Arial"/>
              <a:buChar char="•"/>
              <a:tabLst>
                <a:tab pos="1825625" algn="l"/>
              </a:tabLst>
            </a:pPr>
            <a:r>
              <a:rPr lang="en-US" sz="2000" dirty="0" smtClean="0">
                <a:latin typeface="Arial Narrow"/>
                <a:cs typeface="Arial Narrow"/>
              </a:rPr>
              <a:t>Customer experience</a:t>
            </a:r>
          </a:p>
          <a:p>
            <a:pPr marL="687388" lvl="1" indent="-228600" defTabSz="454025">
              <a:spcBef>
                <a:spcPts val="1200"/>
              </a:spcBef>
              <a:buFont typeface="Arial"/>
              <a:buChar char="•"/>
              <a:tabLst>
                <a:tab pos="1825625" algn="l"/>
              </a:tabLst>
            </a:pPr>
            <a:r>
              <a:rPr lang="en-US" sz="2000" dirty="0" smtClean="0">
                <a:latin typeface="Arial Narrow"/>
                <a:cs typeface="Arial Narrow"/>
              </a:rPr>
              <a:t>Accessibility</a:t>
            </a: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1284884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Value Retailers Offer</a:t>
            </a:r>
            <a:endParaRPr lang="en-US" sz="2800" dirty="0">
              <a:solidFill>
                <a:schemeClr val="bg1"/>
              </a:solidFill>
              <a:latin typeface="Arial Narrow"/>
              <a:cs typeface="Arial Narrow"/>
            </a:endParaRPr>
          </a:p>
        </p:txBody>
      </p:sp>
      <p:pic>
        <p:nvPicPr>
          <p:cNvPr id="9" name="Picture 8" descr="figure 20.1.eps"/>
          <p:cNvPicPr>
            <a:picLocks noChangeAspect="1"/>
          </p:cNvPicPr>
          <p:nvPr/>
        </p:nvPicPr>
        <p:blipFill>
          <a:blip r:embed="rId2"/>
          <a:stretch>
            <a:fillRect/>
          </a:stretch>
        </p:blipFill>
        <p:spPr>
          <a:xfrm>
            <a:off x="1263652" y="1991784"/>
            <a:ext cx="5689600" cy="3400425"/>
          </a:xfrm>
          <a:prstGeom prst="rect">
            <a:avLst/>
          </a:prstGeom>
        </p:spPr>
      </p:pic>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2107922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Value Retailers Offer</a:t>
            </a:r>
            <a:endParaRPr lang="en-US" sz="2800" dirty="0">
              <a:solidFill>
                <a:schemeClr val="bg1"/>
              </a:solidFill>
              <a:latin typeface="Arial Narrow"/>
              <a:cs typeface="Arial Narrow"/>
            </a:endParaRPr>
          </a:p>
        </p:txBody>
      </p:sp>
      <p:sp>
        <p:nvSpPr>
          <p:cNvPr id="9" name="TextBox 8"/>
          <p:cNvSpPr txBox="1"/>
          <p:nvPr/>
        </p:nvSpPr>
        <p:spPr>
          <a:xfrm>
            <a:off x="941833" y="1600200"/>
            <a:ext cx="6590184" cy="2708434"/>
          </a:xfrm>
          <a:prstGeom prst="rect">
            <a:avLst/>
          </a:prstGeom>
          <a:noFill/>
        </p:spPr>
        <p:txBody>
          <a:bodyPr wrap="square" lIns="0" tIns="0" rIns="0" bIns="0" rtlCol="0">
            <a:spAutoFit/>
          </a:bodyPr>
          <a:lstStyle/>
          <a:p>
            <a:pPr marL="455613" indent="-230188" defTabSz="454025">
              <a:spcBef>
                <a:spcPts val="1200"/>
              </a:spcBef>
              <a:buFont typeface="Arial"/>
              <a:buChar char="•"/>
              <a:tabLst>
                <a:tab pos="1825625" algn="l"/>
              </a:tabLst>
            </a:pPr>
            <a:r>
              <a:rPr lang="en-US" sz="2400" b="1" dirty="0" smtClean="0">
                <a:latin typeface="Arial Narrow"/>
                <a:cs typeface="Arial Narrow"/>
              </a:rPr>
              <a:t>Value focused on delivery and service:</a:t>
            </a:r>
            <a:endParaRPr lang="en-US" sz="2000" b="1" dirty="0">
              <a:latin typeface="Arial Narrow"/>
              <a:cs typeface="Arial Narrow"/>
            </a:endParaRPr>
          </a:p>
          <a:p>
            <a:pPr marL="687388" lvl="1" indent="-228600" defTabSz="454025">
              <a:spcBef>
                <a:spcPts val="1200"/>
              </a:spcBef>
              <a:buFont typeface="Arial"/>
              <a:buChar char="•"/>
              <a:tabLst>
                <a:tab pos="1825625" algn="l"/>
              </a:tabLst>
            </a:pPr>
            <a:r>
              <a:rPr lang="en-US" sz="2000" dirty="0" smtClean="0">
                <a:latin typeface="Arial Narrow"/>
                <a:cs typeface="Arial Narrow"/>
              </a:rPr>
              <a:t>Product assortment</a:t>
            </a:r>
          </a:p>
          <a:p>
            <a:pPr marL="687388" lvl="1" indent="-228600" defTabSz="454025">
              <a:spcBef>
                <a:spcPts val="1200"/>
              </a:spcBef>
              <a:buFont typeface="Arial"/>
              <a:buChar char="•"/>
              <a:tabLst>
                <a:tab pos="1825625" algn="l"/>
              </a:tabLst>
            </a:pPr>
            <a:r>
              <a:rPr lang="en-US" sz="2000" b="1" dirty="0" smtClean="0">
                <a:latin typeface="Arial Narrow"/>
                <a:cs typeface="Arial Narrow"/>
              </a:rPr>
              <a:t>Customer experience – </a:t>
            </a:r>
            <a:r>
              <a:rPr lang="en-US" sz="1600" b="1" dirty="0" smtClean="0">
                <a:latin typeface="Arial Narrow"/>
                <a:cs typeface="Arial Narrow"/>
              </a:rPr>
              <a:t>many experience types; wide variation; physical versus virtual</a:t>
            </a:r>
          </a:p>
          <a:p>
            <a:pPr marL="687388" lvl="1" indent="-228600" defTabSz="454025">
              <a:spcBef>
                <a:spcPts val="1200"/>
              </a:spcBef>
              <a:buFont typeface="Arial"/>
              <a:buChar char="•"/>
              <a:tabLst>
                <a:tab pos="1825625" algn="l"/>
              </a:tabLst>
            </a:pPr>
            <a:r>
              <a:rPr lang="en-US" sz="2000" b="1" dirty="0" smtClean="0">
                <a:latin typeface="Arial Narrow"/>
                <a:cs typeface="Arial Narrow"/>
              </a:rPr>
              <a:t>Accessibility</a:t>
            </a:r>
          </a:p>
          <a:p>
            <a:pPr marL="909638" lvl="2" indent="-233363" defTabSz="454025">
              <a:spcBef>
                <a:spcPts val="600"/>
              </a:spcBef>
              <a:buFont typeface="Arial"/>
              <a:buChar char="•"/>
              <a:tabLst>
                <a:tab pos="1825625" algn="l"/>
              </a:tabLst>
            </a:pPr>
            <a:r>
              <a:rPr lang="en-US" b="1" dirty="0" smtClean="0">
                <a:latin typeface="Arial Narrow"/>
                <a:cs typeface="Arial Narrow"/>
              </a:rPr>
              <a:t>Time convenience</a:t>
            </a:r>
          </a:p>
          <a:p>
            <a:pPr marL="909638" lvl="2" indent="-233363" defTabSz="454025">
              <a:spcBef>
                <a:spcPts val="600"/>
              </a:spcBef>
              <a:buFont typeface="Arial"/>
              <a:buChar char="•"/>
              <a:tabLst>
                <a:tab pos="1825625" algn="l"/>
              </a:tabLst>
            </a:pPr>
            <a:r>
              <a:rPr lang="en-US" b="1" dirty="0" smtClean="0">
                <a:latin typeface="Arial Narrow"/>
                <a:cs typeface="Arial Narrow"/>
              </a:rPr>
              <a:t>Place convenience</a:t>
            </a:r>
          </a:p>
        </p:txBody>
      </p:sp>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817951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a:solidFill>
                  <a:schemeClr val="bg1"/>
                </a:solidFill>
                <a:latin typeface="Arial Narrow"/>
                <a:cs typeface="Arial Narrow"/>
              </a:rPr>
              <a:t>Retailing and Wholesaling</a:t>
            </a:r>
          </a:p>
        </p:txBody>
      </p:sp>
      <p:sp>
        <p:nvSpPr>
          <p:cNvPr id="7" name="TextBox 6"/>
          <p:cNvSpPr txBox="1"/>
          <p:nvPr/>
        </p:nvSpPr>
        <p:spPr>
          <a:xfrm>
            <a:off x="938696" y="1600200"/>
            <a:ext cx="7971784" cy="4154984"/>
          </a:xfrm>
          <a:prstGeom prst="rect">
            <a:avLst/>
          </a:prstGeom>
          <a:noFill/>
        </p:spPr>
        <p:txBody>
          <a:bodyPr wrap="square" lIns="0" tIns="0" rIns="0" bIns="0" rtlCol="0">
            <a:spAutoFit/>
          </a:bodyPr>
          <a:lstStyle/>
          <a:p>
            <a:r>
              <a:rPr lang="en-US" sz="3000" b="1" dirty="0" smtClean="0">
                <a:latin typeface="Arial Narrow"/>
                <a:cs typeface="Arial Narrow"/>
              </a:rPr>
              <a:t>Session Roadmap B</a:t>
            </a:r>
          </a:p>
          <a:p>
            <a:pPr marL="682625" indent="-223838" defTabSz="454025">
              <a:spcBef>
                <a:spcPts val="1200"/>
              </a:spcBef>
              <a:tabLst>
                <a:tab pos="1825625" algn="l"/>
              </a:tabLst>
            </a:pPr>
            <a:r>
              <a:rPr lang="en-US" sz="2000" b="1" dirty="0" smtClean="0">
                <a:latin typeface="Arial Narrow"/>
                <a:cs typeface="Arial Narrow"/>
              </a:rPr>
              <a:t>•	</a:t>
            </a:r>
            <a:r>
              <a:rPr lang="en-US" sz="2000" dirty="0" smtClean="0">
                <a:latin typeface="Arial Narrow"/>
                <a:cs typeface="Arial Narrow"/>
              </a:rPr>
              <a:t>Value Retailers Offer</a:t>
            </a:r>
          </a:p>
          <a:p>
            <a:pPr marL="682625" indent="-223838" defTabSz="454025">
              <a:spcBef>
                <a:spcPts val="1200"/>
              </a:spcBef>
              <a:tabLst>
                <a:tab pos="1825625" algn="l"/>
              </a:tabLst>
            </a:pPr>
            <a:r>
              <a:rPr lang="en-US" sz="2000" dirty="0" smtClean="0">
                <a:latin typeface="Arial Narrow"/>
                <a:cs typeface="Arial Narrow"/>
              </a:rPr>
              <a:t>•	</a:t>
            </a:r>
            <a:r>
              <a:rPr lang="en-US" sz="2000" b="1" dirty="0" smtClean="0">
                <a:latin typeface="Arial Narrow"/>
                <a:cs typeface="Arial Narrow"/>
              </a:rPr>
              <a:t>Alternative Retail Forms</a:t>
            </a:r>
          </a:p>
          <a:p>
            <a:pPr marL="682625" indent="-223838" defTabSz="454025">
              <a:spcBef>
                <a:spcPts val="1200"/>
              </a:spcBef>
              <a:tabLst>
                <a:tab pos="1825625" algn="l"/>
              </a:tabLst>
            </a:pPr>
            <a:r>
              <a:rPr lang="en-US" sz="2000" dirty="0" smtClean="0">
                <a:latin typeface="Arial Narrow"/>
                <a:cs typeface="Arial Narrow"/>
              </a:rPr>
              <a:t>•   Retail </a:t>
            </a:r>
            <a:r>
              <a:rPr lang="en-US" sz="2000" dirty="0" smtClean="0">
                <a:latin typeface="Arial Narrow"/>
                <a:cs typeface="Arial Narrow"/>
              </a:rPr>
              <a:t>Store </a:t>
            </a:r>
            <a:r>
              <a:rPr lang="en-US" sz="2000" dirty="0" smtClean="0">
                <a:latin typeface="Arial Narrow"/>
                <a:cs typeface="Arial Narrow"/>
              </a:rPr>
              <a:t>Location</a:t>
            </a:r>
          </a:p>
          <a:p>
            <a:pPr marL="682625" indent="-223838" defTabSz="454025">
              <a:spcBef>
                <a:spcPts val="1200"/>
              </a:spcBef>
              <a:tabLst>
                <a:tab pos="1825625" algn="l"/>
              </a:tabLst>
            </a:pPr>
            <a:r>
              <a:rPr lang="en-US" sz="2000" dirty="0" smtClean="0">
                <a:latin typeface="Arial Narrow"/>
                <a:cs typeface="Arial Narrow"/>
              </a:rPr>
              <a:t>•	Contemporary Retailing Trends</a:t>
            </a:r>
          </a:p>
          <a:p>
            <a:pPr marL="682625" indent="-223838" defTabSz="454025">
              <a:spcBef>
                <a:spcPts val="1200"/>
              </a:spcBef>
              <a:tabLst>
                <a:tab pos="1825625" algn="l"/>
              </a:tabLst>
            </a:pPr>
            <a:r>
              <a:rPr lang="en-US" sz="2000" dirty="0" smtClean="0">
                <a:latin typeface="Arial Narrow"/>
                <a:cs typeface="Arial Narrow"/>
              </a:rPr>
              <a:t>•	Retail Profitability</a:t>
            </a:r>
          </a:p>
          <a:p>
            <a:pPr marL="682625" indent="-223838" defTabSz="454025">
              <a:spcBef>
                <a:spcPts val="1200"/>
              </a:spcBef>
              <a:tabLst>
                <a:tab pos="1825625" algn="l"/>
              </a:tabLst>
            </a:pPr>
            <a:r>
              <a:rPr lang="en-US" sz="2000" dirty="0" smtClean="0">
                <a:latin typeface="Arial Narrow"/>
                <a:cs typeface="Arial Narrow"/>
              </a:rPr>
              <a:t>•	Wholesaling</a:t>
            </a:r>
          </a:p>
          <a:p>
            <a:pPr marL="682625" indent="-223838" defTabSz="454025">
              <a:spcBef>
                <a:spcPts val="1200"/>
              </a:spcBef>
              <a:tabLst>
                <a:tab pos="1825625" algn="l"/>
              </a:tabLst>
            </a:pPr>
            <a:endParaRPr lang="en-US" sz="2000" b="1" dirty="0">
              <a:latin typeface="Arial Narrow"/>
              <a:cs typeface="Arial Narrow"/>
            </a:endParaRPr>
          </a:p>
          <a:p>
            <a:pPr marL="682625" indent="-223838" defTabSz="454025">
              <a:spcBef>
                <a:spcPts val="1200"/>
              </a:spcBef>
              <a:tabLst>
                <a:tab pos="1825625" algn="l"/>
              </a:tabLst>
            </a:pPr>
            <a:endParaRPr lang="en-US" sz="2000" b="1" dirty="0" smtClean="0">
              <a:latin typeface="Arial Narrow"/>
              <a:cs typeface="Arial Narrow"/>
            </a:endParaRP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1267447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Alternative Retail Forms</a:t>
            </a:r>
            <a:endParaRPr lang="en-US" sz="2800" dirty="0">
              <a:solidFill>
                <a:schemeClr val="bg1"/>
              </a:solidFill>
              <a:latin typeface="Arial Narrow"/>
              <a:cs typeface="Arial Narrow"/>
            </a:endParaRPr>
          </a:p>
        </p:txBody>
      </p:sp>
      <p:sp>
        <p:nvSpPr>
          <p:cNvPr id="7" name="TextBox 6"/>
          <p:cNvSpPr txBox="1"/>
          <p:nvPr/>
        </p:nvSpPr>
        <p:spPr>
          <a:xfrm>
            <a:off x="941832" y="1600200"/>
            <a:ext cx="7292001" cy="3831818"/>
          </a:xfrm>
          <a:prstGeom prst="rect">
            <a:avLst/>
          </a:prstGeom>
          <a:noFill/>
        </p:spPr>
        <p:txBody>
          <a:bodyPr wrap="square" lIns="0" tIns="0" rIns="0" bIns="0" rtlCol="0">
            <a:spAutoFit/>
          </a:bodyPr>
          <a:lstStyle/>
          <a:p>
            <a:pPr marL="233363" indent="3175" defTabSz="454025">
              <a:spcBef>
                <a:spcPts val="1200"/>
              </a:spcBef>
              <a:tabLst>
                <a:tab pos="1825625" algn="l"/>
              </a:tabLst>
            </a:pPr>
            <a:r>
              <a:rPr lang="en-US" sz="2400" b="1" dirty="0" smtClean="0">
                <a:latin typeface="Arial Narrow"/>
                <a:cs typeface="Arial Narrow"/>
              </a:rPr>
              <a:t>Different Forms of Retailing</a:t>
            </a:r>
          </a:p>
          <a:p>
            <a:pPr marL="682625" indent="-223838" defTabSz="454025">
              <a:spcBef>
                <a:spcPts val="1200"/>
              </a:spcBef>
              <a:tabLst>
                <a:tab pos="1825625" algn="l"/>
              </a:tabLst>
            </a:pPr>
            <a:r>
              <a:rPr lang="en-US" sz="2000" b="1" dirty="0" smtClean="0">
                <a:latin typeface="Arial Narrow"/>
                <a:cs typeface="Arial Narrow"/>
              </a:rPr>
              <a:t>•	Traveling retail stores</a:t>
            </a:r>
          </a:p>
          <a:p>
            <a:pPr marL="1143000" lvl="1" indent="-228600" defTabSz="454025">
              <a:spcBef>
                <a:spcPts val="600"/>
              </a:spcBef>
              <a:buFont typeface="Arial"/>
              <a:buChar char="•"/>
              <a:tabLst>
                <a:tab pos="1825625" algn="l"/>
              </a:tabLst>
            </a:pPr>
            <a:r>
              <a:rPr lang="en-US" b="1" dirty="0" smtClean="0">
                <a:latin typeface="Arial Narrow"/>
                <a:cs typeface="Arial Narrow"/>
              </a:rPr>
              <a:t>ancient roots</a:t>
            </a:r>
          </a:p>
          <a:p>
            <a:pPr marL="1143000" lvl="1" indent="-228600" defTabSz="454025">
              <a:spcBef>
                <a:spcPts val="600"/>
              </a:spcBef>
              <a:buFont typeface="Arial"/>
              <a:buChar char="•"/>
              <a:tabLst>
                <a:tab pos="1825625" algn="l"/>
              </a:tabLst>
            </a:pPr>
            <a:r>
              <a:rPr lang="en-US" b="1" dirty="0">
                <a:latin typeface="Arial Narrow"/>
                <a:cs typeface="Arial Narrow"/>
              </a:rPr>
              <a:t>l</a:t>
            </a:r>
            <a:r>
              <a:rPr lang="en-US" b="1" dirty="0" smtClean="0">
                <a:latin typeface="Arial Narrow"/>
                <a:cs typeface="Arial Narrow"/>
              </a:rPr>
              <a:t>imited selection, but</a:t>
            </a:r>
          </a:p>
          <a:p>
            <a:pPr marL="1143000" lvl="1" indent="-228600" defTabSz="454025">
              <a:spcBef>
                <a:spcPts val="600"/>
              </a:spcBef>
              <a:buFont typeface="Arial"/>
              <a:buChar char="•"/>
              <a:tabLst>
                <a:tab pos="1825625" algn="l"/>
              </a:tabLst>
            </a:pPr>
            <a:r>
              <a:rPr lang="en-US" b="1" dirty="0">
                <a:latin typeface="Arial Narrow"/>
                <a:cs typeface="Arial Narrow"/>
              </a:rPr>
              <a:t>s</a:t>
            </a:r>
            <a:r>
              <a:rPr lang="en-US" b="1" dirty="0" smtClean="0">
                <a:latin typeface="Arial Narrow"/>
                <a:cs typeface="Arial Narrow"/>
              </a:rPr>
              <a:t>tore visits consumer</a:t>
            </a:r>
            <a:endParaRPr lang="en-US" b="1" dirty="0">
              <a:latin typeface="Arial Narrow"/>
              <a:cs typeface="Arial Narrow"/>
            </a:endParaRPr>
          </a:p>
          <a:p>
            <a:pPr marL="687388" indent="-230188" defTabSz="454025">
              <a:spcBef>
                <a:spcPts val="1200"/>
              </a:spcBef>
              <a:buFont typeface="Arial"/>
              <a:buChar char="•"/>
              <a:tabLst>
                <a:tab pos="1825625" algn="l"/>
              </a:tabLst>
            </a:pPr>
            <a:r>
              <a:rPr lang="en-US" sz="2000" dirty="0" smtClean="0">
                <a:latin typeface="Arial Narrow"/>
                <a:cs typeface="Arial Narrow"/>
              </a:rPr>
              <a:t>Direct marketing</a:t>
            </a:r>
          </a:p>
          <a:p>
            <a:pPr marL="687388" indent="-230188" defTabSz="454025">
              <a:spcBef>
                <a:spcPts val="1200"/>
              </a:spcBef>
              <a:buFont typeface="Arial"/>
              <a:buChar char="•"/>
              <a:tabLst>
                <a:tab pos="1825625" algn="l"/>
              </a:tabLst>
            </a:pPr>
            <a:r>
              <a:rPr lang="en-US" sz="2000" dirty="0" smtClean="0">
                <a:latin typeface="Arial Narrow"/>
                <a:cs typeface="Arial Narrow"/>
              </a:rPr>
              <a:t>Internet retailing</a:t>
            </a:r>
          </a:p>
          <a:p>
            <a:pPr marL="687388" indent="-230188" defTabSz="454025">
              <a:spcBef>
                <a:spcPts val="1200"/>
              </a:spcBef>
              <a:buFont typeface="Arial"/>
              <a:buChar char="•"/>
              <a:tabLst>
                <a:tab pos="1825625" algn="l"/>
              </a:tabLst>
            </a:pPr>
            <a:r>
              <a:rPr lang="en-US" sz="2000" dirty="0" smtClean="0">
                <a:latin typeface="Arial Narrow"/>
                <a:cs typeface="Arial Narrow"/>
              </a:rPr>
              <a:t>Vending machines</a:t>
            </a:r>
          </a:p>
          <a:p>
            <a:pPr marL="687388" indent="-230188" defTabSz="454025">
              <a:spcBef>
                <a:spcPts val="1200"/>
              </a:spcBef>
              <a:buFont typeface="Arial"/>
              <a:buChar char="•"/>
              <a:tabLst>
                <a:tab pos="1825625" algn="l"/>
              </a:tabLst>
            </a:pPr>
            <a:r>
              <a:rPr lang="en-US" sz="2000" dirty="0" smtClean="0">
                <a:latin typeface="Arial Narrow"/>
                <a:cs typeface="Arial Narrow"/>
              </a:rPr>
              <a:t>Fixed location retail stores</a:t>
            </a: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1105014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Alternative Retail Forms</a:t>
            </a:r>
            <a:endParaRPr lang="en-US" sz="2800" dirty="0">
              <a:solidFill>
                <a:schemeClr val="bg1"/>
              </a:solidFill>
              <a:latin typeface="Arial Narrow"/>
              <a:cs typeface="Arial Narrow"/>
            </a:endParaRPr>
          </a:p>
        </p:txBody>
      </p:sp>
      <p:sp>
        <p:nvSpPr>
          <p:cNvPr id="9" name="TextBox 8"/>
          <p:cNvSpPr txBox="1"/>
          <p:nvPr/>
        </p:nvSpPr>
        <p:spPr>
          <a:xfrm>
            <a:off x="941832" y="1600200"/>
            <a:ext cx="7292001" cy="4662815"/>
          </a:xfrm>
          <a:prstGeom prst="rect">
            <a:avLst/>
          </a:prstGeom>
          <a:noFill/>
        </p:spPr>
        <p:txBody>
          <a:bodyPr wrap="square" lIns="0" tIns="0" rIns="0" bIns="0" rtlCol="0">
            <a:spAutoFit/>
          </a:bodyPr>
          <a:lstStyle/>
          <a:p>
            <a:pPr marL="233363" indent="3175" defTabSz="454025">
              <a:spcBef>
                <a:spcPts val="1200"/>
              </a:spcBef>
              <a:tabLst>
                <a:tab pos="1825625" algn="l"/>
              </a:tabLst>
            </a:pPr>
            <a:r>
              <a:rPr lang="en-US" sz="2400" b="1" dirty="0" smtClean="0">
                <a:latin typeface="Arial Narrow"/>
                <a:cs typeface="Arial Narrow"/>
              </a:rPr>
              <a:t>Different Forms of Retailing</a:t>
            </a:r>
          </a:p>
          <a:p>
            <a:pPr marL="682625" indent="-223838" defTabSz="454025">
              <a:spcBef>
                <a:spcPts val="1200"/>
              </a:spcBef>
              <a:tabLst>
                <a:tab pos="1825625" algn="l"/>
              </a:tabLst>
            </a:pPr>
            <a:r>
              <a:rPr lang="en-US" sz="2000" dirty="0" smtClean="0">
                <a:latin typeface="Arial Narrow"/>
                <a:cs typeface="Arial Narrow"/>
              </a:rPr>
              <a:t>•	Traveling retail stores</a:t>
            </a:r>
          </a:p>
          <a:p>
            <a:pPr marL="682625" indent="-223838" defTabSz="454025">
              <a:spcBef>
                <a:spcPts val="1200"/>
              </a:spcBef>
              <a:tabLst>
                <a:tab pos="1825625" algn="l"/>
              </a:tabLst>
            </a:pPr>
            <a:r>
              <a:rPr lang="en-US" sz="2000" b="1" dirty="0" smtClean="0">
                <a:latin typeface="Arial Narrow"/>
                <a:cs typeface="Arial Narrow"/>
              </a:rPr>
              <a:t>•	Direct marketing – store visits customer, but</a:t>
            </a:r>
          </a:p>
          <a:p>
            <a:pPr marL="1143000" lvl="1" indent="-228600" defTabSz="454025">
              <a:spcBef>
                <a:spcPts val="600"/>
              </a:spcBef>
              <a:buFont typeface="Arial"/>
              <a:buChar char="•"/>
              <a:tabLst>
                <a:tab pos="1825625" algn="l"/>
              </a:tabLst>
            </a:pPr>
            <a:r>
              <a:rPr lang="en-US" b="1" dirty="0" smtClean="0">
                <a:latin typeface="Arial Narrow"/>
                <a:cs typeface="Arial Narrow"/>
              </a:rPr>
              <a:t>Product examination limited or nonexistent – some retailers offer no-cost returns</a:t>
            </a:r>
          </a:p>
          <a:p>
            <a:pPr marL="1143000" lvl="1" indent="-228600" defTabSz="454025">
              <a:spcBef>
                <a:spcPts val="600"/>
              </a:spcBef>
              <a:buFont typeface="Arial"/>
              <a:buChar char="•"/>
              <a:tabLst>
                <a:tab pos="1825625" algn="l"/>
              </a:tabLst>
            </a:pPr>
            <a:r>
              <a:rPr lang="en-US" b="1" dirty="0" smtClean="0">
                <a:latin typeface="Arial Narrow"/>
                <a:cs typeface="Arial Narrow"/>
              </a:rPr>
              <a:t>Time delay in receiving goods – competitive dimensions</a:t>
            </a:r>
          </a:p>
          <a:p>
            <a:pPr marL="1143000" lvl="1" indent="-228600" defTabSz="454025">
              <a:spcBef>
                <a:spcPts val="600"/>
              </a:spcBef>
              <a:buFont typeface="Arial"/>
              <a:buChar char="•"/>
              <a:tabLst>
                <a:tab pos="1825625" algn="l"/>
              </a:tabLst>
            </a:pPr>
            <a:r>
              <a:rPr lang="en-US" b="1" dirty="0" smtClean="0">
                <a:latin typeface="Arial Narrow"/>
                <a:cs typeface="Arial Narrow"/>
              </a:rPr>
              <a:t>Alternative systems</a:t>
            </a:r>
          </a:p>
          <a:p>
            <a:pPr marL="1376363" lvl="1" indent="-228600" defTabSz="454025">
              <a:buFont typeface="Arial"/>
              <a:buChar char="•"/>
              <a:tabLst>
                <a:tab pos="1825625" algn="l"/>
              </a:tabLst>
            </a:pPr>
            <a:r>
              <a:rPr lang="en-US" sz="1400" b="1" dirty="0" smtClean="0">
                <a:latin typeface="Arial Narrow"/>
                <a:cs typeface="Arial Narrow"/>
              </a:rPr>
              <a:t>mass media – many mass communication forms</a:t>
            </a:r>
          </a:p>
          <a:p>
            <a:pPr marL="1376363" lvl="1" indent="-228600" defTabSz="454025">
              <a:buFont typeface="Arial"/>
              <a:buChar char="•"/>
              <a:tabLst>
                <a:tab pos="1825625" algn="l"/>
              </a:tabLst>
            </a:pPr>
            <a:r>
              <a:rPr lang="en-US" sz="1400" b="1" dirty="0" smtClean="0">
                <a:latin typeface="Arial Narrow"/>
                <a:cs typeface="Arial Narrow"/>
              </a:rPr>
              <a:t>direct mail – response rate low</a:t>
            </a:r>
          </a:p>
          <a:p>
            <a:pPr marL="1376363" lvl="1" indent="-228600" defTabSz="454025">
              <a:buFont typeface="Arial"/>
              <a:buChar char="•"/>
              <a:tabLst>
                <a:tab pos="1825625" algn="l"/>
              </a:tabLst>
            </a:pPr>
            <a:r>
              <a:rPr lang="en-US" sz="1400" b="1" dirty="0" smtClean="0">
                <a:latin typeface="Arial Narrow"/>
                <a:cs typeface="Arial Narrow"/>
              </a:rPr>
              <a:t>telemarketing/telesales – consumers may </a:t>
            </a:r>
            <a:r>
              <a:rPr lang="en-US" sz="1400" b="1" i="1" dirty="0" smtClean="0">
                <a:latin typeface="Arial Narrow"/>
                <a:cs typeface="Arial Narrow"/>
              </a:rPr>
              <a:t>opt out</a:t>
            </a:r>
            <a:endParaRPr lang="en-US" sz="1400" b="1" dirty="0" smtClean="0">
              <a:latin typeface="Arial Narrow"/>
              <a:cs typeface="Arial Narrow"/>
            </a:endParaRPr>
          </a:p>
          <a:p>
            <a:pPr marL="687388" indent="-230188" defTabSz="454025">
              <a:spcBef>
                <a:spcPts val="1200"/>
              </a:spcBef>
              <a:buFont typeface="Arial"/>
              <a:buChar char="•"/>
              <a:tabLst>
                <a:tab pos="1825625" algn="l"/>
              </a:tabLst>
            </a:pPr>
            <a:r>
              <a:rPr lang="en-US" sz="2000" dirty="0" smtClean="0">
                <a:latin typeface="Arial Narrow"/>
                <a:cs typeface="Arial Narrow"/>
              </a:rPr>
              <a:t>Internet retailing</a:t>
            </a:r>
          </a:p>
          <a:p>
            <a:pPr marL="687388" indent="-230188" defTabSz="454025">
              <a:spcBef>
                <a:spcPts val="1200"/>
              </a:spcBef>
              <a:buFont typeface="Arial"/>
              <a:buChar char="•"/>
              <a:tabLst>
                <a:tab pos="1825625" algn="l"/>
              </a:tabLst>
            </a:pPr>
            <a:r>
              <a:rPr lang="en-US" sz="2000" dirty="0" smtClean="0">
                <a:latin typeface="Arial Narrow"/>
                <a:cs typeface="Arial Narrow"/>
              </a:rPr>
              <a:t>Vending machines</a:t>
            </a:r>
          </a:p>
          <a:p>
            <a:pPr marL="687388" indent="-230188" defTabSz="454025">
              <a:spcBef>
                <a:spcPts val="1200"/>
              </a:spcBef>
              <a:buFont typeface="Arial"/>
              <a:buChar char="•"/>
              <a:tabLst>
                <a:tab pos="1825625" algn="l"/>
              </a:tabLst>
            </a:pPr>
            <a:r>
              <a:rPr lang="en-US" sz="2000" dirty="0" smtClean="0">
                <a:latin typeface="Arial Narrow"/>
                <a:cs typeface="Arial Narrow"/>
              </a:rPr>
              <a:t>Fixed location retail stores</a:t>
            </a:r>
          </a:p>
        </p:txBody>
      </p:sp>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539500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Alternative Retail Forms</a:t>
            </a:r>
            <a:endParaRPr lang="en-US" sz="2800" dirty="0">
              <a:solidFill>
                <a:schemeClr val="bg1"/>
              </a:solidFill>
              <a:latin typeface="Arial Narrow"/>
              <a:cs typeface="Arial Narrow"/>
            </a:endParaRPr>
          </a:p>
        </p:txBody>
      </p:sp>
      <p:sp>
        <p:nvSpPr>
          <p:cNvPr id="9" name="TextBox 8"/>
          <p:cNvSpPr txBox="1"/>
          <p:nvPr/>
        </p:nvSpPr>
        <p:spPr>
          <a:xfrm>
            <a:off x="941832" y="1600200"/>
            <a:ext cx="7292001" cy="2677656"/>
          </a:xfrm>
          <a:prstGeom prst="rect">
            <a:avLst/>
          </a:prstGeom>
          <a:noFill/>
        </p:spPr>
        <p:txBody>
          <a:bodyPr wrap="square" lIns="0" tIns="0" rIns="0" bIns="0" rtlCol="0">
            <a:spAutoFit/>
          </a:bodyPr>
          <a:lstStyle/>
          <a:p>
            <a:pPr marL="233363" indent="3175" defTabSz="454025">
              <a:spcBef>
                <a:spcPts val="1200"/>
              </a:spcBef>
              <a:tabLst>
                <a:tab pos="1825625" algn="l"/>
              </a:tabLst>
            </a:pPr>
            <a:r>
              <a:rPr lang="en-US" sz="2400" b="1" dirty="0" smtClean="0">
                <a:latin typeface="Arial Narrow"/>
                <a:cs typeface="Arial Narrow"/>
              </a:rPr>
              <a:t>Different Forms of Retailing</a:t>
            </a:r>
          </a:p>
          <a:p>
            <a:pPr marL="682625" indent="-223838" defTabSz="454025">
              <a:spcBef>
                <a:spcPts val="1200"/>
              </a:spcBef>
              <a:tabLst>
                <a:tab pos="1825625" algn="l"/>
              </a:tabLst>
            </a:pPr>
            <a:r>
              <a:rPr lang="en-US" sz="2000" dirty="0" smtClean="0">
                <a:latin typeface="Arial Narrow"/>
                <a:cs typeface="Arial Narrow"/>
              </a:rPr>
              <a:t>•	Traveling retail stores</a:t>
            </a:r>
          </a:p>
          <a:p>
            <a:pPr marL="687388" indent="-230188" defTabSz="454025">
              <a:spcBef>
                <a:spcPts val="1200"/>
              </a:spcBef>
              <a:buFont typeface="Arial"/>
              <a:buChar char="•"/>
              <a:tabLst>
                <a:tab pos="1825625" algn="l"/>
              </a:tabLst>
            </a:pPr>
            <a:r>
              <a:rPr lang="en-US" sz="2000" dirty="0" smtClean="0">
                <a:latin typeface="Arial Narrow"/>
                <a:cs typeface="Arial Narrow"/>
              </a:rPr>
              <a:t>Direct marketing</a:t>
            </a:r>
          </a:p>
          <a:p>
            <a:pPr marL="687388" indent="-230188" defTabSz="454025">
              <a:spcBef>
                <a:spcPts val="1200"/>
              </a:spcBef>
              <a:buFont typeface="Arial"/>
              <a:buChar char="•"/>
              <a:tabLst>
                <a:tab pos="1825625" algn="l"/>
              </a:tabLst>
            </a:pPr>
            <a:r>
              <a:rPr lang="en-US" sz="2000" b="1" dirty="0" smtClean="0">
                <a:latin typeface="Arial Narrow"/>
                <a:cs typeface="Arial Narrow"/>
              </a:rPr>
              <a:t>Internet retailing – no special travel; home/office delivery</a:t>
            </a:r>
          </a:p>
          <a:p>
            <a:pPr marL="687388" indent="-230188" defTabSz="454025">
              <a:spcBef>
                <a:spcPts val="1200"/>
              </a:spcBef>
              <a:buFont typeface="Arial"/>
              <a:buChar char="•"/>
              <a:tabLst>
                <a:tab pos="1825625" algn="l"/>
              </a:tabLst>
            </a:pPr>
            <a:r>
              <a:rPr lang="en-US" sz="2000" dirty="0" smtClean="0">
                <a:latin typeface="Arial Narrow"/>
                <a:cs typeface="Arial Narrow"/>
              </a:rPr>
              <a:t>Vending machines</a:t>
            </a:r>
          </a:p>
          <a:p>
            <a:pPr marL="687388" indent="-230188" defTabSz="454025">
              <a:spcBef>
                <a:spcPts val="1200"/>
              </a:spcBef>
              <a:buFont typeface="Arial"/>
              <a:buChar char="•"/>
              <a:tabLst>
                <a:tab pos="1825625" algn="l"/>
              </a:tabLst>
            </a:pPr>
            <a:r>
              <a:rPr lang="en-US" sz="2000" dirty="0" smtClean="0">
                <a:latin typeface="Arial Narrow"/>
                <a:cs typeface="Arial Narrow"/>
              </a:rPr>
              <a:t>Fixed location retail stores</a:t>
            </a:r>
          </a:p>
        </p:txBody>
      </p:sp>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707013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Alternative Retail Forms</a:t>
            </a:r>
            <a:endParaRPr lang="en-US" sz="2800" dirty="0">
              <a:solidFill>
                <a:schemeClr val="bg1"/>
              </a:solidFill>
              <a:latin typeface="Arial Narrow"/>
              <a:cs typeface="Arial Narrow"/>
            </a:endParaRPr>
          </a:p>
        </p:txBody>
      </p:sp>
      <p:sp>
        <p:nvSpPr>
          <p:cNvPr id="7" name="TextBox 6"/>
          <p:cNvSpPr txBox="1"/>
          <p:nvPr/>
        </p:nvSpPr>
        <p:spPr>
          <a:xfrm>
            <a:off x="938696" y="1600200"/>
            <a:ext cx="7971784" cy="3616375"/>
          </a:xfrm>
          <a:prstGeom prst="rect">
            <a:avLst/>
          </a:prstGeom>
          <a:noFill/>
        </p:spPr>
        <p:txBody>
          <a:bodyPr wrap="square" lIns="0" tIns="0" rIns="0" bIns="0" rtlCol="0">
            <a:spAutoFit/>
          </a:bodyPr>
          <a:lstStyle/>
          <a:p>
            <a:pPr marL="1588" defTabSz="454025">
              <a:spcBef>
                <a:spcPts val="1200"/>
              </a:spcBef>
              <a:tabLst>
                <a:tab pos="1825625" algn="l"/>
              </a:tabLst>
            </a:pPr>
            <a:r>
              <a:rPr lang="en-US" sz="2400" b="1" dirty="0" smtClean="0">
                <a:latin typeface="Arial Narrow"/>
                <a:cs typeface="Arial Narrow"/>
              </a:rPr>
              <a:t>Internet retailing – no special travel; home/office delivery</a:t>
            </a:r>
          </a:p>
          <a:p>
            <a:pPr marL="455613" lvl="1" indent="-228600" defTabSz="454025">
              <a:spcBef>
                <a:spcPts val="1200"/>
              </a:spcBef>
              <a:buFont typeface="Arial"/>
              <a:buChar char="•"/>
              <a:tabLst>
                <a:tab pos="1825625" algn="l"/>
              </a:tabLst>
            </a:pPr>
            <a:r>
              <a:rPr lang="en-US" sz="2000" b="1" dirty="0" smtClean="0">
                <a:latin typeface="Arial Narrow"/>
                <a:cs typeface="Arial Narrow"/>
              </a:rPr>
              <a:t>Assortments </a:t>
            </a:r>
          </a:p>
          <a:p>
            <a:pPr marL="909638" lvl="2" indent="-227013" defTabSz="454025">
              <a:spcBef>
                <a:spcPts val="600"/>
              </a:spcBef>
              <a:buFont typeface="Arial"/>
              <a:buChar char="•"/>
              <a:tabLst>
                <a:tab pos="1825625" algn="l"/>
              </a:tabLst>
            </a:pPr>
            <a:r>
              <a:rPr lang="en-US" b="1" dirty="0" smtClean="0">
                <a:latin typeface="Arial Narrow"/>
                <a:cs typeface="Arial Narrow"/>
              </a:rPr>
              <a:t>Very </a:t>
            </a:r>
            <a:r>
              <a:rPr lang="en-US" b="1" dirty="0" smtClean="0">
                <a:latin typeface="Arial Narrow"/>
                <a:cs typeface="Arial Narrow"/>
              </a:rPr>
              <a:t>high – long-tail effect</a:t>
            </a:r>
          </a:p>
          <a:p>
            <a:pPr marL="455613" lvl="1" indent="-228600" defTabSz="454025">
              <a:spcBef>
                <a:spcPts val="1200"/>
              </a:spcBef>
              <a:buFont typeface="Arial"/>
              <a:buChar char="•"/>
              <a:tabLst>
                <a:tab pos="1825625" algn="l"/>
              </a:tabLst>
            </a:pPr>
            <a:r>
              <a:rPr lang="en-US" sz="2000" b="1" dirty="0" smtClean="0">
                <a:latin typeface="Arial Narrow"/>
                <a:cs typeface="Arial Narrow"/>
              </a:rPr>
              <a:t>Product display</a:t>
            </a:r>
          </a:p>
          <a:p>
            <a:pPr marL="909638" lvl="3" indent="-227013" defTabSz="454025">
              <a:spcBef>
                <a:spcPts val="600"/>
              </a:spcBef>
              <a:buFont typeface="Arial"/>
              <a:buChar char="•"/>
              <a:tabLst>
                <a:tab pos="1825625" algn="l"/>
              </a:tabLst>
            </a:pPr>
            <a:r>
              <a:rPr lang="en-US" b="1" dirty="0" smtClean="0">
                <a:latin typeface="Arial Narrow"/>
                <a:cs typeface="Arial Narrow"/>
              </a:rPr>
              <a:t>Virtual – customer cannot touch and feel</a:t>
            </a:r>
          </a:p>
          <a:p>
            <a:pPr marL="909638" lvl="3" indent="-227013" defTabSz="454025">
              <a:spcBef>
                <a:spcPts val="600"/>
              </a:spcBef>
              <a:buFont typeface="Arial"/>
              <a:buChar char="•"/>
              <a:tabLst>
                <a:tab pos="1825625" algn="l"/>
              </a:tabLst>
            </a:pPr>
            <a:r>
              <a:rPr lang="en-US" b="1" dirty="0" smtClean="0">
                <a:latin typeface="Arial Narrow"/>
                <a:cs typeface="Arial Narrow"/>
              </a:rPr>
              <a:t>Easy to change</a:t>
            </a:r>
          </a:p>
          <a:p>
            <a:pPr marL="909638" lvl="3" indent="-227013" defTabSz="454025">
              <a:spcBef>
                <a:spcPts val="600"/>
              </a:spcBef>
              <a:buFont typeface="Arial"/>
              <a:buChar char="•"/>
              <a:tabLst>
                <a:tab pos="1825625" algn="l"/>
              </a:tabLst>
            </a:pPr>
            <a:r>
              <a:rPr lang="en-US" b="1" dirty="0" smtClean="0">
                <a:latin typeface="Arial Narrow"/>
                <a:cs typeface="Arial Narrow"/>
              </a:rPr>
              <a:t>Consumer search behavior very different from physical store</a:t>
            </a:r>
          </a:p>
          <a:p>
            <a:pPr marL="455613" lvl="1" indent="-228600" defTabSz="454025">
              <a:spcBef>
                <a:spcPts val="1200"/>
              </a:spcBef>
              <a:buFont typeface="Arial"/>
              <a:buChar char="•"/>
              <a:tabLst>
                <a:tab pos="1825625" algn="l"/>
              </a:tabLst>
            </a:pPr>
            <a:r>
              <a:rPr lang="en-US" sz="2000" b="1" dirty="0" smtClean="0">
                <a:latin typeface="Arial Narrow"/>
                <a:cs typeface="Arial Narrow"/>
              </a:rPr>
              <a:t>Comparison shopping</a:t>
            </a:r>
          </a:p>
          <a:p>
            <a:pPr marL="909638" lvl="3" indent="-227013" defTabSz="454025">
              <a:spcBef>
                <a:spcPts val="600"/>
              </a:spcBef>
              <a:buFont typeface="Arial"/>
              <a:buChar char="•"/>
              <a:tabLst>
                <a:tab pos="1825625" algn="l"/>
              </a:tabLst>
            </a:pPr>
            <a:r>
              <a:rPr lang="en-US" b="1" dirty="0" smtClean="0">
                <a:latin typeface="Arial Narrow"/>
                <a:cs typeface="Arial Narrow"/>
              </a:rPr>
              <a:t>Search </a:t>
            </a:r>
            <a:r>
              <a:rPr lang="en-US" b="1" dirty="0" smtClean="0">
                <a:latin typeface="Arial Narrow"/>
                <a:cs typeface="Arial Narrow"/>
              </a:rPr>
              <a:t>programs facilitated </a:t>
            </a: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7414973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Alternative Retail Forms</a:t>
            </a:r>
            <a:endParaRPr lang="en-US" sz="2800" dirty="0">
              <a:solidFill>
                <a:schemeClr val="bg1"/>
              </a:solidFill>
              <a:latin typeface="Arial Narrow"/>
              <a:cs typeface="Arial Narrow"/>
            </a:endParaRPr>
          </a:p>
        </p:txBody>
      </p:sp>
      <p:sp>
        <p:nvSpPr>
          <p:cNvPr id="9" name="TextBox 8"/>
          <p:cNvSpPr txBox="1"/>
          <p:nvPr/>
        </p:nvSpPr>
        <p:spPr>
          <a:xfrm>
            <a:off x="941832" y="1600200"/>
            <a:ext cx="7292001" cy="2677656"/>
          </a:xfrm>
          <a:prstGeom prst="rect">
            <a:avLst/>
          </a:prstGeom>
          <a:noFill/>
        </p:spPr>
        <p:txBody>
          <a:bodyPr wrap="square" lIns="0" tIns="0" rIns="0" bIns="0" rtlCol="0">
            <a:spAutoFit/>
          </a:bodyPr>
          <a:lstStyle/>
          <a:p>
            <a:pPr marL="233363" indent="3175" defTabSz="454025">
              <a:spcBef>
                <a:spcPts val="1200"/>
              </a:spcBef>
              <a:tabLst>
                <a:tab pos="1825625" algn="l"/>
              </a:tabLst>
            </a:pPr>
            <a:r>
              <a:rPr lang="en-US" sz="2400" b="1" dirty="0" smtClean="0">
                <a:latin typeface="Arial Narrow"/>
                <a:cs typeface="Arial Narrow"/>
              </a:rPr>
              <a:t>Different Forms of Retailing</a:t>
            </a:r>
          </a:p>
          <a:p>
            <a:pPr marL="682625" indent="-223838" defTabSz="454025">
              <a:spcBef>
                <a:spcPts val="1200"/>
              </a:spcBef>
              <a:tabLst>
                <a:tab pos="1825625" algn="l"/>
              </a:tabLst>
            </a:pPr>
            <a:r>
              <a:rPr lang="en-US" sz="2000" dirty="0" smtClean="0">
                <a:latin typeface="Arial Narrow"/>
                <a:cs typeface="Arial Narrow"/>
              </a:rPr>
              <a:t>•	Traveling retail stores</a:t>
            </a:r>
          </a:p>
          <a:p>
            <a:pPr marL="687388" indent="-230188" defTabSz="454025">
              <a:spcBef>
                <a:spcPts val="1200"/>
              </a:spcBef>
              <a:buFont typeface="Arial"/>
              <a:buChar char="•"/>
              <a:tabLst>
                <a:tab pos="1825625" algn="l"/>
              </a:tabLst>
            </a:pPr>
            <a:r>
              <a:rPr lang="en-US" sz="2000" dirty="0" smtClean="0">
                <a:latin typeface="Arial Narrow"/>
                <a:cs typeface="Arial Narrow"/>
              </a:rPr>
              <a:t>Direct marketing</a:t>
            </a:r>
          </a:p>
          <a:p>
            <a:pPr marL="687388" indent="-230188" defTabSz="454025">
              <a:spcBef>
                <a:spcPts val="1200"/>
              </a:spcBef>
              <a:buFont typeface="Arial"/>
              <a:buChar char="•"/>
              <a:tabLst>
                <a:tab pos="1825625" algn="l"/>
              </a:tabLst>
            </a:pPr>
            <a:r>
              <a:rPr lang="en-US" sz="2000" dirty="0" smtClean="0">
                <a:latin typeface="Arial Narrow"/>
                <a:cs typeface="Arial Narrow"/>
              </a:rPr>
              <a:t>Internet retailing</a:t>
            </a:r>
          </a:p>
          <a:p>
            <a:pPr marL="687388" indent="-230188" defTabSz="454025">
              <a:spcBef>
                <a:spcPts val="1200"/>
              </a:spcBef>
              <a:buFont typeface="Arial"/>
              <a:buChar char="•"/>
              <a:tabLst>
                <a:tab pos="1825625" algn="l"/>
              </a:tabLst>
            </a:pPr>
            <a:r>
              <a:rPr lang="en-US" sz="2000" b="1" dirty="0" smtClean="0">
                <a:latin typeface="Arial Narrow"/>
                <a:cs typeface="Arial Narrow"/>
              </a:rPr>
              <a:t>Vending machines – physical availability 24/7/265</a:t>
            </a:r>
          </a:p>
          <a:p>
            <a:pPr marL="687388" indent="-230188" defTabSz="454025">
              <a:spcBef>
                <a:spcPts val="1200"/>
              </a:spcBef>
              <a:buFont typeface="Arial"/>
              <a:buChar char="•"/>
              <a:tabLst>
                <a:tab pos="1825625" algn="l"/>
              </a:tabLst>
            </a:pPr>
            <a:r>
              <a:rPr lang="en-US" sz="2000" dirty="0" smtClean="0">
                <a:latin typeface="Arial Narrow"/>
                <a:cs typeface="Arial Narrow"/>
              </a:rPr>
              <a:t>Fixed location retail stores</a:t>
            </a:r>
          </a:p>
        </p:txBody>
      </p:sp>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4987948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Alternative Retail Forms</a:t>
            </a:r>
            <a:endParaRPr lang="en-US" sz="2800" dirty="0">
              <a:solidFill>
                <a:schemeClr val="bg1"/>
              </a:solidFill>
              <a:latin typeface="Arial Narrow"/>
              <a:cs typeface="Arial Narrow"/>
            </a:endParaRPr>
          </a:p>
        </p:txBody>
      </p:sp>
      <p:sp>
        <p:nvSpPr>
          <p:cNvPr id="9" name="TextBox 8"/>
          <p:cNvSpPr txBox="1"/>
          <p:nvPr/>
        </p:nvSpPr>
        <p:spPr>
          <a:xfrm>
            <a:off x="941832" y="1600200"/>
            <a:ext cx="7292001" cy="2677656"/>
          </a:xfrm>
          <a:prstGeom prst="rect">
            <a:avLst/>
          </a:prstGeom>
          <a:noFill/>
        </p:spPr>
        <p:txBody>
          <a:bodyPr wrap="square" lIns="0" tIns="0" rIns="0" bIns="0" rtlCol="0">
            <a:spAutoFit/>
          </a:bodyPr>
          <a:lstStyle/>
          <a:p>
            <a:pPr marL="233363" indent="3175" defTabSz="454025">
              <a:spcBef>
                <a:spcPts val="1200"/>
              </a:spcBef>
              <a:tabLst>
                <a:tab pos="1825625" algn="l"/>
              </a:tabLst>
            </a:pPr>
            <a:r>
              <a:rPr lang="en-US" sz="2400" b="1" dirty="0" smtClean="0">
                <a:latin typeface="Arial Narrow"/>
                <a:cs typeface="Arial Narrow"/>
              </a:rPr>
              <a:t>Different Forms of Retailing</a:t>
            </a:r>
          </a:p>
          <a:p>
            <a:pPr marL="682625" indent="-223838" defTabSz="454025">
              <a:spcBef>
                <a:spcPts val="1200"/>
              </a:spcBef>
              <a:tabLst>
                <a:tab pos="1825625" algn="l"/>
              </a:tabLst>
            </a:pPr>
            <a:r>
              <a:rPr lang="en-US" sz="2000" dirty="0" smtClean="0">
                <a:latin typeface="Arial Narrow"/>
                <a:cs typeface="Arial Narrow"/>
              </a:rPr>
              <a:t>•	Traveling retail stores</a:t>
            </a:r>
          </a:p>
          <a:p>
            <a:pPr marL="687388" indent="-230188" defTabSz="454025">
              <a:spcBef>
                <a:spcPts val="1200"/>
              </a:spcBef>
              <a:buFont typeface="Arial"/>
              <a:buChar char="•"/>
              <a:tabLst>
                <a:tab pos="1825625" algn="l"/>
              </a:tabLst>
            </a:pPr>
            <a:r>
              <a:rPr lang="en-US" sz="2000" dirty="0" smtClean="0">
                <a:latin typeface="Arial Narrow"/>
                <a:cs typeface="Arial Narrow"/>
              </a:rPr>
              <a:t>Direct marketing</a:t>
            </a:r>
          </a:p>
          <a:p>
            <a:pPr marL="687388" indent="-230188" defTabSz="454025">
              <a:spcBef>
                <a:spcPts val="1200"/>
              </a:spcBef>
              <a:buFont typeface="Arial"/>
              <a:buChar char="•"/>
              <a:tabLst>
                <a:tab pos="1825625" algn="l"/>
              </a:tabLst>
            </a:pPr>
            <a:r>
              <a:rPr lang="en-US" sz="2000" dirty="0" smtClean="0">
                <a:latin typeface="Arial Narrow"/>
                <a:cs typeface="Arial Narrow"/>
              </a:rPr>
              <a:t>Internet retailing</a:t>
            </a:r>
          </a:p>
          <a:p>
            <a:pPr marL="687388" indent="-230188" defTabSz="454025">
              <a:spcBef>
                <a:spcPts val="1200"/>
              </a:spcBef>
              <a:buFont typeface="Arial"/>
              <a:buChar char="•"/>
              <a:tabLst>
                <a:tab pos="1825625" algn="l"/>
              </a:tabLst>
            </a:pPr>
            <a:r>
              <a:rPr lang="en-US" sz="2000" dirty="0" smtClean="0">
                <a:latin typeface="Arial Narrow"/>
                <a:cs typeface="Arial Narrow"/>
              </a:rPr>
              <a:t>Vending machines</a:t>
            </a:r>
          </a:p>
          <a:p>
            <a:pPr marL="687388" indent="-230188" defTabSz="454025">
              <a:spcBef>
                <a:spcPts val="1200"/>
              </a:spcBef>
              <a:buFont typeface="Arial"/>
              <a:buChar char="•"/>
              <a:tabLst>
                <a:tab pos="1825625" algn="l"/>
              </a:tabLst>
            </a:pPr>
            <a:r>
              <a:rPr lang="en-US" sz="2000" b="1" dirty="0" smtClean="0">
                <a:latin typeface="Arial Narrow"/>
                <a:cs typeface="Arial Narrow"/>
              </a:rPr>
              <a:t>Fixed location retail stores</a:t>
            </a:r>
          </a:p>
        </p:txBody>
      </p:sp>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1617058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Six Marketing Imperatives</a:t>
            </a:r>
            <a:endParaRPr lang="en-US" sz="2800" dirty="0">
              <a:solidFill>
                <a:schemeClr val="bg1"/>
              </a:solidFill>
              <a:latin typeface="Arial Narrow"/>
              <a:cs typeface="Arial Narrow"/>
            </a:endParaRPr>
          </a:p>
        </p:txBody>
      </p:sp>
      <p:sp>
        <p:nvSpPr>
          <p:cNvPr id="5" name="TextBox 4"/>
          <p:cNvSpPr txBox="1"/>
          <p:nvPr/>
        </p:nvSpPr>
        <p:spPr>
          <a:xfrm>
            <a:off x="938696" y="1600200"/>
            <a:ext cx="7971784" cy="2462213"/>
          </a:xfrm>
          <a:prstGeom prst="rect">
            <a:avLst/>
          </a:prstGeom>
          <a:noFill/>
        </p:spPr>
        <p:txBody>
          <a:bodyPr wrap="square" lIns="0" tIns="0" rIns="0" bIns="0" rtlCol="0">
            <a:spAutoFit/>
          </a:bodyPr>
          <a:lstStyle/>
          <a:p>
            <a:pPr marL="230188" indent="-223838" defTabSz="454025">
              <a:spcBef>
                <a:spcPts val="1200"/>
              </a:spcBef>
              <a:tabLst>
                <a:tab pos="1825625" algn="l"/>
              </a:tabLst>
            </a:pPr>
            <a:r>
              <a:rPr lang="en-US" dirty="0" smtClean="0">
                <a:latin typeface="Arial Narrow"/>
                <a:cs typeface="Arial Narrow"/>
              </a:rPr>
              <a:t>•	Imperative 1: Determine, recommend which markets to address</a:t>
            </a:r>
          </a:p>
          <a:p>
            <a:pPr marL="230188" indent="-223838" defTabSz="454025">
              <a:spcBef>
                <a:spcPts val="1200"/>
              </a:spcBef>
              <a:tabLst>
                <a:tab pos="1825625" algn="l"/>
              </a:tabLst>
            </a:pPr>
            <a:r>
              <a:rPr lang="en-US" dirty="0" smtClean="0">
                <a:latin typeface="Arial Narrow"/>
                <a:cs typeface="Arial Narrow"/>
              </a:rPr>
              <a:t>•	Imperative 2: Identify, target market segments</a:t>
            </a:r>
          </a:p>
          <a:p>
            <a:pPr marL="230188" indent="-223838" defTabSz="454025">
              <a:spcBef>
                <a:spcPts val="1200"/>
              </a:spcBef>
              <a:tabLst>
                <a:tab pos="1825625" algn="l"/>
              </a:tabLst>
            </a:pPr>
            <a:r>
              <a:rPr lang="en-US" dirty="0" smtClean="0">
                <a:latin typeface="Arial Narrow"/>
                <a:cs typeface="Arial Narrow"/>
              </a:rPr>
              <a:t>•	Imperative 3: Set strategic </a:t>
            </a:r>
            <a:r>
              <a:rPr lang="en-US" dirty="0" smtClean="0">
                <a:latin typeface="Arial Narrow"/>
                <a:cs typeface="Arial Narrow"/>
              </a:rPr>
              <a:t>direction, positioning</a:t>
            </a:r>
            <a:endParaRPr lang="en-US" dirty="0" smtClean="0">
              <a:latin typeface="Arial Narrow"/>
              <a:cs typeface="Arial Narrow"/>
            </a:endParaRPr>
          </a:p>
          <a:p>
            <a:pPr marL="230188" indent="-223838" defTabSz="454025">
              <a:spcBef>
                <a:spcPts val="1200"/>
              </a:spcBef>
              <a:tabLst>
                <a:tab pos="1825625" algn="l"/>
              </a:tabLst>
            </a:pPr>
            <a:r>
              <a:rPr lang="en-US" sz="2000" b="1" dirty="0" smtClean="0">
                <a:latin typeface="Arial Narrow"/>
                <a:cs typeface="Arial Narrow"/>
              </a:rPr>
              <a:t>•	Imperative 4: Design the market offer</a:t>
            </a:r>
          </a:p>
          <a:p>
            <a:pPr marL="230188" indent="-223838" defTabSz="454025">
              <a:spcBef>
                <a:spcPts val="1200"/>
              </a:spcBef>
              <a:tabLst>
                <a:tab pos="1825625" algn="l"/>
              </a:tabLst>
            </a:pPr>
            <a:r>
              <a:rPr lang="en-US" dirty="0" smtClean="0">
                <a:latin typeface="Arial Narrow"/>
                <a:cs typeface="Arial Narrow"/>
              </a:rPr>
              <a:t>•	Imperative 5: Secure support from other functions</a:t>
            </a:r>
          </a:p>
          <a:p>
            <a:pPr marL="230188" indent="-223838" defTabSz="454025">
              <a:spcBef>
                <a:spcPts val="1200"/>
              </a:spcBef>
              <a:tabLst>
                <a:tab pos="1825625" algn="l"/>
              </a:tabLst>
            </a:pPr>
            <a:r>
              <a:rPr lang="en-US" dirty="0" smtClean="0">
                <a:latin typeface="Arial Narrow"/>
                <a:cs typeface="Arial Narrow"/>
              </a:rPr>
              <a:t>•	Imperative 6: Monitor, </a:t>
            </a:r>
            <a:r>
              <a:rPr lang="en-US" dirty="0" smtClean="0">
                <a:latin typeface="Arial Narrow"/>
                <a:cs typeface="Arial Narrow"/>
              </a:rPr>
              <a:t>control execution/performance</a:t>
            </a:r>
            <a:endParaRPr lang="en-US" dirty="0" smtClean="0">
              <a:latin typeface="Arial Narrow"/>
              <a:cs typeface="Arial Narrow"/>
            </a:endParaRPr>
          </a:p>
        </p:txBody>
      </p:sp>
      <p:grpSp>
        <p:nvGrpSpPr>
          <p:cNvPr id="7" name="Group 6"/>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Alternative Retail Forms</a:t>
            </a:r>
            <a:endParaRPr lang="en-US" sz="2800" dirty="0">
              <a:solidFill>
                <a:schemeClr val="bg1"/>
              </a:solidFill>
              <a:latin typeface="Arial Narrow"/>
              <a:cs typeface="Arial Narrow"/>
            </a:endParaRPr>
          </a:p>
        </p:txBody>
      </p:sp>
      <p:sp>
        <p:nvSpPr>
          <p:cNvPr id="7" name="TextBox 6"/>
          <p:cNvSpPr txBox="1"/>
          <p:nvPr/>
        </p:nvSpPr>
        <p:spPr>
          <a:xfrm>
            <a:off x="941832" y="1600200"/>
            <a:ext cx="7302585" cy="3831818"/>
          </a:xfrm>
          <a:prstGeom prst="rect">
            <a:avLst/>
          </a:prstGeom>
          <a:noFill/>
        </p:spPr>
        <p:txBody>
          <a:bodyPr wrap="square" lIns="0" tIns="0" rIns="0" bIns="0" rtlCol="0">
            <a:spAutoFit/>
          </a:bodyPr>
          <a:lstStyle/>
          <a:p>
            <a:pPr indent="3175" defTabSz="454025">
              <a:spcBef>
                <a:spcPts val="1200"/>
              </a:spcBef>
              <a:tabLst>
                <a:tab pos="1825625" algn="l"/>
              </a:tabLst>
            </a:pPr>
            <a:r>
              <a:rPr lang="en-US" sz="2400" b="1" dirty="0" smtClean="0">
                <a:latin typeface="Arial Narrow"/>
                <a:cs typeface="Arial Narrow"/>
              </a:rPr>
              <a:t>Variations among fixed location retail stores</a:t>
            </a:r>
          </a:p>
          <a:p>
            <a:pPr marL="455613" lvl="1" indent="-228600" defTabSz="454025">
              <a:spcBef>
                <a:spcPts val="600"/>
              </a:spcBef>
              <a:buFont typeface="Arial"/>
              <a:buChar char="•"/>
              <a:tabLst>
                <a:tab pos="1825625" algn="l"/>
              </a:tabLst>
            </a:pPr>
            <a:r>
              <a:rPr lang="en-US" b="1" dirty="0" smtClean="0">
                <a:latin typeface="Arial Narrow"/>
                <a:cs typeface="Arial Narrow"/>
              </a:rPr>
              <a:t>Physical product or services – purchase and receive right away</a:t>
            </a:r>
          </a:p>
          <a:p>
            <a:pPr marL="455613" lvl="1" indent="-228600" defTabSz="454025">
              <a:spcBef>
                <a:spcPts val="600"/>
              </a:spcBef>
              <a:buFont typeface="Arial"/>
              <a:buChar char="•"/>
              <a:tabLst>
                <a:tab pos="1825625" algn="l"/>
              </a:tabLst>
            </a:pPr>
            <a:r>
              <a:rPr lang="en-US" b="1" dirty="0" smtClean="0">
                <a:latin typeface="Arial Narrow"/>
                <a:cs typeface="Arial Narrow"/>
              </a:rPr>
              <a:t>Establishment size – varies widely</a:t>
            </a:r>
          </a:p>
          <a:p>
            <a:pPr marL="455613" lvl="1" indent="-228600" defTabSz="454025">
              <a:spcBef>
                <a:spcPts val="600"/>
              </a:spcBef>
              <a:buFont typeface="Arial"/>
              <a:buChar char="•"/>
              <a:tabLst>
                <a:tab pos="1825625" algn="l"/>
              </a:tabLst>
            </a:pPr>
            <a:r>
              <a:rPr lang="en-US" b="1" dirty="0" smtClean="0">
                <a:latin typeface="Arial Narrow"/>
                <a:cs typeface="Arial Narrow"/>
              </a:rPr>
              <a:t>Product/service evolution – retailers continually  add/drop products</a:t>
            </a:r>
          </a:p>
          <a:p>
            <a:pPr marL="455613" lvl="1" indent="-228600" defTabSz="454025">
              <a:spcBef>
                <a:spcPts val="600"/>
              </a:spcBef>
              <a:buFont typeface="Arial"/>
              <a:buChar char="•"/>
              <a:tabLst>
                <a:tab pos="1825625" algn="l"/>
              </a:tabLst>
            </a:pPr>
            <a:r>
              <a:rPr lang="en-US" b="1" dirty="0" smtClean="0">
                <a:latin typeface="Arial Narrow"/>
                <a:cs typeface="Arial Narrow"/>
              </a:rPr>
              <a:t>Assortment – broad/narrow; wide/deep</a:t>
            </a:r>
          </a:p>
          <a:p>
            <a:pPr marL="455613" lvl="1" indent="-228600" defTabSz="454025">
              <a:spcBef>
                <a:spcPts val="600"/>
              </a:spcBef>
              <a:buFont typeface="Arial"/>
              <a:buChar char="•"/>
              <a:tabLst>
                <a:tab pos="1825625" algn="l"/>
              </a:tabLst>
            </a:pPr>
            <a:r>
              <a:rPr lang="en-US" b="1" dirty="0" smtClean="0">
                <a:latin typeface="Arial Narrow"/>
                <a:cs typeface="Arial Narrow"/>
              </a:rPr>
              <a:t>Product display – from expensive display to shipping cartons</a:t>
            </a:r>
          </a:p>
          <a:p>
            <a:pPr marL="455613" lvl="1" indent="-228600" defTabSz="454025">
              <a:spcBef>
                <a:spcPts val="600"/>
              </a:spcBef>
              <a:buFont typeface="Arial"/>
              <a:buChar char="•"/>
              <a:tabLst>
                <a:tab pos="1825625" algn="l"/>
              </a:tabLst>
            </a:pPr>
            <a:r>
              <a:rPr lang="en-US" b="1" dirty="0" smtClean="0">
                <a:latin typeface="Arial Narrow"/>
                <a:cs typeface="Arial Narrow"/>
              </a:rPr>
              <a:t>Service type and level – self service to extensive personal attention</a:t>
            </a:r>
          </a:p>
          <a:p>
            <a:pPr marL="455613" lvl="1" indent="-228600" defTabSz="454025">
              <a:spcBef>
                <a:spcPts val="600"/>
              </a:spcBef>
              <a:buFont typeface="Arial"/>
              <a:buChar char="•"/>
              <a:tabLst>
                <a:tab pos="1825625" algn="l"/>
              </a:tabLst>
            </a:pPr>
            <a:r>
              <a:rPr lang="en-US" b="1" dirty="0" smtClean="0">
                <a:latin typeface="Arial Narrow"/>
                <a:cs typeface="Arial Narrow"/>
              </a:rPr>
              <a:t>Ownership – from individuals to multinational corporations</a:t>
            </a:r>
          </a:p>
          <a:p>
            <a:pPr marL="455613" lvl="1" indent="-228600" defTabSz="454025">
              <a:spcBef>
                <a:spcPts val="600"/>
              </a:spcBef>
              <a:buFont typeface="Arial"/>
              <a:buChar char="•"/>
              <a:tabLst>
                <a:tab pos="1825625" algn="l"/>
              </a:tabLst>
            </a:pPr>
            <a:r>
              <a:rPr lang="en-US" b="1" dirty="0" smtClean="0">
                <a:latin typeface="Arial Narrow"/>
                <a:cs typeface="Arial Narrow"/>
              </a:rPr>
              <a:t>Number of stores – single/local store to many/multinational</a:t>
            </a:r>
          </a:p>
          <a:p>
            <a:pPr marL="455613" lvl="1" indent="-228600" defTabSz="454025">
              <a:spcBef>
                <a:spcPts val="600"/>
              </a:spcBef>
              <a:buFont typeface="Arial"/>
              <a:buChar char="•"/>
              <a:tabLst>
                <a:tab pos="1825625" algn="l"/>
              </a:tabLst>
            </a:pPr>
            <a:r>
              <a:rPr lang="en-US" b="1" dirty="0" smtClean="0">
                <a:latin typeface="Arial Narrow"/>
                <a:cs typeface="Arial Narrow"/>
              </a:rPr>
              <a:t>Connection  between strategy and operations – tightly integrated to separated – franchising</a:t>
            </a: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1501631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a:solidFill>
                  <a:schemeClr val="bg1"/>
                </a:solidFill>
                <a:latin typeface="Arial Narrow"/>
                <a:cs typeface="Arial Narrow"/>
              </a:rPr>
              <a:t>Retailing and Wholesaling</a:t>
            </a:r>
          </a:p>
        </p:txBody>
      </p:sp>
      <p:sp>
        <p:nvSpPr>
          <p:cNvPr id="7" name="TextBox 6"/>
          <p:cNvSpPr txBox="1"/>
          <p:nvPr/>
        </p:nvSpPr>
        <p:spPr>
          <a:xfrm>
            <a:off x="938696" y="1600200"/>
            <a:ext cx="7971784" cy="4154984"/>
          </a:xfrm>
          <a:prstGeom prst="rect">
            <a:avLst/>
          </a:prstGeom>
          <a:noFill/>
        </p:spPr>
        <p:txBody>
          <a:bodyPr wrap="square" lIns="0" tIns="0" rIns="0" bIns="0" rtlCol="0">
            <a:spAutoFit/>
          </a:bodyPr>
          <a:lstStyle/>
          <a:p>
            <a:r>
              <a:rPr lang="en-US" sz="3000" b="1" dirty="0" smtClean="0">
                <a:latin typeface="Arial Narrow"/>
                <a:cs typeface="Arial Narrow"/>
              </a:rPr>
              <a:t>Session Roadmap B</a:t>
            </a:r>
          </a:p>
          <a:p>
            <a:pPr marL="682625" indent="-223838" defTabSz="454025">
              <a:spcBef>
                <a:spcPts val="1200"/>
              </a:spcBef>
              <a:tabLst>
                <a:tab pos="1825625" algn="l"/>
              </a:tabLst>
            </a:pPr>
            <a:r>
              <a:rPr lang="en-US" sz="2000" dirty="0" smtClean="0">
                <a:latin typeface="Arial Narrow"/>
                <a:cs typeface="Arial Narrow"/>
              </a:rPr>
              <a:t>•	Value Retailers Offer</a:t>
            </a:r>
          </a:p>
          <a:p>
            <a:pPr marL="682625" indent="-223838" defTabSz="454025">
              <a:spcBef>
                <a:spcPts val="1200"/>
              </a:spcBef>
              <a:tabLst>
                <a:tab pos="1825625" algn="l"/>
              </a:tabLst>
            </a:pPr>
            <a:r>
              <a:rPr lang="en-US" sz="2000" dirty="0" smtClean="0">
                <a:latin typeface="Arial Narrow"/>
                <a:cs typeface="Arial Narrow"/>
              </a:rPr>
              <a:t>•	Alternative Retail Forms</a:t>
            </a:r>
          </a:p>
          <a:p>
            <a:pPr marL="682625" indent="-223838" defTabSz="454025">
              <a:spcBef>
                <a:spcPts val="1200"/>
              </a:spcBef>
              <a:tabLst>
                <a:tab pos="1825625" algn="l"/>
              </a:tabLst>
            </a:pPr>
            <a:r>
              <a:rPr lang="en-US" sz="2000" b="1" dirty="0" smtClean="0">
                <a:latin typeface="Arial Narrow"/>
                <a:cs typeface="Arial Narrow"/>
              </a:rPr>
              <a:t>•   Retail </a:t>
            </a:r>
            <a:r>
              <a:rPr lang="en-US" sz="2000" b="1" dirty="0" smtClean="0">
                <a:latin typeface="Arial Narrow"/>
                <a:cs typeface="Arial Narrow"/>
              </a:rPr>
              <a:t>Store </a:t>
            </a:r>
            <a:r>
              <a:rPr lang="en-US" sz="2000" b="1" dirty="0" smtClean="0">
                <a:latin typeface="Arial Narrow"/>
                <a:cs typeface="Arial Narrow"/>
              </a:rPr>
              <a:t>Location</a:t>
            </a:r>
          </a:p>
          <a:p>
            <a:pPr marL="682625" indent="-223838" defTabSz="454025">
              <a:spcBef>
                <a:spcPts val="1200"/>
              </a:spcBef>
              <a:tabLst>
                <a:tab pos="1825625" algn="l"/>
              </a:tabLst>
            </a:pPr>
            <a:r>
              <a:rPr lang="en-US" sz="2000" dirty="0" smtClean="0">
                <a:latin typeface="Arial Narrow"/>
                <a:cs typeface="Arial Narrow"/>
              </a:rPr>
              <a:t>•	Contemporary Retailing Trends</a:t>
            </a:r>
          </a:p>
          <a:p>
            <a:pPr marL="682625" indent="-223838" defTabSz="454025">
              <a:spcBef>
                <a:spcPts val="1200"/>
              </a:spcBef>
              <a:tabLst>
                <a:tab pos="1825625" algn="l"/>
              </a:tabLst>
            </a:pPr>
            <a:r>
              <a:rPr lang="en-US" sz="2000" dirty="0" smtClean="0">
                <a:latin typeface="Arial Narrow"/>
                <a:cs typeface="Arial Narrow"/>
              </a:rPr>
              <a:t>•	Retail Profitability</a:t>
            </a:r>
          </a:p>
          <a:p>
            <a:pPr marL="682625" indent="-223838" defTabSz="454025">
              <a:spcBef>
                <a:spcPts val="1200"/>
              </a:spcBef>
              <a:tabLst>
                <a:tab pos="1825625" algn="l"/>
              </a:tabLst>
            </a:pPr>
            <a:r>
              <a:rPr lang="en-US" sz="2000" dirty="0" smtClean="0">
                <a:latin typeface="Arial Narrow"/>
                <a:cs typeface="Arial Narrow"/>
              </a:rPr>
              <a:t>•	Wholesaling</a:t>
            </a:r>
          </a:p>
          <a:p>
            <a:pPr marL="682625" indent="-223838" defTabSz="454025">
              <a:spcBef>
                <a:spcPts val="1200"/>
              </a:spcBef>
              <a:tabLst>
                <a:tab pos="1825625" algn="l"/>
              </a:tabLst>
            </a:pPr>
            <a:endParaRPr lang="en-US" sz="2000" b="1" dirty="0">
              <a:latin typeface="Arial Narrow"/>
              <a:cs typeface="Arial Narrow"/>
            </a:endParaRPr>
          </a:p>
          <a:p>
            <a:pPr marL="682625" indent="-223838" defTabSz="454025">
              <a:spcBef>
                <a:spcPts val="1200"/>
              </a:spcBef>
              <a:tabLst>
                <a:tab pos="1825625" algn="l"/>
              </a:tabLst>
            </a:pPr>
            <a:endParaRPr lang="en-US" sz="2000" b="1" dirty="0" smtClean="0">
              <a:latin typeface="Arial Narrow"/>
              <a:cs typeface="Arial Narrow"/>
            </a:endParaRP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694263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Retail Location</a:t>
            </a:r>
            <a:endParaRPr lang="en-US" sz="2800" dirty="0">
              <a:solidFill>
                <a:schemeClr val="bg1"/>
              </a:solidFill>
              <a:latin typeface="Arial Narrow"/>
              <a:cs typeface="Arial Narrow"/>
            </a:endParaRPr>
          </a:p>
        </p:txBody>
      </p:sp>
      <p:sp>
        <p:nvSpPr>
          <p:cNvPr id="7" name="TextBox 6"/>
          <p:cNvSpPr txBox="1"/>
          <p:nvPr/>
        </p:nvSpPr>
        <p:spPr>
          <a:xfrm>
            <a:off x="941832" y="1600200"/>
            <a:ext cx="7971784" cy="3123932"/>
          </a:xfrm>
          <a:prstGeom prst="rect">
            <a:avLst/>
          </a:prstGeom>
          <a:noFill/>
        </p:spPr>
        <p:txBody>
          <a:bodyPr wrap="square" lIns="0" tIns="0" rIns="0" bIns="0" rtlCol="0">
            <a:spAutoFit/>
          </a:bodyPr>
          <a:lstStyle/>
          <a:p>
            <a:pPr indent="3175" defTabSz="454025">
              <a:spcBef>
                <a:spcPts val="1200"/>
              </a:spcBef>
              <a:tabLst>
                <a:tab pos="1825625" algn="l"/>
              </a:tabLst>
            </a:pPr>
            <a:r>
              <a:rPr lang="en-US" sz="2400" b="1" dirty="0" smtClean="0">
                <a:latin typeface="Arial Narrow"/>
                <a:cs typeface="Arial Narrow"/>
              </a:rPr>
              <a:t>Securing Traffic to </a:t>
            </a:r>
            <a:r>
              <a:rPr lang="en-US" sz="2400" b="1" dirty="0">
                <a:latin typeface="Arial Narrow"/>
                <a:cs typeface="Arial Narrow"/>
              </a:rPr>
              <a:t>R</a:t>
            </a:r>
            <a:r>
              <a:rPr lang="en-US" sz="2400" b="1" dirty="0" smtClean="0">
                <a:latin typeface="Arial Narrow"/>
                <a:cs typeface="Arial Narrow"/>
              </a:rPr>
              <a:t>etail </a:t>
            </a:r>
            <a:r>
              <a:rPr lang="en-US" sz="2400" b="1" dirty="0">
                <a:latin typeface="Arial Narrow"/>
                <a:cs typeface="Arial Narrow"/>
              </a:rPr>
              <a:t>S</a:t>
            </a:r>
            <a:r>
              <a:rPr lang="en-US" sz="2400" b="1" dirty="0" smtClean="0">
                <a:latin typeface="Arial Narrow"/>
                <a:cs typeface="Arial Narrow"/>
              </a:rPr>
              <a:t>tores</a:t>
            </a:r>
          </a:p>
          <a:p>
            <a:pPr marL="455613" lvl="1" indent="-228600" defTabSz="454025">
              <a:spcBef>
                <a:spcPts val="1200"/>
              </a:spcBef>
              <a:buFont typeface="Arial"/>
              <a:buChar char="•"/>
              <a:tabLst>
                <a:tab pos="1825625" algn="l"/>
              </a:tabLst>
            </a:pPr>
            <a:r>
              <a:rPr lang="en-US" sz="2000" b="1" dirty="0" smtClean="0">
                <a:latin typeface="Arial Narrow"/>
                <a:cs typeface="Arial Narrow"/>
              </a:rPr>
              <a:t>Internet retailing – key challenge – increase website traffic</a:t>
            </a:r>
          </a:p>
          <a:p>
            <a:pPr marL="455613" lvl="1" indent="-228600" defTabSz="454025">
              <a:spcBef>
                <a:spcPts val="1200"/>
              </a:spcBef>
              <a:buFont typeface="Arial"/>
              <a:buChar char="•"/>
              <a:tabLst>
                <a:tab pos="1825625" algn="l"/>
              </a:tabLst>
            </a:pPr>
            <a:r>
              <a:rPr lang="en-US" sz="2000" b="1" dirty="0" smtClean="0">
                <a:latin typeface="Arial Narrow"/>
                <a:cs typeface="Arial Narrow"/>
              </a:rPr>
              <a:t>Fixed location retail stores</a:t>
            </a:r>
          </a:p>
          <a:p>
            <a:pPr marL="909638" lvl="2" indent="-227013" defTabSz="454025">
              <a:spcBef>
                <a:spcPts val="1200"/>
              </a:spcBef>
              <a:buFont typeface="Arial"/>
              <a:buChar char="•"/>
              <a:tabLst>
                <a:tab pos="1825625" algn="l"/>
              </a:tabLst>
            </a:pPr>
            <a:r>
              <a:rPr lang="en-US" b="1" dirty="0" smtClean="0">
                <a:latin typeface="Arial Narrow"/>
                <a:cs typeface="Arial Narrow"/>
              </a:rPr>
              <a:t>Location, location, location</a:t>
            </a:r>
          </a:p>
          <a:p>
            <a:pPr marL="909638" lvl="2" indent="-227013" defTabSz="454025">
              <a:spcBef>
                <a:spcPts val="1200"/>
              </a:spcBef>
              <a:buFont typeface="Arial"/>
              <a:buChar char="•"/>
              <a:tabLst>
                <a:tab pos="1825625" algn="l"/>
              </a:tabLst>
            </a:pPr>
            <a:r>
              <a:rPr lang="en-US" b="1" dirty="0" smtClean="0">
                <a:latin typeface="Arial Narrow"/>
                <a:cs typeface="Arial Narrow"/>
              </a:rPr>
              <a:t>Main Options:</a:t>
            </a:r>
          </a:p>
          <a:p>
            <a:pPr marL="1143000" lvl="3" indent="-228600" defTabSz="454025">
              <a:spcBef>
                <a:spcPts val="600"/>
              </a:spcBef>
              <a:buFont typeface="Arial"/>
              <a:buChar char="•"/>
              <a:tabLst>
                <a:tab pos="1825625" algn="l"/>
              </a:tabLst>
            </a:pPr>
            <a:r>
              <a:rPr lang="en-US" sz="1600" b="1" dirty="0" smtClean="0">
                <a:latin typeface="Arial Narrow"/>
                <a:cs typeface="Arial Narrow"/>
              </a:rPr>
              <a:t>Main street – concentration of complementary stores</a:t>
            </a:r>
          </a:p>
          <a:p>
            <a:pPr marL="1143000" lvl="3" indent="-228600" defTabSz="454025">
              <a:spcBef>
                <a:spcPts val="600"/>
              </a:spcBef>
              <a:buFont typeface="Arial"/>
              <a:buChar char="•"/>
              <a:tabLst>
                <a:tab pos="1825625" algn="l"/>
              </a:tabLst>
            </a:pPr>
            <a:r>
              <a:rPr lang="en-US" sz="1600" b="1" dirty="0" smtClean="0">
                <a:latin typeface="Arial Narrow"/>
                <a:cs typeface="Arial Narrow"/>
              </a:rPr>
              <a:t>Outdoor malls – derivative of main street shopping; </a:t>
            </a:r>
            <a:r>
              <a:rPr lang="en-US" sz="1600" b="1" dirty="0">
                <a:latin typeface="Arial Narrow"/>
                <a:cs typeface="Arial Narrow"/>
              </a:rPr>
              <a:t>protection from </a:t>
            </a:r>
            <a:r>
              <a:rPr lang="en-US" sz="1600" b="1" dirty="0" smtClean="0">
                <a:latin typeface="Arial Narrow"/>
                <a:cs typeface="Arial Narrow"/>
              </a:rPr>
              <a:t>traffic</a:t>
            </a:r>
          </a:p>
          <a:p>
            <a:pPr marL="1143000" lvl="3" indent="-228600" defTabSz="454025">
              <a:spcBef>
                <a:spcPts val="600"/>
              </a:spcBef>
              <a:buFont typeface="Arial"/>
              <a:buChar char="•"/>
              <a:tabLst>
                <a:tab pos="1825625" algn="l"/>
              </a:tabLst>
            </a:pPr>
            <a:r>
              <a:rPr lang="en-US" sz="1600" b="1" dirty="0" smtClean="0">
                <a:latin typeface="Arial Narrow"/>
                <a:cs typeface="Arial Narrow"/>
              </a:rPr>
              <a:t>Indoor malls – provide managed environment; protection from traffic</a:t>
            </a: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1202360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a:solidFill>
                  <a:schemeClr val="bg1"/>
                </a:solidFill>
                <a:latin typeface="Arial Narrow"/>
                <a:cs typeface="Arial Narrow"/>
              </a:rPr>
              <a:t>Retailing and Wholesaling</a:t>
            </a:r>
          </a:p>
        </p:txBody>
      </p:sp>
      <p:sp>
        <p:nvSpPr>
          <p:cNvPr id="7" name="TextBox 6"/>
          <p:cNvSpPr txBox="1"/>
          <p:nvPr/>
        </p:nvSpPr>
        <p:spPr>
          <a:xfrm>
            <a:off x="938696" y="1600200"/>
            <a:ext cx="7971784" cy="4154984"/>
          </a:xfrm>
          <a:prstGeom prst="rect">
            <a:avLst/>
          </a:prstGeom>
          <a:noFill/>
        </p:spPr>
        <p:txBody>
          <a:bodyPr wrap="square" lIns="0" tIns="0" rIns="0" bIns="0" rtlCol="0">
            <a:spAutoFit/>
          </a:bodyPr>
          <a:lstStyle/>
          <a:p>
            <a:r>
              <a:rPr lang="en-US" sz="3000" b="1" dirty="0" smtClean="0">
                <a:latin typeface="Arial Narrow"/>
                <a:cs typeface="Arial Narrow"/>
              </a:rPr>
              <a:t>Session Roadmap B</a:t>
            </a:r>
          </a:p>
          <a:p>
            <a:pPr marL="682625" indent="-223838" defTabSz="454025">
              <a:spcBef>
                <a:spcPts val="1200"/>
              </a:spcBef>
              <a:tabLst>
                <a:tab pos="1825625" algn="l"/>
              </a:tabLst>
            </a:pPr>
            <a:r>
              <a:rPr lang="en-US" sz="2000" dirty="0" smtClean="0">
                <a:latin typeface="Arial Narrow"/>
                <a:cs typeface="Arial Narrow"/>
              </a:rPr>
              <a:t>•	Value Retailers Offer</a:t>
            </a:r>
          </a:p>
          <a:p>
            <a:pPr marL="682625" indent="-223838" defTabSz="454025">
              <a:spcBef>
                <a:spcPts val="1200"/>
              </a:spcBef>
              <a:tabLst>
                <a:tab pos="1825625" algn="l"/>
              </a:tabLst>
            </a:pPr>
            <a:r>
              <a:rPr lang="en-US" sz="2000" dirty="0" smtClean="0">
                <a:latin typeface="Arial Narrow"/>
                <a:cs typeface="Arial Narrow"/>
              </a:rPr>
              <a:t>•	Alternative Retail Forms</a:t>
            </a:r>
          </a:p>
          <a:p>
            <a:pPr marL="682625" indent="-223838" defTabSz="454025">
              <a:spcBef>
                <a:spcPts val="1200"/>
              </a:spcBef>
              <a:tabLst>
                <a:tab pos="1825625" algn="l"/>
              </a:tabLst>
            </a:pPr>
            <a:r>
              <a:rPr lang="en-US" sz="2000" dirty="0" smtClean="0">
                <a:latin typeface="Arial Narrow"/>
                <a:cs typeface="Arial Narrow"/>
              </a:rPr>
              <a:t>•   Retail </a:t>
            </a:r>
            <a:r>
              <a:rPr lang="en-US" sz="2000" dirty="0" smtClean="0">
                <a:latin typeface="Arial Narrow"/>
                <a:cs typeface="Arial Narrow"/>
              </a:rPr>
              <a:t>Store </a:t>
            </a:r>
            <a:r>
              <a:rPr lang="en-US" sz="2000" dirty="0" smtClean="0">
                <a:latin typeface="Arial Narrow"/>
                <a:cs typeface="Arial Narrow"/>
              </a:rPr>
              <a:t>Location</a:t>
            </a:r>
          </a:p>
          <a:p>
            <a:pPr marL="682625" indent="-223838" defTabSz="454025">
              <a:spcBef>
                <a:spcPts val="1200"/>
              </a:spcBef>
              <a:tabLst>
                <a:tab pos="1825625" algn="l"/>
              </a:tabLst>
            </a:pPr>
            <a:r>
              <a:rPr lang="en-US" sz="2000" b="1" dirty="0" smtClean="0">
                <a:latin typeface="Arial Narrow"/>
                <a:cs typeface="Arial Narrow"/>
              </a:rPr>
              <a:t>•	Contemporary Retailing Trends</a:t>
            </a:r>
          </a:p>
          <a:p>
            <a:pPr marL="682625" indent="-223838" defTabSz="454025">
              <a:spcBef>
                <a:spcPts val="1200"/>
              </a:spcBef>
              <a:tabLst>
                <a:tab pos="1825625" algn="l"/>
              </a:tabLst>
            </a:pPr>
            <a:r>
              <a:rPr lang="en-US" sz="2000" dirty="0" smtClean="0">
                <a:latin typeface="Arial Narrow"/>
                <a:cs typeface="Arial Narrow"/>
              </a:rPr>
              <a:t>•	Retail Profitability</a:t>
            </a:r>
          </a:p>
          <a:p>
            <a:pPr marL="682625" indent="-223838" defTabSz="454025">
              <a:spcBef>
                <a:spcPts val="1200"/>
              </a:spcBef>
              <a:tabLst>
                <a:tab pos="1825625" algn="l"/>
              </a:tabLst>
            </a:pPr>
            <a:r>
              <a:rPr lang="en-US" sz="2000" dirty="0" smtClean="0">
                <a:latin typeface="Arial Narrow"/>
                <a:cs typeface="Arial Narrow"/>
              </a:rPr>
              <a:t>•	Wholesaling</a:t>
            </a:r>
          </a:p>
          <a:p>
            <a:pPr marL="682625" indent="-223838" defTabSz="454025">
              <a:spcBef>
                <a:spcPts val="1200"/>
              </a:spcBef>
              <a:tabLst>
                <a:tab pos="1825625" algn="l"/>
              </a:tabLst>
            </a:pPr>
            <a:endParaRPr lang="en-US" sz="2000" b="1" dirty="0">
              <a:latin typeface="Arial Narrow"/>
              <a:cs typeface="Arial Narrow"/>
            </a:endParaRPr>
          </a:p>
          <a:p>
            <a:pPr marL="682625" indent="-223838" defTabSz="454025">
              <a:spcBef>
                <a:spcPts val="1200"/>
              </a:spcBef>
              <a:tabLst>
                <a:tab pos="1825625" algn="l"/>
              </a:tabLst>
            </a:pPr>
            <a:endParaRPr lang="en-US" sz="2000" b="1" dirty="0" smtClean="0">
              <a:latin typeface="Arial Narrow"/>
              <a:cs typeface="Arial Narrow"/>
            </a:endParaRP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2434689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 Class Discussion</a:t>
            </a:r>
            <a:endParaRPr lang="en-US" sz="2800" dirty="0">
              <a:solidFill>
                <a:schemeClr val="bg1"/>
              </a:solidFill>
              <a:latin typeface="Arial Narrow"/>
              <a:cs typeface="Arial Narrow"/>
            </a:endParaRPr>
          </a:p>
        </p:txBody>
      </p:sp>
      <p:sp>
        <p:nvSpPr>
          <p:cNvPr id="2" name="Title 1"/>
          <p:cNvSpPr>
            <a:spLocks noGrp="1"/>
          </p:cNvSpPr>
          <p:nvPr>
            <p:ph type="title"/>
          </p:nvPr>
        </p:nvSpPr>
        <p:spPr>
          <a:xfrm>
            <a:off x="941832" y="1600200"/>
            <a:ext cx="7292001" cy="1831271"/>
          </a:xfrm>
        </p:spPr>
        <p:txBody>
          <a:bodyPr wrap="square" lIns="0" tIns="0" rIns="0" bIns="0">
            <a:spAutoFit/>
          </a:bodyPr>
          <a:lstStyle/>
          <a:p>
            <a:pPr algn="l">
              <a:lnSpc>
                <a:spcPts val="3600"/>
              </a:lnSpc>
            </a:pPr>
            <a:r>
              <a:rPr lang="en-US" sz="2400" b="1" dirty="0" smtClean="0">
                <a:latin typeface="Arial Narrow"/>
                <a:cs typeface="Arial Narrow"/>
              </a:rPr>
              <a:t>What factors are driving the growth of Internet shopping. </a:t>
            </a:r>
            <a:br>
              <a:rPr lang="en-US" sz="2400" b="1" dirty="0" smtClean="0">
                <a:latin typeface="Arial Narrow"/>
                <a:cs typeface="Arial Narrow"/>
              </a:rPr>
            </a:br>
            <a:r>
              <a:rPr lang="en-US" sz="2400" b="1" dirty="0" smtClean="0">
                <a:latin typeface="Arial Narrow"/>
                <a:cs typeface="Arial Narrow"/>
              </a:rPr>
              <a:t>Do you see any limits to its growth? Will Internet shopping eventually put all other retail forms out of business? Why or why not?  </a:t>
            </a:r>
            <a:endParaRPr lang="en-US" sz="2400" b="1" dirty="0">
              <a:latin typeface="Arial Narrow"/>
              <a:cs typeface="Arial Narrow"/>
            </a:endParaRPr>
          </a:p>
        </p:txBody>
      </p:sp>
      <p:grpSp>
        <p:nvGrpSpPr>
          <p:cNvPr id="5" name="Group 4"/>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10264295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Contemporary Retailing Trends</a:t>
            </a:r>
            <a:endParaRPr lang="en-US" sz="2800" dirty="0">
              <a:solidFill>
                <a:schemeClr val="bg1"/>
              </a:solidFill>
              <a:latin typeface="Arial Narrow"/>
              <a:cs typeface="Arial Narrow"/>
            </a:endParaRPr>
          </a:p>
        </p:txBody>
      </p:sp>
      <p:sp>
        <p:nvSpPr>
          <p:cNvPr id="7" name="TextBox 6"/>
          <p:cNvSpPr txBox="1"/>
          <p:nvPr/>
        </p:nvSpPr>
        <p:spPr>
          <a:xfrm>
            <a:off x="941832" y="1600200"/>
            <a:ext cx="7297195" cy="2785378"/>
          </a:xfrm>
          <a:prstGeom prst="rect">
            <a:avLst/>
          </a:prstGeom>
          <a:noFill/>
        </p:spPr>
        <p:txBody>
          <a:bodyPr wrap="square" lIns="0" tIns="0" rIns="0" bIns="0" rtlCol="0">
            <a:spAutoFit/>
          </a:bodyPr>
          <a:lstStyle/>
          <a:p>
            <a:pPr marL="687388" indent="-230188" defTabSz="454025">
              <a:spcBef>
                <a:spcPts val="600"/>
              </a:spcBef>
              <a:buFont typeface="Arial"/>
              <a:buChar char="•"/>
              <a:tabLst>
                <a:tab pos="1825625" algn="l"/>
              </a:tabLst>
            </a:pPr>
            <a:r>
              <a:rPr lang="en-US" b="1" dirty="0" smtClean="0">
                <a:latin typeface="Arial Narrow"/>
                <a:cs typeface="Arial Narrow"/>
              </a:rPr>
              <a:t>Growth of Internet Shopping – </a:t>
            </a:r>
            <a:r>
              <a:rPr lang="en-US" sz="1600" b="1" dirty="0" smtClean="0">
                <a:latin typeface="Arial Narrow"/>
                <a:cs typeface="Arial Narrow"/>
              </a:rPr>
              <a:t>many drivers</a:t>
            </a:r>
          </a:p>
          <a:p>
            <a:pPr marL="687388" indent="-230188" defTabSz="454025">
              <a:spcBef>
                <a:spcPts val="600"/>
              </a:spcBef>
              <a:buFont typeface="Arial"/>
              <a:buChar char="•"/>
              <a:tabLst>
                <a:tab pos="1825625" algn="l"/>
              </a:tabLst>
            </a:pPr>
            <a:r>
              <a:rPr lang="en-US" b="1" dirty="0" smtClean="0">
                <a:latin typeface="Arial Narrow"/>
                <a:cs typeface="Arial Narrow"/>
              </a:rPr>
              <a:t>Tracking Shopping Behavior </a:t>
            </a:r>
            <a:r>
              <a:rPr lang="en-US" sz="1400" b="1" dirty="0" smtClean="0">
                <a:latin typeface="Arial Narrow"/>
                <a:cs typeface="Arial Narrow"/>
              </a:rPr>
              <a:t>– </a:t>
            </a:r>
            <a:r>
              <a:rPr lang="en-US" sz="1600" b="1" dirty="0" smtClean="0">
                <a:latin typeface="Arial Narrow"/>
                <a:cs typeface="Arial Narrow"/>
              </a:rPr>
              <a:t>explosion of data on consumer shopping patterns</a:t>
            </a:r>
          </a:p>
          <a:p>
            <a:pPr marL="687388" indent="-230188" defTabSz="454025">
              <a:spcBef>
                <a:spcPts val="600"/>
              </a:spcBef>
              <a:buFont typeface="Arial"/>
              <a:buChar char="•"/>
              <a:tabLst>
                <a:tab pos="1825625" algn="l"/>
              </a:tabLst>
            </a:pPr>
            <a:r>
              <a:rPr lang="en-US" b="1" dirty="0" smtClean="0">
                <a:latin typeface="Arial Narrow"/>
                <a:cs typeface="Arial Narrow"/>
              </a:rPr>
              <a:t>Integrated Physical/Digital Operations </a:t>
            </a:r>
          </a:p>
          <a:p>
            <a:pPr marL="687388" indent="-230188" defTabSz="454025">
              <a:spcBef>
                <a:spcPts val="600"/>
              </a:spcBef>
              <a:buFont typeface="Arial"/>
              <a:buChar char="•"/>
              <a:tabLst>
                <a:tab pos="1825625" algn="l"/>
              </a:tabLst>
            </a:pPr>
            <a:r>
              <a:rPr lang="en-US" b="1" dirty="0" smtClean="0">
                <a:latin typeface="Arial Narrow"/>
                <a:cs typeface="Arial Narrow"/>
              </a:rPr>
              <a:t>Globalization of Retailing </a:t>
            </a:r>
            <a:r>
              <a:rPr lang="en-US" sz="1400" b="1" dirty="0" smtClean="0">
                <a:latin typeface="Arial Narrow"/>
                <a:cs typeface="Arial Narrow"/>
              </a:rPr>
              <a:t>– </a:t>
            </a:r>
            <a:r>
              <a:rPr lang="en-US" sz="1600" b="1" dirty="0" smtClean="0">
                <a:latin typeface="Arial Narrow"/>
                <a:cs typeface="Arial Narrow"/>
              </a:rPr>
              <a:t>retailers going abroad with mixed results</a:t>
            </a:r>
          </a:p>
          <a:p>
            <a:pPr marL="687388" indent="-230188" defTabSz="454025">
              <a:spcBef>
                <a:spcPts val="600"/>
              </a:spcBef>
              <a:buFont typeface="Arial"/>
              <a:buChar char="•"/>
              <a:tabLst>
                <a:tab pos="1825625" algn="l"/>
              </a:tabLst>
            </a:pPr>
            <a:r>
              <a:rPr lang="en-US" b="1" dirty="0" smtClean="0">
                <a:latin typeface="Arial Narrow"/>
                <a:cs typeface="Arial Narrow"/>
              </a:rPr>
              <a:t>Peer-To-Peer (P2P) Transactions – </a:t>
            </a:r>
            <a:r>
              <a:rPr lang="en-US" sz="1600" b="1" dirty="0" smtClean="0">
                <a:latin typeface="Arial Narrow"/>
                <a:cs typeface="Arial Narrow"/>
              </a:rPr>
              <a:t>dramatic growth: </a:t>
            </a:r>
            <a:r>
              <a:rPr lang="en-US" sz="1600" b="1" dirty="0" err="1" smtClean="0">
                <a:latin typeface="Arial Narrow"/>
                <a:cs typeface="Arial Narrow"/>
              </a:rPr>
              <a:t>Uber</a:t>
            </a:r>
            <a:r>
              <a:rPr lang="en-US" sz="1600" b="1" dirty="0" smtClean="0">
                <a:latin typeface="Arial Narrow"/>
                <a:cs typeface="Arial Narrow"/>
              </a:rPr>
              <a:t>, </a:t>
            </a:r>
            <a:r>
              <a:rPr lang="en-US" sz="1600" b="1" dirty="0" err="1" smtClean="0">
                <a:latin typeface="Arial Narrow"/>
                <a:cs typeface="Arial Narrow"/>
              </a:rPr>
              <a:t>Airbnb</a:t>
            </a:r>
            <a:r>
              <a:rPr lang="en-US" sz="1600" b="1" dirty="0" smtClean="0">
                <a:latin typeface="Arial Narrow"/>
                <a:cs typeface="Arial Narrow"/>
              </a:rPr>
              <a:t>, and others – very high share valuations</a:t>
            </a:r>
          </a:p>
          <a:p>
            <a:pPr marL="687388" indent="-230188" defTabSz="454025">
              <a:spcBef>
                <a:spcPts val="600"/>
              </a:spcBef>
              <a:buFont typeface="Arial"/>
              <a:buChar char="•"/>
              <a:tabLst>
                <a:tab pos="1825625" algn="l"/>
              </a:tabLst>
            </a:pPr>
            <a:r>
              <a:rPr lang="en-US" b="1" dirty="0" smtClean="0">
                <a:latin typeface="Arial Narrow"/>
                <a:cs typeface="Arial Narrow"/>
              </a:rPr>
              <a:t>Evolution in Purchasing, Payment Systems – </a:t>
            </a:r>
            <a:r>
              <a:rPr lang="en-US" sz="1600" b="1" dirty="0" smtClean="0">
                <a:latin typeface="Arial Narrow"/>
                <a:cs typeface="Arial Narrow"/>
              </a:rPr>
              <a:t>credit/debit cards – Apple Pay and others</a:t>
            </a: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4656634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a:solidFill>
                  <a:schemeClr val="bg1"/>
                </a:solidFill>
                <a:latin typeface="Arial Narrow"/>
                <a:cs typeface="Arial Narrow"/>
              </a:rPr>
              <a:t>Retailing and Wholesaling</a:t>
            </a:r>
          </a:p>
        </p:txBody>
      </p:sp>
      <p:sp>
        <p:nvSpPr>
          <p:cNvPr id="7" name="TextBox 6"/>
          <p:cNvSpPr txBox="1"/>
          <p:nvPr/>
        </p:nvSpPr>
        <p:spPr>
          <a:xfrm>
            <a:off x="938696" y="1600200"/>
            <a:ext cx="7971784" cy="4154984"/>
          </a:xfrm>
          <a:prstGeom prst="rect">
            <a:avLst/>
          </a:prstGeom>
          <a:noFill/>
        </p:spPr>
        <p:txBody>
          <a:bodyPr wrap="square" lIns="0" tIns="0" rIns="0" bIns="0" rtlCol="0">
            <a:spAutoFit/>
          </a:bodyPr>
          <a:lstStyle/>
          <a:p>
            <a:r>
              <a:rPr lang="en-US" sz="3000" b="1" dirty="0" smtClean="0">
                <a:latin typeface="Arial Narrow"/>
                <a:cs typeface="Arial Narrow"/>
              </a:rPr>
              <a:t>Session Roadmap B</a:t>
            </a:r>
          </a:p>
          <a:p>
            <a:pPr marL="682625" indent="-223838" defTabSz="454025">
              <a:spcBef>
                <a:spcPts val="1200"/>
              </a:spcBef>
              <a:tabLst>
                <a:tab pos="1825625" algn="l"/>
              </a:tabLst>
            </a:pPr>
            <a:r>
              <a:rPr lang="en-US" sz="2000" dirty="0" smtClean="0">
                <a:latin typeface="Arial Narrow"/>
                <a:cs typeface="Arial Narrow"/>
              </a:rPr>
              <a:t>•	Value Retailers Offer</a:t>
            </a:r>
          </a:p>
          <a:p>
            <a:pPr marL="682625" indent="-223838" defTabSz="454025">
              <a:spcBef>
                <a:spcPts val="1200"/>
              </a:spcBef>
              <a:tabLst>
                <a:tab pos="1825625" algn="l"/>
              </a:tabLst>
            </a:pPr>
            <a:r>
              <a:rPr lang="en-US" sz="2000" dirty="0" smtClean="0">
                <a:latin typeface="Arial Narrow"/>
                <a:cs typeface="Arial Narrow"/>
              </a:rPr>
              <a:t>•	Alternative Retail Forms</a:t>
            </a:r>
          </a:p>
          <a:p>
            <a:pPr marL="682625" indent="-223838" defTabSz="454025">
              <a:spcBef>
                <a:spcPts val="1200"/>
              </a:spcBef>
              <a:tabLst>
                <a:tab pos="1825625" algn="l"/>
              </a:tabLst>
            </a:pPr>
            <a:r>
              <a:rPr lang="en-US" sz="2000" dirty="0" smtClean="0">
                <a:latin typeface="Arial Narrow"/>
                <a:cs typeface="Arial Narrow"/>
              </a:rPr>
              <a:t>•   </a:t>
            </a:r>
            <a:r>
              <a:rPr lang="en-US" sz="2000" dirty="0" smtClean="0">
                <a:latin typeface="Arial Narrow"/>
                <a:cs typeface="Arial Narrow"/>
              </a:rPr>
              <a:t>Retail </a:t>
            </a:r>
            <a:r>
              <a:rPr lang="en-US" sz="2000" dirty="0" smtClean="0">
                <a:latin typeface="Arial Narrow"/>
                <a:cs typeface="Arial Narrow"/>
              </a:rPr>
              <a:t>Store Location</a:t>
            </a:r>
          </a:p>
          <a:p>
            <a:pPr marL="682625" indent="-223838" defTabSz="454025">
              <a:spcBef>
                <a:spcPts val="1200"/>
              </a:spcBef>
              <a:tabLst>
                <a:tab pos="1825625" algn="l"/>
              </a:tabLst>
            </a:pPr>
            <a:r>
              <a:rPr lang="en-US" sz="2000" dirty="0" smtClean="0">
                <a:latin typeface="Arial Narrow"/>
                <a:cs typeface="Arial Narrow"/>
              </a:rPr>
              <a:t>•	Contemporary Retailing Trends</a:t>
            </a:r>
          </a:p>
          <a:p>
            <a:pPr marL="682625" indent="-223838" defTabSz="454025">
              <a:spcBef>
                <a:spcPts val="1200"/>
              </a:spcBef>
              <a:tabLst>
                <a:tab pos="1825625" algn="l"/>
              </a:tabLst>
            </a:pPr>
            <a:r>
              <a:rPr lang="en-US" sz="2000" b="1" dirty="0" smtClean="0">
                <a:latin typeface="Arial Narrow"/>
                <a:cs typeface="Arial Narrow"/>
              </a:rPr>
              <a:t>•	Retail Profitability</a:t>
            </a:r>
          </a:p>
          <a:p>
            <a:pPr marL="682625" indent="-223838" defTabSz="454025">
              <a:spcBef>
                <a:spcPts val="1200"/>
              </a:spcBef>
              <a:tabLst>
                <a:tab pos="1825625" algn="l"/>
              </a:tabLst>
            </a:pPr>
            <a:r>
              <a:rPr lang="en-US" sz="2000" dirty="0" smtClean="0">
                <a:latin typeface="Arial Narrow"/>
                <a:cs typeface="Arial Narrow"/>
              </a:rPr>
              <a:t>•	Wholesaling</a:t>
            </a:r>
          </a:p>
          <a:p>
            <a:pPr marL="682625" indent="-223838" defTabSz="454025">
              <a:spcBef>
                <a:spcPts val="1200"/>
              </a:spcBef>
              <a:tabLst>
                <a:tab pos="1825625" algn="l"/>
              </a:tabLst>
            </a:pPr>
            <a:endParaRPr lang="en-US" sz="2000" b="1" dirty="0">
              <a:latin typeface="Arial Narrow"/>
              <a:cs typeface="Arial Narrow"/>
            </a:endParaRPr>
          </a:p>
          <a:p>
            <a:pPr marL="682625" indent="-223838" defTabSz="454025">
              <a:spcBef>
                <a:spcPts val="1200"/>
              </a:spcBef>
              <a:tabLst>
                <a:tab pos="1825625" algn="l"/>
              </a:tabLst>
            </a:pPr>
            <a:endParaRPr lang="en-US" sz="2000" b="1" dirty="0" smtClean="0">
              <a:latin typeface="Arial Narrow"/>
              <a:cs typeface="Arial Narrow"/>
            </a:endParaRP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15160477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Retail Profitability</a:t>
            </a:r>
            <a:endParaRPr lang="en-US" sz="2800" dirty="0">
              <a:solidFill>
                <a:schemeClr val="bg1"/>
              </a:solidFill>
              <a:latin typeface="Arial Narrow"/>
              <a:cs typeface="Arial Narrow"/>
            </a:endParaRPr>
          </a:p>
        </p:txBody>
      </p:sp>
      <p:sp>
        <p:nvSpPr>
          <p:cNvPr id="7" name="TextBox 6"/>
          <p:cNvSpPr txBox="1"/>
          <p:nvPr/>
        </p:nvSpPr>
        <p:spPr>
          <a:xfrm>
            <a:off x="938696" y="1600200"/>
            <a:ext cx="7971784" cy="2154436"/>
          </a:xfrm>
          <a:prstGeom prst="rect">
            <a:avLst/>
          </a:prstGeom>
          <a:noFill/>
        </p:spPr>
        <p:txBody>
          <a:bodyPr wrap="square" lIns="0" tIns="0" rIns="0" bIns="0" rtlCol="0">
            <a:spAutoFit/>
          </a:bodyPr>
          <a:lstStyle/>
          <a:p>
            <a:pPr marL="801687" indent="-342900" defTabSz="454025">
              <a:spcBef>
                <a:spcPts val="1200"/>
              </a:spcBef>
              <a:buFont typeface="Arial"/>
              <a:buChar char="•"/>
              <a:tabLst>
                <a:tab pos="1825625" algn="l"/>
              </a:tabLst>
            </a:pPr>
            <a:r>
              <a:rPr lang="en-US" sz="2000" b="1" dirty="0" smtClean="0">
                <a:latin typeface="Arial Narrow"/>
                <a:cs typeface="Arial Narrow"/>
              </a:rPr>
              <a:t>Margins</a:t>
            </a:r>
          </a:p>
          <a:p>
            <a:pPr marL="801687" indent="-342900" defTabSz="454025">
              <a:spcBef>
                <a:spcPts val="1200"/>
              </a:spcBef>
              <a:buFont typeface="Arial"/>
              <a:buChar char="•"/>
              <a:tabLst>
                <a:tab pos="1825625" algn="l"/>
              </a:tabLst>
            </a:pPr>
            <a:r>
              <a:rPr lang="en-US" sz="2000" dirty="0" smtClean="0">
                <a:latin typeface="Arial Narrow"/>
                <a:cs typeface="Arial Narrow"/>
              </a:rPr>
              <a:t>Setting Retail Price</a:t>
            </a:r>
          </a:p>
          <a:p>
            <a:pPr marL="801687" indent="-342900" defTabSz="454025">
              <a:spcBef>
                <a:spcPts val="1200"/>
              </a:spcBef>
              <a:buFont typeface="Arial"/>
              <a:buChar char="•"/>
              <a:tabLst>
                <a:tab pos="1825625" algn="l"/>
              </a:tabLst>
            </a:pPr>
            <a:r>
              <a:rPr lang="en-US" sz="2000" dirty="0" smtClean="0">
                <a:latin typeface="Arial Narrow"/>
                <a:cs typeface="Arial Narrow"/>
              </a:rPr>
              <a:t>Profitability</a:t>
            </a:r>
            <a:endParaRPr lang="en-US" sz="2000" dirty="0">
              <a:latin typeface="Arial Narrow"/>
              <a:cs typeface="Arial Narrow"/>
            </a:endParaRPr>
          </a:p>
          <a:p>
            <a:pPr marL="1258887" lvl="1" indent="-342900" defTabSz="454025">
              <a:spcBef>
                <a:spcPts val="1200"/>
              </a:spcBef>
              <a:buFont typeface="Arial"/>
              <a:buChar char="•"/>
              <a:tabLst>
                <a:tab pos="1825625" algn="l"/>
              </a:tabLst>
            </a:pPr>
            <a:endParaRPr lang="en-US" sz="2000" dirty="0">
              <a:latin typeface="Arial Narrow"/>
              <a:cs typeface="Arial Narrow"/>
            </a:endParaRPr>
          </a:p>
          <a:p>
            <a:pPr marL="682625" indent="-223838" defTabSz="454025">
              <a:spcBef>
                <a:spcPts val="1200"/>
              </a:spcBef>
              <a:tabLst>
                <a:tab pos="1825625" algn="l"/>
              </a:tabLst>
            </a:pPr>
            <a:endParaRPr lang="en-US" sz="2000" b="1" dirty="0" smtClean="0">
              <a:latin typeface="Arial Narrow"/>
              <a:cs typeface="Arial Narrow"/>
            </a:endParaRP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320575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Margins</a:t>
            </a:r>
            <a:endParaRPr lang="en-US" sz="2800" dirty="0">
              <a:solidFill>
                <a:schemeClr val="bg1"/>
              </a:solidFill>
              <a:latin typeface="Arial Narrow"/>
              <a:cs typeface="Arial Narrow"/>
            </a:endParaRPr>
          </a:p>
        </p:txBody>
      </p:sp>
      <p:sp>
        <p:nvSpPr>
          <p:cNvPr id="7" name="TextBox 6"/>
          <p:cNvSpPr txBox="1"/>
          <p:nvPr/>
        </p:nvSpPr>
        <p:spPr>
          <a:xfrm>
            <a:off x="938696" y="1600200"/>
            <a:ext cx="7971784" cy="769441"/>
          </a:xfrm>
          <a:prstGeom prst="rect">
            <a:avLst/>
          </a:prstGeom>
          <a:noFill/>
        </p:spPr>
        <p:txBody>
          <a:bodyPr wrap="square" lIns="0" tIns="0" rIns="0" bIns="0" rtlCol="0">
            <a:spAutoFit/>
          </a:bodyPr>
          <a:lstStyle/>
          <a:p>
            <a:pPr marL="455613" indent="-228600" defTabSz="454025">
              <a:spcBef>
                <a:spcPts val="1200"/>
              </a:spcBef>
              <a:buFont typeface="Arial"/>
              <a:buChar char="•"/>
              <a:tabLst>
                <a:tab pos="1825625" algn="l"/>
              </a:tabLst>
            </a:pPr>
            <a:r>
              <a:rPr lang="en-US" sz="2000" b="1" dirty="0" smtClean="0">
                <a:latin typeface="Arial Narrow"/>
                <a:cs typeface="Arial Narrow"/>
              </a:rPr>
              <a:t>Percent markup on cost = (20/80) </a:t>
            </a:r>
            <a:r>
              <a:rPr lang="en-US" sz="2000" b="1" dirty="0" err="1" smtClean="0">
                <a:latin typeface="Arial Narrow"/>
                <a:cs typeface="Arial Narrow"/>
              </a:rPr>
              <a:t>x</a:t>
            </a:r>
            <a:r>
              <a:rPr lang="en-US" sz="2000" b="1" dirty="0" smtClean="0">
                <a:latin typeface="Arial Narrow"/>
                <a:cs typeface="Arial Narrow"/>
              </a:rPr>
              <a:t> 100 = (1/4) </a:t>
            </a:r>
            <a:r>
              <a:rPr lang="en-US" sz="2000" b="1" dirty="0" err="1" smtClean="0">
                <a:latin typeface="Arial Narrow"/>
                <a:cs typeface="Arial Narrow"/>
              </a:rPr>
              <a:t>x</a:t>
            </a:r>
            <a:r>
              <a:rPr lang="en-US" sz="2000" b="1" dirty="0" smtClean="0">
                <a:latin typeface="Arial Narrow"/>
                <a:cs typeface="Arial Narrow"/>
              </a:rPr>
              <a:t> 100 = 25%</a:t>
            </a:r>
          </a:p>
          <a:p>
            <a:pPr marL="455613" indent="-228600" defTabSz="454025">
              <a:spcBef>
                <a:spcPts val="1200"/>
              </a:spcBef>
              <a:buFont typeface="Arial"/>
              <a:buChar char="•"/>
              <a:tabLst>
                <a:tab pos="1825625" algn="l"/>
              </a:tabLst>
            </a:pPr>
            <a:r>
              <a:rPr lang="en-US" sz="2000" b="1" dirty="0" smtClean="0">
                <a:latin typeface="Arial Narrow"/>
                <a:cs typeface="Arial Narrow"/>
              </a:rPr>
              <a:t>Percent retail margin = (20/100) </a:t>
            </a:r>
            <a:r>
              <a:rPr lang="en-US" sz="2000" b="1" dirty="0" err="1" smtClean="0">
                <a:latin typeface="Arial Narrow"/>
                <a:cs typeface="Arial Narrow"/>
              </a:rPr>
              <a:t>x</a:t>
            </a:r>
            <a:r>
              <a:rPr lang="en-US" sz="2000" b="1" dirty="0" smtClean="0">
                <a:latin typeface="Arial Narrow"/>
                <a:cs typeface="Arial Narrow"/>
              </a:rPr>
              <a:t> 100 = (1/5) </a:t>
            </a:r>
            <a:r>
              <a:rPr lang="en-US" sz="2000" b="1" dirty="0" err="1" smtClean="0">
                <a:latin typeface="Arial Narrow"/>
                <a:cs typeface="Arial Narrow"/>
              </a:rPr>
              <a:t>x</a:t>
            </a:r>
            <a:r>
              <a:rPr lang="en-US" sz="2000" b="1" dirty="0" smtClean="0">
                <a:latin typeface="Arial Narrow"/>
                <a:cs typeface="Arial Narrow"/>
              </a:rPr>
              <a:t> 100 = 20%</a:t>
            </a: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14801549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Margins</a:t>
            </a:r>
            <a:endParaRPr lang="en-US" sz="2800" dirty="0">
              <a:solidFill>
                <a:schemeClr val="bg1"/>
              </a:solidFill>
              <a:latin typeface="Arial Narrow"/>
              <a:cs typeface="Arial Narrow"/>
            </a:endParaRPr>
          </a:p>
        </p:txBody>
      </p:sp>
      <p:sp>
        <p:nvSpPr>
          <p:cNvPr id="9" name="TextBox 8"/>
          <p:cNvSpPr txBox="1"/>
          <p:nvPr/>
        </p:nvSpPr>
        <p:spPr>
          <a:xfrm>
            <a:off x="938696" y="1600200"/>
            <a:ext cx="7971784" cy="369332"/>
          </a:xfrm>
          <a:prstGeom prst="rect">
            <a:avLst/>
          </a:prstGeom>
          <a:noFill/>
        </p:spPr>
        <p:txBody>
          <a:bodyPr wrap="square" lIns="0" tIns="0" rIns="0" bIns="0" rtlCol="0">
            <a:spAutoFit/>
          </a:bodyPr>
          <a:lstStyle/>
          <a:p>
            <a:pPr marL="1588" indent="-1588">
              <a:spcBef>
                <a:spcPts val="900"/>
              </a:spcBef>
            </a:pPr>
            <a:r>
              <a:rPr lang="en-US" sz="2400" b="1" dirty="0" smtClean="0">
                <a:latin typeface="Arial Narrow"/>
                <a:cs typeface="Arial Narrow"/>
              </a:rPr>
              <a:t>Alternative Retail Metrics</a:t>
            </a:r>
          </a:p>
        </p:txBody>
      </p:sp>
      <p:graphicFrame>
        <p:nvGraphicFramePr>
          <p:cNvPr id="10" name="Table 9"/>
          <p:cNvGraphicFramePr>
            <a:graphicFrameLocks noGrp="1"/>
          </p:cNvGraphicFramePr>
          <p:nvPr>
            <p:extLst>
              <p:ext uri="{D42A27DB-BD31-4B8C-83A1-F6EECF244321}">
                <p14:modId xmlns:p14="http://schemas.microsoft.com/office/powerpoint/2010/main" val="1194161425"/>
              </p:ext>
            </p:extLst>
          </p:nvPr>
        </p:nvGraphicFramePr>
        <p:xfrm>
          <a:off x="938693" y="2201099"/>
          <a:ext cx="7284556" cy="1676400"/>
        </p:xfrm>
        <a:graphic>
          <a:graphicData uri="http://schemas.openxmlformats.org/drawingml/2006/table">
            <a:tbl>
              <a:tblPr firstRow="1" bandRow="1">
                <a:tableStyleId>{2D5ABB26-0587-4C30-8999-92F81FD0307C}</a:tableStyleId>
              </a:tblPr>
              <a:tblGrid>
                <a:gridCol w="3642278"/>
                <a:gridCol w="3642278"/>
              </a:tblGrid>
              <a:tr h="3352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i="0" dirty="0" smtClean="0">
                          <a:solidFill>
                            <a:schemeClr val="bg1"/>
                          </a:solidFill>
                          <a:latin typeface="Arial Narrow"/>
                          <a:cs typeface="Arial Narrow"/>
                        </a:rPr>
                        <a:t>Intermediate Measures</a:t>
                      </a:r>
                    </a:p>
                  </a:txBody>
                  <a:tcPr anchor="ctr">
                    <a:lnL w="12700" cap="flat" cmpd="sng" algn="ctr">
                      <a:solidFill>
                        <a:srgbClr val="873A1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rgbClr val="873A1F"/>
                    </a:solidFill>
                  </a:tcPr>
                </a:tc>
                <a:tc>
                  <a:txBody>
                    <a:bodyPr/>
                    <a:lstStyle/>
                    <a:p>
                      <a:pPr algn="ctr"/>
                      <a:r>
                        <a:rPr lang="en-US" sz="1600" b="1" i="0" dirty="0" smtClean="0">
                          <a:solidFill>
                            <a:schemeClr val="bg1"/>
                          </a:solidFill>
                          <a:latin typeface="Arial Narrow"/>
                          <a:cs typeface="Arial Narrow"/>
                        </a:rPr>
                        <a:t>Output Measures</a:t>
                      </a:r>
                      <a:endParaRPr lang="en-US" sz="1600" b="1" i="0" dirty="0">
                        <a:solidFill>
                          <a:schemeClr val="bg1"/>
                        </a:solidFill>
                        <a:latin typeface="Arial Narrow"/>
                        <a:cs typeface="Arial Narrow"/>
                      </a:endParaRPr>
                    </a:p>
                  </a:txBody>
                  <a:tcPr anchor="ctr">
                    <a:lnL w="12700" cap="flat" cmpd="sng" algn="ctr">
                      <a:solidFill>
                        <a:schemeClr val="bg1"/>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rgbClr val="873A1F"/>
                    </a:solidFill>
                  </a:tcPr>
                </a:tc>
              </a:tr>
              <a:tr h="3352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0" dirty="0" smtClean="0">
                          <a:latin typeface="Arial Narrow"/>
                          <a:cs typeface="Arial Narrow"/>
                        </a:rPr>
                        <a:t>Number of</a:t>
                      </a:r>
                      <a:r>
                        <a:rPr lang="en-US" sz="1600" b="0" i="0" baseline="0" dirty="0" smtClean="0">
                          <a:latin typeface="Arial Narrow"/>
                          <a:cs typeface="Arial Narrow"/>
                        </a:rPr>
                        <a:t> shoppers</a:t>
                      </a:r>
                      <a:endParaRPr lang="en-US" sz="1600" b="0" i="0" dirty="0" smtClean="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600" b="0" i="0" dirty="0" smtClean="0">
                          <a:latin typeface="Arial Narrow"/>
                          <a:cs typeface="Arial Narrow"/>
                        </a:rPr>
                        <a:t>Sales per</a:t>
                      </a:r>
                      <a:r>
                        <a:rPr lang="en-US" sz="1600" b="0" i="0" baseline="0" dirty="0" smtClean="0">
                          <a:latin typeface="Arial Narrow"/>
                          <a:cs typeface="Arial Narrow"/>
                        </a:rPr>
                        <a:t> square foot</a:t>
                      </a:r>
                      <a:endParaRPr lang="en-US" sz="1600" b="0"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3352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0" dirty="0" smtClean="0">
                          <a:latin typeface="Arial Narrow"/>
                          <a:cs typeface="Arial Narrow"/>
                        </a:rPr>
                        <a:t>Length of visit</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600" b="0" i="0" dirty="0" smtClean="0">
                          <a:latin typeface="Arial Narrow"/>
                          <a:cs typeface="Arial Narrow"/>
                        </a:rPr>
                        <a:t>Sales per linear</a:t>
                      </a:r>
                      <a:r>
                        <a:rPr lang="en-US" sz="1600" b="0" i="0" baseline="0" dirty="0" smtClean="0">
                          <a:latin typeface="Arial Narrow"/>
                          <a:cs typeface="Arial Narrow"/>
                        </a:rPr>
                        <a:t> foot (supermarkets)</a:t>
                      </a:r>
                      <a:endParaRPr lang="en-US" sz="1600" b="0"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3352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0" dirty="0" smtClean="0">
                          <a:latin typeface="Arial Narrow"/>
                          <a:cs typeface="Arial Narrow"/>
                        </a:rPr>
                        <a:t>Average purchases per customer visit</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600" b="0" i="0" dirty="0" smtClean="0">
                          <a:latin typeface="Arial Narrow"/>
                          <a:cs typeface="Arial Narrow"/>
                        </a:rPr>
                        <a:t>Same-store</a:t>
                      </a:r>
                      <a:r>
                        <a:rPr lang="en-US" sz="1600" b="0" i="0" baseline="0" dirty="0" smtClean="0">
                          <a:latin typeface="Arial Narrow"/>
                          <a:cs typeface="Arial Narrow"/>
                        </a:rPr>
                        <a:t> sales growth</a:t>
                      </a:r>
                      <a:endParaRPr lang="en-US" sz="1600" b="0"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3352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0" dirty="0" smtClean="0">
                          <a:latin typeface="Arial Narrow"/>
                          <a:cs typeface="Arial Narrow"/>
                        </a:rPr>
                        <a:t>Number of customers per day</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600" b="0" i="0" dirty="0" smtClean="0">
                          <a:latin typeface="Arial Narrow"/>
                          <a:cs typeface="Arial Narrow"/>
                        </a:rPr>
                        <a:t>Sales per average inventory (inventory</a:t>
                      </a:r>
                      <a:r>
                        <a:rPr lang="en-US" sz="1600" b="0" i="0" baseline="0" dirty="0" smtClean="0">
                          <a:latin typeface="Arial Narrow"/>
                          <a:cs typeface="Arial Narrow"/>
                        </a:rPr>
                        <a:t> turns)</a:t>
                      </a:r>
                      <a:endParaRPr lang="en-US" sz="1600" b="0"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bl>
          </a:graphicData>
        </a:graphic>
      </p:graphicFrame>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1" name="TextBox 10"/>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219440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Chapter Roadmap</a:t>
            </a:r>
            <a:endParaRPr lang="en-US" sz="2800" dirty="0">
              <a:solidFill>
                <a:schemeClr val="bg1"/>
              </a:solidFill>
              <a:latin typeface="Arial Narrow"/>
              <a:cs typeface="Arial Narrow"/>
            </a:endParaRPr>
          </a:p>
        </p:txBody>
      </p:sp>
      <p:graphicFrame>
        <p:nvGraphicFramePr>
          <p:cNvPr id="15" name="Table 14"/>
          <p:cNvGraphicFramePr>
            <a:graphicFrameLocks noGrp="1"/>
          </p:cNvGraphicFramePr>
          <p:nvPr>
            <p:extLst>
              <p:ext uri="{D42A27DB-BD31-4B8C-83A1-F6EECF244321}">
                <p14:modId xmlns:p14="http://schemas.microsoft.com/office/powerpoint/2010/main" val="574784363"/>
              </p:ext>
            </p:extLst>
          </p:nvPr>
        </p:nvGraphicFramePr>
        <p:xfrm>
          <a:off x="905764" y="1521389"/>
          <a:ext cx="7333263" cy="2281893"/>
        </p:xfrm>
        <a:graphic>
          <a:graphicData uri="http://schemas.openxmlformats.org/drawingml/2006/table">
            <a:tbl>
              <a:tblPr firstRow="1" bandRow="1">
                <a:tableStyleId>{5C22544A-7EE6-4342-B048-85BDC9FD1C3A}</a:tableStyleId>
              </a:tblPr>
              <a:tblGrid>
                <a:gridCol w="2444421"/>
                <a:gridCol w="2444421"/>
                <a:gridCol w="2444421"/>
              </a:tblGrid>
              <a:tr h="4246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Arial Narrow"/>
                          <a:cs typeface="Arial Narrow"/>
                        </a:rPr>
                        <a:t>Distribution Systems and </a:t>
                      </a:r>
                      <a:br>
                        <a:rPr lang="en-US" sz="1200" b="1" dirty="0" smtClean="0">
                          <a:solidFill>
                            <a:schemeClr val="bg1"/>
                          </a:solidFill>
                          <a:latin typeface="Arial Narrow"/>
                          <a:cs typeface="Arial Narrow"/>
                        </a:rPr>
                      </a:br>
                      <a:r>
                        <a:rPr lang="en-US" sz="1200" b="1" dirty="0" smtClean="0">
                          <a:solidFill>
                            <a:schemeClr val="bg1"/>
                          </a:solidFill>
                          <a:latin typeface="Arial Narrow"/>
                          <a:cs typeface="Arial Narrow"/>
                        </a:rPr>
                        <a:t>Their Evolution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76092"/>
                    </a:solidFill>
                  </a:tcPr>
                </a:tc>
                <a:tc>
                  <a:txBody>
                    <a:bodyPr/>
                    <a:lstStyle/>
                    <a:p>
                      <a:pPr algn="ctr"/>
                      <a:r>
                        <a:rPr lang="en-US" sz="1200" b="1" dirty="0" smtClean="0">
                          <a:solidFill>
                            <a:schemeClr val="bg1"/>
                          </a:solidFill>
                          <a:latin typeface="Arial Narrow"/>
                          <a:cs typeface="Arial Narrow"/>
                        </a:rPr>
                        <a:t>Developing Distribution</a:t>
                      </a:r>
                      <a:r>
                        <a:rPr lang="en-US" sz="1200" b="1" baseline="0" dirty="0" smtClean="0">
                          <a:solidFill>
                            <a:schemeClr val="bg1"/>
                          </a:solidFill>
                          <a:latin typeface="Arial Narrow"/>
                          <a:cs typeface="Arial Narrow"/>
                        </a:rPr>
                        <a:t> Strategy</a:t>
                      </a:r>
                      <a:endParaRPr lang="en-US" sz="1200" b="1" dirty="0">
                        <a:solidFill>
                          <a:schemeClr val="bg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7609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Arial Narrow"/>
                          <a:cs typeface="Arial Narrow"/>
                        </a:rPr>
                        <a:t>Managing Distribution Channels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76092"/>
                    </a:solidFill>
                  </a:tcPr>
                </a:tc>
              </a:tr>
              <a:tr h="1824693">
                <a:tc>
                  <a:txBody>
                    <a:bodyPr/>
                    <a:lstStyle/>
                    <a:p>
                      <a:pPr marL="115888" indent="-115888">
                        <a:spcBef>
                          <a:spcPts val="600"/>
                        </a:spcBef>
                        <a:buFont typeface="+mj-lt"/>
                        <a:buNone/>
                      </a:pPr>
                      <a:endParaRPr lang="en-US" sz="1200" b="1" dirty="0" smtClean="0">
                        <a:solidFill>
                          <a:schemeClr val="tx1"/>
                        </a:solidFill>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15888" marR="0" indent="-115888" algn="l" defTabSz="457200" rtl="0" eaLnBrk="1" fontAlgn="auto" latinLnBrk="0" hangingPunct="1">
                        <a:lnSpc>
                          <a:spcPct val="100000"/>
                        </a:lnSpc>
                        <a:spcBef>
                          <a:spcPts val="600"/>
                        </a:spcBef>
                        <a:spcAft>
                          <a:spcPts val="0"/>
                        </a:spcAft>
                        <a:buClrTx/>
                        <a:buSzTx/>
                        <a:buFont typeface="+mj-lt"/>
                        <a:buNone/>
                        <a:tabLst/>
                        <a:defRPr/>
                      </a:pPr>
                      <a:r>
                        <a:rPr lang="en-US" sz="1200" b="1" baseline="0" dirty="0" smtClean="0">
                          <a:solidFill>
                            <a:schemeClr val="tx1"/>
                          </a:solidFill>
                          <a:latin typeface="Arial Narrow"/>
                          <a:cs typeface="Arial Narrow"/>
                        </a:rPr>
                        <a:t>Distribution Functions</a:t>
                      </a:r>
                      <a:endParaRPr lang="en-US" sz="1200" b="1" baseline="0" dirty="0" smtClean="0">
                        <a:solidFill>
                          <a:schemeClr val="tx1"/>
                        </a:solidFill>
                        <a:latin typeface="Arial Narrow"/>
                        <a:cs typeface="Arial Narrow"/>
                      </a:endParaRPr>
                    </a:p>
                    <a:p>
                      <a:pPr marL="115888" marR="0" indent="-115888" algn="l" defTabSz="457200" rtl="0" eaLnBrk="1" fontAlgn="auto" latinLnBrk="0" hangingPunct="1">
                        <a:lnSpc>
                          <a:spcPct val="100000"/>
                        </a:lnSpc>
                        <a:spcBef>
                          <a:spcPts val="600"/>
                        </a:spcBef>
                        <a:spcAft>
                          <a:spcPts val="0"/>
                        </a:spcAft>
                        <a:buClrTx/>
                        <a:buSzTx/>
                        <a:buFont typeface="+mj-lt"/>
                        <a:buNone/>
                        <a:tabLst/>
                        <a:defRPr/>
                      </a:pPr>
                      <a:r>
                        <a:rPr lang="en-US" sz="1200" b="1" dirty="0" smtClean="0">
                          <a:solidFill>
                            <a:schemeClr val="tx1"/>
                          </a:solidFill>
                          <a:latin typeface="Arial Narrow"/>
                          <a:cs typeface="Arial Narrow"/>
                        </a:rPr>
                        <a:t>Distribution </a:t>
                      </a:r>
                      <a:r>
                        <a:rPr lang="en-US" sz="1200" b="1" dirty="0" smtClean="0">
                          <a:solidFill>
                            <a:schemeClr val="tx1"/>
                          </a:solidFill>
                          <a:latin typeface="Arial Narrow"/>
                          <a:cs typeface="Arial Narrow"/>
                        </a:rPr>
                        <a:t>Channels: Direct,</a:t>
                      </a:r>
                      <a:r>
                        <a:rPr lang="en-US" sz="1200" b="1" baseline="0" dirty="0" smtClean="0">
                          <a:solidFill>
                            <a:schemeClr val="tx1"/>
                          </a:solidFill>
                          <a:latin typeface="Arial Narrow"/>
                          <a:cs typeface="Arial Narrow"/>
                        </a:rPr>
                        <a:t> Indirect</a:t>
                      </a:r>
                      <a:endParaRPr lang="en-US" sz="1200" b="1" dirty="0" smtClean="0">
                        <a:solidFill>
                          <a:schemeClr val="tx1"/>
                        </a:solidFill>
                        <a:latin typeface="Arial Narrow"/>
                        <a:cs typeface="Arial Narrow"/>
                      </a:endParaRPr>
                    </a:p>
                    <a:p>
                      <a:pPr marL="115888" marR="0" indent="-115888" algn="l" defTabSz="457200" rtl="0" eaLnBrk="1" fontAlgn="auto" latinLnBrk="0" hangingPunct="1">
                        <a:lnSpc>
                          <a:spcPct val="100000"/>
                        </a:lnSpc>
                        <a:spcBef>
                          <a:spcPts val="600"/>
                        </a:spcBef>
                        <a:spcAft>
                          <a:spcPts val="0"/>
                        </a:spcAft>
                        <a:buClrTx/>
                        <a:buSzTx/>
                        <a:buFont typeface="+mj-lt"/>
                        <a:buNone/>
                        <a:tabLst/>
                        <a:defRPr/>
                      </a:pPr>
                      <a:r>
                        <a:rPr lang="en-US" sz="1200" b="1" baseline="0" dirty="0" smtClean="0">
                          <a:solidFill>
                            <a:schemeClr val="tx1"/>
                          </a:solidFill>
                          <a:latin typeface="Arial Narrow"/>
                          <a:cs typeface="Arial Narrow"/>
                        </a:rPr>
                        <a:t>Distribution Channel Breadth</a:t>
                      </a:r>
                      <a:endParaRPr lang="en-US" sz="1200" b="1" baseline="0" dirty="0" smtClean="0">
                        <a:solidFill>
                          <a:schemeClr val="tx1"/>
                        </a:solidFill>
                        <a:latin typeface="Arial Narrow"/>
                        <a:cs typeface="Arial Narrow"/>
                      </a:endParaRPr>
                    </a:p>
                    <a:p>
                      <a:pPr marL="115888" marR="0" indent="-115888" algn="l" defTabSz="457200" rtl="0" eaLnBrk="1" fontAlgn="auto" latinLnBrk="0" hangingPunct="1">
                        <a:lnSpc>
                          <a:spcPct val="100000"/>
                        </a:lnSpc>
                        <a:spcBef>
                          <a:spcPts val="600"/>
                        </a:spcBef>
                        <a:spcAft>
                          <a:spcPts val="0"/>
                        </a:spcAft>
                        <a:buClrTx/>
                        <a:buSzTx/>
                        <a:buFont typeface="+mj-lt"/>
                        <a:buNone/>
                        <a:tabLst/>
                        <a:defRPr/>
                      </a:pPr>
                      <a:r>
                        <a:rPr lang="en-US" sz="1200" b="1" dirty="0" smtClean="0">
                          <a:solidFill>
                            <a:schemeClr val="tx1"/>
                          </a:solidFill>
                          <a:latin typeface="Arial Narrow"/>
                          <a:cs typeface="Arial Narrow"/>
                        </a:rPr>
                        <a:t>Criteria</a:t>
                      </a:r>
                      <a:r>
                        <a:rPr lang="en-US" sz="1200" b="1" baseline="0" dirty="0" smtClean="0">
                          <a:solidFill>
                            <a:schemeClr val="tx1"/>
                          </a:solidFill>
                          <a:latin typeface="Arial Narrow"/>
                          <a:cs typeface="Arial Narrow"/>
                        </a:rPr>
                        <a:t> for </a:t>
                      </a:r>
                      <a:r>
                        <a:rPr lang="en-US" sz="1200" b="1" baseline="0" dirty="0" smtClean="0">
                          <a:solidFill>
                            <a:schemeClr val="tx1"/>
                          </a:solidFill>
                          <a:latin typeface="Arial Narrow"/>
                          <a:cs typeface="Arial Narrow"/>
                        </a:rPr>
                        <a:t>Selecting, Evaluating </a:t>
                      </a:r>
                      <a:r>
                        <a:rPr lang="en-US" sz="1200" b="1" baseline="0" dirty="0" smtClean="0">
                          <a:solidFill>
                            <a:schemeClr val="tx1"/>
                          </a:solidFill>
                          <a:latin typeface="Arial Narrow"/>
                          <a:cs typeface="Arial Narrow"/>
                        </a:rPr>
                        <a:t>Intermediaries</a:t>
                      </a:r>
                    </a:p>
                    <a:p>
                      <a:pPr marL="115888" marR="0" indent="-115888" algn="l" defTabSz="457200" rtl="0" eaLnBrk="1" fontAlgn="auto" latinLnBrk="0" hangingPunct="1">
                        <a:lnSpc>
                          <a:spcPct val="100000"/>
                        </a:lnSpc>
                        <a:spcBef>
                          <a:spcPts val="600"/>
                        </a:spcBef>
                        <a:spcAft>
                          <a:spcPts val="0"/>
                        </a:spcAft>
                        <a:buClrTx/>
                        <a:buSzTx/>
                        <a:buFont typeface="+mj-lt"/>
                        <a:buNone/>
                        <a:tabLst/>
                        <a:defRPr/>
                      </a:pPr>
                      <a:r>
                        <a:rPr lang="en-US" sz="1200" b="1" dirty="0" smtClean="0">
                          <a:solidFill>
                            <a:schemeClr val="tx1"/>
                          </a:solidFill>
                          <a:latin typeface="Arial Narrow"/>
                          <a:cs typeface="Arial Narrow"/>
                        </a:rPr>
                        <a:t>Putting It All Together: </a:t>
                      </a:r>
                      <a:br>
                        <a:rPr lang="en-US" sz="1200" b="1" dirty="0" smtClean="0">
                          <a:solidFill>
                            <a:schemeClr val="tx1"/>
                          </a:solidFill>
                          <a:latin typeface="Arial Narrow"/>
                          <a:cs typeface="Arial Narrow"/>
                        </a:rPr>
                      </a:br>
                      <a:r>
                        <a:rPr lang="en-US" sz="1200" b="1" dirty="0" smtClean="0">
                          <a:solidFill>
                            <a:schemeClr val="tx1"/>
                          </a:solidFill>
                          <a:latin typeface="Arial Narrow"/>
                          <a:cs typeface="Arial Narrow"/>
                        </a:rPr>
                        <a:t>The</a:t>
                      </a:r>
                      <a:r>
                        <a:rPr lang="en-US" sz="1200" b="1" baseline="0" dirty="0" smtClean="0">
                          <a:solidFill>
                            <a:schemeClr val="tx1"/>
                          </a:solidFill>
                          <a:latin typeface="Arial Narrow"/>
                          <a:cs typeface="Arial Narrow"/>
                        </a:rPr>
                        <a:t> Distribution </a:t>
                      </a:r>
                      <a:r>
                        <a:rPr lang="en-US" sz="1200" b="1" baseline="0" dirty="0" smtClean="0">
                          <a:solidFill>
                            <a:schemeClr val="tx1"/>
                          </a:solidFill>
                          <a:latin typeface="Arial Narrow"/>
                          <a:cs typeface="Arial Narrow"/>
                        </a:rPr>
                        <a:t>Strategy</a:t>
                      </a:r>
                      <a:endParaRPr lang="en-US" sz="1200" b="1" baseline="0" dirty="0" smtClean="0">
                        <a:solidFill>
                          <a:schemeClr val="tx1"/>
                        </a:solidFill>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15888" indent="-115888">
                        <a:spcBef>
                          <a:spcPts val="600"/>
                        </a:spcBef>
                        <a:buFont typeface="+mj-lt"/>
                        <a:buNone/>
                      </a:pPr>
                      <a:r>
                        <a:rPr lang="en-US" sz="1200" b="1" baseline="0" dirty="0" smtClean="0">
                          <a:solidFill>
                            <a:schemeClr val="tx1"/>
                          </a:solidFill>
                          <a:latin typeface="Arial Narrow"/>
                          <a:cs typeface="Arial Narrow"/>
                        </a:rPr>
                        <a:t>Intermediary Compliance</a:t>
                      </a:r>
                    </a:p>
                    <a:p>
                      <a:pPr marL="115888" indent="-115888">
                        <a:spcBef>
                          <a:spcPts val="600"/>
                        </a:spcBef>
                        <a:buFont typeface="+mj-lt"/>
                        <a:buNone/>
                      </a:pPr>
                      <a:r>
                        <a:rPr lang="en-US" sz="1200" b="1" baseline="0" dirty="0" smtClean="0">
                          <a:solidFill>
                            <a:schemeClr val="tx1"/>
                          </a:solidFill>
                          <a:latin typeface="Arial Narrow"/>
                          <a:cs typeface="Arial Narrow"/>
                        </a:rPr>
                        <a:t>Power in Distribution Systems</a:t>
                      </a:r>
                    </a:p>
                    <a:p>
                      <a:pPr marL="115888" indent="-115888">
                        <a:spcBef>
                          <a:spcPts val="600"/>
                        </a:spcBef>
                        <a:buFont typeface="+mj-lt"/>
                        <a:buNone/>
                      </a:pPr>
                      <a:r>
                        <a:rPr lang="en-US" sz="1200" b="1" baseline="0" dirty="0" smtClean="0">
                          <a:solidFill>
                            <a:schemeClr val="tx1"/>
                          </a:solidFill>
                          <a:latin typeface="Arial Narrow"/>
                          <a:cs typeface="Arial Narrow"/>
                        </a:rPr>
                        <a:t>Conflict in Distribution Systems</a:t>
                      </a:r>
                    </a:p>
                    <a:p>
                      <a:pPr marL="115888" indent="-115888">
                        <a:spcBef>
                          <a:spcPts val="600"/>
                        </a:spcBef>
                        <a:buFont typeface="+mj-lt"/>
                        <a:buNone/>
                      </a:pPr>
                      <a:r>
                        <a:rPr lang="en-US" sz="1200" b="1" baseline="0" dirty="0" smtClean="0">
                          <a:solidFill>
                            <a:schemeClr val="tx1"/>
                          </a:solidFill>
                          <a:latin typeface="Arial Narrow"/>
                          <a:cs typeface="Arial Narrow"/>
                        </a:rPr>
                        <a:t>Planning for Power Changes</a:t>
                      </a:r>
                    </a:p>
                    <a:p>
                      <a:pPr marL="115888" indent="-115888">
                        <a:spcBef>
                          <a:spcPts val="600"/>
                        </a:spcBef>
                        <a:buFont typeface="+mj-lt"/>
                        <a:buNone/>
                      </a:pPr>
                      <a:r>
                        <a:rPr lang="en-US" sz="1200" b="1" baseline="0" dirty="0" smtClean="0">
                          <a:solidFill>
                            <a:schemeClr val="tx1"/>
                          </a:solidFill>
                          <a:latin typeface="Arial Narrow"/>
                          <a:cs typeface="Arial Narrow"/>
                        </a:rPr>
                        <a:t>The Partnership </a:t>
                      </a:r>
                      <a:r>
                        <a:rPr lang="en-US" sz="1200" b="1" baseline="0" dirty="0" smtClean="0">
                          <a:solidFill>
                            <a:schemeClr val="tx1"/>
                          </a:solidFill>
                          <a:latin typeface="Arial Narrow"/>
                          <a:cs typeface="Arial Narrow"/>
                        </a:rPr>
                        <a:t>Model</a:t>
                      </a:r>
                      <a:endParaRPr lang="en-US" sz="1200" b="1" baseline="0" dirty="0" smtClean="0">
                        <a:solidFill>
                          <a:schemeClr val="tx1"/>
                        </a:solidFill>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019344735"/>
              </p:ext>
            </p:extLst>
          </p:nvPr>
        </p:nvGraphicFramePr>
        <p:xfrm>
          <a:off x="905764" y="4089376"/>
          <a:ext cx="4883432" cy="1727329"/>
        </p:xfrm>
        <a:graphic>
          <a:graphicData uri="http://schemas.openxmlformats.org/drawingml/2006/table">
            <a:tbl>
              <a:tblPr firstRow="1" bandRow="1">
                <a:tableStyleId>{5C22544A-7EE6-4342-B048-85BDC9FD1C3A}</a:tableStyleId>
              </a:tblPr>
              <a:tblGrid>
                <a:gridCol w="2441716"/>
                <a:gridCol w="2441716"/>
              </a:tblGrid>
              <a:tr h="41668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Arial Narrow"/>
                          <a:cs typeface="Arial Narrow"/>
                        </a:rPr>
                        <a:t>Retailing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76092"/>
                    </a:solidFill>
                  </a:tcPr>
                </a:tc>
                <a:tc>
                  <a:txBody>
                    <a:bodyPr/>
                    <a:lstStyle/>
                    <a:p>
                      <a:pPr algn="ctr"/>
                      <a:r>
                        <a:rPr lang="en-US" sz="1200" b="1" dirty="0" smtClean="0">
                          <a:solidFill>
                            <a:schemeClr val="bg1"/>
                          </a:solidFill>
                          <a:latin typeface="Arial Narrow"/>
                          <a:cs typeface="Arial Narrow"/>
                        </a:rPr>
                        <a:t>Wholesaling</a:t>
                      </a:r>
                      <a:endParaRPr lang="en-US" sz="1200" b="1" dirty="0">
                        <a:solidFill>
                          <a:schemeClr val="bg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76092"/>
                    </a:solidFill>
                  </a:tcPr>
                </a:tc>
              </a:tr>
              <a:tr h="370840">
                <a:tc>
                  <a:txBody>
                    <a:bodyPr/>
                    <a:lstStyle/>
                    <a:p>
                      <a:pPr marL="115888" indent="-115888">
                        <a:spcBef>
                          <a:spcPts val="600"/>
                        </a:spcBef>
                        <a:buFont typeface="+mj-lt"/>
                        <a:buNone/>
                      </a:pPr>
                      <a:r>
                        <a:rPr lang="en-US" sz="1200" b="1" baseline="0" dirty="0" smtClean="0">
                          <a:solidFill>
                            <a:schemeClr val="tx1"/>
                          </a:solidFill>
                          <a:latin typeface="Arial Narrow"/>
                          <a:cs typeface="Arial Narrow"/>
                        </a:rPr>
                        <a:t>Value Retailers Offer</a:t>
                      </a:r>
                    </a:p>
                    <a:p>
                      <a:pPr marL="115888" indent="-115888">
                        <a:spcBef>
                          <a:spcPts val="600"/>
                        </a:spcBef>
                        <a:buFont typeface="+mj-lt"/>
                        <a:buNone/>
                      </a:pPr>
                      <a:r>
                        <a:rPr lang="en-US" sz="1200" b="1" baseline="0" dirty="0" smtClean="0">
                          <a:solidFill>
                            <a:schemeClr val="tx1"/>
                          </a:solidFill>
                          <a:latin typeface="Arial Narrow"/>
                          <a:cs typeface="Arial Narrow"/>
                        </a:rPr>
                        <a:t>Alternative Retail Forms</a:t>
                      </a:r>
                    </a:p>
                    <a:p>
                      <a:pPr marL="115888" indent="-115888">
                        <a:spcBef>
                          <a:spcPts val="600"/>
                        </a:spcBef>
                        <a:buFont typeface="+mj-lt"/>
                        <a:buNone/>
                      </a:pPr>
                      <a:r>
                        <a:rPr lang="en-US" sz="1200" b="1" baseline="0" dirty="0" smtClean="0">
                          <a:solidFill>
                            <a:schemeClr val="tx1"/>
                          </a:solidFill>
                          <a:latin typeface="Arial Narrow"/>
                          <a:cs typeface="Arial Narrow"/>
                        </a:rPr>
                        <a:t>Retail Store Location</a:t>
                      </a:r>
                    </a:p>
                    <a:p>
                      <a:pPr marL="115888" indent="-115888">
                        <a:spcBef>
                          <a:spcPts val="600"/>
                        </a:spcBef>
                        <a:buFont typeface="+mj-lt"/>
                        <a:buNone/>
                      </a:pPr>
                      <a:r>
                        <a:rPr lang="en-US" sz="1200" b="1" baseline="0" dirty="0" smtClean="0">
                          <a:solidFill>
                            <a:schemeClr val="tx1"/>
                          </a:solidFill>
                          <a:latin typeface="Arial Narrow"/>
                          <a:cs typeface="Arial Narrow"/>
                        </a:rPr>
                        <a:t>Contemporary Retailing Trends</a:t>
                      </a:r>
                    </a:p>
                    <a:p>
                      <a:pPr marL="115888" indent="-115888">
                        <a:spcBef>
                          <a:spcPts val="600"/>
                        </a:spcBef>
                        <a:buFont typeface="+mj-lt"/>
                        <a:buNone/>
                      </a:pPr>
                      <a:r>
                        <a:rPr lang="en-US" sz="1200" b="1" baseline="0" dirty="0" smtClean="0">
                          <a:solidFill>
                            <a:schemeClr val="tx1"/>
                          </a:solidFill>
                          <a:latin typeface="Arial Narrow"/>
                          <a:cs typeface="Arial Narrow"/>
                        </a:rPr>
                        <a:t>Retail Profitability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15888" indent="-115888">
                        <a:spcBef>
                          <a:spcPts val="600"/>
                        </a:spcBef>
                        <a:buFont typeface="+mj-lt"/>
                        <a:buNone/>
                      </a:pPr>
                      <a:r>
                        <a:rPr lang="en-US" sz="1200" b="1" dirty="0" smtClean="0">
                          <a:solidFill>
                            <a:schemeClr val="tx1"/>
                          </a:solidFill>
                          <a:latin typeface="Arial Narrow"/>
                          <a:cs typeface="Arial Narrow"/>
                        </a:rPr>
                        <a:t>Value to Suppliers</a:t>
                      </a:r>
                    </a:p>
                    <a:p>
                      <a:pPr marL="115888" indent="-115888">
                        <a:spcBef>
                          <a:spcPts val="600"/>
                        </a:spcBef>
                        <a:buFont typeface="+mj-lt"/>
                        <a:buNone/>
                      </a:pPr>
                      <a:r>
                        <a:rPr lang="en-US" sz="1200" b="1" dirty="0" smtClean="0">
                          <a:solidFill>
                            <a:schemeClr val="tx1"/>
                          </a:solidFill>
                          <a:latin typeface="Arial Narrow"/>
                          <a:cs typeface="Arial Narrow"/>
                        </a:rPr>
                        <a:t>Value to Retailers/End Users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10129544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Retail Profitability</a:t>
            </a:r>
            <a:endParaRPr lang="en-US" sz="2800" dirty="0">
              <a:solidFill>
                <a:schemeClr val="bg1"/>
              </a:solidFill>
              <a:latin typeface="Arial Narrow"/>
              <a:cs typeface="Arial Narrow"/>
            </a:endParaRPr>
          </a:p>
        </p:txBody>
      </p:sp>
      <p:sp>
        <p:nvSpPr>
          <p:cNvPr id="7" name="TextBox 6"/>
          <p:cNvSpPr txBox="1"/>
          <p:nvPr/>
        </p:nvSpPr>
        <p:spPr>
          <a:xfrm>
            <a:off x="938696" y="1600200"/>
            <a:ext cx="7971784" cy="2154436"/>
          </a:xfrm>
          <a:prstGeom prst="rect">
            <a:avLst/>
          </a:prstGeom>
          <a:noFill/>
        </p:spPr>
        <p:txBody>
          <a:bodyPr wrap="square" lIns="0" tIns="0" rIns="0" bIns="0" rtlCol="0">
            <a:spAutoFit/>
          </a:bodyPr>
          <a:lstStyle/>
          <a:p>
            <a:pPr marL="801687" indent="-342900" defTabSz="454025">
              <a:spcBef>
                <a:spcPts val="1200"/>
              </a:spcBef>
              <a:buFont typeface="Arial"/>
              <a:buChar char="•"/>
              <a:tabLst>
                <a:tab pos="1825625" algn="l"/>
              </a:tabLst>
            </a:pPr>
            <a:r>
              <a:rPr lang="en-US" sz="2000" dirty="0" smtClean="0">
                <a:latin typeface="Arial Narrow"/>
                <a:cs typeface="Arial Narrow"/>
              </a:rPr>
              <a:t>Margins</a:t>
            </a:r>
          </a:p>
          <a:p>
            <a:pPr marL="801687" indent="-342900" defTabSz="454025">
              <a:spcBef>
                <a:spcPts val="1200"/>
              </a:spcBef>
              <a:buFont typeface="Arial"/>
              <a:buChar char="•"/>
              <a:tabLst>
                <a:tab pos="1825625" algn="l"/>
              </a:tabLst>
            </a:pPr>
            <a:r>
              <a:rPr lang="en-US" sz="2000" b="1" dirty="0" smtClean="0">
                <a:latin typeface="Arial Narrow"/>
                <a:cs typeface="Arial Narrow"/>
              </a:rPr>
              <a:t>Setting Retail Price</a:t>
            </a:r>
          </a:p>
          <a:p>
            <a:pPr marL="801687" indent="-342900" defTabSz="454025">
              <a:spcBef>
                <a:spcPts val="1200"/>
              </a:spcBef>
              <a:buFont typeface="Arial"/>
              <a:buChar char="•"/>
              <a:tabLst>
                <a:tab pos="1825625" algn="l"/>
              </a:tabLst>
            </a:pPr>
            <a:r>
              <a:rPr lang="en-US" sz="2000" dirty="0" smtClean="0">
                <a:latin typeface="Arial Narrow"/>
                <a:cs typeface="Arial Narrow"/>
              </a:rPr>
              <a:t>Profitability</a:t>
            </a:r>
            <a:endParaRPr lang="en-US" sz="2000" dirty="0">
              <a:latin typeface="Arial Narrow"/>
              <a:cs typeface="Arial Narrow"/>
            </a:endParaRPr>
          </a:p>
          <a:p>
            <a:pPr marL="1258887" lvl="1" indent="-342900" defTabSz="454025">
              <a:spcBef>
                <a:spcPts val="1200"/>
              </a:spcBef>
              <a:buFont typeface="Arial"/>
              <a:buChar char="•"/>
              <a:tabLst>
                <a:tab pos="1825625" algn="l"/>
              </a:tabLst>
            </a:pPr>
            <a:endParaRPr lang="en-US" sz="2000" dirty="0">
              <a:latin typeface="Arial Narrow"/>
              <a:cs typeface="Arial Narrow"/>
            </a:endParaRPr>
          </a:p>
          <a:p>
            <a:pPr marL="682625" indent="-223838" defTabSz="454025">
              <a:spcBef>
                <a:spcPts val="1200"/>
              </a:spcBef>
              <a:tabLst>
                <a:tab pos="1825625" algn="l"/>
              </a:tabLst>
            </a:pPr>
            <a:endParaRPr lang="en-US" sz="2000" b="1" dirty="0" smtClean="0">
              <a:latin typeface="Arial Narrow"/>
              <a:cs typeface="Arial Narrow"/>
            </a:endParaRP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4236799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Setting Retail Price</a:t>
            </a:r>
            <a:endParaRPr lang="en-US" sz="2800" dirty="0">
              <a:solidFill>
                <a:schemeClr val="bg1"/>
              </a:solidFill>
              <a:latin typeface="Arial Narrow"/>
              <a:cs typeface="Arial Narrow"/>
            </a:endParaRPr>
          </a:p>
        </p:txBody>
      </p:sp>
      <p:sp>
        <p:nvSpPr>
          <p:cNvPr id="7" name="TextBox 6"/>
          <p:cNvSpPr txBox="1"/>
          <p:nvPr/>
        </p:nvSpPr>
        <p:spPr>
          <a:xfrm>
            <a:off x="938696" y="1600200"/>
            <a:ext cx="7263387" cy="3978013"/>
          </a:xfrm>
          <a:prstGeom prst="rect">
            <a:avLst/>
          </a:prstGeom>
          <a:noFill/>
        </p:spPr>
        <p:txBody>
          <a:bodyPr wrap="square" lIns="0" tIns="0" rIns="0" bIns="0" rtlCol="0">
            <a:spAutoFit/>
          </a:bodyPr>
          <a:lstStyle/>
          <a:p>
            <a:r>
              <a:rPr lang="en-US" dirty="0" smtClean="0">
                <a:latin typeface="Arial Narrow"/>
                <a:cs typeface="Arial Narrow"/>
              </a:rPr>
              <a:t>Let:</a:t>
            </a:r>
          </a:p>
          <a:p>
            <a:pPr marL="233363">
              <a:spcBef>
                <a:spcPts val="300"/>
              </a:spcBef>
            </a:pPr>
            <a:r>
              <a:rPr lang="en-US" dirty="0" smtClean="0">
                <a:latin typeface="Arial Narrow"/>
                <a:cs typeface="Arial Narrow"/>
              </a:rPr>
              <a:t>C = Product Cost to the retailer ($)</a:t>
            </a:r>
          </a:p>
          <a:p>
            <a:pPr marL="233363">
              <a:spcBef>
                <a:spcPts val="300"/>
              </a:spcBef>
            </a:pPr>
            <a:r>
              <a:rPr lang="en-US" dirty="0" smtClean="0">
                <a:latin typeface="Arial Narrow"/>
                <a:cs typeface="Arial Narrow"/>
              </a:rPr>
              <a:t>P = Retail Selling Price ($)</a:t>
            </a:r>
          </a:p>
          <a:p>
            <a:pPr marL="233363">
              <a:spcBef>
                <a:spcPts val="300"/>
              </a:spcBef>
            </a:pPr>
            <a:r>
              <a:rPr lang="en-US" dirty="0" smtClean="0">
                <a:latin typeface="Arial Narrow"/>
                <a:cs typeface="Arial Narrow"/>
              </a:rPr>
              <a:t>M = Retail Margin, expressed as percent of Retail Selling Price (stated as a decimal)</a:t>
            </a:r>
          </a:p>
          <a:p>
            <a:pPr>
              <a:spcBef>
                <a:spcPts val="1200"/>
              </a:spcBef>
            </a:pPr>
            <a:r>
              <a:rPr lang="en-US" dirty="0" smtClean="0">
                <a:latin typeface="Arial Narrow"/>
                <a:cs typeface="Arial Narrow"/>
              </a:rPr>
              <a:t>Then:</a:t>
            </a:r>
          </a:p>
          <a:p>
            <a:pPr marL="233363">
              <a:spcBef>
                <a:spcPts val="300"/>
              </a:spcBef>
            </a:pPr>
            <a:r>
              <a:rPr lang="en-US" dirty="0" smtClean="0">
                <a:latin typeface="Arial Narrow"/>
                <a:cs typeface="Arial Narrow"/>
              </a:rPr>
              <a:t>P = C + (P </a:t>
            </a:r>
            <a:r>
              <a:rPr lang="en-US" dirty="0" err="1" smtClean="0">
                <a:latin typeface="Arial Narrow"/>
                <a:cs typeface="Arial Narrow"/>
              </a:rPr>
              <a:t>x</a:t>
            </a:r>
            <a:r>
              <a:rPr lang="en-US" dirty="0" smtClean="0">
                <a:latin typeface="Arial Narrow"/>
                <a:cs typeface="Arial Narrow"/>
              </a:rPr>
              <a:t>  M)</a:t>
            </a:r>
          </a:p>
          <a:p>
            <a:pPr marL="233363">
              <a:spcBef>
                <a:spcPts val="300"/>
              </a:spcBef>
            </a:pPr>
            <a:r>
              <a:rPr lang="en-US" dirty="0" smtClean="0">
                <a:latin typeface="Arial Narrow"/>
                <a:cs typeface="Arial Narrow"/>
              </a:rPr>
              <a:t>P – (P </a:t>
            </a:r>
            <a:r>
              <a:rPr lang="en-US" dirty="0" err="1" smtClean="0">
                <a:latin typeface="Arial Narrow"/>
                <a:cs typeface="Arial Narrow"/>
              </a:rPr>
              <a:t>x</a:t>
            </a:r>
            <a:r>
              <a:rPr lang="en-US" dirty="0" smtClean="0">
                <a:latin typeface="Arial Narrow"/>
                <a:cs typeface="Arial Narrow"/>
              </a:rPr>
              <a:t>  M) = C</a:t>
            </a:r>
          </a:p>
          <a:p>
            <a:pPr marL="233363">
              <a:spcBef>
                <a:spcPts val="300"/>
              </a:spcBef>
            </a:pPr>
            <a:r>
              <a:rPr lang="en-US" dirty="0" smtClean="0">
                <a:latin typeface="Arial Narrow"/>
                <a:cs typeface="Arial Narrow"/>
              </a:rPr>
              <a:t>P (1 – M) = C</a:t>
            </a:r>
          </a:p>
          <a:p>
            <a:pPr marL="233363">
              <a:spcBef>
                <a:spcPts val="300"/>
              </a:spcBef>
            </a:pPr>
            <a:r>
              <a:rPr lang="en-US" dirty="0" smtClean="0">
                <a:latin typeface="Arial Narrow"/>
                <a:cs typeface="Arial Narrow"/>
              </a:rPr>
              <a:t>P = C/(1 – M)</a:t>
            </a:r>
          </a:p>
          <a:p>
            <a:pPr>
              <a:spcBef>
                <a:spcPts val="1200"/>
              </a:spcBef>
            </a:pPr>
            <a:r>
              <a:rPr lang="en-US" dirty="0" smtClean="0">
                <a:latin typeface="Arial Narrow"/>
                <a:cs typeface="Arial Narrow"/>
              </a:rPr>
              <a:t>In the illustration:</a:t>
            </a:r>
          </a:p>
          <a:p>
            <a:pPr marL="233363">
              <a:spcBef>
                <a:spcPts val="300"/>
              </a:spcBef>
            </a:pPr>
            <a:r>
              <a:rPr lang="en-US" dirty="0" smtClean="0">
                <a:latin typeface="Arial Narrow"/>
                <a:cs typeface="Arial Narrow"/>
              </a:rPr>
              <a:t>C = $50; M = 40% or 0.4,</a:t>
            </a:r>
          </a:p>
          <a:p>
            <a:pPr marL="233363">
              <a:spcBef>
                <a:spcPts val="300"/>
              </a:spcBef>
            </a:pPr>
            <a:r>
              <a:rPr lang="en-US" dirty="0" smtClean="0">
                <a:latin typeface="Arial Narrow"/>
                <a:cs typeface="Arial Narrow"/>
              </a:rPr>
              <a:t>P = $50/(1 – 0.4) = $50/0.6 = $83.33</a:t>
            </a:r>
            <a:endParaRPr lang="en-US" b="1" dirty="0" smtClean="0">
              <a:latin typeface="Arial Narrow"/>
              <a:cs typeface="Arial Narrow"/>
            </a:endParaRP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2044591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Retail Profitability</a:t>
            </a:r>
            <a:endParaRPr lang="en-US" sz="2800" dirty="0">
              <a:solidFill>
                <a:schemeClr val="bg1"/>
              </a:solidFill>
              <a:latin typeface="Arial Narrow"/>
              <a:cs typeface="Arial Narrow"/>
            </a:endParaRPr>
          </a:p>
        </p:txBody>
      </p:sp>
      <p:sp>
        <p:nvSpPr>
          <p:cNvPr id="7" name="TextBox 6"/>
          <p:cNvSpPr txBox="1"/>
          <p:nvPr/>
        </p:nvSpPr>
        <p:spPr>
          <a:xfrm>
            <a:off x="938696" y="1600200"/>
            <a:ext cx="7971784" cy="2154436"/>
          </a:xfrm>
          <a:prstGeom prst="rect">
            <a:avLst/>
          </a:prstGeom>
          <a:noFill/>
        </p:spPr>
        <p:txBody>
          <a:bodyPr wrap="square" lIns="0" tIns="0" rIns="0" bIns="0" rtlCol="0">
            <a:spAutoFit/>
          </a:bodyPr>
          <a:lstStyle/>
          <a:p>
            <a:pPr marL="801687" indent="-342900" defTabSz="454025">
              <a:spcBef>
                <a:spcPts val="1200"/>
              </a:spcBef>
              <a:buFont typeface="Arial"/>
              <a:buChar char="•"/>
              <a:tabLst>
                <a:tab pos="1825625" algn="l"/>
              </a:tabLst>
            </a:pPr>
            <a:r>
              <a:rPr lang="en-US" sz="2000" dirty="0" smtClean="0">
                <a:latin typeface="Arial Narrow"/>
                <a:cs typeface="Arial Narrow"/>
              </a:rPr>
              <a:t>Margins</a:t>
            </a:r>
          </a:p>
          <a:p>
            <a:pPr marL="801687" indent="-342900" defTabSz="454025">
              <a:spcBef>
                <a:spcPts val="1200"/>
              </a:spcBef>
              <a:buFont typeface="Arial"/>
              <a:buChar char="•"/>
              <a:tabLst>
                <a:tab pos="1825625" algn="l"/>
              </a:tabLst>
            </a:pPr>
            <a:r>
              <a:rPr lang="en-US" sz="2000" b="1" dirty="0" smtClean="0">
                <a:latin typeface="Arial Narrow"/>
                <a:cs typeface="Arial Narrow"/>
              </a:rPr>
              <a:t>Setting Retail Price</a:t>
            </a:r>
            <a:endParaRPr lang="en-US" sz="2000" dirty="0" smtClean="0">
              <a:latin typeface="Arial Narrow"/>
              <a:cs typeface="Arial Narrow"/>
            </a:endParaRPr>
          </a:p>
          <a:p>
            <a:pPr marL="801687" indent="-342900" defTabSz="454025">
              <a:spcBef>
                <a:spcPts val="1200"/>
              </a:spcBef>
              <a:buFont typeface="Arial"/>
              <a:buChar char="•"/>
              <a:tabLst>
                <a:tab pos="1825625" algn="l"/>
              </a:tabLst>
            </a:pPr>
            <a:r>
              <a:rPr lang="en-US" sz="2000" b="1" dirty="0" smtClean="0">
                <a:latin typeface="Arial Narrow"/>
                <a:cs typeface="Arial Narrow"/>
              </a:rPr>
              <a:t>Profitability</a:t>
            </a:r>
            <a:endParaRPr lang="en-US" sz="2000" b="1" dirty="0">
              <a:latin typeface="Arial Narrow"/>
              <a:cs typeface="Arial Narrow"/>
            </a:endParaRPr>
          </a:p>
          <a:p>
            <a:pPr marL="1258887" lvl="1" indent="-342900" defTabSz="454025">
              <a:spcBef>
                <a:spcPts val="1200"/>
              </a:spcBef>
              <a:buFont typeface="Arial"/>
              <a:buChar char="•"/>
              <a:tabLst>
                <a:tab pos="1825625" algn="l"/>
              </a:tabLst>
            </a:pPr>
            <a:endParaRPr lang="en-US" sz="2000" dirty="0">
              <a:latin typeface="Arial Narrow"/>
              <a:cs typeface="Arial Narrow"/>
            </a:endParaRPr>
          </a:p>
          <a:p>
            <a:pPr marL="682625" indent="-223838" defTabSz="454025">
              <a:spcBef>
                <a:spcPts val="1200"/>
              </a:spcBef>
              <a:tabLst>
                <a:tab pos="1825625" algn="l"/>
              </a:tabLst>
            </a:pPr>
            <a:endParaRPr lang="en-US" sz="2000" b="1" dirty="0" smtClean="0">
              <a:latin typeface="Arial Narrow"/>
              <a:cs typeface="Arial Narrow"/>
            </a:endParaRP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12396710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Profitability</a:t>
            </a:r>
            <a:endParaRPr lang="en-US" sz="2800" dirty="0">
              <a:solidFill>
                <a:schemeClr val="bg1"/>
              </a:solidFill>
              <a:latin typeface="Arial Narrow"/>
              <a:cs typeface="Arial Narrow"/>
            </a:endParaRPr>
          </a:p>
        </p:txBody>
      </p:sp>
      <p:sp>
        <p:nvSpPr>
          <p:cNvPr id="7" name="TextBox 6"/>
          <p:cNvSpPr txBox="1"/>
          <p:nvPr/>
        </p:nvSpPr>
        <p:spPr>
          <a:xfrm>
            <a:off x="515349" y="1727339"/>
            <a:ext cx="7971784" cy="1723549"/>
          </a:xfrm>
          <a:prstGeom prst="rect">
            <a:avLst/>
          </a:prstGeom>
          <a:noFill/>
        </p:spPr>
        <p:txBody>
          <a:bodyPr wrap="square" lIns="0" tIns="0" rIns="0" bIns="0" rtlCol="0">
            <a:spAutoFit/>
          </a:bodyPr>
          <a:lstStyle/>
          <a:p>
            <a:pPr marL="458787" defTabSz="454025">
              <a:spcBef>
                <a:spcPts val="2400"/>
              </a:spcBef>
              <a:tabLst>
                <a:tab pos="1825625" algn="l"/>
              </a:tabLst>
            </a:pPr>
            <a:r>
              <a:rPr lang="en-US" sz="2400" b="1" dirty="0" smtClean="0">
                <a:latin typeface="Arial Narrow"/>
                <a:cs typeface="Arial Narrow"/>
              </a:rPr>
              <a:t>Return on Investment (ROI) = Profit/Investment</a:t>
            </a:r>
          </a:p>
          <a:p>
            <a:pPr marL="458787" defTabSz="454025">
              <a:spcBef>
                <a:spcPts val="2400"/>
              </a:spcBef>
              <a:tabLst>
                <a:tab pos="1825625" algn="l"/>
              </a:tabLst>
            </a:pPr>
            <a:r>
              <a:rPr lang="en-US" sz="2400" b="1" dirty="0" smtClean="0">
                <a:latin typeface="Arial Narrow"/>
                <a:cs typeface="Arial Narrow"/>
              </a:rPr>
              <a:t>ROI = profit/sales  x sales/investment</a:t>
            </a:r>
          </a:p>
          <a:p>
            <a:pPr marL="458787" defTabSz="454025">
              <a:spcBef>
                <a:spcPts val="2400"/>
              </a:spcBef>
              <a:tabLst>
                <a:tab pos="1825625" algn="l"/>
              </a:tabLst>
            </a:pPr>
            <a:r>
              <a:rPr lang="en-US" sz="2400" b="1" dirty="0" smtClean="0">
                <a:latin typeface="Arial Narrow"/>
                <a:cs typeface="Arial Narrow"/>
              </a:rPr>
              <a:t>ROI = profit margin x investment turnover</a:t>
            </a: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4372877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a:solidFill>
                  <a:schemeClr val="bg1"/>
                </a:solidFill>
                <a:latin typeface="Arial Narrow"/>
                <a:cs typeface="Arial Narrow"/>
              </a:rPr>
              <a:t>Retailing and Wholesaling</a:t>
            </a:r>
          </a:p>
        </p:txBody>
      </p:sp>
      <p:sp>
        <p:nvSpPr>
          <p:cNvPr id="7" name="TextBox 6"/>
          <p:cNvSpPr txBox="1"/>
          <p:nvPr/>
        </p:nvSpPr>
        <p:spPr>
          <a:xfrm>
            <a:off x="938696" y="1600200"/>
            <a:ext cx="7971784" cy="4154984"/>
          </a:xfrm>
          <a:prstGeom prst="rect">
            <a:avLst/>
          </a:prstGeom>
          <a:noFill/>
        </p:spPr>
        <p:txBody>
          <a:bodyPr wrap="square" lIns="0" tIns="0" rIns="0" bIns="0" rtlCol="0">
            <a:spAutoFit/>
          </a:bodyPr>
          <a:lstStyle/>
          <a:p>
            <a:r>
              <a:rPr lang="en-US" sz="3000" b="1" dirty="0" smtClean="0">
                <a:latin typeface="Arial Narrow"/>
                <a:cs typeface="Arial Narrow"/>
              </a:rPr>
              <a:t>Session Roadmap B</a:t>
            </a:r>
          </a:p>
          <a:p>
            <a:pPr marL="682625" indent="-223838" defTabSz="454025">
              <a:spcBef>
                <a:spcPts val="1200"/>
              </a:spcBef>
              <a:tabLst>
                <a:tab pos="1825625" algn="l"/>
              </a:tabLst>
            </a:pPr>
            <a:r>
              <a:rPr lang="en-US" sz="2000" dirty="0" smtClean="0">
                <a:latin typeface="Arial Narrow"/>
                <a:cs typeface="Arial Narrow"/>
              </a:rPr>
              <a:t>•	Value Retailers Offer</a:t>
            </a:r>
          </a:p>
          <a:p>
            <a:pPr marL="682625" indent="-223838" defTabSz="454025">
              <a:spcBef>
                <a:spcPts val="1200"/>
              </a:spcBef>
              <a:tabLst>
                <a:tab pos="1825625" algn="l"/>
              </a:tabLst>
            </a:pPr>
            <a:r>
              <a:rPr lang="en-US" sz="2000" dirty="0" smtClean="0">
                <a:latin typeface="Arial Narrow"/>
                <a:cs typeface="Arial Narrow"/>
              </a:rPr>
              <a:t>•	Alternative Retail Forms</a:t>
            </a:r>
          </a:p>
          <a:p>
            <a:pPr marL="682625" indent="-223838" defTabSz="454025">
              <a:spcBef>
                <a:spcPts val="1200"/>
              </a:spcBef>
              <a:tabLst>
                <a:tab pos="1825625" algn="l"/>
              </a:tabLst>
            </a:pPr>
            <a:r>
              <a:rPr lang="en-US" sz="2000" dirty="0" smtClean="0">
                <a:latin typeface="Arial Narrow"/>
                <a:cs typeface="Arial Narrow"/>
              </a:rPr>
              <a:t>•   Retail </a:t>
            </a:r>
            <a:r>
              <a:rPr lang="en-US" sz="2000" dirty="0" smtClean="0">
                <a:latin typeface="Arial Narrow"/>
                <a:cs typeface="Arial Narrow"/>
              </a:rPr>
              <a:t>Store </a:t>
            </a:r>
            <a:r>
              <a:rPr lang="en-US" sz="2000" dirty="0" smtClean="0">
                <a:latin typeface="Arial Narrow"/>
                <a:cs typeface="Arial Narrow"/>
              </a:rPr>
              <a:t>Location</a:t>
            </a:r>
          </a:p>
          <a:p>
            <a:pPr marL="682625" indent="-223838" defTabSz="454025">
              <a:spcBef>
                <a:spcPts val="1200"/>
              </a:spcBef>
              <a:tabLst>
                <a:tab pos="1825625" algn="l"/>
              </a:tabLst>
            </a:pPr>
            <a:r>
              <a:rPr lang="en-US" sz="2000" dirty="0" smtClean="0">
                <a:latin typeface="Arial Narrow"/>
                <a:cs typeface="Arial Narrow"/>
              </a:rPr>
              <a:t>•	Contemporary Retailing Trends</a:t>
            </a:r>
          </a:p>
          <a:p>
            <a:pPr marL="682625" indent="-223838" defTabSz="454025">
              <a:spcBef>
                <a:spcPts val="1200"/>
              </a:spcBef>
              <a:tabLst>
                <a:tab pos="1825625" algn="l"/>
              </a:tabLst>
            </a:pPr>
            <a:r>
              <a:rPr lang="en-US" sz="2000" dirty="0" smtClean="0">
                <a:latin typeface="Arial Narrow"/>
                <a:cs typeface="Arial Narrow"/>
              </a:rPr>
              <a:t>•	Retail Profitability</a:t>
            </a:r>
          </a:p>
          <a:p>
            <a:pPr marL="682625" indent="-223838" defTabSz="454025">
              <a:spcBef>
                <a:spcPts val="1200"/>
              </a:spcBef>
              <a:tabLst>
                <a:tab pos="1825625" algn="l"/>
              </a:tabLst>
            </a:pPr>
            <a:r>
              <a:rPr lang="en-US" sz="2000" dirty="0" smtClean="0">
                <a:latin typeface="Arial Narrow"/>
                <a:cs typeface="Arial Narrow"/>
              </a:rPr>
              <a:t>•</a:t>
            </a:r>
            <a:r>
              <a:rPr lang="en-US" sz="2000" b="1" dirty="0" smtClean="0">
                <a:latin typeface="Arial Narrow"/>
                <a:cs typeface="Arial Narrow"/>
              </a:rPr>
              <a:t>	Wholesaling</a:t>
            </a:r>
          </a:p>
          <a:p>
            <a:pPr marL="682625" indent="-223838" defTabSz="454025">
              <a:spcBef>
                <a:spcPts val="1200"/>
              </a:spcBef>
              <a:tabLst>
                <a:tab pos="1825625" algn="l"/>
              </a:tabLst>
            </a:pPr>
            <a:endParaRPr lang="en-US" sz="2000" b="1" dirty="0">
              <a:latin typeface="Arial Narrow"/>
              <a:cs typeface="Arial Narrow"/>
            </a:endParaRPr>
          </a:p>
          <a:p>
            <a:pPr marL="682625" indent="-223838" defTabSz="454025">
              <a:spcBef>
                <a:spcPts val="1200"/>
              </a:spcBef>
              <a:tabLst>
                <a:tab pos="1825625" algn="l"/>
              </a:tabLst>
            </a:pPr>
            <a:endParaRPr lang="en-US" sz="2000" b="1" dirty="0" smtClean="0">
              <a:latin typeface="Arial Narrow"/>
              <a:cs typeface="Arial Narrow"/>
            </a:endParaRP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20834589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Wholesaling</a:t>
            </a:r>
            <a:endParaRPr lang="en-US" sz="2800" dirty="0">
              <a:solidFill>
                <a:schemeClr val="bg1"/>
              </a:solidFill>
              <a:latin typeface="Arial Narrow"/>
              <a:cs typeface="Arial Narrow"/>
            </a:endParaRPr>
          </a:p>
        </p:txBody>
      </p:sp>
      <p:pic>
        <p:nvPicPr>
          <p:cNvPr id="9" name="Picture 8" descr="figure 20.2.eps"/>
          <p:cNvPicPr>
            <a:picLocks noChangeAspect="1"/>
          </p:cNvPicPr>
          <p:nvPr/>
        </p:nvPicPr>
        <p:blipFill>
          <a:blip r:embed="rId3"/>
          <a:stretch>
            <a:fillRect/>
          </a:stretch>
        </p:blipFill>
        <p:spPr>
          <a:xfrm>
            <a:off x="639233" y="1665816"/>
            <a:ext cx="7879080" cy="4526280"/>
          </a:xfrm>
          <a:prstGeom prst="rect">
            <a:avLst/>
          </a:prstGeom>
        </p:spPr>
      </p:pic>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19736074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Wholesaling</a:t>
            </a:r>
            <a:endParaRPr lang="en-US" sz="2800" dirty="0">
              <a:solidFill>
                <a:schemeClr val="bg1"/>
              </a:solidFill>
              <a:latin typeface="Arial Narrow"/>
              <a:cs typeface="Arial Narrow"/>
            </a:endParaRPr>
          </a:p>
        </p:txBody>
      </p:sp>
      <p:sp>
        <p:nvSpPr>
          <p:cNvPr id="7" name="TextBox 6"/>
          <p:cNvSpPr txBox="1"/>
          <p:nvPr/>
        </p:nvSpPr>
        <p:spPr>
          <a:xfrm>
            <a:off x="938696" y="1600200"/>
            <a:ext cx="7284554" cy="3247043"/>
          </a:xfrm>
          <a:prstGeom prst="rect">
            <a:avLst/>
          </a:prstGeom>
          <a:noFill/>
        </p:spPr>
        <p:txBody>
          <a:bodyPr wrap="square" lIns="0" tIns="0" rIns="0" bIns="0" rtlCol="0">
            <a:spAutoFit/>
          </a:bodyPr>
          <a:lstStyle/>
          <a:p>
            <a:pPr marL="455613" indent="-230188" defTabSz="454025">
              <a:spcBef>
                <a:spcPts val="1200"/>
              </a:spcBef>
              <a:buFont typeface="Arial"/>
              <a:buChar char="•"/>
              <a:tabLst>
                <a:tab pos="1825625" algn="l"/>
              </a:tabLst>
            </a:pPr>
            <a:r>
              <a:rPr lang="en-US" sz="2000" b="1" dirty="0" smtClean="0">
                <a:latin typeface="Arial Narrow"/>
                <a:cs typeface="Arial Narrow"/>
              </a:rPr>
              <a:t>Value to Suppliers</a:t>
            </a:r>
          </a:p>
          <a:p>
            <a:pPr marL="687388" lvl="1" indent="-228600" defTabSz="454025">
              <a:spcBef>
                <a:spcPts val="600"/>
              </a:spcBef>
              <a:buFont typeface="Arial"/>
              <a:buChar char="•"/>
              <a:tabLst>
                <a:tab pos="1825625" algn="l"/>
              </a:tabLst>
            </a:pPr>
            <a:r>
              <a:rPr lang="en-US" b="1" dirty="0" smtClean="0">
                <a:latin typeface="Arial Narrow"/>
                <a:cs typeface="Arial Narrow"/>
              </a:rPr>
              <a:t>Market access – wholesaler has ability to reach customers</a:t>
            </a:r>
          </a:p>
          <a:p>
            <a:pPr marL="687388" lvl="1" indent="-228600" defTabSz="454025">
              <a:spcBef>
                <a:spcPts val="600"/>
              </a:spcBef>
              <a:buFont typeface="Arial"/>
              <a:buChar char="•"/>
              <a:tabLst>
                <a:tab pos="1825625" algn="l"/>
              </a:tabLst>
            </a:pPr>
            <a:r>
              <a:rPr lang="en-US" b="1" dirty="0" smtClean="0">
                <a:latin typeface="Arial Narrow"/>
                <a:cs typeface="Arial Narrow"/>
              </a:rPr>
              <a:t>Information on customer requirements – marketing research function</a:t>
            </a:r>
          </a:p>
          <a:p>
            <a:pPr marL="455613" indent="-230188" defTabSz="454025">
              <a:spcBef>
                <a:spcPts val="1800"/>
              </a:spcBef>
              <a:buFont typeface="Arial"/>
              <a:buChar char="•"/>
              <a:tabLst>
                <a:tab pos="1825625" algn="l"/>
              </a:tabLst>
            </a:pPr>
            <a:r>
              <a:rPr lang="en-US" sz="2000" b="1" dirty="0" smtClean="0">
                <a:latin typeface="Arial Narrow"/>
                <a:cs typeface="Arial Narrow"/>
              </a:rPr>
              <a:t>Value to Retailers/End Users</a:t>
            </a:r>
          </a:p>
          <a:p>
            <a:pPr marL="687388" lvl="1" indent="-228600" defTabSz="454025">
              <a:spcBef>
                <a:spcPts val="600"/>
              </a:spcBef>
              <a:buFont typeface="Arial"/>
              <a:buChar char="•"/>
              <a:tabLst>
                <a:tab pos="1825625" algn="l"/>
              </a:tabLst>
            </a:pPr>
            <a:r>
              <a:rPr lang="en-US" b="1" dirty="0" smtClean="0">
                <a:latin typeface="Arial Narrow"/>
                <a:cs typeface="Arial Narrow"/>
              </a:rPr>
              <a:t>One-stop shopping – reduces number of connections; saves costs</a:t>
            </a:r>
          </a:p>
          <a:p>
            <a:pPr marL="687388" lvl="1" indent="-228600" defTabSz="454025">
              <a:spcBef>
                <a:spcPts val="600"/>
              </a:spcBef>
              <a:buFont typeface="Arial"/>
              <a:buChar char="•"/>
              <a:tabLst>
                <a:tab pos="1825625" algn="l"/>
              </a:tabLst>
            </a:pPr>
            <a:r>
              <a:rPr lang="en-US" b="1" dirty="0" smtClean="0">
                <a:latin typeface="Arial Narrow"/>
                <a:cs typeface="Arial Narrow"/>
              </a:rPr>
              <a:t>More effective procurement – cutting edge wholesales increasingly efficient</a:t>
            </a:r>
          </a:p>
          <a:p>
            <a:pPr marL="687388" lvl="1" indent="-228600" defTabSz="454025">
              <a:spcBef>
                <a:spcPts val="600"/>
              </a:spcBef>
              <a:buFont typeface="Arial"/>
              <a:buChar char="•"/>
              <a:tabLst>
                <a:tab pos="1825625" algn="l"/>
              </a:tabLst>
            </a:pPr>
            <a:r>
              <a:rPr lang="en-US" b="1" dirty="0" smtClean="0">
                <a:latin typeface="Arial Narrow"/>
                <a:cs typeface="Arial Narrow"/>
              </a:rPr>
              <a:t>Enhanced assortments – great options for retailers</a:t>
            </a:r>
          </a:p>
          <a:p>
            <a:pPr marL="687388" lvl="1" indent="-228600" defTabSz="454025">
              <a:spcBef>
                <a:spcPts val="600"/>
              </a:spcBef>
              <a:buFont typeface="Arial"/>
              <a:buChar char="•"/>
              <a:tabLst>
                <a:tab pos="1825625" algn="l"/>
              </a:tabLst>
            </a:pPr>
            <a:r>
              <a:rPr lang="en-US" b="1" dirty="0" smtClean="0">
                <a:latin typeface="Arial Narrow"/>
                <a:cs typeface="Arial Narrow"/>
              </a:rPr>
              <a:t>Consulting – provide services to retail customers</a:t>
            </a: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14200100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a:solidFill>
                  <a:schemeClr val="bg1"/>
                </a:solidFill>
                <a:latin typeface="Arial Narrow"/>
                <a:cs typeface="Arial Narrow"/>
              </a:rPr>
              <a:t>Retailing and Wholesaling</a:t>
            </a:r>
          </a:p>
        </p:txBody>
      </p:sp>
      <p:sp>
        <p:nvSpPr>
          <p:cNvPr id="7" name="TextBox 6"/>
          <p:cNvSpPr txBox="1"/>
          <p:nvPr/>
        </p:nvSpPr>
        <p:spPr>
          <a:xfrm>
            <a:off x="938696" y="1600200"/>
            <a:ext cx="7971784" cy="4154984"/>
          </a:xfrm>
          <a:prstGeom prst="rect">
            <a:avLst/>
          </a:prstGeom>
          <a:noFill/>
        </p:spPr>
        <p:txBody>
          <a:bodyPr wrap="square" lIns="0" tIns="0" rIns="0" bIns="0" rtlCol="0">
            <a:spAutoFit/>
          </a:bodyPr>
          <a:lstStyle/>
          <a:p>
            <a:r>
              <a:rPr lang="en-US" sz="3000" b="1" dirty="0" smtClean="0">
                <a:latin typeface="Arial Narrow"/>
                <a:cs typeface="Arial Narrow"/>
              </a:rPr>
              <a:t>Session Roadmap B</a:t>
            </a:r>
          </a:p>
          <a:p>
            <a:pPr marL="682625" indent="-223838" defTabSz="454025">
              <a:spcBef>
                <a:spcPts val="1200"/>
              </a:spcBef>
              <a:tabLst>
                <a:tab pos="1825625" algn="l"/>
              </a:tabLst>
            </a:pPr>
            <a:r>
              <a:rPr lang="en-US" sz="2000" b="1" dirty="0" smtClean="0">
                <a:latin typeface="Arial Narrow"/>
                <a:cs typeface="Arial Narrow"/>
              </a:rPr>
              <a:t>•	Value Retailers Offer</a:t>
            </a:r>
          </a:p>
          <a:p>
            <a:pPr marL="682625" indent="-223838" defTabSz="454025">
              <a:spcBef>
                <a:spcPts val="1200"/>
              </a:spcBef>
              <a:tabLst>
                <a:tab pos="1825625" algn="l"/>
              </a:tabLst>
            </a:pPr>
            <a:r>
              <a:rPr lang="en-US" sz="2000" b="1" dirty="0" smtClean="0">
                <a:latin typeface="Arial Narrow"/>
                <a:cs typeface="Arial Narrow"/>
              </a:rPr>
              <a:t>•	Alternative Retail Forms</a:t>
            </a:r>
          </a:p>
          <a:p>
            <a:pPr marL="682625" indent="-223838" defTabSz="454025">
              <a:spcBef>
                <a:spcPts val="1200"/>
              </a:spcBef>
              <a:tabLst>
                <a:tab pos="1825625" algn="l"/>
              </a:tabLst>
            </a:pPr>
            <a:r>
              <a:rPr lang="en-US" sz="2000" b="1" dirty="0" smtClean="0">
                <a:latin typeface="Arial Narrow"/>
                <a:cs typeface="Arial Narrow"/>
              </a:rPr>
              <a:t>•   Retail </a:t>
            </a:r>
            <a:r>
              <a:rPr lang="en-US" sz="2000" b="1" dirty="0" smtClean="0">
                <a:latin typeface="Arial Narrow"/>
                <a:cs typeface="Arial Narrow"/>
              </a:rPr>
              <a:t>Store </a:t>
            </a:r>
            <a:r>
              <a:rPr lang="en-US" sz="2000" b="1" dirty="0" smtClean="0">
                <a:latin typeface="Arial Narrow"/>
                <a:cs typeface="Arial Narrow"/>
              </a:rPr>
              <a:t>Location</a:t>
            </a:r>
          </a:p>
          <a:p>
            <a:pPr marL="682625" indent="-223838" defTabSz="454025">
              <a:spcBef>
                <a:spcPts val="1200"/>
              </a:spcBef>
              <a:tabLst>
                <a:tab pos="1825625" algn="l"/>
              </a:tabLst>
            </a:pPr>
            <a:r>
              <a:rPr lang="en-US" sz="2000" b="1" dirty="0" smtClean="0">
                <a:latin typeface="Arial Narrow"/>
                <a:cs typeface="Arial Narrow"/>
              </a:rPr>
              <a:t>•	Contemporary Retailing Trends</a:t>
            </a:r>
          </a:p>
          <a:p>
            <a:pPr marL="682625" indent="-223838" defTabSz="454025">
              <a:spcBef>
                <a:spcPts val="1200"/>
              </a:spcBef>
              <a:tabLst>
                <a:tab pos="1825625" algn="l"/>
              </a:tabLst>
            </a:pPr>
            <a:r>
              <a:rPr lang="en-US" sz="2000" b="1" dirty="0" smtClean="0">
                <a:latin typeface="Arial Narrow"/>
                <a:cs typeface="Arial Narrow"/>
              </a:rPr>
              <a:t>•	Retail Profitability</a:t>
            </a:r>
          </a:p>
          <a:p>
            <a:pPr marL="682625" indent="-223838" defTabSz="454025">
              <a:spcBef>
                <a:spcPts val="1200"/>
              </a:spcBef>
              <a:tabLst>
                <a:tab pos="1825625" algn="l"/>
              </a:tabLst>
            </a:pPr>
            <a:r>
              <a:rPr lang="en-US" sz="2000" b="1" dirty="0" smtClean="0">
                <a:latin typeface="Arial Narrow"/>
                <a:cs typeface="Arial Narrow"/>
              </a:rPr>
              <a:t>•	Wholesaling</a:t>
            </a:r>
          </a:p>
          <a:p>
            <a:pPr marL="682625" indent="-223838" defTabSz="454025">
              <a:spcBef>
                <a:spcPts val="1200"/>
              </a:spcBef>
              <a:tabLst>
                <a:tab pos="1825625" algn="l"/>
              </a:tabLst>
            </a:pPr>
            <a:endParaRPr lang="en-US" sz="2000" b="1" dirty="0">
              <a:latin typeface="Arial Narrow"/>
              <a:cs typeface="Arial Narrow"/>
            </a:endParaRPr>
          </a:p>
          <a:p>
            <a:pPr marL="682625" indent="-223838" defTabSz="454025">
              <a:spcBef>
                <a:spcPts val="1200"/>
              </a:spcBef>
              <a:tabLst>
                <a:tab pos="1825625" algn="l"/>
              </a:tabLst>
            </a:pPr>
            <a:endParaRPr lang="en-US" sz="2000" b="1" dirty="0" smtClean="0">
              <a:latin typeface="Arial Narrow"/>
              <a:cs typeface="Arial Narrow"/>
            </a:endParaRP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18394386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1599" y="1600200"/>
            <a:ext cx="6989913" cy="1985159"/>
          </a:xfrm>
          <a:prstGeom prst="rect">
            <a:avLst/>
          </a:prstGeom>
          <a:noFill/>
        </p:spPr>
        <p:txBody>
          <a:bodyPr wrap="square" lIns="0" tIns="0" rIns="0" bIns="0" rtlCol="0">
            <a:spAutoFit/>
          </a:bodyPr>
          <a:lstStyle/>
          <a:p>
            <a:r>
              <a:rPr lang="en-US" cap="all" dirty="0" smtClean="0">
                <a:latin typeface="Arial Narrow"/>
                <a:cs typeface="Arial Narrow"/>
              </a:rPr>
              <a:t>Chapter 17</a:t>
            </a:r>
          </a:p>
          <a:p>
            <a:pPr>
              <a:spcBef>
                <a:spcPts val="1800"/>
              </a:spcBef>
            </a:pPr>
            <a:r>
              <a:rPr lang="en-US" sz="4800" dirty="0" smtClean="0">
                <a:latin typeface="Arial Narrow"/>
                <a:cs typeface="Arial Narrow"/>
              </a:rPr>
              <a:t>Distribution, Retailing, Wholesaling</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grpSp>
        <p:nvGrpSpPr>
          <p:cNvPr id="17" name="Group 16"/>
          <p:cNvGrpSpPr/>
          <p:nvPr/>
        </p:nvGrpSpPr>
        <p:grpSpPr>
          <a:xfrm>
            <a:off x="1371599" y="3902964"/>
            <a:ext cx="6207552" cy="1445003"/>
            <a:chOff x="136772" y="3872484"/>
            <a:chExt cx="7463482" cy="1737360"/>
          </a:xfrm>
        </p:grpSpPr>
        <p:pic>
          <p:nvPicPr>
            <p:cNvPr id="18" name="Picture 17" descr="TVM Cover 4th edition.jpg"/>
            <p:cNvPicPr>
              <a:picLocks noChangeAspect="1"/>
            </p:cNvPicPr>
            <p:nvPr/>
          </p:nvPicPr>
          <p:blipFill>
            <a:blip r:embed="rId3"/>
            <a:stretch>
              <a:fillRect/>
            </a:stretch>
          </p:blipFill>
          <p:spPr>
            <a:xfrm>
              <a:off x="4033030" y="3886200"/>
              <a:ext cx="1321308" cy="1709928"/>
            </a:xfrm>
            <a:prstGeom prst="rect">
              <a:avLst/>
            </a:prstGeom>
            <a:effectLst>
              <a:outerShdw blurRad="50800" dist="38100" dir="2700000">
                <a:srgbClr val="000000">
                  <a:alpha val="43000"/>
                </a:srgbClr>
              </a:outerShdw>
            </a:effectLst>
          </p:spPr>
        </p:pic>
        <p:pic>
          <p:nvPicPr>
            <p:cNvPr id="19" name="Picture 18" descr="CMF 2015 Cover 4th edition.jpg"/>
            <p:cNvPicPr>
              <a:picLocks noChangeAspect="1"/>
            </p:cNvPicPr>
            <p:nvPr/>
          </p:nvPicPr>
          <p:blipFill>
            <a:blip r:embed="rId4"/>
            <a:stretch>
              <a:fillRect/>
            </a:stretch>
          </p:blipFill>
          <p:spPr>
            <a:xfrm>
              <a:off x="2702315" y="3886200"/>
              <a:ext cx="1321308" cy="1709928"/>
            </a:xfrm>
            <a:prstGeom prst="rect">
              <a:avLst/>
            </a:prstGeom>
            <a:effectLst>
              <a:outerShdw blurRad="50800" dist="38100" dir="2700000">
                <a:srgbClr val="000000">
                  <a:alpha val="43000"/>
                </a:srgbClr>
              </a:outerShdw>
            </a:effectLst>
          </p:spPr>
        </p:pic>
        <p:pic>
          <p:nvPicPr>
            <p:cNvPr id="20" name="Picture 19" descr="MM21c 2015 Cover 4th edition.jpg"/>
            <p:cNvPicPr>
              <a:picLocks noChangeAspect="1"/>
            </p:cNvPicPr>
            <p:nvPr/>
          </p:nvPicPr>
          <p:blipFill>
            <a:blip r:embed="rId5"/>
            <a:stretch>
              <a:fillRect/>
            </a:stretch>
          </p:blipFill>
          <p:spPr>
            <a:xfrm>
              <a:off x="1371600" y="3886200"/>
              <a:ext cx="1321308" cy="1709928"/>
            </a:xfrm>
            <a:prstGeom prst="rect">
              <a:avLst/>
            </a:prstGeom>
            <a:effectLst>
              <a:outerShdw blurRad="50800" dist="38100" dir="2700000">
                <a:srgbClr val="000000">
                  <a:alpha val="43000"/>
                </a:srgbClr>
              </a:outerShdw>
            </a:effectLst>
          </p:spPr>
        </p:pic>
        <p:pic>
          <p:nvPicPr>
            <p:cNvPr id="21" name="Picture 20" descr="TVM Cover 4th edition.jpg"/>
            <p:cNvPicPr>
              <a:picLocks noChangeAspect="1"/>
            </p:cNvPicPr>
            <p:nvPr/>
          </p:nvPicPr>
          <p:blipFill>
            <a:blip r:embed="rId6"/>
            <a:stretch>
              <a:fillRect/>
            </a:stretch>
          </p:blipFill>
          <p:spPr>
            <a:xfrm>
              <a:off x="5373014" y="3886200"/>
              <a:ext cx="1083852" cy="1709928"/>
            </a:xfrm>
            <a:prstGeom prst="rect">
              <a:avLst/>
            </a:prstGeom>
            <a:effectLst>
              <a:outerShdw blurRad="50800" dist="38100" dir="2700000">
                <a:srgbClr val="000000">
                  <a:alpha val="43000"/>
                </a:srgbClr>
              </a:outerShdw>
            </a:effectLst>
          </p:spPr>
        </p:pic>
        <p:pic>
          <p:nvPicPr>
            <p:cNvPr id="22" name="Picture 21" descr="TVM Cover 4th edition.jpg"/>
            <p:cNvPicPr>
              <a:picLocks noChangeAspect="1"/>
            </p:cNvPicPr>
            <p:nvPr/>
          </p:nvPicPr>
          <p:blipFill>
            <a:blip r:embed="rId7"/>
            <a:stretch>
              <a:fillRect/>
            </a:stretch>
          </p:blipFill>
          <p:spPr>
            <a:xfrm>
              <a:off x="6475542" y="3886200"/>
              <a:ext cx="1124712" cy="1709928"/>
            </a:xfrm>
            <a:prstGeom prst="rect">
              <a:avLst/>
            </a:prstGeom>
            <a:effectLst>
              <a:outerShdw blurRad="50800" dist="38100" dir="2700000">
                <a:srgbClr val="000000">
                  <a:alpha val="43000"/>
                </a:srgbClr>
              </a:outerShdw>
            </a:effectLst>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772" y="3872484"/>
              <a:ext cx="1216152" cy="1737360"/>
            </a:xfrm>
            <a:prstGeom prst="rect">
              <a:avLst/>
            </a:prstGeom>
            <a:effectLst>
              <a:outerShdw blurRad="50800" dist="38100" dir="2700000" algn="tl" rotWithShape="0">
                <a:prstClr val="black">
                  <a:alpha val="40000"/>
                </a:prstClr>
              </a:outerShdw>
            </a:effec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Distribution Entities</a:t>
            </a:r>
            <a:endParaRPr lang="en-US" sz="2800" dirty="0">
              <a:solidFill>
                <a:schemeClr val="bg1"/>
              </a:solidFill>
              <a:latin typeface="Arial Narrow"/>
              <a:cs typeface="Arial Narrow"/>
            </a:endParaRPr>
          </a:p>
        </p:txBody>
      </p:sp>
      <p:sp>
        <p:nvSpPr>
          <p:cNvPr id="26" name="TextBox 25"/>
          <p:cNvSpPr txBox="1"/>
          <p:nvPr/>
        </p:nvSpPr>
        <p:spPr>
          <a:xfrm>
            <a:off x="938696" y="1435901"/>
            <a:ext cx="7286315" cy="3000821"/>
          </a:xfrm>
          <a:prstGeom prst="rect">
            <a:avLst/>
          </a:prstGeom>
          <a:noFill/>
        </p:spPr>
        <p:txBody>
          <a:bodyPr wrap="square" lIns="0" tIns="0" rIns="0" bIns="0" rtlCol="0">
            <a:spAutoFit/>
          </a:bodyPr>
          <a:lstStyle/>
          <a:p>
            <a:pPr marL="682625" indent="-223838" defTabSz="454025">
              <a:spcBef>
                <a:spcPts val="600"/>
              </a:spcBef>
              <a:tabLst>
                <a:tab pos="1825625" algn="l"/>
              </a:tabLst>
            </a:pPr>
            <a:r>
              <a:rPr lang="en-US" sz="2000" b="1" dirty="0" smtClean="0">
                <a:latin typeface="Arial Narrow"/>
                <a:cs typeface="Arial Narrow"/>
              </a:rPr>
              <a:t>•	Agents, brokers, manufacturers’ representatives</a:t>
            </a:r>
          </a:p>
          <a:p>
            <a:pPr marL="682625" indent="-223838" defTabSz="454025">
              <a:spcBef>
                <a:spcPts val="600"/>
              </a:spcBef>
              <a:tabLst>
                <a:tab pos="1825625" algn="l"/>
              </a:tabLst>
            </a:pPr>
            <a:r>
              <a:rPr lang="en-US" sz="2000" b="1" dirty="0" smtClean="0">
                <a:latin typeface="Arial Narrow"/>
                <a:cs typeface="Arial Narrow"/>
              </a:rPr>
              <a:t>•	Banks and finance firms</a:t>
            </a:r>
          </a:p>
          <a:p>
            <a:pPr marL="682625" indent="-223838" defTabSz="454025">
              <a:spcBef>
                <a:spcPts val="600"/>
              </a:spcBef>
              <a:tabLst>
                <a:tab pos="1825625" algn="l"/>
              </a:tabLst>
            </a:pPr>
            <a:r>
              <a:rPr lang="en-US" sz="2000" b="1" dirty="0" smtClean="0">
                <a:latin typeface="Arial Narrow"/>
                <a:cs typeface="Arial Narrow"/>
              </a:rPr>
              <a:t>•	Distributors</a:t>
            </a:r>
          </a:p>
          <a:p>
            <a:pPr marL="682625" indent="-223838" defTabSz="454025">
              <a:spcBef>
                <a:spcPts val="600"/>
              </a:spcBef>
              <a:tabLst>
                <a:tab pos="1825625" algn="l"/>
              </a:tabLst>
            </a:pPr>
            <a:r>
              <a:rPr lang="en-US" sz="2000" b="1" dirty="0" smtClean="0">
                <a:latin typeface="Arial Narrow"/>
                <a:cs typeface="Arial Narrow"/>
              </a:rPr>
              <a:t>•	Wholesalers</a:t>
            </a:r>
          </a:p>
          <a:p>
            <a:pPr marL="682625" indent="-223838" defTabSz="454025">
              <a:spcBef>
                <a:spcPts val="600"/>
              </a:spcBef>
              <a:tabLst>
                <a:tab pos="1825625" algn="l"/>
              </a:tabLst>
            </a:pPr>
            <a:r>
              <a:rPr lang="en-US" sz="2000" b="1" dirty="0" smtClean="0">
                <a:latin typeface="Arial Narrow"/>
                <a:cs typeface="Arial Narrow"/>
              </a:rPr>
              <a:t>•	Warehouse operators</a:t>
            </a:r>
          </a:p>
          <a:p>
            <a:pPr marL="682625" indent="-223838" defTabSz="454025">
              <a:spcBef>
                <a:spcPts val="600"/>
              </a:spcBef>
              <a:tabLst>
                <a:tab pos="1825625" algn="l"/>
              </a:tabLst>
            </a:pPr>
            <a:r>
              <a:rPr lang="en-US" sz="2000" b="1" dirty="0" smtClean="0">
                <a:latin typeface="Arial Narrow"/>
                <a:cs typeface="Arial Narrow"/>
              </a:rPr>
              <a:t>•	Retailers</a:t>
            </a:r>
          </a:p>
          <a:p>
            <a:pPr marL="682625" indent="-223838" defTabSz="454025">
              <a:spcBef>
                <a:spcPts val="600"/>
              </a:spcBef>
              <a:tabLst>
                <a:tab pos="1825625" algn="l"/>
              </a:tabLst>
            </a:pPr>
            <a:r>
              <a:rPr lang="en-US" sz="2000" b="1" dirty="0" smtClean="0">
                <a:latin typeface="Arial Narrow"/>
                <a:cs typeface="Arial Narrow"/>
              </a:rPr>
              <a:t>•	Shipping lines</a:t>
            </a:r>
          </a:p>
          <a:p>
            <a:pPr marL="682625" indent="-223838" defTabSz="454025">
              <a:spcBef>
                <a:spcPts val="600"/>
              </a:spcBef>
              <a:tabLst>
                <a:tab pos="1825625" algn="l"/>
              </a:tabLst>
            </a:pPr>
            <a:r>
              <a:rPr lang="en-US" sz="2000" b="1" dirty="0" smtClean="0">
                <a:latin typeface="Arial Narrow"/>
                <a:cs typeface="Arial Narrow"/>
              </a:rPr>
              <a:t>•	Package delivery firms</a:t>
            </a:r>
            <a:endParaRPr lang="en-US" b="1" dirty="0" smtClean="0">
              <a:latin typeface="Arial Narrow"/>
              <a:cs typeface="Arial Narrow"/>
            </a:endParaRPr>
          </a:p>
        </p:txBody>
      </p:sp>
      <p:pic>
        <p:nvPicPr>
          <p:cNvPr id="5" name="Picture 4" descr="shipp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616" y="4486173"/>
            <a:ext cx="3098165" cy="1889125"/>
          </a:xfrm>
          <a:prstGeom prst="rect">
            <a:avLst/>
          </a:prstGeom>
        </p:spPr>
      </p:pic>
      <p:pic>
        <p:nvPicPr>
          <p:cNvPr id="6" name="Picture 5" descr="logistic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386" y="1948568"/>
            <a:ext cx="2968625" cy="1975485"/>
          </a:xfrm>
          <a:prstGeom prst="rect">
            <a:avLst/>
          </a:prstGeom>
        </p:spPr>
      </p:pic>
      <p:pic>
        <p:nvPicPr>
          <p:cNvPr id="7" name="Picture 6" descr="logistics provider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8770" y="4318217"/>
            <a:ext cx="2903855" cy="2029460"/>
          </a:xfrm>
          <a:prstGeom prst="rect">
            <a:avLst/>
          </a:prstGeom>
        </p:spPr>
      </p:pic>
      <p:grpSp>
        <p:nvGrpSpPr>
          <p:cNvPr id="9" name="Group 8"/>
          <p:cNvGrpSpPr/>
          <p:nvPr/>
        </p:nvGrpSpPr>
        <p:grpSpPr>
          <a:xfrm>
            <a:off x="210820" y="177800"/>
            <a:ext cx="1200796" cy="1057495"/>
            <a:chOff x="210820" y="177800"/>
            <a:chExt cx="1200796" cy="1057495"/>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1" name="TextBox 10"/>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Terminology in Distribution Systems</a:t>
            </a:r>
            <a:endParaRPr lang="en-US" sz="2800" dirty="0">
              <a:solidFill>
                <a:schemeClr val="bg1"/>
              </a:solidFill>
              <a:latin typeface="Arial Narrow"/>
              <a:cs typeface="Arial Narrow"/>
            </a:endParaRPr>
          </a:p>
        </p:txBody>
      </p:sp>
      <p:sp>
        <p:nvSpPr>
          <p:cNvPr id="6" name="Rectangle 5"/>
          <p:cNvSpPr/>
          <p:nvPr/>
        </p:nvSpPr>
        <p:spPr>
          <a:xfrm>
            <a:off x="5201481" y="1820133"/>
            <a:ext cx="1462506" cy="685800"/>
          </a:xfrm>
          <a:prstGeom prst="rect">
            <a:avLst/>
          </a:prstGeom>
          <a:solidFill>
            <a:srgbClr val="74C084"/>
          </a:solidFill>
          <a:ln>
            <a:solidFill>
              <a:schemeClr val="tx1"/>
            </a:solidFill>
          </a:ln>
        </p:spPr>
        <p:txBody>
          <a:bodyPr wrap="square" lIns="0" tIns="45720" rIns="0" bIns="45720" anchor="ctr">
            <a:noAutofit/>
          </a:bodyPr>
          <a:lstStyle/>
          <a:p>
            <a:pPr algn="ctr"/>
            <a:r>
              <a:rPr lang="en-US" sz="1400" b="1" dirty="0" smtClean="0">
                <a:latin typeface="Arial Narrow"/>
                <a:cs typeface="Arial Narrow"/>
              </a:rPr>
              <a:t>Supplier Firm</a:t>
            </a:r>
            <a:endParaRPr lang="en-US" sz="1400" b="1" dirty="0">
              <a:latin typeface="Arial Narrow"/>
              <a:cs typeface="Arial Narrow"/>
            </a:endParaRPr>
          </a:p>
        </p:txBody>
      </p:sp>
      <p:sp>
        <p:nvSpPr>
          <p:cNvPr id="10" name="Rectangle 9"/>
          <p:cNvSpPr/>
          <p:nvPr/>
        </p:nvSpPr>
        <p:spPr>
          <a:xfrm>
            <a:off x="5201481" y="4453027"/>
            <a:ext cx="1462506" cy="685800"/>
          </a:xfrm>
          <a:prstGeom prst="rect">
            <a:avLst/>
          </a:prstGeom>
          <a:solidFill>
            <a:srgbClr val="74C084"/>
          </a:solidFill>
          <a:ln>
            <a:solidFill>
              <a:schemeClr val="tx1"/>
            </a:solidFill>
          </a:ln>
        </p:spPr>
        <p:txBody>
          <a:bodyPr wrap="square" lIns="0" tIns="45720" rIns="0" bIns="45720" anchor="ctr">
            <a:noAutofit/>
          </a:bodyPr>
          <a:lstStyle/>
          <a:p>
            <a:pPr algn="ctr"/>
            <a:r>
              <a:rPr lang="en-US" sz="1400" b="1" dirty="0" smtClean="0">
                <a:latin typeface="Arial Narrow"/>
                <a:cs typeface="Arial Narrow"/>
              </a:rPr>
              <a:t>End-user customer</a:t>
            </a:r>
            <a:endParaRPr lang="en-US" sz="1400" b="1" dirty="0">
              <a:latin typeface="Arial Narrow"/>
              <a:cs typeface="Arial Narrow"/>
            </a:endParaRPr>
          </a:p>
        </p:txBody>
      </p:sp>
      <p:cxnSp>
        <p:nvCxnSpPr>
          <p:cNvPr id="13" name="Straight Arrow Connector 12"/>
          <p:cNvCxnSpPr>
            <a:stCxn id="6" idx="2"/>
            <a:endCxn id="10" idx="0"/>
          </p:cNvCxnSpPr>
          <p:nvPr/>
        </p:nvCxnSpPr>
        <p:spPr>
          <a:xfrm rot="5400000">
            <a:off x="4959187" y="3479480"/>
            <a:ext cx="1947094" cy="1588"/>
          </a:xfrm>
          <a:prstGeom prst="straightConnector1">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3268658" y="2228934"/>
            <a:ext cx="1127067" cy="307777"/>
          </a:xfrm>
          <a:prstGeom prst="rect">
            <a:avLst/>
          </a:prstGeom>
        </p:spPr>
        <p:txBody>
          <a:bodyPr wrap="square">
            <a:spAutoFit/>
          </a:bodyPr>
          <a:lstStyle/>
          <a:p>
            <a:pPr algn="ctr"/>
            <a:r>
              <a:rPr lang="en-US" sz="1400" b="1" dirty="0" smtClean="0">
                <a:latin typeface="Arial Narrow"/>
                <a:cs typeface="Arial Narrow"/>
              </a:rPr>
              <a:t>Upstream</a:t>
            </a:r>
            <a:endParaRPr lang="en-US" sz="1400" b="1" dirty="0">
              <a:latin typeface="Arial Narrow"/>
              <a:cs typeface="Arial Narrow"/>
            </a:endParaRPr>
          </a:p>
        </p:txBody>
      </p:sp>
      <p:sp>
        <p:nvSpPr>
          <p:cNvPr id="20" name="Rectangle 19"/>
          <p:cNvSpPr/>
          <p:nvPr/>
        </p:nvSpPr>
        <p:spPr>
          <a:xfrm>
            <a:off x="3268658" y="4554129"/>
            <a:ext cx="1127067" cy="307777"/>
          </a:xfrm>
          <a:prstGeom prst="rect">
            <a:avLst/>
          </a:prstGeom>
        </p:spPr>
        <p:txBody>
          <a:bodyPr wrap="square">
            <a:spAutoFit/>
          </a:bodyPr>
          <a:lstStyle/>
          <a:p>
            <a:pPr algn="ctr"/>
            <a:r>
              <a:rPr lang="en-US" sz="1400" b="1" dirty="0" smtClean="0">
                <a:latin typeface="Arial Narrow"/>
                <a:cs typeface="Arial Narrow"/>
              </a:rPr>
              <a:t>Downstream</a:t>
            </a:r>
            <a:endParaRPr lang="en-US" sz="1400" b="1" dirty="0">
              <a:latin typeface="Arial Narrow"/>
              <a:cs typeface="Arial Narrow"/>
            </a:endParaRPr>
          </a:p>
        </p:txBody>
      </p:sp>
      <p:cxnSp>
        <p:nvCxnSpPr>
          <p:cNvPr id="21" name="Straight Arrow Connector 20"/>
          <p:cNvCxnSpPr/>
          <p:nvPr/>
        </p:nvCxnSpPr>
        <p:spPr>
          <a:xfrm rot="5400000">
            <a:off x="2330182" y="4331742"/>
            <a:ext cx="1610199" cy="3971"/>
          </a:xfrm>
          <a:prstGeom prst="straightConnector1">
            <a:avLst/>
          </a:prstGeom>
          <a:ln w="38100" cap="flat" cmpd="sng" algn="ctr">
            <a:solidFill>
              <a:srgbClr val="00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flipH="1" flipV="1">
            <a:off x="2309029" y="2645193"/>
            <a:ext cx="1650120" cy="1588"/>
          </a:xfrm>
          <a:prstGeom prst="straightConnector1">
            <a:avLst/>
          </a:prstGeom>
          <a:ln w="38100" cap="flat" cmpd="sng" algn="ctr">
            <a:solidFill>
              <a:srgbClr val="00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5206245" y="3116452"/>
            <a:ext cx="1462506" cy="685800"/>
          </a:xfrm>
          <a:prstGeom prst="rect">
            <a:avLst/>
          </a:prstGeom>
          <a:solidFill>
            <a:srgbClr val="74C084"/>
          </a:solidFill>
          <a:ln>
            <a:solidFill>
              <a:schemeClr val="tx1"/>
            </a:solidFill>
          </a:ln>
        </p:spPr>
        <p:txBody>
          <a:bodyPr wrap="square" lIns="0" tIns="45720" rIns="0" bIns="45720" anchor="ctr">
            <a:noAutofit/>
          </a:bodyPr>
          <a:lstStyle/>
          <a:p>
            <a:pPr algn="ctr"/>
            <a:r>
              <a:rPr lang="en-US" sz="1400" b="1" dirty="0" smtClean="0">
                <a:latin typeface="Arial Narrow"/>
                <a:cs typeface="Arial Narrow"/>
              </a:rPr>
              <a:t>Distributor</a:t>
            </a:r>
            <a:endParaRPr lang="en-US" sz="1400" b="1" dirty="0">
              <a:latin typeface="Arial Narrow"/>
              <a:cs typeface="Arial Narrow"/>
            </a:endParaRPr>
          </a:p>
        </p:txBody>
      </p:sp>
      <p:grpSp>
        <p:nvGrpSpPr>
          <p:cNvPr id="14" name="Group 13"/>
          <p:cNvGrpSpPr/>
          <p:nvPr/>
        </p:nvGrpSpPr>
        <p:grpSpPr>
          <a:xfrm>
            <a:off x="210820" y="177800"/>
            <a:ext cx="1200796" cy="1057495"/>
            <a:chOff x="210820" y="177800"/>
            <a:chExt cx="1200796" cy="1057495"/>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6" name="TextBox 15"/>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Distribution Strategy</a:t>
            </a:r>
            <a:endParaRPr lang="en-US" sz="2800" dirty="0">
              <a:solidFill>
                <a:schemeClr val="bg1"/>
              </a:solidFill>
              <a:latin typeface="Arial Narrow"/>
              <a:cs typeface="Arial Narrow"/>
            </a:endParaRPr>
          </a:p>
        </p:txBody>
      </p:sp>
      <p:sp>
        <p:nvSpPr>
          <p:cNvPr id="9" name="TextBox 8"/>
          <p:cNvSpPr txBox="1"/>
          <p:nvPr/>
        </p:nvSpPr>
        <p:spPr>
          <a:xfrm>
            <a:off x="938696" y="1600200"/>
            <a:ext cx="7295137" cy="5016758"/>
          </a:xfrm>
          <a:prstGeom prst="rect">
            <a:avLst/>
          </a:prstGeom>
          <a:noFill/>
        </p:spPr>
        <p:txBody>
          <a:bodyPr wrap="square" lIns="0" tIns="0" rIns="0" bIns="0" rtlCol="0">
            <a:spAutoFit/>
          </a:bodyPr>
          <a:lstStyle/>
          <a:p>
            <a:pPr marL="233363" indent="-222250" defTabSz="225425">
              <a:spcBef>
                <a:spcPts val="1200"/>
              </a:spcBef>
            </a:pPr>
            <a:r>
              <a:rPr lang="en-US" sz="2400" b="1" dirty="0" smtClean="0">
                <a:latin typeface="Arial Narrow"/>
                <a:cs typeface="Arial Narrow"/>
              </a:rPr>
              <a:t>Firm Products Reach Consumers through Distribution</a:t>
            </a:r>
            <a:endParaRPr lang="en-US" sz="2000" b="1" dirty="0" smtClean="0">
              <a:latin typeface="Arial Narrow"/>
              <a:cs typeface="Arial Narrow"/>
            </a:endParaRPr>
          </a:p>
          <a:p>
            <a:pPr marL="463550" indent="-222250" defTabSz="225425">
              <a:spcBef>
                <a:spcPts val="1200"/>
              </a:spcBef>
            </a:pPr>
            <a:endParaRPr lang="en-US" sz="2000" b="1" dirty="0">
              <a:latin typeface="Arial Narrow"/>
              <a:cs typeface="Arial Narrow"/>
            </a:endParaRPr>
          </a:p>
          <a:p>
            <a:pPr marL="463550" indent="-222250" defTabSz="225425">
              <a:spcBef>
                <a:spcPts val="1200"/>
              </a:spcBef>
            </a:pPr>
            <a:endParaRPr lang="en-US" sz="2000" b="1" dirty="0" smtClean="0">
              <a:solidFill>
                <a:srgbClr val="000090"/>
              </a:solidFill>
              <a:latin typeface="Arial Narrow"/>
              <a:cs typeface="Arial Narrow"/>
            </a:endParaRPr>
          </a:p>
          <a:p>
            <a:pPr marL="463550" indent="-222250" defTabSz="225425">
              <a:spcBef>
                <a:spcPts val="1200"/>
              </a:spcBef>
            </a:pPr>
            <a:endParaRPr lang="en-US" sz="2000" b="1" dirty="0">
              <a:solidFill>
                <a:srgbClr val="000090"/>
              </a:solidFill>
              <a:latin typeface="Arial Narrow"/>
              <a:cs typeface="Arial Narrow"/>
            </a:endParaRPr>
          </a:p>
          <a:p>
            <a:pPr marL="463550" indent="-222250" defTabSz="225425">
              <a:spcBef>
                <a:spcPts val="1200"/>
              </a:spcBef>
            </a:pPr>
            <a:endParaRPr lang="en-US" sz="2000" b="1" dirty="0" smtClean="0">
              <a:solidFill>
                <a:srgbClr val="000090"/>
              </a:solidFill>
              <a:latin typeface="Arial Narrow"/>
              <a:cs typeface="Arial Narrow"/>
            </a:endParaRPr>
          </a:p>
          <a:p>
            <a:pPr marL="463550" indent="-222250" defTabSz="225425">
              <a:spcBef>
                <a:spcPts val="1200"/>
              </a:spcBef>
            </a:pPr>
            <a:endParaRPr lang="en-US" sz="2000" b="1" dirty="0">
              <a:solidFill>
                <a:srgbClr val="000090"/>
              </a:solidFill>
              <a:latin typeface="Arial Narrow"/>
              <a:cs typeface="Arial Narrow"/>
            </a:endParaRPr>
          </a:p>
          <a:p>
            <a:pPr marL="463550" indent="-222250" defTabSz="225425">
              <a:spcBef>
                <a:spcPts val="1200"/>
              </a:spcBef>
            </a:pPr>
            <a:endParaRPr lang="en-US" sz="2000" b="1" dirty="0" smtClean="0">
              <a:solidFill>
                <a:srgbClr val="000090"/>
              </a:solidFill>
              <a:latin typeface="Arial Narrow"/>
              <a:cs typeface="Arial Narrow"/>
            </a:endParaRPr>
          </a:p>
          <a:p>
            <a:pPr marL="463550" indent="-222250" defTabSz="225425">
              <a:spcBef>
                <a:spcPts val="1200"/>
              </a:spcBef>
            </a:pPr>
            <a:endParaRPr lang="en-US" sz="2000" b="1" dirty="0">
              <a:solidFill>
                <a:srgbClr val="000090"/>
              </a:solidFill>
              <a:latin typeface="Arial Narrow"/>
              <a:cs typeface="Arial Narrow"/>
            </a:endParaRPr>
          </a:p>
          <a:p>
            <a:pPr marL="463550" indent="-222250" defTabSz="225425">
              <a:spcBef>
                <a:spcPts val="1200"/>
              </a:spcBef>
            </a:pPr>
            <a:endParaRPr lang="en-US" sz="2000" b="1" dirty="0" smtClean="0">
              <a:solidFill>
                <a:srgbClr val="000090"/>
              </a:solidFill>
              <a:latin typeface="Arial Narrow"/>
              <a:cs typeface="Arial Narrow"/>
            </a:endParaRPr>
          </a:p>
          <a:p>
            <a:pPr marL="463550" indent="-222250" defTabSz="225425">
              <a:spcBef>
                <a:spcPts val="1200"/>
              </a:spcBef>
            </a:pPr>
            <a:endParaRPr lang="en-US" sz="2000" b="1" dirty="0">
              <a:solidFill>
                <a:srgbClr val="000090"/>
              </a:solidFill>
              <a:latin typeface="Arial Narrow"/>
              <a:cs typeface="Arial Narrow"/>
            </a:endParaRPr>
          </a:p>
          <a:p>
            <a:pPr marL="463550" indent="-222250" defTabSz="225425">
              <a:spcBef>
                <a:spcPts val="1200"/>
              </a:spcBef>
            </a:pPr>
            <a:endParaRPr lang="en-US" sz="2200" b="1" dirty="0" smtClean="0">
              <a:solidFill>
                <a:srgbClr val="000090"/>
              </a:solidFill>
              <a:latin typeface="Arial Narrow"/>
              <a:cs typeface="Arial Narrow"/>
            </a:endParaRPr>
          </a:p>
        </p:txBody>
      </p:sp>
      <p:pic>
        <p:nvPicPr>
          <p:cNvPr id="2" name="Picture 1" descr="small sh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696" y="4287455"/>
            <a:ext cx="3048000" cy="1706880"/>
          </a:xfrm>
          <a:prstGeom prst="rect">
            <a:avLst/>
          </a:prstGeom>
        </p:spPr>
      </p:pic>
      <p:pic>
        <p:nvPicPr>
          <p:cNvPr id="6" name="Picture 5" descr="distribu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933" y="2717999"/>
            <a:ext cx="2882900" cy="2819400"/>
          </a:xfrm>
          <a:prstGeom prst="rect">
            <a:avLst/>
          </a:prstGeom>
        </p:spPr>
      </p:pic>
      <p:pic>
        <p:nvPicPr>
          <p:cNvPr id="7" name="Picture 6" descr="small shop distributi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696" y="2238574"/>
            <a:ext cx="3108960" cy="1889125"/>
          </a:xfrm>
          <a:prstGeom prst="rect">
            <a:avLst/>
          </a:prstGeom>
        </p:spPr>
      </p:pic>
      <p:sp>
        <p:nvSpPr>
          <p:cNvPr id="10" name="TextBox 9"/>
          <p:cNvSpPr txBox="1"/>
          <p:nvPr/>
        </p:nvSpPr>
        <p:spPr>
          <a:xfrm>
            <a:off x="4579422" y="3979678"/>
            <a:ext cx="339010" cy="307777"/>
          </a:xfrm>
          <a:prstGeom prst="rect">
            <a:avLst/>
          </a:prstGeom>
          <a:noFill/>
        </p:spPr>
        <p:txBody>
          <a:bodyPr wrap="none" lIns="0" tIns="0" rIns="0" bIns="0" rtlCol="0">
            <a:spAutoFit/>
          </a:bodyPr>
          <a:lstStyle/>
          <a:p>
            <a:pPr algn="ctr"/>
            <a:r>
              <a:rPr lang="en-US" sz="2000" b="1" dirty="0" smtClean="0">
                <a:latin typeface="Arial Narrow"/>
                <a:cs typeface="Arial Narrow"/>
              </a:rPr>
              <a:t>VS.</a:t>
            </a:r>
            <a:endParaRPr lang="en-US" sz="2000" b="1" dirty="0">
              <a:latin typeface="Arial Narrow"/>
              <a:cs typeface="Arial Narrow"/>
            </a:endParaRPr>
          </a:p>
        </p:txBody>
      </p:sp>
      <p:grpSp>
        <p:nvGrpSpPr>
          <p:cNvPr id="12" name="Group 11"/>
          <p:cNvGrpSpPr/>
          <p:nvPr/>
        </p:nvGrpSpPr>
        <p:grpSpPr>
          <a:xfrm>
            <a:off x="210820" y="177800"/>
            <a:ext cx="1200796" cy="1057495"/>
            <a:chOff x="210820" y="177800"/>
            <a:chExt cx="1200796" cy="1057495"/>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4" name="TextBox 13"/>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2574854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4417</TotalTime>
  <Words>1605</Words>
  <Application>Microsoft Macintosh PowerPoint</Application>
  <PresentationFormat>On-screen Show (4:3)</PresentationFormat>
  <Paragraphs>643</Paragraphs>
  <Slides>68</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 Narrow</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factors are driving the growth of Internet shopping.  Do you see any limits to its growth? Will Internet shopping eventually put all other retail forms out of business? Why or why not?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Anna B. Type &amp; Graphics</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 Botelho</dc:creator>
  <cp:lastModifiedBy>Anna Botelho</cp:lastModifiedBy>
  <cp:revision>154</cp:revision>
  <dcterms:created xsi:type="dcterms:W3CDTF">2016-06-02T15:13:33Z</dcterms:created>
  <dcterms:modified xsi:type="dcterms:W3CDTF">2017-02-20T22:21:12Z</dcterms:modified>
</cp:coreProperties>
</file>