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662" r:id="rId7"/>
    <p:sldId id="534" r:id="rId8"/>
    <p:sldId id="535" r:id="rId9"/>
    <p:sldId id="536" r:id="rId10"/>
    <p:sldId id="538" r:id="rId11"/>
    <p:sldId id="631" r:id="rId12"/>
    <p:sldId id="549" r:id="rId13"/>
    <p:sldId id="557" r:id="rId14"/>
    <p:sldId id="576" r:id="rId15"/>
    <p:sldId id="577" r:id="rId16"/>
    <p:sldId id="657" r:id="rId17"/>
    <p:sldId id="610" r:id="rId18"/>
    <p:sldId id="611" r:id="rId19"/>
    <p:sldId id="612" r:id="rId20"/>
    <p:sldId id="578" r:id="rId21"/>
    <p:sldId id="579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91" r:id="rId30"/>
    <p:sldId id="632" r:id="rId31"/>
    <p:sldId id="633" r:id="rId32"/>
    <p:sldId id="634" r:id="rId33"/>
    <p:sldId id="624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60" r:id="rId47"/>
    <p:sldId id="647" r:id="rId48"/>
    <p:sldId id="661" r:id="rId49"/>
    <p:sldId id="648" r:id="rId50"/>
    <p:sldId id="649" r:id="rId51"/>
    <p:sldId id="650" r:id="rId52"/>
    <p:sldId id="651" r:id="rId53"/>
    <p:sldId id="652" r:id="rId54"/>
    <p:sldId id="653" r:id="rId55"/>
    <p:sldId id="654" r:id="rId56"/>
    <p:sldId id="655" r:id="rId57"/>
    <p:sldId id="656" r:id="rId58"/>
    <p:sldId id="663" r:id="rId59"/>
    <p:sldId id="664" r:id="rId60"/>
    <p:sldId id="665" r:id="rId61"/>
    <p:sldId id="666" r:id="rId62"/>
    <p:sldId id="667" r:id="rId63"/>
    <p:sldId id="668" r:id="rId64"/>
    <p:sldId id="669" r:id="rId65"/>
    <p:sldId id="670" r:id="rId66"/>
    <p:sldId id="671" r:id="rId67"/>
    <p:sldId id="672" r:id="rId68"/>
    <p:sldId id="673" r:id="rId69"/>
    <p:sldId id="674" r:id="rId70"/>
    <p:sldId id="675" r:id="rId71"/>
    <p:sldId id="676" r:id="rId72"/>
    <p:sldId id="677" r:id="rId73"/>
    <p:sldId id="678" r:id="rId74"/>
    <p:sldId id="679" r:id="rId75"/>
    <p:sldId id="680" r:id="rId76"/>
    <p:sldId id="681" r:id="rId77"/>
    <p:sldId id="682" r:id="rId78"/>
    <p:sldId id="683" r:id="rId79"/>
    <p:sldId id="684" r:id="rId80"/>
    <p:sldId id="685" r:id="rId81"/>
    <p:sldId id="30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008040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21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18 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7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Demand Curves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rcRect r="51862"/>
          <a:stretch>
            <a:fillRect/>
          </a:stretch>
        </p:blipFill>
        <p:spPr>
          <a:xfrm>
            <a:off x="938696" y="2640033"/>
            <a:ext cx="3631429" cy="31718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Pricing’s Role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8695" y="5892414"/>
            <a:ext cx="73477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M.V. </a:t>
            </a:r>
            <a:r>
              <a:rPr lang="en-US" sz="1200" dirty="0" err="1" smtClean="0">
                <a:latin typeface="Arial Narrow"/>
                <a:cs typeface="Arial Narrow"/>
              </a:rPr>
              <a:t>Marn</a:t>
            </a:r>
            <a:r>
              <a:rPr lang="en-US" sz="1200" dirty="0" smtClean="0">
                <a:latin typeface="Arial Narrow"/>
                <a:cs typeface="Arial Narrow"/>
              </a:rPr>
              <a:t> and R.L. </a:t>
            </a:r>
            <a:r>
              <a:rPr lang="en-US" sz="1200" dirty="0" err="1" smtClean="0">
                <a:latin typeface="Arial Narrow"/>
                <a:cs typeface="Arial Narrow"/>
              </a:rPr>
              <a:t>Rosiello</a:t>
            </a:r>
            <a:r>
              <a:rPr lang="en-US" sz="1200" dirty="0" smtClean="0">
                <a:latin typeface="Arial Narrow"/>
                <a:cs typeface="Arial Narrow"/>
              </a:rPr>
              <a:t>, “Managing Price, Gaining Profit,” </a:t>
            </a:r>
            <a:r>
              <a:rPr lang="en-US" sz="1200" i="1" dirty="0" smtClean="0">
                <a:latin typeface="Arial Narrow"/>
                <a:cs typeface="Arial Narrow"/>
              </a:rPr>
              <a:t>Harvard Business Review, 70 (September–October 1992), pp. 84–94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0" y="2062664"/>
            <a:ext cx="6934200" cy="30670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Pricing’s Role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Illustration: </a:t>
            </a:r>
            <a:r>
              <a:rPr lang="en-US" sz="2400" b="1" i="1" dirty="0" smtClean="0">
                <a:latin typeface="Arial Narrow"/>
                <a:cs typeface="Arial Narrow"/>
              </a:rPr>
              <a:t>International Paper</a:t>
            </a:r>
            <a:endParaRPr lang="en-US" dirty="0" smtClean="0"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36599"/>
              </p:ext>
            </p:extLst>
          </p:nvPr>
        </p:nvGraphicFramePr>
        <p:xfrm>
          <a:off x="938694" y="2279927"/>
          <a:ext cx="6848084" cy="125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387"/>
                <a:gridCol w="1382655"/>
                <a:gridCol w="1712021"/>
                <a:gridCol w="1712021"/>
              </a:tblGrid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Year*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1% price increase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1% price decrease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Net Sales ($ millions)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$25,179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$25,431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$24,927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Net Earnings ($ millions)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$644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$896</a:t>
                      </a:r>
                    </a:p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$262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increase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$392</a:t>
                      </a:r>
                    </a:p>
                    <a:p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$252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decrease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28800"/>
            <a:ext cx="5715000" cy="3924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2437" y="1521023"/>
            <a:ext cx="2034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Perceived Customer Value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216894" y="3872753"/>
            <a:ext cx="1613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Strategic Objectives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542610" y="5753100"/>
            <a:ext cx="593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Costs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766758" y="5751611"/>
            <a:ext cx="1043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Competition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Creating value – other marketing mix elements, plus brand image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Measuring value – various approaches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Capturing value – share created value with customers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Price sensitivity</a:t>
            </a:r>
          </a:p>
          <a:p>
            <a:pPr marL="682625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Market demand curves – market level</a:t>
            </a:r>
          </a:p>
          <a:p>
            <a:pPr marL="1139825" lvl="1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Price elasticity of demand</a:t>
            </a:r>
          </a:p>
          <a:p>
            <a:pPr marL="682625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Individual price sensitivity – individual customer level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Creating Value</a:t>
            </a:r>
          </a:p>
        </p:txBody>
      </p:sp>
      <p:pic>
        <p:nvPicPr>
          <p:cNvPr id="2" name="Picture 1" descr="ho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6" y="2226178"/>
            <a:ext cx="6223000" cy="1308100"/>
          </a:xfrm>
          <a:prstGeom prst="rect">
            <a:avLst/>
          </a:prstGeom>
        </p:spPr>
      </p:pic>
      <p:pic>
        <p:nvPicPr>
          <p:cNvPr id="3" name="Picture 2" descr="coke vs pep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6" y="3910087"/>
            <a:ext cx="2857500" cy="1600200"/>
          </a:xfrm>
          <a:prstGeom prst="rect">
            <a:avLst/>
          </a:prstGeom>
        </p:spPr>
      </p:pic>
      <p:pic>
        <p:nvPicPr>
          <p:cNvPr id="4" name="Picture 3" descr="samsu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6" y="3910088"/>
            <a:ext cx="3362325" cy="13620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274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Creating Value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Product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Service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Promotion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696" y="1600200"/>
            <a:ext cx="7295137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Measuring Value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Direct value assessment – ask customers what they would pay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Dollarmetric</a:t>
            </a:r>
            <a:r>
              <a:rPr lang="en-US" sz="2000" b="1" dirty="0" smtClean="0">
                <a:latin typeface="Arial Narrow"/>
                <a:cs typeface="Arial Narrow"/>
              </a:rPr>
              <a:t> method – derived from preferences within paired options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Economic value – transform value items into dollars and cents</a:t>
            </a:r>
          </a:p>
          <a:p>
            <a:pPr marL="463550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Price experiment – offer product at different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err="1" smtClean="0">
                <a:latin typeface="Arial Narrow"/>
                <a:cs typeface="Arial Narrow"/>
              </a:rPr>
              <a:t>Dollarmetric</a:t>
            </a:r>
            <a:r>
              <a:rPr lang="en-US" sz="2400" b="1" dirty="0" smtClean="0">
                <a:latin typeface="Arial Narrow"/>
                <a:cs typeface="Arial Narrow"/>
              </a:rPr>
              <a:t> Method: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A, B, C, D</a:t>
            </a:r>
            <a:endParaRPr lang="en-US" dirty="0" smtClean="0"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90721"/>
              </p:ext>
            </p:extLst>
          </p:nvPr>
        </p:nvGraphicFramePr>
        <p:xfrm>
          <a:off x="938694" y="2279927"/>
          <a:ext cx="640044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483"/>
                <a:gridCol w="2133483"/>
                <a:gridCol w="21334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Options Compared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Preferred Option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Extra Price for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Preferred Option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B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$10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C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$13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D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  5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and C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  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and D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  8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 and D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$12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4: </a:t>
            </a:r>
            <a:r>
              <a:rPr lang="en-US" sz="2600" b="1" dirty="0">
                <a:latin typeface="Arial Narrow"/>
                <a:cs typeface="Arial Narrow"/>
              </a:rPr>
              <a:t>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234950" defTabSz="798513"/>
            <a:r>
              <a:rPr lang="en-US" sz="2200" b="1" i="1" dirty="0" smtClean="0">
                <a:latin typeface="Arial Narrow"/>
                <a:cs typeface="Arial Narrow"/>
              </a:rPr>
              <a:t>Part D: Getting Paid for Customer Value</a:t>
            </a:r>
          </a:p>
          <a:p>
            <a:pPr marL="234950">
              <a:spcBef>
                <a:spcPts val="600"/>
              </a:spcBef>
            </a:pPr>
            <a:r>
              <a:rPr lang="en-US" sz="2200" b="1" dirty="0" smtClean="0">
                <a:latin typeface="Arial Narrow"/>
                <a:cs typeface="Arial Narrow"/>
              </a:rPr>
              <a:t>Chapter 18: Critical Underpinnings of Pricing Decisions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err="1" smtClean="0">
                <a:latin typeface="Arial Narrow"/>
                <a:cs typeface="Arial Narrow"/>
              </a:rPr>
              <a:t>Dollarmetric</a:t>
            </a:r>
            <a:r>
              <a:rPr lang="en-US" sz="2400" b="1" dirty="0" smtClean="0">
                <a:latin typeface="Arial Narrow"/>
                <a:cs typeface="Arial Narrow"/>
              </a:rPr>
              <a:t> Method: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A, B, C, D</a:t>
            </a:r>
            <a:endParaRPr lang="en-US" dirty="0" smtClean="0"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161533"/>
              </p:ext>
            </p:extLst>
          </p:nvPr>
        </p:nvGraphicFramePr>
        <p:xfrm>
          <a:off x="938692" y="2279927"/>
          <a:ext cx="5453128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7629"/>
                <a:gridCol w="3185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Preferred Option – Price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Options: </a:t>
                      </a:r>
                      <a:r>
                        <a:rPr lang="en-US" sz="1400" b="1" i="1" dirty="0" smtClean="0">
                          <a:latin typeface="Arial Narrow"/>
                          <a:cs typeface="Arial Narrow"/>
                        </a:rPr>
                        <a:t>Relative</a:t>
                      </a:r>
                      <a:r>
                        <a:rPr lang="en-US" sz="1400" b="1" i="1" baseline="0" dirty="0" smtClean="0">
                          <a:latin typeface="Arial Narrow"/>
                          <a:cs typeface="Arial Narrow"/>
                        </a:rPr>
                        <a:t> Values</a:t>
                      </a:r>
                      <a:endParaRPr lang="en-US" sz="1400" b="1" dirty="0" smtClean="0">
                        <a:latin typeface="Arial Narrow"/>
                        <a:cs typeface="Arial Narrow"/>
                      </a:endParaRPr>
                    </a:p>
                    <a:p>
                      <a:pPr marL="4587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= –10 – 13 + 5 = 18/3 = –6</a:t>
                      </a:r>
                    </a:p>
                    <a:p>
                      <a:pPr marL="4587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= +10 – 3 + 8 = _15/3 = +5</a:t>
                      </a:r>
                    </a:p>
                    <a:p>
                      <a:pPr marL="4587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 = +13 + 3 + 12 = +28/3 = +9.3</a:t>
                      </a:r>
                    </a:p>
                    <a:p>
                      <a:pPr marL="458788" indent="0" algn="l">
                        <a:spcBef>
                          <a:spcPts val="12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D = –5 – 8 – 12 = –25/3 = –8.3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B    $10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C    $13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and D    $  5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and C    $  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and D    $  8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 and D    $12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400" b="1" dirty="0" err="1" smtClean="0">
                <a:latin typeface="Arial Narrow"/>
                <a:cs typeface="Arial Narrow"/>
              </a:rPr>
              <a:t>Dollarmetric</a:t>
            </a:r>
            <a:r>
              <a:rPr lang="en-US" sz="2400" b="1" dirty="0" smtClean="0">
                <a:latin typeface="Arial Narrow"/>
                <a:cs typeface="Arial Narrow"/>
              </a:rPr>
              <a:t> Method: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A, B, C, D</a:t>
            </a:r>
            <a:endParaRPr lang="en-US" dirty="0" smtClean="0">
              <a:latin typeface="Arial Narrow"/>
              <a:cs typeface="Arial Narrow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38692" y="2279927"/>
          <a:ext cx="5453128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7629"/>
                <a:gridCol w="3185499"/>
              </a:tblGrid>
              <a:tr h="259588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Options: </a:t>
                      </a:r>
                      <a:r>
                        <a:rPr lang="en-US" sz="1400" b="1" i="1" dirty="0" smtClean="0">
                          <a:latin typeface="Arial Narrow"/>
                          <a:cs typeface="Arial Narrow"/>
                        </a:rPr>
                        <a:t>Relative</a:t>
                      </a:r>
                      <a:r>
                        <a:rPr lang="en-US" sz="1400" b="1" i="1" baseline="0" dirty="0" smtClean="0">
                          <a:latin typeface="Arial Narrow"/>
                          <a:cs typeface="Arial Narrow"/>
                        </a:rPr>
                        <a:t> Values</a:t>
                      </a:r>
                      <a:endParaRPr lang="en-US" sz="1400" b="1" dirty="0" smtClean="0">
                        <a:latin typeface="Arial Narrow"/>
                        <a:cs typeface="Arial Narrow"/>
                      </a:endParaRPr>
                    </a:p>
                    <a:p>
                      <a:pPr marL="8016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= –6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= +5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 = +9.3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</a:pP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D = –8.3</a:t>
                      </a:r>
                      <a:endParaRPr lang="en-US" sz="1400" b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Willingness to Pay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Versus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Least Value Option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  <a:tabLst/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A = –6 – (–8.3) = $2.3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  <a:tabLst/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B = +5 – (–8.3) = $13.3</a:t>
                      </a:r>
                    </a:p>
                    <a:p>
                      <a:pPr marL="801688" indent="0" algn="l">
                        <a:spcBef>
                          <a:spcPts val="1200"/>
                        </a:spcBef>
                        <a:tabLst/>
                      </a:pPr>
                      <a:r>
                        <a:rPr lang="en-US" sz="1400" b="0" dirty="0" smtClean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sz="1400" b="0" baseline="0" dirty="0" smtClean="0">
                          <a:latin typeface="Arial Narrow"/>
                          <a:cs typeface="Arial Narrow"/>
                        </a:rPr>
                        <a:t> = +9.3 – (–8.3) = $17.6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295137" cy="4362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Economic Value (EVC):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Conveyor Belts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Assumptions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Conveyor belts can be made of cotton or polyester yarn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Length of conveyor belt life is proportional to yarn strength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Customer value is directly related to conveyor belt life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Cotton-based conveyor belts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Cotton strength = 2 grams per denier (</a:t>
            </a:r>
            <a:r>
              <a:rPr lang="en-US" sz="1600" b="1" dirty="0" err="1" smtClean="0">
                <a:latin typeface="Arial Narrow"/>
                <a:cs typeface="Arial Narrow"/>
              </a:rPr>
              <a:t>g.p.d</a:t>
            </a:r>
            <a:r>
              <a:rPr lang="en-US" sz="1600" b="1" dirty="0" smtClean="0">
                <a:latin typeface="Arial Narrow"/>
                <a:cs typeface="Arial Narrow"/>
              </a:rPr>
              <a:t>.)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Cotton yarn price = 90¢ / lb.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Polyester-based conveyor belts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Polyester strength = 8.g.p.d.</a:t>
            </a:r>
          </a:p>
          <a:p>
            <a:pPr marL="690563" indent="-231775" defTabSz="2254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Extra processing cost for the customer from using polyester = 40¢ / lb.</a:t>
            </a:r>
          </a:p>
          <a:p>
            <a:pPr marL="3175" indent="-3175" algn="ctr" defTabSz="225425">
              <a:spcBef>
                <a:spcPts val="24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Question: What is the EVC for polyester yarn?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Measuring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53" name="Picture 52" descr="measuring valu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6" y="1778022"/>
            <a:ext cx="7400925" cy="4378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112630" y="2484483"/>
            <a:ext cx="1925874" cy="3574501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Capturing Value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3728587" y="4023424"/>
            <a:ext cx="3077881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1459839" y="3900751"/>
            <a:ext cx="3326400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12630" y="2484483"/>
            <a:ext cx="2373510" cy="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12630" y="5562365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38190" y="2366175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Customer Perceived Value</a:t>
            </a: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1875964" y="248448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Upper Bound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75964" y="5418199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Lower Bound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38190" y="5424998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Firm Cost</a:t>
            </a:r>
            <a:endParaRPr lang="en-US" sz="1400" dirty="0"/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1299491" y="3931907"/>
            <a:ext cx="21928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232347" y="388316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12630" y="4100196"/>
            <a:ext cx="1925874" cy="14637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2630" y="2484483"/>
            <a:ext cx="1925874" cy="1613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2630" y="5562365"/>
            <a:ext cx="1925874" cy="4966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Capturing Value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62053" y="3291546"/>
            <a:ext cx="1612539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1459839" y="3900751"/>
            <a:ext cx="3326400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12630" y="2484483"/>
            <a:ext cx="2373510" cy="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12630" y="5562365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38190" y="2366175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Customer Perceived Value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875964" y="248448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Upper Bound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5964" y="5418199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Lower Bound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8190" y="5424998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Firm Cost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299491" y="3931907"/>
            <a:ext cx="21928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32347" y="388316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123037" y="4100196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537237" y="4832075"/>
            <a:ext cx="1460583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38190" y="3974033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123040" y="3191870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 Surplus Value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123041" y="4684202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Supplier Surplus Value</a:t>
            </a:r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2630" y="2836274"/>
            <a:ext cx="1925874" cy="27276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2630" y="2484484"/>
            <a:ext cx="1925874" cy="3517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12630" y="5562365"/>
            <a:ext cx="1925874" cy="4966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Capturing Value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093220" y="2661967"/>
            <a:ext cx="351794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1459839" y="3900751"/>
            <a:ext cx="3326400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12630" y="2484483"/>
            <a:ext cx="2373510" cy="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12630" y="5562365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538190" y="2366175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Customer Perceived Value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875964" y="248448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Upper Bound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75964" y="5418199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Lower Bound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38190" y="5424998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Firm Cost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299491" y="3931907"/>
            <a:ext cx="21928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232347" y="388316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112630" y="2836274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904484" y="4200909"/>
            <a:ext cx="2724500" cy="1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27783" y="2710111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3123040" y="2539975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 Surplus Value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3123041" y="3994855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Supplier Surplus Value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23040" y="2482896"/>
            <a:ext cx="1925874" cy="27276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12629" y="5210575"/>
            <a:ext cx="1925874" cy="351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12630" y="5562365"/>
            <a:ext cx="1925874" cy="496619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Capturing Value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Perceived Customer Value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908851" y="3847923"/>
            <a:ext cx="2722123" cy="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1459839" y="3900751"/>
            <a:ext cx="3326400" cy="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12630" y="2484483"/>
            <a:ext cx="2373510" cy="1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12630" y="5562365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38190" y="2366175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Customer Perceived Value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1875964" y="248448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Upper Bound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5964" y="5418199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Lower Bound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38190" y="5424998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Firm Cost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1299491" y="3931907"/>
            <a:ext cx="2192856" cy="1588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32347" y="388316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112629" y="5208987"/>
            <a:ext cx="237351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091239" y="5384485"/>
            <a:ext cx="354171" cy="317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38190" y="5095033"/>
            <a:ext cx="1828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3112629" y="3775442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 Surplus Value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3112629" y="5258422"/>
            <a:ext cx="191546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Supplier Surplus Value</a:t>
            </a:r>
            <a:endParaRPr lang="en-US" sz="1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Market Demand Curves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1600" y="2037548"/>
            <a:ext cx="3213100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Price Elastic Mark</a:t>
            </a:r>
            <a:r>
              <a:rPr lang="en-US" sz="1600" dirty="0" smtClean="0">
                <a:latin typeface="Arial Narrow"/>
                <a:cs typeface="Arial Narrow"/>
              </a:rPr>
              <a:t>et —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Small price changes, large volume changes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8488" y="6340701"/>
            <a:ext cx="32131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200" b="1" dirty="0" smtClean="0">
                <a:latin typeface="Arial Narrow"/>
                <a:cs typeface="Arial Narrow"/>
              </a:rPr>
              <a:t>Quantity</a:t>
            </a:r>
            <a:endParaRPr lang="en-US" sz="1200" b="1" dirty="0">
              <a:latin typeface="Arial Narrow"/>
              <a:cs typeface="Arial Narro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8488" y="2022159"/>
            <a:ext cx="3213100" cy="7694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Price Inelastic Market –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Small price changes,</a:t>
            </a:r>
          </a:p>
          <a:p>
            <a:pPr algn="ctr"/>
            <a:r>
              <a:rPr lang="en-US" sz="1600" dirty="0" smtClean="0">
                <a:latin typeface="Arial Narrow"/>
                <a:cs typeface="Arial Narrow"/>
              </a:rPr>
              <a:t>small volume changes</a:t>
            </a:r>
            <a:endParaRPr lang="en-US" sz="1600" dirty="0">
              <a:latin typeface="Arial Narrow"/>
              <a:cs typeface="Arial Narrow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88" y="3013564"/>
            <a:ext cx="7543800" cy="31718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Elasticity of Demand (PED) : </a:t>
            </a:r>
            <a:r>
              <a:rPr lang="en-US" sz="2400" b="1" i="1" dirty="0" smtClean="0">
                <a:latin typeface="Arial Narrow"/>
                <a:cs typeface="Arial Narrow"/>
              </a:rPr>
              <a:t>Definition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PED = Percent change in volume/percent change in price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057400"/>
            <a:ext cx="6426200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18</a:t>
            </a:r>
          </a:p>
          <a:p>
            <a:pPr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Critical Underpinnings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of Pricing Decisions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Elasticity of Demand (PED) 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Price = $100	Sales volume = 1000 units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Elasticity of Demand (PED) : </a:t>
            </a:r>
            <a:r>
              <a:rPr lang="en-US" sz="2400" b="1" i="1" dirty="0" smtClean="0">
                <a:latin typeface="Arial Narrow"/>
                <a:cs typeface="Arial Narrow"/>
              </a:rPr>
              <a:t>PED Calculation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Price = $100	Sales volume = 1000 units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0579"/>
              </p:ext>
            </p:extLst>
          </p:nvPr>
        </p:nvGraphicFramePr>
        <p:xfrm>
          <a:off x="938696" y="2842101"/>
          <a:ext cx="7295138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7432"/>
                <a:gridCol w="863958"/>
                <a:gridCol w="863958"/>
                <a:gridCol w="863958"/>
                <a:gridCol w="863958"/>
                <a:gridCol w="863958"/>
                <a:gridCol w="863958"/>
                <a:gridCol w="863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New Price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($)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Absolute Price Change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($)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Percent Price Change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Volume (units)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Absolute Volume Change (units)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Percent Volume Change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Price Elasticity Calculation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Price Elasticity (PED)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A      $99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–$1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1030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+30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+3%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+3%/–1%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–3.0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B      $98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–$2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–2%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1010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+1%/–2%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–0.5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C    $105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+$5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+5%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  990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–1%/+5%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–0.2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Price Sensitivity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Elasticity of Demand: </a:t>
            </a:r>
            <a:r>
              <a:rPr lang="en-US" sz="2400" b="1" i="1" dirty="0" smtClean="0">
                <a:latin typeface="Arial Narrow"/>
                <a:cs typeface="Arial Narrow"/>
              </a:rPr>
              <a:t>Sales Volume Calculation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1348"/>
              </p:ext>
            </p:extLst>
          </p:nvPr>
        </p:nvGraphicFramePr>
        <p:xfrm>
          <a:off x="938696" y="2279927"/>
          <a:ext cx="7524742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9482"/>
                <a:gridCol w="718300"/>
                <a:gridCol w="718299"/>
                <a:gridCol w="822400"/>
                <a:gridCol w="739120"/>
                <a:gridCol w="926501"/>
                <a:gridCol w="895272"/>
                <a:gridCol w="702684"/>
                <a:gridCol w="7026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Original Price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($)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Original Sales Volume (units)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New Price ($)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Percent Price Change 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Price Elasticity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Volume Calculation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Percent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Sales Volume Change (%)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Volume Change (units)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New Sales Volume (units)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A      $58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300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$55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+10%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–4.0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+10% </a:t>
                      </a:r>
                      <a:r>
                        <a:rPr lang="en-US" sz="1200" b="1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 –4.0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–40%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–120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180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B      $80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$75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–6.3%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–0.3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–6.3% </a:t>
                      </a:r>
                      <a:r>
                        <a:rPr lang="en-US" sz="1200" b="1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 –0.3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+1.9%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+3.8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204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Product C      $90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150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$95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+5.6%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–2.0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+5.6% </a:t>
                      </a:r>
                      <a:r>
                        <a:rPr lang="en-US" sz="1200" b="1" dirty="0" err="1" smtClean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 –2.0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–11.2%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–16.7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Narrow"/>
                          <a:cs typeface="Arial Narrow"/>
                        </a:rPr>
                        <a:t>133</a:t>
                      </a:r>
                      <a:endParaRPr lang="en-US" sz="12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97178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Inappropriate role: </a:t>
            </a:r>
            <a:r>
              <a:rPr lang="en-US" sz="2000" b="1" i="1" dirty="0" smtClean="0">
                <a:latin typeface="Arial Narrow"/>
                <a:cs typeface="Arial Narrow"/>
              </a:rPr>
              <a:t>Cost-plus pricing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Appropriate roles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4548" y="1600200"/>
            <a:ext cx="7525932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How Cost-Plus Pricing Works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Variable costs	$400,000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Total fixed costs	</a:t>
            </a:r>
            <a:r>
              <a:rPr lang="en-US" sz="2000" u="sng" dirty="0" smtClean="0">
                <a:latin typeface="Arial Narrow"/>
                <a:cs typeface="Arial Narrow"/>
              </a:rPr>
              <a:t>$300,000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Total costs	$700,000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Standard mark-up: 15% of costs	$105,000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Price	$805,000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Advantages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Profitability – sales seem profitable since price must exceed cost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Simplicity – anyone can do the math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Defensibility – always legally acceptable</a:t>
            </a:r>
          </a:p>
          <a:p>
            <a:pPr marL="4763" indent="4763" defTabSz="454025">
              <a:spcBef>
                <a:spcPts val="36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Disadvantages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832" y="1600200"/>
            <a:ext cx="7288393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Advantages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Disadvantages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limitations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prices too low – </a:t>
            </a:r>
            <a:r>
              <a:rPr lang="en-US" sz="1400" b="1" dirty="0" smtClean="0">
                <a:latin typeface="Arial Narrow"/>
                <a:cs typeface="Arial Narrow"/>
              </a:rPr>
              <a:t>customers would pay more than the price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•	prices too high – </a:t>
            </a:r>
            <a:r>
              <a:rPr lang="en-US" sz="1400" dirty="0" smtClean="0">
                <a:latin typeface="Arial Narrow"/>
                <a:cs typeface="Arial Narrow"/>
              </a:rPr>
              <a:t>customers would have purchased at a lower, but still profitable, price</a:t>
            </a:r>
            <a:endParaRPr lang="en-US" sz="1600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Arbitrary cost measurement – </a:t>
            </a:r>
            <a:r>
              <a:rPr lang="en-US" sz="1600" dirty="0" smtClean="0">
                <a:latin typeface="Arial Narrow"/>
                <a:cs typeface="Arial Narrow"/>
              </a:rPr>
              <a:t>to secure costs, overhead must be allocated – but we don’t know the volume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Mismatch with market realities – </a:t>
            </a:r>
            <a:r>
              <a:rPr lang="en-US" sz="1600" dirty="0" smtClean="0">
                <a:latin typeface="Arial Narrow"/>
                <a:cs typeface="Arial Narrow"/>
              </a:rPr>
              <a:t>in competitive markets pricing decisions should be flexible; cost-plus pricing is inflexible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548" y="1600200"/>
            <a:ext cx="752593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Variable costs	$400,000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Total fixed costs	</a:t>
            </a:r>
            <a:r>
              <a:rPr lang="en-US" sz="2000" u="sng" dirty="0" smtClean="0">
                <a:latin typeface="Arial Narrow"/>
                <a:cs typeface="Arial Narrow"/>
              </a:rPr>
              <a:t>$300,000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Total costs	$700,000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Standard mark-up: 15% of costs	</a:t>
            </a:r>
            <a:r>
              <a:rPr lang="en-US" sz="2000" b="1" u="sng" dirty="0" smtClean="0">
                <a:latin typeface="Arial Narrow"/>
                <a:cs typeface="Arial Narrow"/>
              </a:rPr>
              <a:t>$105,000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Price	$805,000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Customers would pay $900,000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623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Advantages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Disadvantages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limitations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dirty="0" smtClean="0">
                <a:latin typeface="Arial Narrow"/>
                <a:cs typeface="Arial Narrow"/>
              </a:rPr>
              <a:t>•	prices too low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prices too high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Arbitrary cost measurement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Mismatch with market realities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2906" y="3799179"/>
            <a:ext cx="1425123" cy="7265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509308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84597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3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548" y="1600200"/>
            <a:ext cx="752593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>
                <a:latin typeface="Arial Narrow"/>
                <a:cs typeface="Arial Narrow"/>
              </a:rPr>
              <a:t>How Cost-</a:t>
            </a:r>
            <a:r>
              <a:rPr lang="en-US" sz="2000" b="1" dirty="0" smtClean="0">
                <a:latin typeface="Arial Narrow"/>
                <a:cs typeface="Arial Narrow"/>
              </a:rPr>
              <a:t>Plus </a:t>
            </a:r>
            <a:r>
              <a:rPr lang="en-US" sz="2000" b="1" dirty="0">
                <a:latin typeface="Arial Narrow"/>
                <a:cs typeface="Arial Narrow"/>
              </a:rPr>
              <a:t>Pricing </a:t>
            </a:r>
            <a:r>
              <a:rPr lang="en-US" sz="2000" b="1" dirty="0" smtClean="0">
                <a:latin typeface="Arial Narrow"/>
                <a:cs typeface="Arial Narrow"/>
              </a:rPr>
              <a:t>Works</a:t>
            </a:r>
            <a:endParaRPr lang="en-US" sz="2000" dirty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Variable costs	$400,000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dirty="0" smtClean="0">
                <a:latin typeface="Arial Narrow"/>
                <a:cs typeface="Arial Narrow"/>
              </a:rPr>
              <a:t>Total fixed costs	</a:t>
            </a:r>
            <a:r>
              <a:rPr lang="en-US" sz="2000" u="sng" dirty="0" smtClean="0">
                <a:latin typeface="Arial Narrow"/>
                <a:cs typeface="Arial Narrow"/>
              </a:rPr>
              <a:t>$300,000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Total costs	$700,000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Standard mark-up: 15% of costs	</a:t>
            </a:r>
            <a:r>
              <a:rPr lang="en-US" sz="2000" b="1" u="sng" dirty="0" smtClean="0">
                <a:latin typeface="Arial Narrow"/>
                <a:cs typeface="Arial Narrow"/>
              </a:rPr>
              <a:t>$105,000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Price	$805,000</a:t>
            </a: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endParaRPr lang="en-US" sz="2000" b="1" dirty="0" smtClean="0">
              <a:latin typeface="Arial Narrow"/>
              <a:cs typeface="Arial Narrow"/>
            </a:endParaRPr>
          </a:p>
          <a:p>
            <a:pPr marL="4763" indent="4763" defTabSz="454025">
              <a:spcBef>
                <a:spcPts val="1200"/>
              </a:spcBef>
              <a:tabLst>
                <a:tab pos="4570413" algn="r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Customers would pay $780,000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31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Advantages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Disadvantages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limitations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Arbitrary cost measurement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calculating fixed costs per unit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overhead allocations</a:t>
            </a:r>
            <a:endParaRPr lang="en-US" sz="1600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Mismatch with market realities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Overhead Allocations</a:t>
            </a:r>
          </a:p>
          <a:p>
            <a:pPr marL="233363" lvl="1" indent="4763" defTabSz="454025">
              <a:spcBef>
                <a:spcPts val="1200"/>
              </a:spcBef>
              <a:tabLst>
                <a:tab pos="37687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	Product A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Sales revenues	$15,000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Variable costs	</a:t>
            </a:r>
            <a:r>
              <a:rPr lang="en-US" b="1" u="sng" dirty="0" smtClean="0">
                <a:latin typeface="Arial Narrow"/>
                <a:cs typeface="Arial Narrow"/>
              </a:rPr>
              <a:t>$  8,500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Contribution margin	$  6,500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Fixed costs: Direct	</a:t>
            </a:r>
            <a:r>
              <a:rPr lang="en-US" b="1" u="sng" dirty="0" smtClean="0">
                <a:latin typeface="Arial Narrow"/>
                <a:cs typeface="Arial Narrow"/>
              </a:rPr>
              <a:t>$  4,500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solidFill>
                  <a:srgbClr val="FF0C39"/>
                </a:solidFill>
                <a:latin typeface="Arial Narrow"/>
                <a:cs typeface="Arial Narrow"/>
              </a:rPr>
              <a:t>Direct product profit	$  2,000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Fixed costs: Indirect	</a:t>
            </a:r>
            <a:r>
              <a:rPr lang="en-US" b="1" u="sng" dirty="0" smtClean="0">
                <a:latin typeface="Arial Narrow"/>
                <a:cs typeface="Arial Narrow"/>
              </a:rPr>
              <a:t>$  3,000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Total fixed costs</a:t>
            </a:r>
          </a:p>
          <a:p>
            <a:pPr marL="233363" lvl="1" indent="4763" defTabSz="454025">
              <a:spcBef>
                <a:spcPts val="1200"/>
              </a:spcBef>
              <a:tabLst>
                <a:tab pos="3654425" algn="r"/>
              </a:tabLst>
            </a:pPr>
            <a:r>
              <a:rPr lang="en-US" b="1" dirty="0" smtClean="0">
                <a:latin typeface="Arial Narrow"/>
                <a:cs typeface="Arial Narrow"/>
              </a:rPr>
              <a:t>Profit	($1,000)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Cost-Plus Pricing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Advantages</a:t>
            </a:r>
          </a:p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Disadvantages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Profit limitations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Arbitrary cost measurement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Mismatch with market realities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Inappropriate role: </a:t>
            </a:r>
            <a:r>
              <a:rPr lang="en-US" i="1" dirty="0" smtClean="0">
                <a:latin typeface="Arial Narrow"/>
                <a:cs typeface="Arial Narrow"/>
              </a:rPr>
              <a:t>Cost-plus pricing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Appropriate roles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Birth control – </a:t>
            </a:r>
            <a:r>
              <a:rPr lang="en-US" sz="1600" b="1" dirty="0" smtClean="0">
                <a:latin typeface="Arial Narrow"/>
                <a:cs typeface="Arial Narrow"/>
              </a:rPr>
              <a:t>fully allocated costs necessary for new product introduction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Death control </a:t>
            </a:r>
            <a:r>
              <a:rPr lang="en-US" sz="1600" b="1" dirty="0" smtClean="0">
                <a:latin typeface="Arial Narrow"/>
                <a:cs typeface="Arial Narrow"/>
              </a:rPr>
              <a:t>– marginal costs allow firm to make positive contribution late in life</a:t>
            </a:r>
            <a:endParaRPr lang="en-US" b="1" dirty="0" smtClean="0">
              <a:latin typeface="Arial Narrow"/>
              <a:cs typeface="Arial Narrow"/>
            </a:endParaRP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Profit planning </a:t>
            </a:r>
            <a:r>
              <a:rPr lang="en-US" sz="1600" b="1" dirty="0" smtClean="0">
                <a:latin typeface="Arial Narrow"/>
                <a:cs typeface="Arial Narrow"/>
              </a:rPr>
              <a:t>– test different price/volume combinations to optimize profits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Costs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Profit Planning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59982"/>
              </p:ext>
            </p:extLst>
          </p:nvPr>
        </p:nvGraphicFramePr>
        <p:xfrm>
          <a:off x="938696" y="2279927"/>
          <a:ext cx="7295138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462"/>
                <a:gridCol w="1483919"/>
                <a:gridCol w="1483919"/>
                <a:gridCol w="1483919"/>
                <a:gridCol w="1483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Price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Estimated Unit </a:t>
                      </a:r>
                      <a:b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Volume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Revenues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=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a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Estimated Costs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Profits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=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–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  8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650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$5,200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$4,800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$10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500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$5,000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$4,500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$500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$12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400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$4,800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$4,100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$700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$14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300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$4,200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$3,700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$500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Class Discussion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7" y="1600200"/>
            <a:ext cx="7261528" cy="1974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lnSpc>
                <a:spcPts val="3600"/>
              </a:lnSpc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What would be the implications for Apple and telecom service providers if they based prices for the iPhone and mobile phone service on costs? Discuss.</a:t>
            </a:r>
            <a:endParaRPr lang="en-US" sz="20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588" indent="-1588" defTabSz="454025">
              <a:lnSpc>
                <a:spcPts val="3600"/>
              </a:lnSpc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387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1529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The firm always has to consider competitor prices, but</a:t>
            </a:r>
          </a:p>
          <a:p>
            <a:pPr marL="455613" indent="-225425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Focusing too heavily on competitor pricing may devalue/commoditize the firms’ product and lead to losses for all players</a:t>
            </a:r>
          </a:p>
          <a:p>
            <a:pPr marL="455613" indent="-225425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Generally, the firm should focus on providing greater value per unit price than competitors</a:t>
            </a:r>
          </a:p>
          <a:p>
            <a:pPr marL="455613" indent="-225425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Offering value superiority is crucial, not offering price superiority</a:t>
            </a:r>
          </a:p>
          <a:p>
            <a:pPr marL="455613" indent="-225425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	Generally, the firm should </a:t>
            </a:r>
            <a:r>
              <a:rPr lang="en-US" sz="2000" b="1" i="1" dirty="0" smtClean="0">
                <a:solidFill>
                  <a:srgbClr val="000000"/>
                </a:solidFill>
                <a:latin typeface="Arial Narrow"/>
                <a:cs typeface="Arial Narrow"/>
              </a:rPr>
              <a:t>focus on beating the competitor’s value</a:t>
            </a: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, not on </a:t>
            </a:r>
            <a:r>
              <a:rPr lang="en-US" sz="2000" b="1" i="1" dirty="0" smtClean="0">
                <a:solidFill>
                  <a:srgbClr val="000000"/>
                </a:solidFill>
                <a:latin typeface="Arial Narrow"/>
                <a:cs typeface="Arial Narrow"/>
              </a:rPr>
              <a:t>beating the competitor’s price</a:t>
            </a:r>
            <a:endParaRPr lang="en-US" sz="2000" b="1" i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94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Questions to Ask of Competitors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Has the competitor been raising or lowering prices?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How comparable are the various competitive offers in terms of perceived customer value?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How many firms are competing? What are their market shares?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What are the competitor’s costs and profits?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How is the competitor’s product positioned relative to the firm’s?</a:t>
            </a:r>
          </a:p>
          <a:p>
            <a:pPr marL="4763" indent="4763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Likely Competitor Response to Firm Actions</a:t>
            </a:r>
          </a:p>
          <a:p>
            <a:pPr marL="4763" indent="4763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Firm Options to Competitor Price Reductions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direction, positioning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control execution/performance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Likely Competitor Response to Firm 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60002"/>
              </p:ext>
            </p:extLst>
          </p:nvPr>
        </p:nvGraphicFramePr>
        <p:xfrm>
          <a:off x="938694" y="2279927"/>
          <a:ext cx="7295138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5106"/>
                <a:gridCol w="1415778"/>
                <a:gridCol w="291425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Current Situation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 Action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Likely Competitor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Response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Few competitors and marginal profits</a:t>
                      </a:r>
                    </a:p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Firm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is market share leader</a:t>
                      </a:r>
                    </a:p>
                    <a:p>
                      <a:pPr algn="l"/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Market demand inelastic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Raise prices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Accept the firm’s price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leadership </a:t>
                      </a:r>
                      <a:br>
                        <a:rPr lang="en-US" sz="1400" b="1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and also raise prices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All competitors make similar offers</a:t>
                      </a:r>
                    </a:p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Market demand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moderately elastic</a:t>
                      </a:r>
                    </a:p>
                    <a:p>
                      <a:pPr algn="l"/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No competitor dominant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Lower prices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Follow suit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Competitors profitable</a:t>
                      </a:r>
                    </a:p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Market demand moderately elastic</a:t>
                      </a:r>
                    </a:p>
                    <a:p>
                      <a:pPr algn="l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Marketing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offers highly differentiated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Raise prices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/>
                          <a:cs typeface="Arial Narrow"/>
                        </a:rPr>
                        <a:t>Hold prices</a:t>
                      </a:r>
                      <a:r>
                        <a:rPr lang="en-US" sz="1400" b="1" baseline="0" dirty="0" smtClean="0">
                          <a:latin typeface="Arial Narrow"/>
                          <a:cs typeface="Arial Narrow"/>
                        </a:rPr>
                        <a:t> constant</a:t>
                      </a:r>
                      <a:endParaRPr lang="en-US" sz="1400" b="1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Firm Options to Competitor Price Reductions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Price actions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Indirect price retaliation – </a:t>
            </a:r>
            <a:r>
              <a:rPr lang="en-US" sz="1600" b="1" dirty="0">
                <a:latin typeface="Arial Narrow"/>
                <a:cs typeface="Arial Narrow"/>
              </a:rPr>
              <a:t>Lower price in competitor’s strong market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Selective price competition</a:t>
            </a:r>
          </a:p>
          <a:p>
            <a:pPr marL="11493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400" b="1" dirty="0" smtClean="0">
                <a:latin typeface="Arial Narrow"/>
                <a:cs typeface="Arial Narrow"/>
              </a:rPr>
              <a:t>•	selective price cuts</a:t>
            </a:r>
          </a:p>
          <a:p>
            <a:pPr marL="11493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400" b="1" dirty="0" smtClean="0">
                <a:latin typeface="Arial Narrow"/>
                <a:cs typeface="Arial Narrow"/>
              </a:rPr>
              <a:t>•	introduce a </a:t>
            </a:r>
            <a:r>
              <a:rPr lang="en-US" sz="1400" b="1" i="1" dirty="0" smtClean="0">
                <a:latin typeface="Arial Narrow"/>
                <a:cs typeface="Arial Narrow"/>
              </a:rPr>
              <a:t>fighting</a:t>
            </a:r>
            <a:r>
              <a:rPr lang="en-US" sz="1400" b="1" dirty="0" smtClean="0">
                <a:latin typeface="Arial Narrow"/>
                <a:cs typeface="Arial Narrow"/>
              </a:rPr>
              <a:t> brand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Cut prices across the board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Non-price actions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Withdraw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15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Firm Options to Competitor Price Reductions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Price actions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Non-price actions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Change the basis of competition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Clarify and reinforce the price/value relationship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Invest in fixed-cost marketing expenditures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Make pricing opaque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Signal the firm’s position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Withdraw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Competition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Firm Options to Competitor Price Reductions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Price actions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Non-price actions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Withdraw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Partial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Total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 9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86" y="2205374"/>
            <a:ext cx="6121400" cy="345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Strategic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71528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Alternatives</a:t>
            </a:r>
          </a:p>
          <a:p>
            <a:pPr marL="6826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Maximize growth in volume and/or market share </a:t>
            </a:r>
            <a:r>
              <a:rPr lang="en-US" sz="1600" b="1" dirty="0" smtClean="0">
                <a:latin typeface="Arial Narrow"/>
                <a:cs typeface="Arial Narrow"/>
              </a:rPr>
              <a:t>– to strengthen market position; firm offers higher value per unit price than competitors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Deep pockets to absorb initially low profit margins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Desire to deter competitors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Good ability to cut costs in the future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Price-elastic market</a:t>
            </a:r>
          </a:p>
          <a:p>
            <a:pPr marL="911225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•	Sufficient capacity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Maximize profits </a:t>
            </a:r>
            <a:r>
              <a:rPr lang="en-US" sz="1600" b="1" dirty="0" smtClean="0">
                <a:latin typeface="Arial Narrow"/>
                <a:cs typeface="Arial Narrow"/>
              </a:rPr>
              <a:t>– firm offers less value per unit price than growth objective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Maximize cash flow – </a:t>
            </a:r>
            <a:r>
              <a:rPr lang="en-US" sz="1600" b="1" dirty="0" smtClean="0">
                <a:latin typeface="Arial Narrow"/>
                <a:cs typeface="Arial Narrow"/>
              </a:rPr>
              <a:t>especially if planning market withdrawal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>
                <a:latin typeface="Arial Narrow"/>
                <a:cs typeface="Arial Narrow"/>
              </a:rPr>
              <a:t>•   </a:t>
            </a:r>
            <a:r>
              <a:rPr lang="en-US" sz="2000" b="1" dirty="0" smtClean="0">
                <a:latin typeface="Arial Narrow"/>
                <a:cs typeface="Arial Narrow"/>
              </a:rPr>
              <a:t>Alternative </a:t>
            </a:r>
            <a:r>
              <a:rPr lang="en-US" sz="2000" b="1" dirty="0">
                <a:latin typeface="Arial Narrow"/>
                <a:cs typeface="Arial Narrow"/>
              </a:rPr>
              <a:t>pricing </a:t>
            </a:r>
            <a:r>
              <a:rPr lang="en-US" sz="2000" b="1" dirty="0" smtClean="0">
                <a:latin typeface="Arial Narrow"/>
                <a:cs typeface="Arial Narrow"/>
              </a:rPr>
              <a:t>methodologies</a:t>
            </a:r>
            <a:endParaRPr lang="en-US" sz="2000" b="1" dirty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101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>
                <a:latin typeface="Arial Narrow"/>
                <a:cs typeface="Arial Narrow"/>
              </a:rPr>
              <a:t>•   Alternative pricing </a:t>
            </a:r>
            <a:r>
              <a:rPr lang="en-US" sz="2000" dirty="0" smtClean="0">
                <a:latin typeface="Arial Narrow"/>
                <a:cs typeface="Arial Narrow"/>
              </a:rPr>
              <a:t>methodologies</a:t>
            </a:r>
            <a:endParaRPr lang="en-US" sz="2000" dirty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45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4083"/>
              </p:ext>
            </p:extLst>
          </p:nvPr>
        </p:nvGraphicFramePr>
        <p:xfrm>
          <a:off x="905763" y="1606231"/>
          <a:ext cx="7333263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421"/>
                <a:gridCol w="2444421"/>
                <a:gridCol w="244442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Perceived Customer Value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Understanding Costs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Competition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Creating Value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Measuring Value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Capturing Value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Customer Price Sensitivity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Using Costs Inappropriately: </a:t>
                      </a:r>
                      <a:b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Cost-Plus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Appropriate Roles for Costs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How Will Competitors Respond to </a:t>
                      </a:r>
                      <a:b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Firm Price Changes?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Responding to Competitor Price Reductions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Strategic Objectives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Approaches to Pricing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The Pricing Toolkit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Sales/Market-Share Growth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Profits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Cash Flow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Improper Approaches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The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Right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Way to Set Price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Pocket Prices, Price Waterfalls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Alternative Pricing Methodologies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ctr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Setting the Actual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Special Topics in Setting Prices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Fees, Surcharges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Promotional Pricing versus Steady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Psychological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Pricing Bases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Complementary Product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Gray Market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Topsy-Turvy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Pricing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Transfer Pricing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7196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Price for a New Product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30033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Improper Approaches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Cost-plus pricing </a:t>
            </a:r>
            <a:r>
              <a:rPr lang="en-US" sz="1600" b="1" dirty="0" smtClean="0">
                <a:latin typeface="Arial Narrow"/>
                <a:cs typeface="Arial Narrow"/>
              </a:rPr>
              <a:t>– customer value has no role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Competitive equivalence pricing – </a:t>
            </a:r>
            <a:r>
              <a:rPr lang="en-US" sz="1600" b="1" dirty="0" smtClean="0">
                <a:latin typeface="Arial Narrow"/>
                <a:cs typeface="Arial Narrow"/>
              </a:rPr>
              <a:t>danger of downward price spiral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7" name="Picture 6" descr="cost plus pric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77" y="3342443"/>
            <a:ext cx="6302375" cy="20161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0670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Price for a New Product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The Right Approach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Determine maximum price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Determine minimum price</a:t>
            </a:r>
          </a:p>
          <a:p>
            <a:pPr marL="4587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 price based on:</a:t>
            </a:r>
          </a:p>
          <a:p>
            <a:pPr marL="6873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strategic objectives</a:t>
            </a:r>
          </a:p>
          <a:p>
            <a:pPr marL="68738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likely competitive response</a:t>
            </a:r>
          </a:p>
        </p:txBody>
      </p:sp>
      <p:pic>
        <p:nvPicPr>
          <p:cNvPr id="5" name="Picture 4" descr="underarmou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74" y="4267518"/>
            <a:ext cx="3324860" cy="1770380"/>
          </a:xfrm>
          <a:prstGeom prst="rect">
            <a:avLst/>
          </a:prstGeom>
        </p:spPr>
      </p:pic>
      <p:pic>
        <p:nvPicPr>
          <p:cNvPr id="6" name="Picture 5" descr="underarmou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34" y="4062413"/>
            <a:ext cx="2968625" cy="1975485"/>
          </a:xfrm>
          <a:prstGeom prst="rect">
            <a:avLst/>
          </a:prstGeom>
        </p:spPr>
      </p:pic>
      <p:pic>
        <p:nvPicPr>
          <p:cNvPr id="7" name="Picture 6" descr="underarm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59" y="1686382"/>
            <a:ext cx="3238500" cy="18135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174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73" y="2085655"/>
            <a:ext cx="3691890" cy="41452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Price for a New Product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696" y="1600200"/>
            <a:ext cx="73477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Illustration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55215" y="2444814"/>
            <a:ext cx="798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$360,000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2055215" y="5040626"/>
            <a:ext cx="798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$160,000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 rot="16200000">
            <a:off x="446744" y="3948089"/>
            <a:ext cx="4032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Price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2055215" y="5810524"/>
            <a:ext cx="798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Arial Narrow"/>
                <a:cs typeface="Arial Narrow"/>
              </a:rPr>
              <a:t>$100,000</a:t>
            </a:r>
            <a:endParaRPr lang="en-US" sz="1400" dirty="0"/>
          </a:p>
        </p:txBody>
      </p:sp>
      <p:sp>
        <p:nvSpPr>
          <p:cNvPr id="47" name="Rectangle 46"/>
          <p:cNvSpPr/>
          <p:nvPr/>
        </p:nvSpPr>
        <p:spPr>
          <a:xfrm>
            <a:off x="6555709" y="2719869"/>
            <a:ext cx="746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Toehold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6555709" y="3451059"/>
            <a:ext cx="1338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Maximize profits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6555709" y="4197664"/>
            <a:ext cx="110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Growth and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market share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3528354" y="2444814"/>
            <a:ext cx="1657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EVC: Maximum price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229927" y="1831032"/>
            <a:ext cx="226762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Strategic Objectives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28354" y="3757366"/>
            <a:ext cx="798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$260,000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4327108" y="3663667"/>
            <a:ext cx="1027207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Competitive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equivalence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3528353" y="5040626"/>
            <a:ext cx="367372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Fully loaded manufacturing cost: Minimum price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3528354" y="5810523"/>
            <a:ext cx="1926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Direct out-of-pocket cost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531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Changing the Price of an Existing Product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21" name="Picture 20" descr="figure 22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5" y="2245876"/>
            <a:ext cx="7826375" cy="1016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3664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Case Study: Oracle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832" y="1600200"/>
            <a:ext cx="828085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158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61963" indent="-231775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	Oracle provides software for small and medium size enterprises. Oracle creates high switching costs for customers wishing to migrate databases. How would you feel about being locked-in as a customer? What does this strategy imply in terms of pricing?</a:t>
            </a:r>
          </a:p>
        </p:txBody>
      </p:sp>
      <p:pic>
        <p:nvPicPr>
          <p:cNvPr id="7" name="Picture 6" descr="ORAC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05" y="4282841"/>
            <a:ext cx="3962400" cy="502998"/>
          </a:xfrm>
          <a:prstGeom prst="rect">
            <a:avLst/>
          </a:prstGeom>
        </p:spPr>
      </p:pic>
      <p:pic>
        <p:nvPicPr>
          <p:cNvPr id="8" name="Picture 7" descr="OR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3746250"/>
            <a:ext cx="3378835" cy="17379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113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>
                <a:latin typeface="Arial Narrow"/>
                <a:cs typeface="Arial Narrow"/>
              </a:rPr>
              <a:t>•   Alternative pricing methodologies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0928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697" y="1600200"/>
            <a:ext cx="318371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Pricing toolkit</a:t>
            </a: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Price waterfall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4528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Pricing Toolkit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46010" y="2315371"/>
            <a:ext cx="9541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Acceptable currency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44301" y="3297621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Discounts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21355" y="417211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Buy-backs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500119" y="3082177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Credit terms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20215" y="3956670"/>
            <a:ext cx="12110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Guarantees and warranties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75464" y="5046606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Freight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323874" y="2315371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Allowances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77983" y="2991666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Barter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32092" y="2315371"/>
            <a:ext cx="9541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Credit availability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55037" y="3513064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Leasing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406527" y="4387557"/>
            <a:ext cx="9541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Markdown money*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73403" y="5262049"/>
            <a:ext cx="9541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Customer firm equity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457323" y="2991665"/>
            <a:ext cx="11868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Inventory carrying costs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279724" y="2252327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Returns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144392" y="3728507"/>
            <a:ext cx="108944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Slotting fees**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980268" y="4172114"/>
            <a:ext cx="9541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Unbundling and bundling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03214" y="5046606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List price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279724" y="5046605"/>
            <a:ext cx="9541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Price stability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34956" y="5943734"/>
            <a:ext cx="516314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66688" indent="-166688"/>
            <a:r>
              <a:rPr lang="en-US" sz="1200" dirty="0" smtClean="0">
                <a:latin typeface="Arial Narrow"/>
                <a:cs typeface="Arial Narrow"/>
              </a:rPr>
              <a:t>*	Agreements by suppliers to make payments to retail customers if products are discounted</a:t>
            </a:r>
          </a:p>
          <a:p>
            <a:pPr marL="166688" indent="-166688"/>
            <a:r>
              <a:rPr lang="en-US" sz="1200" dirty="0" smtClean="0">
                <a:latin typeface="Arial Narrow"/>
                <a:cs typeface="Arial Narrow"/>
              </a:rPr>
              <a:t>**	Payments by suppliers to retailers to put products in stores</a:t>
            </a:r>
            <a:endParaRPr lang="en-US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42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Waterfall: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Industrial Parts Manufacturer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4956" y="6081266"/>
            <a:ext cx="784634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M.V. </a:t>
            </a:r>
            <a:r>
              <a:rPr lang="en-US" sz="1200" dirty="0" err="1" smtClean="0">
                <a:latin typeface="Arial Narrow"/>
                <a:cs typeface="Arial Narrow"/>
              </a:rPr>
              <a:t>Marn</a:t>
            </a:r>
            <a:r>
              <a:rPr lang="en-US" sz="1200" dirty="0" smtClean="0">
                <a:latin typeface="Arial Narrow"/>
                <a:cs typeface="Arial Narrow"/>
              </a:rPr>
              <a:t> and R.L. </a:t>
            </a:r>
            <a:r>
              <a:rPr lang="en-US" sz="1200" dirty="0" err="1" smtClean="0">
                <a:latin typeface="Arial Narrow"/>
                <a:cs typeface="Arial Narrow"/>
              </a:rPr>
              <a:t>Rosiello</a:t>
            </a:r>
            <a:r>
              <a:rPr lang="en-US" sz="1200" dirty="0" smtClean="0">
                <a:latin typeface="Arial Narrow"/>
                <a:cs typeface="Arial Narrow"/>
              </a:rPr>
              <a:t>, “Managing Price, Gaining Profit,” </a:t>
            </a:r>
            <a:r>
              <a:rPr lang="en-US" sz="1200" i="1" dirty="0" smtClean="0">
                <a:latin typeface="Arial Narrow"/>
                <a:cs typeface="Arial Narrow"/>
              </a:rPr>
              <a:t>Harvard Business Review, </a:t>
            </a:r>
            <a:r>
              <a:rPr lang="en-US" sz="1200" dirty="0" smtClean="0">
                <a:latin typeface="Arial Narrow"/>
                <a:cs typeface="Arial Narrow"/>
              </a:rPr>
              <a:t>70 (September–October 1992), pp. 84–94</a:t>
            </a:r>
          </a:p>
        </p:txBody>
      </p:sp>
      <p:pic>
        <p:nvPicPr>
          <p:cNvPr id="24" name="Picture 23" descr="figure 22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7" y="2298700"/>
            <a:ext cx="4305300" cy="3390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8785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38696" y="1600200"/>
            <a:ext cx="72951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Waterfall: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Average discount from standard list price percent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34956" y="6128400"/>
            <a:ext cx="784634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M.V. </a:t>
            </a:r>
            <a:r>
              <a:rPr lang="en-US" sz="1200" dirty="0" err="1" smtClean="0">
                <a:latin typeface="Arial Narrow"/>
                <a:cs typeface="Arial Narrow"/>
              </a:rPr>
              <a:t>Marn</a:t>
            </a:r>
            <a:r>
              <a:rPr lang="en-US" sz="1200" dirty="0" smtClean="0">
                <a:latin typeface="Arial Narrow"/>
                <a:cs typeface="Arial Narrow"/>
              </a:rPr>
              <a:t> and R.L. </a:t>
            </a:r>
            <a:r>
              <a:rPr lang="en-US" sz="1200" dirty="0" err="1" smtClean="0">
                <a:latin typeface="Arial Narrow"/>
                <a:cs typeface="Arial Narrow"/>
              </a:rPr>
              <a:t>Rosiello</a:t>
            </a:r>
            <a:r>
              <a:rPr lang="en-US" sz="1200" dirty="0" smtClean="0">
                <a:latin typeface="Arial Narrow"/>
                <a:cs typeface="Arial Narrow"/>
              </a:rPr>
              <a:t>, “Managing Price, Gaining Profit,” </a:t>
            </a:r>
            <a:r>
              <a:rPr lang="en-US" sz="1200" i="1" dirty="0" smtClean="0">
                <a:latin typeface="Arial Narrow"/>
                <a:cs typeface="Arial Narrow"/>
              </a:rPr>
              <a:t>Harvard Business Review, </a:t>
            </a:r>
            <a:r>
              <a:rPr lang="en-US" sz="1200" dirty="0" smtClean="0">
                <a:latin typeface="Arial Narrow"/>
                <a:cs typeface="Arial Narrow"/>
              </a:rPr>
              <a:t>70 (September–October 1992), pp. 84–94</a:t>
            </a:r>
          </a:p>
        </p:txBody>
      </p:sp>
      <p:pic>
        <p:nvPicPr>
          <p:cNvPr id="14" name="Picture 13" descr="figure 22.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71" y="2614111"/>
            <a:ext cx="6610350" cy="3200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91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Waterfall: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Industrial Parts Manufacturer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4956" y="6128400"/>
            <a:ext cx="784634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M.V. </a:t>
            </a:r>
            <a:r>
              <a:rPr lang="en-US" sz="1200" dirty="0" err="1" smtClean="0">
                <a:latin typeface="Arial Narrow"/>
                <a:cs typeface="Arial Narrow"/>
              </a:rPr>
              <a:t>Marn</a:t>
            </a:r>
            <a:r>
              <a:rPr lang="en-US" sz="1200" dirty="0" smtClean="0">
                <a:latin typeface="Arial Narrow"/>
                <a:cs typeface="Arial Narrow"/>
              </a:rPr>
              <a:t> and R.L. </a:t>
            </a:r>
            <a:r>
              <a:rPr lang="en-US" sz="1200" dirty="0" err="1" smtClean="0">
                <a:latin typeface="Arial Narrow"/>
                <a:cs typeface="Arial Narrow"/>
              </a:rPr>
              <a:t>Rosiello</a:t>
            </a:r>
            <a:r>
              <a:rPr lang="en-US" sz="1200" dirty="0" smtClean="0">
                <a:latin typeface="Arial Narrow"/>
                <a:cs typeface="Arial Narrow"/>
              </a:rPr>
              <a:t>, “Managing Price, Gaining Profit,” </a:t>
            </a:r>
            <a:r>
              <a:rPr lang="en-US" sz="1200" i="1" dirty="0" smtClean="0">
                <a:latin typeface="Arial Narrow"/>
                <a:cs typeface="Arial Narrow"/>
              </a:rPr>
              <a:t>Harvard Business Review, </a:t>
            </a:r>
            <a:r>
              <a:rPr lang="en-US" sz="1200" dirty="0" smtClean="0">
                <a:latin typeface="Arial Narrow"/>
                <a:cs typeface="Arial Narrow"/>
              </a:rPr>
              <a:t>70 (September–October 1992), pp. 84–94</a:t>
            </a:r>
          </a:p>
        </p:txBody>
      </p:sp>
      <p:pic>
        <p:nvPicPr>
          <p:cNvPr id="24" name="Picture 23" descr="figure 22.4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17" y="2298700"/>
            <a:ext cx="4305300" cy="3390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8691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Pricing Toolkit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8696" y="1600200"/>
            <a:ext cx="7295137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Price Waterfall: </a:t>
            </a:r>
            <a:r>
              <a:rPr lang="en-US" sz="2400" b="1" i="1" dirty="0" smtClean="0">
                <a:latin typeface="Arial Narrow"/>
                <a:cs typeface="Arial Narrow"/>
              </a:rPr>
              <a:t>Addressing Problems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Act aggressively to bring over-discounted customers into line with other customers.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Deliver specific benefits to profitable customers to increase sales volume.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Put price-setting under control by improving the accounting system.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Tighten up on discounts.</a:t>
            </a:r>
          </a:p>
          <a:p>
            <a:pPr marL="461963" indent="-231775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Base sales force compensation on the pocket price.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458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   </a:t>
            </a:r>
            <a:r>
              <a:rPr lang="en-US" sz="2000" b="1" dirty="0">
                <a:latin typeface="Arial Narrow"/>
                <a:cs typeface="Arial Narrow"/>
              </a:rPr>
              <a:t>Alternative pricing </a:t>
            </a:r>
            <a:r>
              <a:rPr lang="en-US" sz="2000" b="1" dirty="0" smtClean="0">
                <a:latin typeface="Arial Narrow"/>
                <a:cs typeface="Arial Narrow"/>
              </a:rPr>
              <a:t>methodologies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dirty="0" smtClean="0">
                <a:latin typeface="Arial Narrow"/>
                <a:cs typeface="Arial Narrow"/>
              </a:rPr>
              <a:t>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dirty="0" smtClean="0">
                <a:latin typeface="Arial Narrow"/>
                <a:cs typeface="Arial Narrow"/>
              </a:rPr>
              <a:t>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017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Designing Pricing Approaches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Price discrimination and variable pricing – different prices for different customers and segments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Dynamic pricing – price changes over time as demand evolves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Variable-rate versus flat-rate pricing – price by use (VR) versus price by time period (FR)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Customer-driven pricing – the customer names the price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Pricing by auctions – customers compete with each other to purchase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5" name="Picture 4" descr="chris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61" y="4677966"/>
            <a:ext cx="2705100" cy="1685925"/>
          </a:xfrm>
          <a:prstGeom prst="rect">
            <a:avLst/>
          </a:prstGeom>
        </p:spPr>
      </p:pic>
      <p:pic>
        <p:nvPicPr>
          <p:cNvPr id="9" name="Picture 8" descr="ago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96" y="4802420"/>
            <a:ext cx="2552700" cy="14382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170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   </a:t>
            </a:r>
            <a:r>
              <a:rPr lang="en-US" sz="2000" dirty="0">
                <a:latin typeface="Arial Narrow"/>
                <a:cs typeface="Arial Narrow"/>
              </a:rPr>
              <a:t>Alternative pricing </a:t>
            </a:r>
            <a:r>
              <a:rPr lang="en-US" sz="2000" dirty="0" smtClean="0">
                <a:latin typeface="Arial Narrow"/>
                <a:cs typeface="Arial Narrow"/>
              </a:rPr>
              <a:t>methodologies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dirty="0" smtClean="0">
                <a:latin typeface="Arial Narrow"/>
                <a:cs typeface="Arial Narrow"/>
              </a:rPr>
              <a:t>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31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the Actual Price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295137" cy="4170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Fees and surcharges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enhance revenues/annoy customers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hidden versus transparent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Promotional pricing versus steady pricing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brand image – may negatively affect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diversion – promoted goods appear in other geographies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hidden costs – frequent price promotions difficult to manage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poor forecasting – may upset customers</a:t>
            </a:r>
          </a:p>
          <a:p>
            <a:pPr marL="690563" indent="-231775" defTabSz="225425">
              <a:spcBef>
                <a:spcPts val="600"/>
              </a:spcBef>
              <a:tabLst>
                <a:tab pos="36544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time-shifting purchases – customers never pay full price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Psychological pricing</a:t>
            </a: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Pricing bases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96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the Actual Price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LV S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" y="1354891"/>
            <a:ext cx="3206115" cy="1835150"/>
          </a:xfrm>
          <a:prstGeom prst="rect">
            <a:avLst/>
          </a:prstGeom>
        </p:spPr>
      </p:pic>
      <p:pic>
        <p:nvPicPr>
          <p:cNvPr id="3" name="Picture 2" descr="disney tic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61" y="3644347"/>
            <a:ext cx="1882841" cy="2664220"/>
          </a:xfrm>
          <a:prstGeom prst="rect">
            <a:avLst/>
          </a:prstGeom>
        </p:spPr>
      </p:pic>
      <p:pic>
        <p:nvPicPr>
          <p:cNvPr id="4" name="Picture 3" descr="visa hidden cos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" y="3845746"/>
            <a:ext cx="3227705" cy="1813560"/>
          </a:xfrm>
          <a:prstGeom prst="rect">
            <a:avLst/>
          </a:prstGeom>
        </p:spPr>
      </p:pic>
      <p:pic>
        <p:nvPicPr>
          <p:cNvPr id="6" name="Picture 5" descr="lastminute 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61" y="1354891"/>
            <a:ext cx="3238500" cy="1813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59361" y="3174958"/>
            <a:ext cx="1420499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Variable Pricing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7193" y="4688442"/>
            <a:ext cx="1556654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Poor Forecasting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954" y="3199466"/>
            <a:ext cx="1788500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Brand Image Issues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954" y="5659306"/>
            <a:ext cx="1219873" cy="3693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Hidden Costs</a:t>
            </a:r>
            <a:endParaRPr lang="en-US" b="1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6395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Setting the Actual Price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310583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Psychological pricing</a:t>
            </a:r>
          </a:p>
          <a:p>
            <a:pPr marL="461963" lvl="1" indent="-225425" defTabSz="225425">
              <a:spcBef>
                <a:spcPts val="600"/>
              </a:spcBef>
              <a:buFont typeface="Arial"/>
              <a:buChar char="•"/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For many years, Bata shoe prices have ended in 9 </a:t>
            </a:r>
          </a:p>
          <a:p>
            <a:pPr marL="461963" lvl="1" indent="-225425" defTabSz="225425">
              <a:spcBef>
                <a:spcPts val="600"/>
              </a:spcBef>
              <a:buFont typeface="Arial"/>
              <a:buChar char="•"/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Prices ending in 8 – implying wealth and prosperity – are popular in Asia</a:t>
            </a:r>
          </a:p>
          <a:p>
            <a:pPr marL="1030288" lvl="1" indent="-342900" defTabSz="225425">
              <a:spcBef>
                <a:spcPts val="1200"/>
              </a:spcBef>
              <a:buFont typeface="Arial"/>
              <a:buChar char="•"/>
              <a:tabLst>
                <a:tab pos="3654425" algn="l"/>
              </a:tabLst>
            </a:pPr>
            <a:endParaRPr lang="en-US" sz="22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030288" lvl="1" indent="-342900" defTabSz="225425">
              <a:spcBef>
                <a:spcPts val="1200"/>
              </a:spcBef>
              <a:buFont typeface="Arial"/>
              <a:buChar char="•"/>
              <a:tabLst>
                <a:tab pos="3654425" algn="l"/>
              </a:tabLst>
            </a:pPr>
            <a:endParaRPr lang="en-US" sz="2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1030288" lvl="1" indent="-342900" defTabSz="225425">
              <a:spcBef>
                <a:spcPts val="1200"/>
              </a:spcBef>
              <a:buFont typeface="Arial"/>
              <a:buChar char="•"/>
              <a:tabLst>
                <a:tab pos="3654425" algn="l"/>
              </a:tabLst>
            </a:pPr>
            <a:endParaRPr lang="en-US" sz="22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461963" indent="-231775" defTabSz="225425">
              <a:spcBef>
                <a:spcPts val="1200"/>
              </a:spcBef>
              <a:tabLst>
                <a:tab pos="3654425" algn="l"/>
              </a:tabLst>
            </a:pPr>
            <a:endParaRPr lang="en-US" sz="22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defTabSz="225425">
              <a:spcBef>
                <a:spcPts val="1200"/>
              </a:spcBef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Pricing bases</a:t>
            </a:r>
          </a:p>
          <a:p>
            <a:pPr marL="461963" lvl="1" indent="-225425" defTabSz="225425">
              <a:spcBef>
                <a:spcPts val="600"/>
              </a:spcBef>
              <a:buFont typeface="Arial"/>
              <a:buChar char="•"/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Many industries have accepted bases for setting prices</a:t>
            </a:r>
          </a:p>
          <a:p>
            <a:pPr marL="461963" lvl="1" indent="-225425" defTabSz="225425">
              <a:spcBef>
                <a:spcPts val="600"/>
              </a:spcBef>
              <a:buFont typeface="Arial"/>
              <a:buChar char="•"/>
              <a:tabLst>
                <a:tab pos="3654425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FMCG’s sell shampoo in single use sachets, as an advantage</a:t>
            </a:r>
            <a:endParaRPr lang="en-US" sz="220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b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34" y="3024235"/>
            <a:ext cx="2364105" cy="2364105"/>
          </a:xfrm>
          <a:prstGeom prst="rect">
            <a:avLst/>
          </a:prstGeom>
        </p:spPr>
      </p:pic>
      <p:pic>
        <p:nvPicPr>
          <p:cNvPr id="6" name="Picture 5" descr="88 pric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98" y="3200192"/>
            <a:ext cx="3238500" cy="18135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6750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    </a:t>
            </a:r>
            <a:r>
              <a:rPr lang="en-US" sz="2000" dirty="0">
                <a:latin typeface="Arial Narrow"/>
                <a:cs typeface="Arial Narrow"/>
              </a:rPr>
              <a:t>Alternative pricing </a:t>
            </a:r>
            <a:r>
              <a:rPr lang="en-US" sz="2000" dirty="0" smtClean="0">
                <a:latin typeface="Arial Narrow"/>
                <a:cs typeface="Arial Narrow"/>
              </a:rPr>
              <a:t>methodologies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dirty="0" smtClean="0">
                <a:latin typeface="Arial Narrow"/>
                <a:cs typeface="Arial Narrow"/>
              </a:rPr>
              <a:t>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7476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577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Special Topics in Setting Prices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8696" y="1600200"/>
            <a:ext cx="7310583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Complementary product pricing – products used together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Gray market pricing – customer buys in a low price market; resells in a low price market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Topsy-turvy pricing – provider gains significant promotional value from being the provider; provider pays the customer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Transfer pricing – internal firm pricing when one business unit </a:t>
            </a:r>
            <a:r>
              <a:rPr lang="en-US" sz="2000" b="1" i="1" dirty="0" smtClean="0">
                <a:latin typeface="Arial Narrow"/>
                <a:cs typeface="Arial Narrow"/>
              </a:rPr>
              <a:t>sells</a:t>
            </a:r>
            <a:r>
              <a:rPr lang="en-US" sz="2000" b="1" dirty="0" smtClean="0">
                <a:latin typeface="Arial Narrow"/>
                <a:cs typeface="Arial Narrow"/>
              </a:rPr>
              <a:t> to another business unit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99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646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Pricing’s role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Perceived customer value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Costs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Competition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Strategic objectives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  <a:latin typeface="Arial Narrow"/>
                <a:cs typeface="Arial Narrow"/>
              </a:rPr>
              <a:t>Critical Underpinnings of Pricing Decisions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Approaches to pricing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pricing toolkit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    </a:t>
            </a:r>
            <a:r>
              <a:rPr lang="en-US" sz="2000" b="1" dirty="0">
                <a:latin typeface="Arial Narrow"/>
                <a:cs typeface="Arial Narrow"/>
              </a:rPr>
              <a:t>Alternative pricing </a:t>
            </a:r>
            <a:r>
              <a:rPr lang="en-US" sz="2000" b="1" dirty="0" smtClean="0">
                <a:latin typeface="Arial Narrow"/>
                <a:cs typeface="Arial Narrow"/>
              </a:rPr>
              <a:t>methodologies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Setting the actual price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Special topics in setting prices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6917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18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Critical Underpinnings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of Pricing Decisions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" y="177800"/>
            <a:ext cx="652780" cy="84922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Pricing’s Role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97178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Profit margin – price minus cost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Sales volume – </a:t>
            </a:r>
            <a:r>
              <a:rPr lang="en-US" sz="2000" b="1" i="1" dirty="0" smtClean="0">
                <a:latin typeface="Arial Narrow"/>
                <a:cs typeface="Arial Narrow"/>
              </a:rPr>
              <a:t>via</a:t>
            </a:r>
            <a:r>
              <a:rPr lang="en-US" sz="2000" b="1" dirty="0" smtClean="0">
                <a:latin typeface="Arial Narrow"/>
                <a:cs typeface="Arial Narrow"/>
              </a:rPr>
              <a:t> the demand curve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Costs – </a:t>
            </a:r>
            <a:r>
              <a:rPr lang="en-US" sz="2000" b="1" i="1" dirty="0" smtClean="0">
                <a:latin typeface="Arial Narrow"/>
                <a:cs typeface="Arial Narrow"/>
              </a:rPr>
              <a:t>via</a:t>
            </a:r>
            <a:r>
              <a:rPr lang="en-US" sz="2000" b="1" dirty="0" smtClean="0">
                <a:latin typeface="Arial Narrow"/>
                <a:cs typeface="Arial Narrow"/>
              </a:rPr>
              <a:t> economies of scale and the experience curve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Quality and value perceptions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1772</Words>
  <Application>Microsoft Macintosh PowerPoint</Application>
  <PresentationFormat>On-screen Show (4:3)</PresentationFormat>
  <Paragraphs>865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166</cp:revision>
  <dcterms:created xsi:type="dcterms:W3CDTF">2016-06-02T11:57:52Z</dcterms:created>
  <dcterms:modified xsi:type="dcterms:W3CDTF">2017-02-21T16:01:42Z</dcterms:modified>
</cp:coreProperties>
</file>