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493" r:id="rId5"/>
    <p:sldId id="396" r:id="rId6"/>
    <p:sldId id="640" r:id="rId7"/>
    <p:sldId id="534" r:id="rId8"/>
    <p:sldId id="535" r:id="rId9"/>
    <p:sldId id="536" r:id="rId10"/>
    <p:sldId id="538" r:id="rId11"/>
    <p:sldId id="641" r:id="rId12"/>
    <p:sldId id="631" r:id="rId13"/>
    <p:sldId id="647" r:id="rId14"/>
    <p:sldId id="549" r:id="rId15"/>
    <p:sldId id="642" r:id="rId16"/>
    <p:sldId id="557" r:id="rId17"/>
    <p:sldId id="576" r:id="rId18"/>
    <p:sldId id="577" r:id="rId19"/>
    <p:sldId id="610" r:id="rId20"/>
    <p:sldId id="611" r:id="rId21"/>
    <p:sldId id="648" r:id="rId22"/>
    <p:sldId id="643" r:id="rId23"/>
    <p:sldId id="612" r:id="rId24"/>
    <p:sldId id="578" r:id="rId25"/>
    <p:sldId id="644" r:id="rId26"/>
    <p:sldId id="579" r:id="rId27"/>
    <p:sldId id="580" r:id="rId28"/>
    <p:sldId id="581" r:id="rId29"/>
    <p:sldId id="582" r:id="rId30"/>
    <p:sldId id="583" r:id="rId31"/>
    <p:sldId id="584" r:id="rId32"/>
    <p:sldId id="585" r:id="rId33"/>
    <p:sldId id="586" r:id="rId34"/>
    <p:sldId id="587" r:id="rId35"/>
    <p:sldId id="645" r:id="rId36"/>
    <p:sldId id="588" r:id="rId37"/>
    <p:sldId id="591" r:id="rId38"/>
    <p:sldId id="632" r:id="rId39"/>
    <p:sldId id="633" r:id="rId40"/>
    <p:sldId id="634" r:id="rId41"/>
    <p:sldId id="646" r:id="rId42"/>
    <p:sldId id="624" r:id="rId43"/>
    <p:sldId id="635" r:id="rId44"/>
    <p:sldId id="636" r:id="rId45"/>
    <p:sldId id="637" r:id="rId46"/>
    <p:sldId id="638" r:id="rId47"/>
    <p:sldId id="639" r:id="rId48"/>
    <p:sldId id="305" r:id="rId4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3A1F"/>
    <a:srgbClr val="00FFFF"/>
    <a:srgbClr val="FF8000"/>
    <a:srgbClr val="008040"/>
    <a:srgbClr val="B23533"/>
    <a:srgbClr val="FF0C39"/>
    <a:srgbClr val="FF0000"/>
    <a:srgbClr val="FFF67A"/>
    <a:srgbClr val="74C084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7749" autoAdjust="0"/>
    <p:restoredTop sz="94762" autoAdjust="0"/>
  </p:normalViewPr>
  <p:slideViewPr>
    <p:cSldViewPr snapToGrid="0" snapToObjects="1">
      <p:cViewPr varScale="1">
        <p:scale>
          <a:sx n="135" d="100"/>
          <a:sy n="135" d="100"/>
        </p:scale>
        <p:origin x="36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777181-D5C5-8248-8D66-BC013213FD32}" type="datetimeFigureOut">
              <a:rPr lang="en-US" smtClean="0"/>
              <a:pPr/>
              <a:t>2/21/17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5F245E-079B-5F44-953A-9EACFA09CA8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58280"/>
            <a:ext cx="9144000" cy="299720"/>
          </a:xfrm>
          <a:prstGeom prst="rect">
            <a:avLst/>
          </a:prstGeom>
          <a:solidFill>
            <a:srgbClr val="873A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7741920" y="6647930"/>
            <a:ext cx="1208664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kern="1200" cap="all" baseline="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Presentation </a:t>
            </a:r>
            <a:r>
              <a:rPr lang="en-US" sz="800" b="1" kern="1200" cap="all" baseline="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19 </a:t>
            </a:r>
            <a:r>
              <a:rPr lang="en-US" sz="800" b="1" kern="1200" cap="all" baseline="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of 20 / </a:t>
            </a:r>
            <a:fld id="{850B1DE9-7D38-6A4C-824C-6768CAFECB05}" type="slidenum">
              <a:rPr lang="en-US" sz="800" b="1" kern="1200" cap="all" baseline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b="1" kern="1200" cap="all" baseline="30000" dirty="0" smtClean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7800" y="6647930"/>
            <a:ext cx="1598194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kern="1200" cap="none" baseline="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© Noel Capon, 2017. All rights reserved.</a:t>
            </a:r>
            <a:endParaRPr lang="en-US" sz="800" b="1" kern="1200" cap="none" baseline="30000" dirty="0" smtClean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8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Relationship Id="rId3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Relationship Id="rId3" Type="http://schemas.openxmlformats.org/officeDocument/2006/relationships/image" Target="../media/image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7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Relationship Id="rId3" Type="http://schemas.openxmlformats.org/officeDocument/2006/relationships/image" Target="../media/image7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Relationship Id="rId3" Type="http://schemas.openxmlformats.org/officeDocument/2006/relationships/image" Target="../media/image7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Relationship Id="rId3" Type="http://schemas.openxmlformats.org/officeDocument/2006/relationships/image" Target="../media/image7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Relationship Id="rId3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Relationship Id="rId3" Type="http://schemas.openxmlformats.org/officeDocument/2006/relationships/image" Target="../media/image7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Relationship Id="rId3" Type="http://schemas.openxmlformats.org/officeDocument/2006/relationships/image" Target="../media/image7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Relationship Id="rId3" Type="http://schemas.openxmlformats.org/officeDocument/2006/relationships/image" Target="../media/image7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Relationship Id="rId3" Type="http://schemas.openxmlformats.org/officeDocument/2006/relationships/image" Target="../media/image7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Relationship Id="rId3" Type="http://schemas.openxmlformats.org/officeDocument/2006/relationships/image" Target="../media/image7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Relationship Id="rId3" Type="http://schemas.openxmlformats.org/officeDocument/2006/relationships/image" Target="../media/image7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Relationship Id="rId3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Relationship Id="rId3" Type="http://schemas.openxmlformats.org/officeDocument/2006/relationships/image" Target="../media/image7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Relationship Id="rId3" Type="http://schemas.openxmlformats.org/officeDocument/2006/relationships/image" Target="../media/image7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Relationship Id="rId3" Type="http://schemas.openxmlformats.org/officeDocument/2006/relationships/image" Target="../media/image7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8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371599" y="1940008"/>
            <a:ext cx="7326808" cy="16927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en-US" sz="4800" kern="1200" dirty="0" smtClean="0">
                <a:solidFill>
                  <a:schemeClr val="tx1"/>
                </a:solidFill>
                <a:latin typeface="Arial Narrow"/>
                <a:ea typeface="+mn-ea"/>
                <a:cs typeface="Arial Narrow"/>
              </a:rPr>
              <a:t>Managing Markets Strategically</a:t>
            </a:r>
          </a:p>
          <a:p>
            <a:pPr rtl="0"/>
            <a:r>
              <a:rPr lang="en-US" sz="2000" b="1" kern="1200" dirty="0" smtClean="0">
                <a:solidFill>
                  <a:schemeClr val="tx1"/>
                </a:solidFill>
                <a:latin typeface="Arial Narrow"/>
                <a:ea typeface="+mn-ea"/>
                <a:cs typeface="Arial Narrow"/>
              </a:rPr>
              <a:t>Professor Noel Capon</a:t>
            </a:r>
          </a:p>
          <a:p>
            <a:pPr rtl="0"/>
            <a:r>
              <a:rPr lang="en-US" sz="1400" kern="1200" dirty="0" smtClean="0">
                <a:solidFill>
                  <a:schemeClr val="tx1"/>
                </a:solidFill>
                <a:latin typeface="Arial Narrow"/>
                <a:ea typeface="+mn-ea"/>
                <a:cs typeface="Arial Narrow"/>
              </a:rPr>
              <a:t>R.C. Kopf Professor of International Marketing </a:t>
            </a:r>
          </a:p>
          <a:p>
            <a:pPr rtl="0"/>
            <a:r>
              <a:rPr lang="en-US" sz="1400" kern="1200" dirty="0" smtClean="0">
                <a:solidFill>
                  <a:schemeClr val="tx1"/>
                </a:solidFill>
                <a:latin typeface="Arial Narrow"/>
                <a:ea typeface="+mn-ea"/>
                <a:cs typeface="Arial Narrow"/>
              </a:rPr>
              <a:t>Columbia Business School</a:t>
            </a:r>
          </a:p>
          <a:p>
            <a:pPr rtl="0"/>
            <a:r>
              <a:rPr lang="en-US" sz="1400" kern="1200" dirty="0" smtClean="0">
                <a:solidFill>
                  <a:schemeClr val="tx1"/>
                </a:solidFill>
                <a:latin typeface="Arial Narrow"/>
                <a:ea typeface="+mn-ea"/>
                <a:cs typeface="Arial Narrow"/>
              </a:rPr>
              <a:t>New York, NY</a:t>
            </a:r>
            <a:endParaRPr lang="en-US" sz="1400" dirty="0">
              <a:latin typeface="Arial Narrow"/>
              <a:cs typeface="Arial Narrow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371599" y="3902964"/>
            <a:ext cx="6207552" cy="1445003"/>
            <a:chOff x="136772" y="3872484"/>
            <a:chExt cx="7463482" cy="1737360"/>
          </a:xfrm>
        </p:grpSpPr>
        <p:pic>
          <p:nvPicPr>
            <p:cNvPr id="18" name="Picture 17" descr="TVM Cover 4th edition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33030" y="3886200"/>
              <a:ext cx="1321308" cy="1709928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19" name="Picture 18" descr="CMF 2015 Cover 4th edition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02315" y="3886200"/>
              <a:ext cx="1321308" cy="1709928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20" name="Picture 19" descr="MM21c 2015 Cover 4th edition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71600" y="3886200"/>
              <a:ext cx="1321308" cy="1709928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21" name="Picture 20" descr="TVM Cover 4th edition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73014" y="3886200"/>
              <a:ext cx="1083852" cy="1709928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22" name="Picture 21" descr="TVM Cover 4th edition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75542" y="3886200"/>
              <a:ext cx="1124712" cy="1709928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772" y="3872484"/>
              <a:ext cx="1216152" cy="173736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4" name="Group 23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Box 7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600" dirty="0" smtClean="0">
                <a:solidFill>
                  <a:schemeClr val="bg1"/>
                </a:solidFill>
                <a:latin typeface="Arial Narrow"/>
                <a:cs typeface="Arial Narrow"/>
              </a:rPr>
              <a:t>Ensuring the Firm Implements the Market Offer as Planned</a:t>
            </a:r>
            <a:endParaRPr lang="en-US" sz="26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938696" y="1600200"/>
            <a:ext cx="7971784" cy="17851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 smtClean="0">
                <a:latin typeface="Arial Narrow"/>
                <a:cs typeface="Arial Narrow"/>
              </a:rPr>
              <a:t>Session Roadmap A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Functional excellence in externally oriented firms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A framework for developing an external orientation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Sustaining an external orientation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Box 7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30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600" dirty="0" smtClean="0">
                <a:solidFill>
                  <a:schemeClr val="bg1"/>
                </a:solidFill>
                <a:latin typeface="Arial Narrow"/>
                <a:cs typeface="Arial Narrow"/>
              </a:rPr>
              <a:t>Transforming </a:t>
            </a:r>
            <a:r>
              <a:rPr lang="en-US" sz="2600" dirty="0" smtClean="0">
                <a:solidFill>
                  <a:schemeClr val="bg1"/>
                </a:solidFill>
                <a:latin typeface="Arial Narrow"/>
                <a:cs typeface="Arial Narrow"/>
              </a:rPr>
              <a:t>the Organization to </a:t>
            </a:r>
            <a:r>
              <a:rPr lang="en-US" sz="2600" dirty="0" smtClean="0">
                <a:solidFill>
                  <a:schemeClr val="bg1"/>
                </a:solidFill>
                <a:latin typeface="Arial Narrow"/>
                <a:cs typeface="Arial Narrow"/>
              </a:rPr>
              <a:t>Be </a:t>
            </a:r>
            <a:r>
              <a:rPr lang="en-US" sz="2600" dirty="0" smtClean="0">
                <a:solidFill>
                  <a:schemeClr val="bg1"/>
                </a:solidFill>
                <a:latin typeface="Arial Narrow"/>
                <a:cs typeface="Arial Narrow"/>
              </a:rPr>
              <a:t>More Externally Oriented</a:t>
            </a:r>
            <a:endParaRPr lang="en-US" sz="26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938696" y="1600200"/>
            <a:ext cx="7971784" cy="32316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 smtClean="0">
                <a:latin typeface="Arial Narrow"/>
                <a:cs typeface="Arial Narrow"/>
              </a:rPr>
              <a:t>Session Roadmap AA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 Values 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dirty="0" smtClean="0">
                <a:latin typeface="Arial Narrow"/>
                <a:cs typeface="Arial Narrow"/>
              </a:rPr>
              <a:t>• Vision, Mission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dirty="0" smtClean="0">
                <a:latin typeface="Arial Narrow"/>
                <a:cs typeface="Arial Narrow"/>
              </a:rPr>
              <a:t>• Strategy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dirty="0" smtClean="0">
                <a:latin typeface="Arial Narrow"/>
                <a:cs typeface="Arial Narrow"/>
              </a:rPr>
              <a:t>• Organizing the Firm’s Marketing Efforts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dirty="0" smtClean="0">
                <a:latin typeface="Arial Narrow"/>
                <a:cs typeface="Arial Narrow"/>
              </a:rPr>
              <a:t>• Systems and Processes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dirty="0" smtClean="0">
                <a:latin typeface="Arial Narrow"/>
                <a:cs typeface="Arial Narrow"/>
              </a:rPr>
              <a:t>•</a:t>
            </a:r>
            <a:r>
              <a:rPr lang="en-US" sz="2000" dirty="0">
                <a:latin typeface="Arial Narrow"/>
                <a:cs typeface="Arial Narrow"/>
              </a:rPr>
              <a:t> </a:t>
            </a:r>
            <a:r>
              <a:rPr lang="en-US" sz="2000" dirty="0" smtClean="0">
                <a:latin typeface="Arial Narrow"/>
                <a:cs typeface="Arial Narrow"/>
              </a:rPr>
              <a:t>Managing Human Resources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466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A Framework for Developing an External Orientation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74520" y="1600200"/>
            <a:ext cx="8211874" cy="4458335"/>
            <a:chOff x="474520" y="1930799"/>
            <a:chExt cx="8211874" cy="4458335"/>
          </a:xfrm>
        </p:grpSpPr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87988" y="1930799"/>
              <a:ext cx="6779260" cy="4458335"/>
            </a:xfrm>
            <a:prstGeom prst="rect">
              <a:avLst/>
            </a:prstGeom>
          </p:spPr>
        </p:pic>
        <p:sp>
          <p:nvSpPr>
            <p:cNvPr id="51" name="TextBox 50"/>
            <p:cNvSpPr txBox="1"/>
            <p:nvPr/>
          </p:nvSpPr>
          <p:spPr>
            <a:xfrm>
              <a:off x="1696260" y="2071710"/>
              <a:ext cx="5767805" cy="46166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600" b="1" dirty="0" smtClean="0">
                  <a:latin typeface="Arial Narrow"/>
                  <a:cs typeface="Arial Narrow"/>
                </a:rPr>
                <a:t>Customers</a:t>
              </a:r>
            </a:p>
            <a:p>
              <a:pPr algn="ctr"/>
              <a:r>
                <a:rPr lang="en-US" sz="1400" b="1" dirty="0" smtClean="0">
                  <a:latin typeface="Arial Narrow"/>
                  <a:cs typeface="Arial Narrow"/>
                </a:rPr>
                <a:t>(needs, wants, priorities)</a:t>
              </a:r>
              <a:endParaRPr lang="en-US" sz="1400" dirty="0" smtClean="0">
                <a:latin typeface="Arial Narrow"/>
                <a:cs typeface="Arial Narrow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696260" y="2866121"/>
              <a:ext cx="5767805" cy="67710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600" dirty="0" smtClean="0">
                  <a:latin typeface="Arial Narrow"/>
                  <a:cs typeface="Arial Narrow"/>
                </a:rPr>
                <a:t>Human Resource Management</a:t>
              </a:r>
            </a:p>
            <a:p>
              <a:pPr algn="ctr"/>
              <a:r>
                <a:rPr lang="en-US" sz="1400" dirty="0" smtClean="0">
                  <a:latin typeface="Arial Narrow"/>
                  <a:cs typeface="Arial Narrow"/>
                </a:rPr>
                <a:t>(recruit &amp; select, train &amp; develop, work processes &amp;</a:t>
              </a:r>
              <a:br>
                <a:rPr lang="en-US" sz="1400" dirty="0" smtClean="0">
                  <a:latin typeface="Arial Narrow"/>
                  <a:cs typeface="Arial Narrow"/>
                </a:rPr>
              </a:br>
              <a:r>
                <a:rPr lang="en-US" sz="1400" dirty="0" smtClean="0">
                  <a:latin typeface="Arial Narrow"/>
                  <a:cs typeface="Arial Narrow"/>
                </a:rPr>
                <a:t>career paths, recognition &amp; reward)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696260" y="3886776"/>
              <a:ext cx="5767805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600" dirty="0" smtClean="0">
                  <a:latin typeface="Arial Narrow"/>
                  <a:cs typeface="Arial Narrow"/>
                </a:rPr>
                <a:t>Systems and Processes</a:t>
              </a:r>
              <a:endParaRPr lang="en-US" sz="1400" dirty="0" smtClean="0">
                <a:latin typeface="Arial Narrow"/>
                <a:cs typeface="Arial Narrow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696260" y="4472972"/>
              <a:ext cx="5767805" cy="46166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600" dirty="0" smtClean="0">
                  <a:latin typeface="Arial Narrow"/>
                  <a:cs typeface="Arial Narrow"/>
                </a:rPr>
                <a:t>Organization Structure</a:t>
              </a:r>
            </a:p>
            <a:p>
              <a:pPr algn="ctr"/>
              <a:r>
                <a:rPr lang="en-US" sz="1400" dirty="0" smtClean="0">
                  <a:latin typeface="Arial Narrow"/>
                  <a:cs typeface="Arial Narrow"/>
                </a:rPr>
                <a:t>(job design, reporting relationships)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696260" y="5257364"/>
              <a:ext cx="5767805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600" dirty="0" smtClean="0">
                  <a:latin typeface="Arial Narrow"/>
                  <a:cs typeface="Arial Narrow"/>
                </a:rPr>
                <a:t>Strategy</a:t>
              </a:r>
              <a:endParaRPr lang="en-US" sz="1400" dirty="0" smtClean="0">
                <a:latin typeface="Arial Narrow"/>
                <a:cs typeface="Arial Narrow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696260" y="5871592"/>
              <a:ext cx="5767805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600" dirty="0" smtClean="0">
                  <a:latin typeface="Arial Narrow"/>
                  <a:cs typeface="Arial Narrow"/>
                </a:rPr>
                <a:t>Vision, Mission</a:t>
              </a:r>
              <a:endParaRPr lang="en-US" sz="1400" dirty="0" smtClean="0">
                <a:latin typeface="Arial Narrow"/>
                <a:cs typeface="Arial Narrow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74520" y="4194518"/>
              <a:ext cx="204473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600" b="1" dirty="0" smtClean="0">
                  <a:latin typeface="Arial Narrow"/>
                  <a:cs typeface="Arial Narrow"/>
                </a:rPr>
                <a:t>Values</a:t>
              </a:r>
              <a:endParaRPr lang="en-US" sz="1400" b="1" dirty="0" smtClean="0">
                <a:latin typeface="Arial Narrow"/>
                <a:cs typeface="Arial Narrow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641664" y="4194518"/>
              <a:ext cx="204473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600" b="1" dirty="0" smtClean="0">
                  <a:latin typeface="Arial Narrow"/>
                  <a:cs typeface="Arial Narrow"/>
                </a:rPr>
                <a:t>Values</a:t>
              </a:r>
              <a:endParaRPr lang="en-US" sz="1400" b="1" dirty="0" smtClean="0">
                <a:latin typeface="Arial Narrow"/>
                <a:cs typeface="Arial Narrow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6464691" y="4543008"/>
              <a:ext cx="1199337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200" dirty="0" smtClean="0">
                  <a:latin typeface="Arial Narrow"/>
                  <a:cs typeface="Arial Narrow"/>
                </a:rPr>
                <a:t>Internal </a:t>
              </a:r>
              <a:br>
                <a:rPr lang="en-US" sz="1200" dirty="0" smtClean="0">
                  <a:latin typeface="Arial Narrow"/>
                  <a:cs typeface="Arial Narrow"/>
                </a:rPr>
              </a:br>
              <a:r>
                <a:rPr lang="en-US" sz="1200" dirty="0" smtClean="0">
                  <a:latin typeface="Arial Narrow"/>
                  <a:cs typeface="Arial Narrow"/>
                </a:rPr>
                <a:t>Architecture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6464691" y="5595918"/>
              <a:ext cx="1199337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200" dirty="0" smtClean="0">
                  <a:latin typeface="Arial Narrow"/>
                  <a:cs typeface="Arial Narrow"/>
                </a:rPr>
                <a:t>External Focus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Values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38696" y="1600200"/>
            <a:ext cx="7295719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8600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200" b="1" dirty="0" smtClean="0">
                <a:latin typeface="Arial Narrow"/>
                <a:cs typeface="Arial Narrow"/>
              </a:rPr>
              <a:t>•	Values are a common set of beliefs that guide the behavior of organizational members</a:t>
            </a:r>
          </a:p>
        </p:txBody>
      </p:sp>
      <p:pic>
        <p:nvPicPr>
          <p:cNvPr id="4" name="Picture 3" descr="valu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098" y="4173048"/>
            <a:ext cx="4622800" cy="1752600"/>
          </a:xfrm>
          <a:prstGeom prst="rect">
            <a:avLst/>
          </a:prstGeom>
        </p:spPr>
      </p:pic>
      <p:pic>
        <p:nvPicPr>
          <p:cNvPr id="6" name="Picture 5" descr="values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39"/>
          <a:stretch>
            <a:fillRect/>
          </a:stretch>
        </p:blipFill>
        <p:spPr>
          <a:xfrm>
            <a:off x="2819400" y="2560793"/>
            <a:ext cx="3432810" cy="144969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8054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Values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38696" y="1600200"/>
            <a:ext cx="7295719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8788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Definition: A common set of beliefs that guide the behavior of organizational members</a:t>
            </a:r>
          </a:p>
          <a:p>
            <a:pPr marL="458788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Hard values</a:t>
            </a:r>
          </a:p>
          <a:p>
            <a:pPr marL="458788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Soft values</a:t>
            </a:r>
          </a:p>
          <a:p>
            <a:pPr marL="458788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Culture</a:t>
            </a:r>
          </a:p>
          <a:p>
            <a:pPr marL="458788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>
                <a:latin typeface="Arial Narrow"/>
                <a:cs typeface="Arial Narrow"/>
              </a:rPr>
              <a:t> </a:t>
            </a:r>
            <a:r>
              <a:rPr lang="en-US" sz="2000" b="1" dirty="0" smtClean="0">
                <a:latin typeface="Arial Narrow"/>
                <a:cs typeface="Arial Narrow"/>
              </a:rPr>
              <a:t>      “Culture Eats Strategy for Breakfast.”  Peter </a:t>
            </a:r>
            <a:r>
              <a:rPr lang="en-US" sz="2000" b="1" dirty="0" err="1" smtClean="0">
                <a:latin typeface="Arial Narrow"/>
                <a:cs typeface="Arial Narrow"/>
              </a:rPr>
              <a:t>Drucker</a:t>
            </a:r>
            <a:endParaRPr lang="en-US" sz="2000" b="1" dirty="0" smtClean="0">
              <a:latin typeface="Arial Narrow"/>
              <a:cs typeface="Arial Narrow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30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600" dirty="0" smtClean="0">
                <a:solidFill>
                  <a:schemeClr val="bg1"/>
                </a:solidFill>
                <a:latin typeface="Arial Narrow"/>
                <a:cs typeface="Arial Narrow"/>
              </a:rPr>
              <a:t>Transforming </a:t>
            </a:r>
            <a:r>
              <a:rPr lang="en-US" sz="2600" dirty="0" smtClean="0">
                <a:solidFill>
                  <a:schemeClr val="bg1"/>
                </a:solidFill>
                <a:latin typeface="Arial Narrow"/>
                <a:cs typeface="Arial Narrow"/>
              </a:rPr>
              <a:t>the Organization to </a:t>
            </a:r>
            <a:r>
              <a:rPr lang="en-US" sz="2600" dirty="0" smtClean="0">
                <a:solidFill>
                  <a:schemeClr val="bg1"/>
                </a:solidFill>
                <a:latin typeface="Arial Narrow"/>
                <a:cs typeface="Arial Narrow"/>
              </a:rPr>
              <a:t>Be </a:t>
            </a:r>
            <a:r>
              <a:rPr lang="en-US" sz="2600" dirty="0" smtClean="0">
                <a:solidFill>
                  <a:schemeClr val="bg1"/>
                </a:solidFill>
                <a:latin typeface="Arial Narrow"/>
                <a:cs typeface="Arial Narrow"/>
              </a:rPr>
              <a:t>More Externally Oriented</a:t>
            </a:r>
            <a:endParaRPr lang="en-US" sz="26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938696" y="1600200"/>
            <a:ext cx="7971784" cy="32316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 smtClean="0">
                <a:latin typeface="Arial Narrow"/>
                <a:cs typeface="Arial Narrow"/>
              </a:rPr>
              <a:t>Session Roadmap AA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dirty="0" smtClean="0">
                <a:latin typeface="Arial Narrow"/>
                <a:cs typeface="Arial Narrow"/>
              </a:rPr>
              <a:t>• Values 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 Vision, Mission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dirty="0" smtClean="0">
                <a:latin typeface="Arial Narrow"/>
                <a:cs typeface="Arial Narrow"/>
              </a:rPr>
              <a:t>• Strategy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dirty="0">
                <a:latin typeface="Arial Narrow"/>
                <a:cs typeface="Arial Narrow"/>
              </a:rPr>
              <a:t>•</a:t>
            </a:r>
            <a:r>
              <a:rPr lang="en-US" sz="2000" dirty="0" smtClean="0">
                <a:latin typeface="Arial Narrow"/>
                <a:cs typeface="Arial Narrow"/>
              </a:rPr>
              <a:t> Organizing the Firm’s Marketing Efforts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dirty="0" smtClean="0">
                <a:latin typeface="Arial Narrow"/>
                <a:cs typeface="Arial Narrow"/>
              </a:rPr>
              <a:t>• Systems and Processes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dirty="0" smtClean="0">
                <a:latin typeface="Arial Narrow"/>
                <a:cs typeface="Arial Narrow"/>
              </a:rPr>
              <a:t>•</a:t>
            </a:r>
            <a:r>
              <a:rPr lang="en-US" sz="2000" dirty="0">
                <a:latin typeface="Arial Narrow"/>
                <a:cs typeface="Arial Narrow"/>
              </a:rPr>
              <a:t> </a:t>
            </a:r>
            <a:r>
              <a:rPr lang="en-US" sz="2000" dirty="0" smtClean="0">
                <a:latin typeface="Arial Narrow"/>
                <a:cs typeface="Arial Narrow"/>
              </a:rPr>
              <a:t>Managing Human Resources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7975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A Framework for Developing an External Orientation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74520" y="1600200"/>
            <a:ext cx="8211874" cy="4458335"/>
            <a:chOff x="474520" y="1930799"/>
            <a:chExt cx="8211874" cy="4458335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87988" y="1930799"/>
              <a:ext cx="6779260" cy="4458335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1696260" y="2071710"/>
              <a:ext cx="5767805" cy="46166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600" b="1" dirty="0" smtClean="0">
                  <a:latin typeface="Arial Narrow"/>
                  <a:cs typeface="Arial Narrow"/>
                </a:rPr>
                <a:t>Customers</a:t>
              </a:r>
            </a:p>
            <a:p>
              <a:pPr algn="ctr"/>
              <a:r>
                <a:rPr lang="en-US" sz="1400" b="1" dirty="0" smtClean="0">
                  <a:latin typeface="Arial Narrow"/>
                  <a:cs typeface="Arial Narrow"/>
                </a:rPr>
                <a:t>(needs, wants, priorities)</a:t>
              </a:r>
              <a:endParaRPr lang="en-US" sz="1400" dirty="0" smtClean="0">
                <a:latin typeface="Arial Narrow"/>
                <a:cs typeface="Arial Narrow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696260" y="2866121"/>
              <a:ext cx="5767805" cy="67710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600" dirty="0" smtClean="0">
                  <a:latin typeface="Arial Narrow"/>
                  <a:cs typeface="Arial Narrow"/>
                </a:rPr>
                <a:t>Human Resource Management</a:t>
              </a:r>
            </a:p>
            <a:p>
              <a:pPr algn="ctr"/>
              <a:r>
                <a:rPr lang="en-US" sz="1400" dirty="0" smtClean="0">
                  <a:latin typeface="Arial Narrow"/>
                  <a:cs typeface="Arial Narrow"/>
                </a:rPr>
                <a:t>(recruit &amp; select, train &amp; develop, work processes &amp;</a:t>
              </a:r>
              <a:br>
                <a:rPr lang="en-US" sz="1400" dirty="0" smtClean="0">
                  <a:latin typeface="Arial Narrow"/>
                  <a:cs typeface="Arial Narrow"/>
                </a:rPr>
              </a:br>
              <a:r>
                <a:rPr lang="en-US" sz="1400" dirty="0" smtClean="0">
                  <a:latin typeface="Arial Narrow"/>
                  <a:cs typeface="Arial Narrow"/>
                </a:rPr>
                <a:t>career paths, recognition &amp; reward)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696260" y="3886776"/>
              <a:ext cx="5767805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600" dirty="0" smtClean="0">
                  <a:latin typeface="Arial Narrow"/>
                  <a:cs typeface="Arial Narrow"/>
                </a:rPr>
                <a:t>Systems, Processes</a:t>
              </a:r>
              <a:endParaRPr lang="en-US" sz="1400" dirty="0" smtClean="0">
                <a:latin typeface="Arial Narrow"/>
                <a:cs typeface="Arial Narrow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696260" y="4472972"/>
              <a:ext cx="5767805" cy="46166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600" dirty="0" smtClean="0">
                  <a:latin typeface="Arial Narrow"/>
                  <a:cs typeface="Arial Narrow"/>
                </a:rPr>
                <a:t>Organization Structure</a:t>
              </a:r>
            </a:p>
            <a:p>
              <a:pPr algn="ctr"/>
              <a:r>
                <a:rPr lang="en-US" sz="1400" dirty="0" smtClean="0">
                  <a:latin typeface="Arial Narrow"/>
                  <a:cs typeface="Arial Narrow"/>
                </a:rPr>
                <a:t>(job design, reporting relationships)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696260" y="5257364"/>
              <a:ext cx="5767805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600" dirty="0" smtClean="0">
                  <a:latin typeface="Arial Narrow"/>
                  <a:cs typeface="Arial Narrow"/>
                </a:rPr>
                <a:t>Strategy</a:t>
              </a:r>
              <a:endParaRPr lang="en-US" sz="1400" dirty="0" smtClean="0">
                <a:latin typeface="Arial Narrow"/>
                <a:cs typeface="Arial Narrow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696260" y="5871592"/>
              <a:ext cx="5767805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600" b="1" dirty="0" smtClean="0">
                  <a:latin typeface="Arial Narrow"/>
                  <a:cs typeface="Arial Narrow"/>
                </a:rPr>
                <a:t>Vision, Mission</a:t>
              </a:r>
              <a:endParaRPr lang="en-US" sz="1400" b="1" dirty="0" smtClean="0">
                <a:latin typeface="Arial Narrow"/>
                <a:cs typeface="Arial Narrow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74520" y="4194518"/>
              <a:ext cx="204473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600" b="1" dirty="0" smtClean="0">
                  <a:latin typeface="Arial Narrow"/>
                  <a:cs typeface="Arial Narrow"/>
                </a:rPr>
                <a:t>Values</a:t>
              </a:r>
              <a:endParaRPr lang="en-US" sz="1400" b="1" dirty="0" smtClean="0">
                <a:latin typeface="Arial Narrow"/>
                <a:cs typeface="Arial Narrow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641664" y="4194518"/>
              <a:ext cx="204473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600" b="1" dirty="0" smtClean="0">
                  <a:latin typeface="Arial Narrow"/>
                  <a:cs typeface="Arial Narrow"/>
                </a:rPr>
                <a:t>Values</a:t>
              </a:r>
              <a:endParaRPr lang="en-US" sz="1400" b="1" dirty="0" smtClean="0">
                <a:latin typeface="Arial Narrow"/>
                <a:cs typeface="Arial Narrow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464691" y="4543008"/>
              <a:ext cx="1199337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200" dirty="0" smtClean="0">
                  <a:latin typeface="Arial Narrow"/>
                  <a:cs typeface="Arial Narrow"/>
                </a:rPr>
                <a:t>Internal </a:t>
              </a:r>
              <a:br>
                <a:rPr lang="en-US" sz="1200" dirty="0" smtClean="0">
                  <a:latin typeface="Arial Narrow"/>
                  <a:cs typeface="Arial Narrow"/>
                </a:rPr>
              </a:br>
              <a:r>
                <a:rPr lang="en-US" sz="1200" dirty="0" smtClean="0">
                  <a:latin typeface="Arial Narrow"/>
                  <a:cs typeface="Arial Narrow"/>
                </a:rPr>
                <a:t>Architecture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558384" y="5510616"/>
              <a:ext cx="1022364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400" b="1" dirty="0" smtClean="0">
                  <a:latin typeface="Arial Narrow"/>
                  <a:cs typeface="Arial Narrow"/>
                </a:rPr>
                <a:t>External Focus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Vision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38696" y="1600200"/>
            <a:ext cx="7295719" cy="40318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400" b="1" dirty="0" smtClean="0">
                <a:latin typeface="Arial Narrow"/>
                <a:cs typeface="Arial Narrow"/>
              </a:rPr>
              <a:t>Definition</a:t>
            </a:r>
          </a:p>
          <a:p>
            <a:pPr marL="458788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A description of the ideal future state concerning a firm/business</a:t>
            </a:r>
          </a:p>
          <a:p>
            <a:pPr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400" b="1" dirty="0" smtClean="0">
                <a:latin typeface="Arial Narrow"/>
                <a:cs typeface="Arial Narrow"/>
              </a:rPr>
              <a:t>Purpose</a:t>
            </a:r>
          </a:p>
          <a:p>
            <a:pPr marL="458788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Set broad direction and inspire</a:t>
            </a:r>
          </a:p>
          <a:p>
            <a:pPr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400" b="1" dirty="0" smtClean="0">
                <a:latin typeface="Arial Narrow"/>
                <a:cs typeface="Arial Narrow"/>
              </a:rPr>
              <a:t>Illustrations</a:t>
            </a:r>
          </a:p>
          <a:p>
            <a:pPr marL="458788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Ford Motor Company – circa 1920s – </a:t>
            </a:r>
            <a:r>
              <a:rPr lang="en-US" sz="2000" b="1" i="1" dirty="0" smtClean="0">
                <a:latin typeface="Arial Narrow"/>
                <a:cs typeface="Arial Narrow"/>
              </a:rPr>
              <a:t>“A car in every garage”</a:t>
            </a:r>
            <a:endParaRPr lang="en-US" sz="2000" b="1" dirty="0" smtClean="0">
              <a:latin typeface="Arial Narrow"/>
              <a:cs typeface="Arial Narrow"/>
            </a:endParaRPr>
          </a:p>
          <a:p>
            <a:pPr marL="458788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Microsoft – 1980s/1990s – </a:t>
            </a:r>
            <a:r>
              <a:rPr lang="en-US" sz="2000" b="1" i="1" dirty="0" smtClean="0">
                <a:latin typeface="Arial Narrow"/>
                <a:cs typeface="Arial Narrow"/>
              </a:rPr>
              <a:t>“A person computer on every desk”</a:t>
            </a:r>
            <a:endParaRPr lang="en-US" sz="2000" b="1" dirty="0" smtClean="0">
              <a:latin typeface="Arial Narrow"/>
              <a:cs typeface="Arial Narrow"/>
            </a:endParaRPr>
          </a:p>
          <a:p>
            <a:pPr marL="458788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Microsoft – 2000s – </a:t>
            </a:r>
            <a:r>
              <a:rPr lang="en-US" sz="2000" b="1" i="1" dirty="0" smtClean="0">
                <a:latin typeface="Arial Narrow"/>
                <a:cs typeface="Arial Narrow"/>
              </a:rPr>
              <a:t>“To enable people and businesses throughout the world to realize their full potential”</a:t>
            </a:r>
            <a:endParaRPr lang="en-US" sz="2000" b="1" dirty="0" smtClean="0">
              <a:latin typeface="Arial Narrow"/>
              <a:cs typeface="Arial Narrow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Mission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38696" y="1600200"/>
            <a:ext cx="7295719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400" b="1" dirty="0" smtClean="0">
                <a:latin typeface="Arial Narrow"/>
                <a:cs typeface="Arial Narrow"/>
              </a:rPr>
              <a:t>Purpose</a:t>
            </a:r>
          </a:p>
          <a:p>
            <a:pPr marL="458788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Guides the firm’s search for market opportunities</a:t>
            </a:r>
          </a:p>
          <a:p>
            <a:pPr marL="458788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Codify where the firm does well, or aspires to do well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Mission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8696" y="1508760"/>
            <a:ext cx="7295137" cy="47397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33363" indent="-222250" defTabSz="225425">
              <a:spcBef>
                <a:spcPts val="1200"/>
              </a:spcBef>
            </a:pPr>
            <a:r>
              <a:rPr lang="en-US" sz="2400" b="1" dirty="0" smtClean="0">
                <a:latin typeface="Arial Narrow"/>
                <a:cs typeface="Arial Narrow"/>
              </a:rPr>
              <a:t>Internal Resources</a:t>
            </a:r>
          </a:p>
          <a:p>
            <a:pPr marL="463550" indent="-222250" defTabSz="225425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Core ingredient or natural resource</a:t>
            </a:r>
            <a:br>
              <a:rPr lang="en-US" sz="2000" b="1" dirty="0" smtClean="0">
                <a:latin typeface="Arial Narrow"/>
                <a:cs typeface="Arial Narrow"/>
              </a:rPr>
            </a:br>
            <a:r>
              <a:rPr lang="en-US" sz="2000" i="1" dirty="0" smtClean="0">
                <a:latin typeface="Arial Narrow"/>
                <a:cs typeface="Arial Narrow"/>
              </a:rPr>
              <a:t>We are a forest products company.</a:t>
            </a:r>
            <a:endParaRPr lang="en-US" sz="2000" dirty="0" smtClean="0">
              <a:latin typeface="Arial Narrow"/>
              <a:cs typeface="Arial Narrow"/>
            </a:endParaRPr>
          </a:p>
          <a:p>
            <a:pPr marL="463550" indent="-222250" defTabSz="225425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Product or service</a:t>
            </a:r>
            <a:br>
              <a:rPr lang="en-US" sz="2000" b="1" dirty="0" smtClean="0">
                <a:latin typeface="Arial Narrow"/>
                <a:cs typeface="Arial Narrow"/>
              </a:rPr>
            </a:br>
            <a:r>
              <a:rPr lang="en-US" sz="2000" i="1" dirty="0" smtClean="0">
                <a:latin typeface="Arial Narrow"/>
                <a:cs typeface="Arial Narrow"/>
              </a:rPr>
              <a:t>We are an automobile firm.</a:t>
            </a:r>
            <a:endParaRPr lang="en-US" sz="2000" b="1" dirty="0" smtClean="0">
              <a:latin typeface="Arial Narrow"/>
              <a:cs typeface="Arial Narrow"/>
            </a:endParaRPr>
          </a:p>
          <a:p>
            <a:pPr marL="463550" indent="-222250" defTabSz="225425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Technology</a:t>
            </a:r>
            <a:br>
              <a:rPr lang="en-US" sz="2000" b="1" dirty="0" smtClean="0">
                <a:latin typeface="Arial Narrow"/>
                <a:cs typeface="Arial Narrow"/>
              </a:rPr>
            </a:br>
            <a:r>
              <a:rPr lang="en-US" sz="2000" i="1" dirty="0" smtClean="0">
                <a:latin typeface="Arial Narrow"/>
                <a:cs typeface="Arial Narrow"/>
              </a:rPr>
              <a:t>We are an electronics firm.</a:t>
            </a:r>
          </a:p>
          <a:p>
            <a:pPr marL="233363" indent="-222250" defTabSz="225425">
              <a:spcBef>
                <a:spcPts val="1200"/>
              </a:spcBef>
            </a:pPr>
            <a:r>
              <a:rPr lang="en-US" sz="2400" b="1" dirty="0" smtClean="0">
                <a:latin typeface="Arial Narrow"/>
                <a:cs typeface="Arial Narrow"/>
              </a:rPr>
              <a:t> External Focus</a:t>
            </a:r>
          </a:p>
          <a:p>
            <a:pPr marL="463550" indent="-222250" defTabSz="225425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Customer needs</a:t>
            </a:r>
            <a:br>
              <a:rPr lang="en-US" sz="2000" b="1" dirty="0" smtClean="0">
                <a:latin typeface="Arial Narrow"/>
                <a:cs typeface="Arial Narrow"/>
              </a:rPr>
            </a:br>
            <a:r>
              <a:rPr lang="en-US" sz="2000" i="1" dirty="0" smtClean="0">
                <a:latin typeface="Arial Narrow"/>
                <a:cs typeface="Arial Narrow"/>
              </a:rPr>
              <a:t>We satisfy people’s transportation needs.</a:t>
            </a:r>
            <a:endParaRPr lang="en-US" sz="2000" dirty="0" smtClean="0">
              <a:latin typeface="Arial Narrow"/>
              <a:cs typeface="Arial Narrow"/>
            </a:endParaRPr>
          </a:p>
          <a:p>
            <a:pPr marL="463550" indent="-222250" defTabSz="225425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Market or market segment</a:t>
            </a:r>
            <a:br>
              <a:rPr lang="en-US" sz="2000" b="1" dirty="0" smtClean="0">
                <a:latin typeface="Arial Narrow"/>
                <a:cs typeface="Arial Narrow"/>
              </a:rPr>
            </a:br>
            <a:r>
              <a:rPr lang="en-US" sz="2000" i="1" dirty="0" smtClean="0">
                <a:latin typeface="Arial Narrow"/>
                <a:cs typeface="Arial Narrow"/>
              </a:rPr>
              <a:t>Our markets are families with young children.</a:t>
            </a:r>
            <a:endParaRPr lang="en-US" sz="2000" b="1" dirty="0" smtClean="0">
              <a:latin typeface="Arial Narrow"/>
              <a:cs typeface="Arial Narrow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Managing Markets Strategically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7196" y="1600200"/>
            <a:ext cx="7713031" cy="30931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latin typeface="Arial Narrow"/>
                <a:cs typeface="Arial Narrow"/>
              </a:rPr>
              <a:t>Section </a:t>
            </a:r>
            <a:r>
              <a:rPr lang="en-US" sz="2400" dirty="0" smtClean="0">
                <a:latin typeface="Arial Narrow"/>
                <a:cs typeface="Arial Narrow"/>
              </a:rPr>
              <a:t>1: </a:t>
            </a:r>
            <a:r>
              <a:rPr lang="en-US" sz="2400" dirty="0">
                <a:latin typeface="Arial Narrow"/>
                <a:cs typeface="Arial Narrow"/>
              </a:rPr>
              <a:t>Marketing and the Firm</a:t>
            </a:r>
            <a:endParaRPr lang="en-US" sz="2400" dirty="0" smtClean="0">
              <a:latin typeface="Arial Narrow"/>
              <a:cs typeface="Arial Narrow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Arial Narrow"/>
                <a:cs typeface="Arial Narrow"/>
              </a:rPr>
              <a:t>Section </a:t>
            </a:r>
            <a:r>
              <a:rPr lang="en-US" sz="2400" dirty="0" smtClean="0">
                <a:latin typeface="Arial Narrow"/>
                <a:cs typeface="Arial Narrow"/>
              </a:rPr>
              <a:t>2:  </a:t>
            </a:r>
            <a:r>
              <a:rPr lang="en-US" sz="2400" dirty="0">
                <a:latin typeface="Arial Narrow"/>
                <a:cs typeface="Arial Narrow"/>
              </a:rPr>
              <a:t>Fundamental Insights for Strategic Marketing</a:t>
            </a:r>
            <a:endParaRPr lang="en-US" sz="2400" dirty="0" smtClean="0">
              <a:latin typeface="Arial Narrow"/>
              <a:cs typeface="Arial Narrow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Arial Narrow"/>
                <a:cs typeface="Arial Narrow"/>
              </a:rPr>
              <a:t>Section </a:t>
            </a:r>
            <a:r>
              <a:rPr lang="en-US" sz="2400" dirty="0" smtClean="0">
                <a:latin typeface="Arial Narrow"/>
                <a:cs typeface="Arial Narrow"/>
              </a:rPr>
              <a:t>3: </a:t>
            </a:r>
            <a:r>
              <a:rPr lang="en-US" sz="2400" dirty="0">
                <a:latin typeface="Arial Narrow"/>
                <a:cs typeface="Arial Narrow"/>
              </a:rPr>
              <a:t>Strategic </a:t>
            </a:r>
            <a:r>
              <a:rPr lang="en-US" sz="2400" dirty="0" smtClean="0">
                <a:latin typeface="Arial Narrow"/>
                <a:cs typeface="Arial Narrow"/>
              </a:rPr>
              <a:t>Marketing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>
                <a:latin typeface="Arial Narrow"/>
                <a:cs typeface="Arial Narrow"/>
              </a:rPr>
              <a:t>Section </a:t>
            </a:r>
            <a:r>
              <a:rPr lang="en-US" sz="2600" b="1" dirty="0" smtClean="0">
                <a:latin typeface="Arial Narrow"/>
                <a:cs typeface="Arial Narrow"/>
              </a:rPr>
              <a:t>4: </a:t>
            </a:r>
            <a:r>
              <a:rPr lang="en-US" sz="2600" b="1" dirty="0">
                <a:latin typeface="Arial Narrow"/>
                <a:cs typeface="Arial Narrow"/>
              </a:rPr>
              <a:t>Implementing the Market </a:t>
            </a:r>
            <a:r>
              <a:rPr lang="en-US" sz="2600" b="1" dirty="0" smtClean="0">
                <a:latin typeface="Arial Narrow"/>
                <a:cs typeface="Arial Narrow"/>
              </a:rPr>
              <a:t>Strategy</a:t>
            </a:r>
          </a:p>
          <a:p>
            <a:pPr marL="1770063" indent="-1317625"/>
            <a:r>
              <a:rPr lang="en-US" sz="2200" b="1" dirty="0" smtClean="0">
                <a:latin typeface="Arial Narrow"/>
                <a:cs typeface="Arial Narrow"/>
              </a:rPr>
              <a:t>Chapter 19: Ensuring the Firm Implements the </a:t>
            </a:r>
            <a:br>
              <a:rPr lang="en-US" sz="2200" b="1" dirty="0" smtClean="0">
                <a:latin typeface="Arial Narrow"/>
                <a:cs typeface="Arial Narrow"/>
              </a:rPr>
            </a:br>
            <a:r>
              <a:rPr lang="en-US" sz="2200" b="1" dirty="0" smtClean="0">
                <a:latin typeface="Arial Narrow"/>
                <a:cs typeface="Arial Narrow"/>
              </a:rPr>
              <a:t>Market Offer as Planned</a:t>
            </a:r>
          </a:p>
          <a:p>
            <a:pPr marL="1770063" indent="-1317625"/>
            <a:r>
              <a:rPr lang="en-US" sz="2200" dirty="0">
                <a:latin typeface="Arial Narrow"/>
                <a:cs typeface="Arial Narrow"/>
              </a:rPr>
              <a:t>Chapter 20: </a:t>
            </a:r>
            <a:r>
              <a:rPr lang="en-US" sz="2200" dirty="0" smtClean="0">
                <a:latin typeface="Arial Narrow"/>
                <a:cs typeface="Arial Narrow"/>
              </a:rPr>
              <a:t>Monitoring, Controlling Firm </a:t>
            </a:r>
            <a:r>
              <a:rPr lang="en-US" sz="2200" dirty="0" smtClean="0">
                <a:latin typeface="Arial Narrow"/>
                <a:cs typeface="Arial Narrow"/>
              </a:rPr>
              <a:t>Performance, Functioning</a:t>
            </a:r>
            <a:endParaRPr lang="en-US" sz="2200" b="1" dirty="0" smtClean="0">
              <a:latin typeface="Arial Narrow"/>
              <a:cs typeface="Arial Narrow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Mission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38696" y="1600200"/>
            <a:ext cx="7295137" cy="20621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33363" indent="-222250" defTabSz="225425">
              <a:spcBef>
                <a:spcPts val="1200"/>
              </a:spcBef>
            </a:pPr>
            <a:r>
              <a:rPr lang="en-US" sz="2400" b="1" dirty="0" smtClean="0">
                <a:latin typeface="Arial Narrow"/>
                <a:cs typeface="Arial Narrow"/>
              </a:rPr>
              <a:t>Mission: </a:t>
            </a:r>
            <a:r>
              <a:rPr lang="en-US" sz="2400" b="1" i="1" dirty="0" smtClean="0">
                <a:latin typeface="Arial Narrow"/>
                <a:cs typeface="Arial Narrow"/>
              </a:rPr>
              <a:t>Illustration – Courtyard by Marriott (CM)</a:t>
            </a:r>
            <a:endParaRPr lang="en-US" sz="2400" b="1" dirty="0" smtClean="0">
              <a:latin typeface="Arial Narrow"/>
              <a:cs typeface="Arial Narrow"/>
            </a:endParaRPr>
          </a:p>
          <a:p>
            <a:pPr marL="463550" indent="-222250" defTabSz="225425">
              <a:spcBef>
                <a:spcPts val="1200"/>
              </a:spcBef>
            </a:pPr>
            <a:r>
              <a:rPr lang="en-US" b="1" dirty="0" smtClean="0">
                <a:latin typeface="Arial Narrow"/>
                <a:cs typeface="Arial Narrow"/>
              </a:rPr>
              <a:t>•	To provide economy- and quality-minded frequent business travelers with a premier lodging facility, which is consistently perceived as clean, comfortable, well-maintained, and attractive, staffed by friendly, attentive, and efficient people.</a:t>
            </a:r>
          </a:p>
          <a:p>
            <a:pPr marL="463550" indent="-222250" defTabSz="225425">
              <a:spcBef>
                <a:spcPts val="1200"/>
              </a:spcBef>
            </a:pPr>
            <a:r>
              <a:rPr lang="en-US" b="1" dirty="0" smtClean="0">
                <a:latin typeface="Arial Narrow"/>
                <a:cs typeface="Arial Narrow"/>
              </a:rPr>
              <a:t>•	Combines product/service and market/market segment.</a:t>
            </a:r>
            <a:endParaRPr lang="en-US" dirty="0" smtClean="0">
              <a:latin typeface="Arial Narrow"/>
              <a:cs typeface="Arial Narrow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Mission: Class Discussion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3462" y="1600200"/>
            <a:ext cx="7295137" cy="11695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33363" indent="-222250" defTabSz="225425">
              <a:spcBef>
                <a:spcPts val="1200"/>
              </a:spcBef>
            </a:pPr>
            <a:r>
              <a:rPr lang="en-US" sz="2600" b="1" dirty="0" smtClean="0">
                <a:latin typeface="Arial Narrow"/>
                <a:cs typeface="Arial Narrow"/>
              </a:rPr>
              <a:t>Classroom Discussion</a:t>
            </a:r>
          </a:p>
          <a:p>
            <a:pPr marL="454025" indent="-222250" defTabSz="225425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What do you think the mission </a:t>
            </a:r>
            <a:r>
              <a:rPr lang="en-US" sz="2000" b="1" dirty="0">
                <a:latin typeface="Arial Narrow"/>
                <a:cs typeface="Arial Narrow"/>
              </a:rPr>
              <a:t>s</a:t>
            </a:r>
            <a:r>
              <a:rPr lang="en-US" sz="2000" b="1" dirty="0" smtClean="0">
                <a:latin typeface="Arial Narrow"/>
                <a:cs typeface="Arial Narrow"/>
              </a:rPr>
              <a:t>tatement should be for the following companies?.</a:t>
            </a:r>
          </a:p>
        </p:txBody>
      </p:sp>
      <p:pic>
        <p:nvPicPr>
          <p:cNvPr id="2" name="Picture 1" descr="diffco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008" y="2983811"/>
            <a:ext cx="5886450" cy="310515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31656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30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600" dirty="0" smtClean="0">
                <a:solidFill>
                  <a:schemeClr val="bg1"/>
                </a:solidFill>
                <a:latin typeface="Arial Narrow"/>
                <a:cs typeface="Arial Narrow"/>
              </a:rPr>
              <a:t>Transforming </a:t>
            </a:r>
            <a:r>
              <a:rPr lang="en-US" sz="2600" dirty="0" smtClean="0">
                <a:solidFill>
                  <a:schemeClr val="bg1"/>
                </a:solidFill>
                <a:latin typeface="Arial Narrow"/>
                <a:cs typeface="Arial Narrow"/>
              </a:rPr>
              <a:t>the Organization to </a:t>
            </a:r>
            <a:r>
              <a:rPr lang="en-US" sz="2600" dirty="0" smtClean="0">
                <a:solidFill>
                  <a:schemeClr val="bg1"/>
                </a:solidFill>
                <a:latin typeface="Arial Narrow"/>
                <a:cs typeface="Arial Narrow"/>
              </a:rPr>
              <a:t>Be </a:t>
            </a:r>
            <a:r>
              <a:rPr lang="en-US" sz="2600" dirty="0" smtClean="0">
                <a:solidFill>
                  <a:schemeClr val="bg1"/>
                </a:solidFill>
                <a:latin typeface="Arial Narrow"/>
                <a:cs typeface="Arial Narrow"/>
              </a:rPr>
              <a:t>More Externally Oriented</a:t>
            </a:r>
            <a:endParaRPr lang="en-US" sz="26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938696" y="1600200"/>
            <a:ext cx="7971784" cy="32316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 smtClean="0">
                <a:latin typeface="Arial Narrow"/>
                <a:cs typeface="Arial Narrow"/>
              </a:rPr>
              <a:t>Session Roadmap AA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dirty="0" smtClean="0">
                <a:latin typeface="Arial Narrow"/>
                <a:cs typeface="Arial Narrow"/>
              </a:rPr>
              <a:t>• Values 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dirty="0" smtClean="0">
                <a:latin typeface="Arial Narrow"/>
                <a:cs typeface="Arial Narrow"/>
              </a:rPr>
              <a:t>• Vision, Mission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 Strategy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dirty="0" smtClean="0">
                <a:latin typeface="Arial Narrow"/>
                <a:cs typeface="Arial Narrow"/>
              </a:rPr>
              <a:t>• Organizing the Firm’s Marketing Efforts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dirty="0" smtClean="0">
                <a:latin typeface="Arial Narrow"/>
                <a:cs typeface="Arial Narrow"/>
              </a:rPr>
              <a:t>• Systems and Processes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dirty="0" smtClean="0">
                <a:latin typeface="Arial Narrow"/>
                <a:cs typeface="Arial Narrow"/>
              </a:rPr>
              <a:t>•</a:t>
            </a:r>
            <a:r>
              <a:rPr lang="en-US" sz="2000" dirty="0">
                <a:latin typeface="Arial Narrow"/>
                <a:cs typeface="Arial Narrow"/>
              </a:rPr>
              <a:t> </a:t>
            </a:r>
            <a:r>
              <a:rPr lang="en-US" sz="2000" dirty="0" smtClean="0">
                <a:latin typeface="Arial Narrow"/>
                <a:cs typeface="Arial Narrow"/>
              </a:rPr>
              <a:t>Managing Human Resources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79754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A Framework for Developing an External Orientation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74520" y="1600200"/>
            <a:ext cx="8211874" cy="4458335"/>
            <a:chOff x="474520" y="1930799"/>
            <a:chExt cx="8211874" cy="445833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87988" y="1930799"/>
              <a:ext cx="6779260" cy="4458335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1696260" y="2071710"/>
              <a:ext cx="5767805" cy="46166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600" b="1" dirty="0" smtClean="0">
                  <a:latin typeface="Arial Narrow"/>
                  <a:cs typeface="Arial Narrow"/>
                </a:rPr>
                <a:t>Customers</a:t>
              </a:r>
            </a:p>
            <a:p>
              <a:pPr algn="ctr"/>
              <a:r>
                <a:rPr lang="en-US" sz="1400" b="1" dirty="0" smtClean="0">
                  <a:latin typeface="Arial Narrow"/>
                  <a:cs typeface="Arial Narrow"/>
                </a:rPr>
                <a:t>(needs, wants, priorities)</a:t>
              </a:r>
              <a:endParaRPr lang="en-US" sz="1400" dirty="0" smtClean="0">
                <a:latin typeface="Arial Narrow"/>
                <a:cs typeface="Arial Narrow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696260" y="2866121"/>
              <a:ext cx="5767805" cy="67710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600" dirty="0" smtClean="0">
                  <a:latin typeface="Arial Narrow"/>
                  <a:cs typeface="Arial Narrow"/>
                </a:rPr>
                <a:t>Human Resource Management</a:t>
              </a:r>
            </a:p>
            <a:p>
              <a:pPr algn="ctr"/>
              <a:r>
                <a:rPr lang="en-US" sz="1400" dirty="0" smtClean="0">
                  <a:latin typeface="Arial Narrow"/>
                  <a:cs typeface="Arial Narrow"/>
                </a:rPr>
                <a:t>(recruit &amp; select, train &amp; develop, work processes &amp;</a:t>
              </a:r>
              <a:br>
                <a:rPr lang="en-US" sz="1400" dirty="0" smtClean="0">
                  <a:latin typeface="Arial Narrow"/>
                  <a:cs typeface="Arial Narrow"/>
                </a:rPr>
              </a:br>
              <a:r>
                <a:rPr lang="en-US" sz="1400" dirty="0" smtClean="0">
                  <a:latin typeface="Arial Narrow"/>
                  <a:cs typeface="Arial Narrow"/>
                </a:rPr>
                <a:t>career paths, recognition &amp; reward)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696260" y="3886776"/>
              <a:ext cx="5767805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600" dirty="0" smtClean="0">
                  <a:latin typeface="Arial Narrow"/>
                  <a:cs typeface="Arial Narrow"/>
                </a:rPr>
                <a:t>Systems, Processes</a:t>
              </a:r>
              <a:endParaRPr lang="en-US" sz="1400" dirty="0" smtClean="0">
                <a:latin typeface="Arial Narrow"/>
                <a:cs typeface="Arial Narrow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696260" y="4472972"/>
              <a:ext cx="5767805" cy="46166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600" dirty="0" smtClean="0">
                  <a:latin typeface="Arial Narrow"/>
                  <a:cs typeface="Arial Narrow"/>
                </a:rPr>
                <a:t>Organization Structure</a:t>
              </a:r>
            </a:p>
            <a:p>
              <a:pPr algn="ctr"/>
              <a:r>
                <a:rPr lang="en-US" sz="1400" dirty="0" smtClean="0">
                  <a:latin typeface="Arial Narrow"/>
                  <a:cs typeface="Arial Narrow"/>
                </a:rPr>
                <a:t>(job design, reporting relationships)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696260" y="5257364"/>
              <a:ext cx="5767805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600" b="1" dirty="0" smtClean="0">
                  <a:latin typeface="Arial Narrow"/>
                  <a:cs typeface="Arial Narrow"/>
                </a:rPr>
                <a:t>Strategy</a:t>
              </a:r>
              <a:endParaRPr lang="en-US" sz="1400" b="1" dirty="0" smtClean="0">
                <a:latin typeface="Arial Narrow"/>
                <a:cs typeface="Arial Narrow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696260" y="5871592"/>
              <a:ext cx="5767805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600" b="1" dirty="0" smtClean="0">
                  <a:latin typeface="Arial Narrow"/>
                  <a:cs typeface="Arial Narrow"/>
                </a:rPr>
                <a:t>Vision, Mission</a:t>
              </a:r>
              <a:endParaRPr lang="en-US" sz="1400" b="1" dirty="0" smtClean="0">
                <a:latin typeface="Arial Narrow"/>
                <a:cs typeface="Arial Narrow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74520" y="4194518"/>
              <a:ext cx="204473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600" b="1" dirty="0" smtClean="0">
                  <a:latin typeface="Arial Narrow"/>
                  <a:cs typeface="Arial Narrow"/>
                </a:rPr>
                <a:t>Values</a:t>
              </a:r>
              <a:endParaRPr lang="en-US" sz="1400" b="1" dirty="0" smtClean="0">
                <a:latin typeface="Arial Narrow"/>
                <a:cs typeface="Arial Narrow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641664" y="4194518"/>
              <a:ext cx="204473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600" b="1" dirty="0" smtClean="0">
                  <a:latin typeface="Arial Narrow"/>
                  <a:cs typeface="Arial Narrow"/>
                </a:rPr>
                <a:t>Values</a:t>
              </a:r>
              <a:endParaRPr lang="en-US" sz="1400" b="1" dirty="0" smtClean="0">
                <a:latin typeface="Arial Narrow"/>
                <a:cs typeface="Arial Narrow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464691" y="4543008"/>
              <a:ext cx="1199337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200" dirty="0" smtClean="0">
                  <a:latin typeface="Arial Narrow"/>
                  <a:cs typeface="Arial Narrow"/>
                </a:rPr>
                <a:t>Internal </a:t>
              </a:r>
              <a:br>
                <a:rPr lang="en-US" sz="1200" dirty="0" smtClean="0">
                  <a:latin typeface="Arial Narrow"/>
                  <a:cs typeface="Arial Narrow"/>
                </a:rPr>
              </a:br>
              <a:r>
                <a:rPr lang="en-US" sz="1200" dirty="0" smtClean="0">
                  <a:latin typeface="Arial Narrow"/>
                  <a:cs typeface="Arial Narrow"/>
                </a:rPr>
                <a:t>Architecture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558384" y="5510616"/>
              <a:ext cx="1022364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400" b="1" dirty="0" smtClean="0">
                  <a:latin typeface="Arial Narrow"/>
                  <a:cs typeface="Arial Narrow"/>
                </a:rPr>
                <a:t>External Focus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Purpose of a Market Strategy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14400" y="1828800"/>
            <a:ext cx="2286000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 Narrow"/>
                <a:cs typeface="Arial Narrow"/>
              </a:rPr>
              <a:t>Secure Differential Advantage</a:t>
            </a:r>
            <a:endParaRPr lang="en-US" sz="1600" b="1" dirty="0">
              <a:solidFill>
                <a:schemeClr val="tx1"/>
              </a:solidFill>
              <a:latin typeface="Arial Narrow"/>
              <a:cs typeface="Arial Narrow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14400" y="4799299"/>
            <a:ext cx="2286000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 Narrow"/>
                <a:cs typeface="Arial Narrow"/>
              </a:rPr>
              <a:t>Provide Strategic Direction</a:t>
            </a:r>
            <a:endParaRPr lang="en-US" sz="1600" b="1" dirty="0">
              <a:solidFill>
                <a:schemeClr val="tx1"/>
              </a:solidFill>
              <a:latin typeface="Arial Narrow"/>
              <a:cs typeface="Arial Narrow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903022" y="1828800"/>
            <a:ext cx="2286000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 Narrow"/>
                <a:cs typeface="Arial Narrow"/>
              </a:rPr>
              <a:t>Guide Effective Allocation of Scarce Resources</a:t>
            </a:r>
            <a:endParaRPr lang="en-US" sz="1600" b="1" dirty="0">
              <a:solidFill>
                <a:schemeClr val="tx1"/>
              </a:solidFill>
              <a:latin typeface="Arial Narrow"/>
              <a:cs typeface="Arial Narrow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903022" y="4799299"/>
            <a:ext cx="2286000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 Narrow"/>
                <a:cs typeface="Arial Narrow"/>
              </a:rPr>
              <a:t>Achieve Cross-Functional Integration</a:t>
            </a:r>
            <a:endParaRPr lang="en-US" sz="1600" b="1" dirty="0">
              <a:solidFill>
                <a:schemeClr val="tx1"/>
              </a:solidFill>
              <a:latin typeface="Arial Narrow"/>
              <a:cs typeface="Arial Narrow"/>
            </a:endParaRPr>
          </a:p>
        </p:txBody>
      </p:sp>
      <p:sp>
        <p:nvSpPr>
          <p:cNvPr id="21" name="5-Point Star 20"/>
          <p:cNvSpPr/>
          <p:nvPr/>
        </p:nvSpPr>
        <p:spPr>
          <a:xfrm>
            <a:off x="3200400" y="2498550"/>
            <a:ext cx="2702622" cy="2529782"/>
          </a:xfrm>
          <a:prstGeom prst="star5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 Narrow"/>
                <a:cs typeface="Arial Narrow"/>
              </a:rPr>
              <a:t>Market Strategy</a:t>
            </a:r>
            <a:endParaRPr lang="en-US" b="1" dirty="0">
              <a:solidFill>
                <a:schemeClr val="tx1"/>
              </a:solidFill>
              <a:latin typeface="Arial Narrow"/>
              <a:cs typeface="Arial Narrow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30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600" dirty="0" smtClean="0">
                <a:solidFill>
                  <a:schemeClr val="bg1"/>
                </a:solidFill>
                <a:latin typeface="Arial Narrow"/>
                <a:cs typeface="Arial Narrow"/>
              </a:rPr>
              <a:t>Transforming </a:t>
            </a:r>
            <a:r>
              <a:rPr lang="en-US" sz="2600" dirty="0" smtClean="0">
                <a:solidFill>
                  <a:schemeClr val="bg1"/>
                </a:solidFill>
                <a:latin typeface="Arial Narrow"/>
                <a:cs typeface="Arial Narrow"/>
              </a:rPr>
              <a:t>the Organization to </a:t>
            </a:r>
            <a:r>
              <a:rPr lang="en-US" sz="2600" dirty="0" smtClean="0">
                <a:solidFill>
                  <a:schemeClr val="bg1"/>
                </a:solidFill>
                <a:latin typeface="Arial Narrow"/>
                <a:cs typeface="Arial Narrow"/>
              </a:rPr>
              <a:t>Be </a:t>
            </a:r>
            <a:r>
              <a:rPr lang="en-US" sz="2600" dirty="0" smtClean="0">
                <a:solidFill>
                  <a:schemeClr val="bg1"/>
                </a:solidFill>
                <a:latin typeface="Arial Narrow"/>
                <a:cs typeface="Arial Narrow"/>
              </a:rPr>
              <a:t>More Externally Oriented</a:t>
            </a:r>
            <a:endParaRPr lang="en-US" sz="26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938696" y="1600200"/>
            <a:ext cx="7971784" cy="32316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 smtClean="0">
                <a:latin typeface="Arial Narrow"/>
                <a:cs typeface="Arial Narrow"/>
              </a:rPr>
              <a:t>Session Roadmap AA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dirty="0" smtClean="0">
                <a:latin typeface="Arial Narrow"/>
                <a:cs typeface="Arial Narrow"/>
              </a:rPr>
              <a:t>• Values 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dirty="0" smtClean="0">
                <a:latin typeface="Arial Narrow"/>
                <a:cs typeface="Arial Narrow"/>
              </a:rPr>
              <a:t>• Vision, Mission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dirty="0" smtClean="0">
                <a:latin typeface="Arial Narrow"/>
                <a:cs typeface="Arial Narrow"/>
              </a:rPr>
              <a:t>• Strategy</a:t>
            </a:r>
            <a:endParaRPr lang="en-US" sz="2000" b="1" dirty="0" smtClean="0">
              <a:latin typeface="Arial Narrow"/>
              <a:cs typeface="Arial Narrow"/>
            </a:endParaRP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 Organizing the Firm’s Marketing Efforts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dirty="0" smtClean="0">
                <a:latin typeface="Arial Narrow"/>
                <a:cs typeface="Arial Narrow"/>
              </a:rPr>
              <a:t>• Systems and Processes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dirty="0" smtClean="0">
                <a:latin typeface="Arial Narrow"/>
                <a:cs typeface="Arial Narrow"/>
              </a:rPr>
              <a:t>•</a:t>
            </a:r>
            <a:r>
              <a:rPr lang="en-US" sz="2000" dirty="0">
                <a:latin typeface="Arial Narrow"/>
                <a:cs typeface="Arial Narrow"/>
              </a:rPr>
              <a:t> </a:t>
            </a:r>
            <a:r>
              <a:rPr lang="en-US" sz="2000" dirty="0" smtClean="0">
                <a:latin typeface="Arial Narrow"/>
                <a:cs typeface="Arial Narrow"/>
              </a:rPr>
              <a:t>Managing Human Resources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13236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A Framework for Developing an External Orientation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74520" y="1600200"/>
            <a:ext cx="8211874" cy="4458335"/>
            <a:chOff x="474520" y="1930799"/>
            <a:chExt cx="8211874" cy="4458335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87988" y="1930799"/>
              <a:ext cx="6779260" cy="4458335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1696260" y="2071710"/>
              <a:ext cx="5767805" cy="46166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600" b="1" dirty="0" smtClean="0">
                  <a:latin typeface="Arial Narrow"/>
                  <a:cs typeface="Arial Narrow"/>
                </a:rPr>
                <a:t>Customers</a:t>
              </a:r>
            </a:p>
            <a:p>
              <a:pPr algn="ctr"/>
              <a:r>
                <a:rPr lang="en-US" sz="1400" b="1" dirty="0" smtClean="0">
                  <a:latin typeface="Arial Narrow"/>
                  <a:cs typeface="Arial Narrow"/>
                </a:rPr>
                <a:t>(needs, wants, priorities)</a:t>
              </a:r>
              <a:endParaRPr lang="en-US" sz="1400" dirty="0" smtClean="0">
                <a:latin typeface="Arial Narrow"/>
                <a:cs typeface="Arial Narrow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696260" y="2866121"/>
              <a:ext cx="5767805" cy="67710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600" dirty="0" smtClean="0">
                  <a:latin typeface="Arial Narrow"/>
                  <a:cs typeface="Arial Narrow"/>
                </a:rPr>
                <a:t>Human Resource Management</a:t>
              </a:r>
            </a:p>
            <a:p>
              <a:pPr algn="ctr"/>
              <a:r>
                <a:rPr lang="en-US" sz="1400" dirty="0" smtClean="0">
                  <a:latin typeface="Arial Narrow"/>
                  <a:cs typeface="Arial Narrow"/>
                </a:rPr>
                <a:t>(recruit &amp; select, train &amp; develop, work processes &amp;</a:t>
              </a:r>
              <a:br>
                <a:rPr lang="en-US" sz="1400" dirty="0" smtClean="0">
                  <a:latin typeface="Arial Narrow"/>
                  <a:cs typeface="Arial Narrow"/>
                </a:rPr>
              </a:br>
              <a:r>
                <a:rPr lang="en-US" sz="1400" dirty="0" smtClean="0">
                  <a:latin typeface="Arial Narrow"/>
                  <a:cs typeface="Arial Narrow"/>
                </a:rPr>
                <a:t>career paths, recognition &amp; reward)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696260" y="3886776"/>
              <a:ext cx="5767805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600" dirty="0" smtClean="0">
                  <a:latin typeface="Arial Narrow"/>
                  <a:cs typeface="Arial Narrow"/>
                </a:rPr>
                <a:t>Systems, Processes</a:t>
              </a:r>
              <a:endParaRPr lang="en-US" sz="1400" dirty="0" smtClean="0">
                <a:latin typeface="Arial Narrow"/>
                <a:cs typeface="Arial Narrow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696260" y="4472972"/>
              <a:ext cx="5767805" cy="46166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600" b="1" dirty="0" smtClean="0">
                  <a:latin typeface="Arial Narrow"/>
                  <a:cs typeface="Arial Narrow"/>
                </a:rPr>
                <a:t>Organization Structure</a:t>
              </a:r>
            </a:p>
            <a:p>
              <a:pPr algn="ctr"/>
              <a:r>
                <a:rPr lang="en-US" sz="1400" b="1" dirty="0" smtClean="0">
                  <a:latin typeface="Arial Narrow"/>
                  <a:cs typeface="Arial Narrow"/>
                </a:rPr>
                <a:t>(job design, reporting relationships)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696260" y="5257364"/>
              <a:ext cx="5767805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600" b="1" dirty="0" smtClean="0">
                  <a:latin typeface="Arial Narrow"/>
                  <a:cs typeface="Arial Narrow"/>
                </a:rPr>
                <a:t>Strategy</a:t>
              </a:r>
              <a:endParaRPr lang="en-US" sz="1400" b="1" dirty="0" smtClean="0">
                <a:latin typeface="Arial Narrow"/>
                <a:cs typeface="Arial Narrow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696260" y="5871592"/>
              <a:ext cx="5767805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600" b="1" dirty="0" smtClean="0">
                  <a:latin typeface="Arial Narrow"/>
                  <a:cs typeface="Arial Narrow"/>
                </a:rPr>
                <a:t>Vision, Mission</a:t>
              </a:r>
              <a:endParaRPr lang="en-US" sz="1400" b="1" dirty="0" smtClean="0">
                <a:latin typeface="Arial Narrow"/>
                <a:cs typeface="Arial Narrow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74520" y="4194518"/>
              <a:ext cx="204473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600" b="1" dirty="0" smtClean="0">
                  <a:latin typeface="Arial Narrow"/>
                  <a:cs typeface="Arial Narrow"/>
                </a:rPr>
                <a:t>Values</a:t>
              </a:r>
              <a:endParaRPr lang="en-US" sz="1400" b="1" dirty="0" smtClean="0">
                <a:latin typeface="Arial Narrow"/>
                <a:cs typeface="Arial Narrow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641664" y="4194518"/>
              <a:ext cx="204473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600" b="1" dirty="0" smtClean="0">
                  <a:latin typeface="Arial Narrow"/>
                  <a:cs typeface="Arial Narrow"/>
                </a:rPr>
                <a:t>Values</a:t>
              </a:r>
              <a:endParaRPr lang="en-US" sz="1400" b="1" dirty="0" smtClean="0">
                <a:latin typeface="Arial Narrow"/>
                <a:cs typeface="Arial Narrow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464691" y="4512231"/>
              <a:ext cx="1199337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400" b="1" dirty="0" smtClean="0">
                  <a:latin typeface="Arial Narrow"/>
                  <a:cs typeface="Arial Narrow"/>
                </a:rPr>
                <a:t>Internal </a:t>
              </a:r>
              <a:br>
                <a:rPr lang="en-US" sz="1400" b="1" dirty="0" smtClean="0">
                  <a:latin typeface="Arial Narrow"/>
                  <a:cs typeface="Arial Narrow"/>
                </a:rPr>
              </a:br>
              <a:r>
                <a:rPr lang="en-US" sz="1400" b="1" dirty="0" smtClean="0">
                  <a:latin typeface="Arial Narrow"/>
                  <a:cs typeface="Arial Narrow"/>
                </a:rPr>
                <a:t>Architecture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558384" y="5633726"/>
              <a:ext cx="1022364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200" dirty="0" smtClean="0">
                  <a:latin typeface="Arial Narrow"/>
                  <a:cs typeface="Arial Narrow"/>
                </a:rPr>
                <a:t>External Focus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Organization Structure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38696" y="1600200"/>
            <a:ext cx="7295137" cy="35240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61963" indent="-231775" defTabSz="225425">
              <a:spcBef>
                <a:spcPts val="1200"/>
              </a:spcBef>
              <a:tabLst>
                <a:tab pos="36544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Traditional approaches</a:t>
            </a:r>
          </a:p>
          <a:p>
            <a:pPr marL="690563" indent="-231775" defTabSz="225425">
              <a:spcBef>
                <a:spcPts val="600"/>
              </a:spcBef>
              <a:tabLst>
                <a:tab pos="36544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functional – focuses on separate activities</a:t>
            </a:r>
          </a:p>
          <a:p>
            <a:pPr marL="690563" indent="-231775" defTabSz="225425">
              <a:spcBef>
                <a:spcPts val="600"/>
              </a:spcBef>
              <a:tabLst>
                <a:tab pos="36544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product/brand management – manages products and brands separately</a:t>
            </a:r>
          </a:p>
          <a:p>
            <a:pPr marL="690563" indent="-231775" defTabSz="225425">
              <a:spcBef>
                <a:spcPts val="600"/>
              </a:spcBef>
              <a:tabLst>
                <a:tab pos="36544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market segment – manages individual market segments separately</a:t>
            </a:r>
          </a:p>
          <a:p>
            <a:pPr marL="690563" indent="-231775" defTabSz="225425">
              <a:spcBef>
                <a:spcPts val="600"/>
              </a:spcBef>
              <a:tabLst>
                <a:tab pos="36544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combined product/brand management and market segment – separate responsibilities for products/brands and market segments</a:t>
            </a:r>
          </a:p>
          <a:p>
            <a:pPr marL="461963" indent="-231775" defTabSz="225425">
              <a:spcBef>
                <a:spcPts val="1200"/>
              </a:spcBef>
              <a:tabLst>
                <a:tab pos="36544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Newer approaches</a:t>
            </a:r>
          </a:p>
          <a:p>
            <a:pPr marL="690563" indent="-231775" defTabSz="225425">
              <a:spcBef>
                <a:spcPts val="600"/>
              </a:spcBef>
              <a:tabLst>
                <a:tab pos="36544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inclusion – puts many customer-oriented functions under marketing</a:t>
            </a:r>
          </a:p>
          <a:p>
            <a:pPr marL="690563" indent="-231775" defTabSz="225425">
              <a:spcBef>
                <a:spcPts val="600"/>
              </a:spcBef>
              <a:tabLst>
                <a:tab pos="36544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business process – organization built around processes</a:t>
            </a:r>
          </a:p>
          <a:p>
            <a:pPr marL="690563" indent="-231775" defTabSz="225425">
              <a:spcBef>
                <a:spcPts val="600"/>
              </a:spcBef>
              <a:tabLst>
                <a:tab pos="36544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customer management – organization focused on customer groups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Organization Structure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38696" y="1600200"/>
            <a:ext cx="797178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 smtClean="0">
                <a:latin typeface="Arial Narrow"/>
                <a:cs typeface="Arial Narrow"/>
              </a:rPr>
              <a:t>Functional</a:t>
            </a:r>
            <a:endParaRPr lang="en-US" sz="2400" dirty="0" smtClean="0">
              <a:latin typeface="Arial Narrow"/>
              <a:cs typeface="Arial Narrow"/>
            </a:endParaRPr>
          </a:p>
        </p:txBody>
      </p:sp>
      <p:pic>
        <p:nvPicPr>
          <p:cNvPr id="23" name="Picture 22" descr="figure 23.3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696" y="1828800"/>
            <a:ext cx="6972300" cy="447675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Organization Structure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38696" y="1600200"/>
            <a:ext cx="797178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 smtClean="0">
                <a:latin typeface="Arial Narrow"/>
                <a:cs typeface="Arial Narrow"/>
              </a:rPr>
              <a:t>Product/Brand Management</a:t>
            </a:r>
            <a:endParaRPr lang="en-US" sz="2400" dirty="0" smtClean="0">
              <a:latin typeface="Arial Narrow"/>
              <a:cs typeface="Arial Narrow"/>
            </a:endParaRPr>
          </a:p>
        </p:txBody>
      </p:sp>
      <p:pic>
        <p:nvPicPr>
          <p:cNvPr id="49" name="Picture 48" descr="figure 23.4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696" y="2025650"/>
            <a:ext cx="7067550" cy="421005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1" y="2057400"/>
            <a:ext cx="6426200" cy="27238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cap="all" dirty="0" smtClean="0">
                <a:latin typeface="Arial Narrow"/>
                <a:cs typeface="Arial Narrow"/>
              </a:rPr>
              <a:t>Chapter 23</a:t>
            </a:r>
          </a:p>
          <a:p>
            <a:pPr>
              <a:spcBef>
                <a:spcPts val="1800"/>
              </a:spcBef>
            </a:pPr>
            <a:r>
              <a:rPr lang="en-US" sz="4800" kern="1200" dirty="0" smtClean="0">
                <a:solidFill>
                  <a:schemeClr val="tx1"/>
                </a:solidFill>
                <a:latin typeface="Arial Narrow"/>
                <a:ea typeface="+mn-ea"/>
                <a:cs typeface="Arial Narrow"/>
              </a:rPr>
              <a:t>Ensuring the Firm Implements the </a:t>
            </a:r>
            <a:br>
              <a:rPr lang="en-US" sz="4800" kern="1200" dirty="0" smtClean="0">
                <a:solidFill>
                  <a:schemeClr val="tx1"/>
                </a:solidFill>
                <a:latin typeface="Arial Narrow"/>
                <a:ea typeface="+mn-ea"/>
                <a:cs typeface="Arial Narrow"/>
              </a:rPr>
            </a:br>
            <a:r>
              <a:rPr lang="en-US" sz="4800" kern="1200" dirty="0" smtClean="0">
                <a:solidFill>
                  <a:schemeClr val="tx1"/>
                </a:solidFill>
                <a:latin typeface="Arial Narrow"/>
                <a:ea typeface="+mn-ea"/>
                <a:cs typeface="Arial Narrow"/>
              </a:rPr>
              <a:t>Market Offer as Planned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Organization Structure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938696" y="1600200"/>
            <a:ext cx="797178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 smtClean="0">
                <a:latin typeface="Arial Narrow"/>
                <a:cs typeface="Arial Narrow"/>
              </a:rPr>
              <a:t>Market Segment</a:t>
            </a:r>
            <a:endParaRPr lang="en-US" sz="2400" dirty="0" smtClean="0">
              <a:latin typeface="Arial Narrow"/>
              <a:cs typeface="Arial Narrow"/>
            </a:endParaRPr>
          </a:p>
        </p:txBody>
      </p:sp>
      <p:pic>
        <p:nvPicPr>
          <p:cNvPr id="50" name="Picture 49" descr="figure 23.5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696" y="2057400"/>
            <a:ext cx="7105650" cy="428625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Organization Structure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938696" y="1600200"/>
            <a:ext cx="797178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 smtClean="0">
                <a:latin typeface="Arial Narrow"/>
                <a:cs typeface="Arial Narrow"/>
              </a:rPr>
              <a:t>Combined Product/Market Segment</a:t>
            </a:r>
            <a:endParaRPr lang="en-US" sz="2400" dirty="0" smtClean="0">
              <a:latin typeface="Arial Narrow"/>
              <a:cs typeface="Arial Narrow"/>
            </a:endParaRPr>
          </a:p>
        </p:txBody>
      </p:sp>
      <p:pic>
        <p:nvPicPr>
          <p:cNvPr id="20" name="Picture 19" descr="figure 23.6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696" y="2501482"/>
            <a:ext cx="7200900" cy="226695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Organization Structure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38696" y="1600200"/>
            <a:ext cx="797178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 smtClean="0">
                <a:latin typeface="Arial Narrow"/>
                <a:cs typeface="Arial Narrow"/>
              </a:rPr>
              <a:t>Inclusion</a:t>
            </a:r>
            <a:endParaRPr lang="en-US" sz="2400" dirty="0" smtClean="0">
              <a:latin typeface="Arial Narrow"/>
              <a:cs typeface="Arial Narrow"/>
            </a:endParaRPr>
          </a:p>
        </p:txBody>
      </p:sp>
      <p:pic>
        <p:nvPicPr>
          <p:cNvPr id="19" name="Picture 18" descr="figure 23.7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3089" y="2057400"/>
            <a:ext cx="5143500" cy="41148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Organization Structure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38696" y="1600200"/>
            <a:ext cx="797178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 smtClean="0">
                <a:latin typeface="Arial Narrow"/>
                <a:cs typeface="Arial Narrow"/>
              </a:rPr>
              <a:t>Business Process</a:t>
            </a:r>
            <a:endParaRPr lang="en-US" sz="2400" dirty="0" smtClean="0">
              <a:latin typeface="Arial Narrow"/>
              <a:cs typeface="Arial Narrow"/>
            </a:endParaRPr>
          </a:p>
        </p:txBody>
      </p:sp>
      <p:pic>
        <p:nvPicPr>
          <p:cNvPr id="16" name="Picture 15" descr="figure 23.8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093" y="2057400"/>
            <a:ext cx="5924550" cy="41148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8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4245" y="2324667"/>
            <a:ext cx="3076575" cy="3529965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962" y="2324667"/>
            <a:ext cx="2979420" cy="2169795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Organization Structure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938696" y="1600200"/>
            <a:ext cx="797178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 smtClean="0">
                <a:latin typeface="Arial Narrow"/>
                <a:cs typeface="Arial Narrow"/>
              </a:rPr>
              <a:t>Customer Management</a:t>
            </a:r>
            <a:endParaRPr lang="en-US" sz="2400" dirty="0" smtClean="0">
              <a:latin typeface="Arial Narrow"/>
              <a:cs typeface="Arial Narrow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699492" y="3063454"/>
            <a:ext cx="761724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200" b="1" dirty="0" smtClean="0">
                <a:latin typeface="Arial Narrow"/>
                <a:cs typeface="Arial Narrow"/>
              </a:rPr>
              <a:t>Advertising</a:t>
            </a:r>
          </a:p>
        </p:txBody>
      </p:sp>
      <p:sp>
        <p:nvSpPr>
          <p:cNvPr id="62" name="Rectangle 61"/>
          <p:cNvSpPr/>
          <p:nvPr/>
        </p:nvSpPr>
        <p:spPr>
          <a:xfrm>
            <a:off x="7589616" y="4082331"/>
            <a:ext cx="899024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200" b="1" dirty="0" smtClean="0">
                <a:latin typeface="Arial Narrow"/>
                <a:cs typeface="Arial Narrow"/>
              </a:rPr>
              <a:t>Customer Management System</a:t>
            </a:r>
          </a:p>
        </p:txBody>
      </p:sp>
      <p:sp>
        <p:nvSpPr>
          <p:cNvPr id="66" name="Rectangle 65"/>
          <p:cNvSpPr/>
          <p:nvPr/>
        </p:nvSpPr>
        <p:spPr>
          <a:xfrm>
            <a:off x="2235467" y="2478223"/>
            <a:ext cx="1189212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200" b="1" dirty="0" smtClean="0">
                <a:latin typeface="Arial Narrow"/>
                <a:cs typeface="Arial Narrow"/>
              </a:rPr>
              <a:t>Top </a:t>
            </a:r>
            <a:br>
              <a:rPr lang="en-US" sz="1200" b="1" dirty="0" smtClean="0">
                <a:latin typeface="Arial Narrow"/>
                <a:cs typeface="Arial Narrow"/>
              </a:rPr>
            </a:br>
            <a:r>
              <a:rPr lang="en-US" sz="1200" b="1" dirty="0" smtClean="0">
                <a:latin typeface="Arial Narrow"/>
                <a:cs typeface="Arial Narrow"/>
              </a:rPr>
              <a:t>Management</a:t>
            </a:r>
          </a:p>
        </p:txBody>
      </p:sp>
      <p:sp>
        <p:nvSpPr>
          <p:cNvPr id="67" name="Rectangle 66"/>
          <p:cNvSpPr/>
          <p:nvPr/>
        </p:nvSpPr>
        <p:spPr>
          <a:xfrm>
            <a:off x="6400405" y="2662889"/>
            <a:ext cx="1189212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200" b="1" dirty="0" smtClean="0">
                <a:latin typeface="Arial Narrow"/>
                <a:cs typeface="Arial Narrow"/>
              </a:rPr>
              <a:t>Top </a:t>
            </a:r>
            <a:br>
              <a:rPr lang="en-US" sz="1200" b="1" dirty="0" smtClean="0">
                <a:latin typeface="Arial Narrow"/>
                <a:cs typeface="Arial Narrow"/>
              </a:rPr>
            </a:br>
            <a:r>
              <a:rPr lang="en-US" sz="1200" b="1" dirty="0" smtClean="0">
                <a:latin typeface="Arial Narrow"/>
                <a:cs typeface="Arial Narrow"/>
              </a:rPr>
              <a:t>Management</a:t>
            </a:r>
          </a:p>
        </p:txBody>
      </p:sp>
      <p:sp>
        <p:nvSpPr>
          <p:cNvPr id="70" name="Rectangle 69"/>
          <p:cNvSpPr/>
          <p:nvPr/>
        </p:nvSpPr>
        <p:spPr>
          <a:xfrm>
            <a:off x="355961" y="3287365"/>
            <a:ext cx="1259627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200" b="1" dirty="0" smtClean="0">
                <a:latin typeface="Arial Narrow"/>
                <a:cs typeface="Arial Narrow"/>
              </a:rPr>
              <a:t>Marketing research</a:t>
            </a:r>
          </a:p>
        </p:txBody>
      </p:sp>
      <p:sp>
        <p:nvSpPr>
          <p:cNvPr id="71" name="Rectangle 70"/>
          <p:cNvSpPr/>
          <p:nvPr/>
        </p:nvSpPr>
        <p:spPr>
          <a:xfrm>
            <a:off x="532932" y="3492853"/>
            <a:ext cx="916096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200" b="1" dirty="0" smtClean="0">
                <a:latin typeface="Arial Narrow"/>
                <a:cs typeface="Arial Narrow"/>
              </a:rPr>
              <a:t>Manufacturing</a:t>
            </a:r>
          </a:p>
        </p:txBody>
      </p:sp>
      <p:sp>
        <p:nvSpPr>
          <p:cNvPr id="72" name="Rectangle 71"/>
          <p:cNvSpPr/>
          <p:nvPr/>
        </p:nvSpPr>
        <p:spPr>
          <a:xfrm>
            <a:off x="595392" y="3710267"/>
            <a:ext cx="761724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200" b="1" dirty="0" smtClean="0">
                <a:latin typeface="Arial Narrow"/>
                <a:cs typeface="Arial Narrow"/>
              </a:rPr>
              <a:t>R&amp;D</a:t>
            </a:r>
          </a:p>
        </p:txBody>
      </p:sp>
      <p:sp>
        <p:nvSpPr>
          <p:cNvPr id="73" name="Rectangle 72"/>
          <p:cNvSpPr/>
          <p:nvPr/>
        </p:nvSpPr>
        <p:spPr>
          <a:xfrm>
            <a:off x="1594768" y="4186441"/>
            <a:ext cx="499683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200" b="1" dirty="0" smtClean="0">
                <a:latin typeface="Arial Narrow"/>
                <a:cs typeface="Arial Narrow"/>
              </a:rPr>
              <a:t>B1</a:t>
            </a:r>
          </a:p>
        </p:txBody>
      </p:sp>
      <p:sp>
        <p:nvSpPr>
          <p:cNvPr id="74" name="Rectangle 73"/>
          <p:cNvSpPr/>
          <p:nvPr/>
        </p:nvSpPr>
        <p:spPr>
          <a:xfrm>
            <a:off x="2246851" y="4186441"/>
            <a:ext cx="499683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200" b="1" dirty="0" smtClean="0">
                <a:latin typeface="Arial Narrow"/>
                <a:cs typeface="Arial Narrow"/>
              </a:rPr>
              <a:t>B2</a:t>
            </a:r>
          </a:p>
        </p:txBody>
      </p:sp>
      <p:sp>
        <p:nvSpPr>
          <p:cNvPr id="75" name="Rectangle 74"/>
          <p:cNvSpPr/>
          <p:nvPr/>
        </p:nvSpPr>
        <p:spPr>
          <a:xfrm>
            <a:off x="2893766" y="4186441"/>
            <a:ext cx="499683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200" b="1" dirty="0" smtClean="0">
                <a:latin typeface="Arial Narrow"/>
                <a:cs typeface="Arial Narrow"/>
              </a:rPr>
              <a:t>B3</a:t>
            </a:r>
          </a:p>
        </p:txBody>
      </p:sp>
      <p:sp>
        <p:nvSpPr>
          <p:cNvPr id="76" name="Rectangle 75"/>
          <p:cNvSpPr/>
          <p:nvPr/>
        </p:nvSpPr>
        <p:spPr>
          <a:xfrm>
            <a:off x="3528779" y="4186441"/>
            <a:ext cx="499683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200" b="1" dirty="0" smtClean="0">
                <a:latin typeface="Arial Narrow"/>
                <a:cs typeface="Arial Narrow"/>
              </a:rPr>
              <a:t>B4</a:t>
            </a:r>
          </a:p>
        </p:txBody>
      </p:sp>
      <p:sp>
        <p:nvSpPr>
          <p:cNvPr id="77" name="Rectangle 76"/>
          <p:cNvSpPr/>
          <p:nvPr/>
        </p:nvSpPr>
        <p:spPr>
          <a:xfrm>
            <a:off x="5361852" y="2519867"/>
            <a:ext cx="499683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200" b="1" dirty="0" smtClean="0">
                <a:latin typeface="Arial Narrow"/>
                <a:cs typeface="Arial Narrow"/>
              </a:rPr>
              <a:t>B1</a:t>
            </a:r>
          </a:p>
        </p:txBody>
      </p:sp>
      <p:sp>
        <p:nvSpPr>
          <p:cNvPr id="78" name="Rectangle 77"/>
          <p:cNvSpPr/>
          <p:nvPr/>
        </p:nvSpPr>
        <p:spPr>
          <a:xfrm>
            <a:off x="5361852" y="2929477"/>
            <a:ext cx="499683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200" b="1" dirty="0" smtClean="0">
                <a:latin typeface="Arial Narrow"/>
                <a:cs typeface="Arial Narrow"/>
              </a:rPr>
              <a:t>B2</a:t>
            </a:r>
          </a:p>
        </p:txBody>
      </p:sp>
      <p:sp>
        <p:nvSpPr>
          <p:cNvPr id="79" name="Rectangle 78"/>
          <p:cNvSpPr/>
          <p:nvPr/>
        </p:nvSpPr>
        <p:spPr>
          <a:xfrm>
            <a:off x="5361852" y="3338054"/>
            <a:ext cx="499683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200" b="1" dirty="0" smtClean="0">
                <a:latin typeface="Arial Narrow"/>
                <a:cs typeface="Arial Narrow"/>
              </a:rPr>
              <a:t>B3</a:t>
            </a:r>
          </a:p>
        </p:txBody>
      </p:sp>
      <p:sp>
        <p:nvSpPr>
          <p:cNvPr id="80" name="Rectangle 79"/>
          <p:cNvSpPr/>
          <p:nvPr/>
        </p:nvSpPr>
        <p:spPr>
          <a:xfrm>
            <a:off x="5361852" y="3760956"/>
            <a:ext cx="499683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200" b="1" dirty="0" smtClean="0">
                <a:latin typeface="Arial Narrow"/>
                <a:cs typeface="Arial Narrow"/>
              </a:rPr>
              <a:t>B4</a:t>
            </a:r>
          </a:p>
        </p:txBody>
      </p:sp>
      <p:sp>
        <p:nvSpPr>
          <p:cNvPr id="83" name="Rectangle 82"/>
          <p:cNvSpPr/>
          <p:nvPr/>
        </p:nvSpPr>
        <p:spPr>
          <a:xfrm>
            <a:off x="4811333" y="4370896"/>
            <a:ext cx="761724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200" b="1" dirty="0" smtClean="0">
                <a:latin typeface="Arial Narrow"/>
                <a:cs typeface="Arial Narrow"/>
              </a:rPr>
              <a:t>Advertising</a:t>
            </a:r>
          </a:p>
        </p:txBody>
      </p:sp>
      <p:sp>
        <p:nvSpPr>
          <p:cNvPr id="84" name="Rectangle 83"/>
          <p:cNvSpPr/>
          <p:nvPr/>
        </p:nvSpPr>
        <p:spPr>
          <a:xfrm>
            <a:off x="4467802" y="4594807"/>
            <a:ext cx="1259627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200" b="1" dirty="0" smtClean="0">
                <a:latin typeface="Arial Narrow"/>
                <a:cs typeface="Arial Narrow"/>
              </a:rPr>
              <a:t>Marketing research</a:t>
            </a:r>
          </a:p>
        </p:txBody>
      </p:sp>
      <p:sp>
        <p:nvSpPr>
          <p:cNvPr id="85" name="Rectangle 84"/>
          <p:cNvSpPr/>
          <p:nvPr/>
        </p:nvSpPr>
        <p:spPr>
          <a:xfrm>
            <a:off x="4644773" y="4800295"/>
            <a:ext cx="916096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200" b="1" dirty="0" smtClean="0">
                <a:latin typeface="Arial Narrow"/>
                <a:cs typeface="Arial Narrow"/>
              </a:rPr>
              <a:t>Manufacturing</a:t>
            </a:r>
          </a:p>
        </p:txBody>
      </p:sp>
      <p:sp>
        <p:nvSpPr>
          <p:cNvPr id="86" name="Rectangle 85"/>
          <p:cNvSpPr/>
          <p:nvPr/>
        </p:nvSpPr>
        <p:spPr>
          <a:xfrm>
            <a:off x="4707233" y="5017709"/>
            <a:ext cx="761724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200" b="1" dirty="0" smtClean="0">
                <a:latin typeface="Arial Narrow"/>
                <a:cs typeface="Arial Narrow"/>
              </a:rPr>
              <a:t>R&amp;D</a:t>
            </a:r>
          </a:p>
        </p:txBody>
      </p:sp>
      <p:sp>
        <p:nvSpPr>
          <p:cNvPr id="87" name="Rectangle 86"/>
          <p:cNvSpPr/>
          <p:nvPr/>
        </p:nvSpPr>
        <p:spPr>
          <a:xfrm>
            <a:off x="3578950" y="3156269"/>
            <a:ext cx="899024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200" b="1" dirty="0" smtClean="0">
                <a:latin typeface="Arial Narrow"/>
                <a:cs typeface="Arial Narrow"/>
              </a:rPr>
              <a:t>Brand Management System</a:t>
            </a:r>
          </a:p>
        </p:txBody>
      </p:sp>
      <p:sp>
        <p:nvSpPr>
          <p:cNvPr id="88" name="Rectangle 87"/>
          <p:cNvSpPr/>
          <p:nvPr/>
        </p:nvSpPr>
        <p:spPr>
          <a:xfrm>
            <a:off x="4303767" y="5558177"/>
            <a:ext cx="140659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1200" b="1" dirty="0" smtClean="0">
                <a:latin typeface="Arial Narrow"/>
                <a:cs typeface="Arial Narrow"/>
              </a:rPr>
              <a:t>Customer Portfolios</a:t>
            </a:r>
          </a:p>
        </p:txBody>
      </p:sp>
      <p:sp>
        <p:nvSpPr>
          <p:cNvPr id="89" name="Rectangle 88"/>
          <p:cNvSpPr/>
          <p:nvPr/>
        </p:nvSpPr>
        <p:spPr>
          <a:xfrm>
            <a:off x="5778255" y="5558177"/>
            <a:ext cx="499683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200" b="1" dirty="0" smtClean="0">
                <a:latin typeface="Arial Narrow"/>
                <a:cs typeface="Arial Narrow"/>
              </a:rPr>
              <a:t>CP1</a:t>
            </a:r>
          </a:p>
        </p:txBody>
      </p:sp>
      <p:sp>
        <p:nvSpPr>
          <p:cNvPr id="90" name="Rectangle 89"/>
          <p:cNvSpPr/>
          <p:nvPr/>
        </p:nvSpPr>
        <p:spPr>
          <a:xfrm>
            <a:off x="6430338" y="5558177"/>
            <a:ext cx="499683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200" b="1" dirty="0" smtClean="0">
                <a:latin typeface="Arial Narrow"/>
                <a:cs typeface="Arial Narrow"/>
              </a:rPr>
              <a:t>CP2</a:t>
            </a:r>
          </a:p>
        </p:txBody>
      </p:sp>
      <p:sp>
        <p:nvSpPr>
          <p:cNvPr id="91" name="Rectangle 90"/>
          <p:cNvSpPr/>
          <p:nvPr/>
        </p:nvSpPr>
        <p:spPr>
          <a:xfrm>
            <a:off x="7077253" y="5558177"/>
            <a:ext cx="499683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200" b="1" dirty="0" smtClean="0">
                <a:latin typeface="Arial Narrow"/>
                <a:cs typeface="Arial Narrow"/>
              </a:rPr>
              <a:t>CP3</a:t>
            </a:r>
          </a:p>
        </p:txBody>
      </p:sp>
      <p:sp>
        <p:nvSpPr>
          <p:cNvPr id="92" name="Rectangle 91"/>
          <p:cNvSpPr/>
          <p:nvPr/>
        </p:nvSpPr>
        <p:spPr>
          <a:xfrm>
            <a:off x="7712266" y="5558177"/>
            <a:ext cx="499683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200" b="1" dirty="0" smtClean="0">
                <a:latin typeface="Arial Narrow"/>
                <a:cs typeface="Arial Narrow"/>
              </a:rPr>
              <a:t>CP4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30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600" dirty="0" smtClean="0">
                <a:solidFill>
                  <a:schemeClr val="bg1"/>
                </a:solidFill>
                <a:latin typeface="Arial Narrow"/>
                <a:cs typeface="Arial Narrow"/>
              </a:rPr>
              <a:t>Transforming </a:t>
            </a:r>
            <a:r>
              <a:rPr lang="en-US" sz="2600" dirty="0" smtClean="0">
                <a:solidFill>
                  <a:schemeClr val="bg1"/>
                </a:solidFill>
                <a:latin typeface="Arial Narrow"/>
                <a:cs typeface="Arial Narrow"/>
              </a:rPr>
              <a:t>the Organization to </a:t>
            </a:r>
            <a:r>
              <a:rPr lang="en-US" sz="2600" dirty="0" smtClean="0">
                <a:solidFill>
                  <a:schemeClr val="bg1"/>
                </a:solidFill>
                <a:latin typeface="Arial Narrow"/>
                <a:cs typeface="Arial Narrow"/>
              </a:rPr>
              <a:t>Be </a:t>
            </a:r>
            <a:r>
              <a:rPr lang="en-US" sz="2600" dirty="0" smtClean="0">
                <a:solidFill>
                  <a:schemeClr val="bg1"/>
                </a:solidFill>
                <a:latin typeface="Arial Narrow"/>
                <a:cs typeface="Arial Narrow"/>
              </a:rPr>
              <a:t>More Externally Oriented</a:t>
            </a:r>
            <a:endParaRPr lang="en-US" sz="26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938696" y="1600200"/>
            <a:ext cx="7971784" cy="32316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 smtClean="0">
                <a:latin typeface="Arial Narrow"/>
                <a:cs typeface="Arial Narrow"/>
              </a:rPr>
              <a:t>Session Roadmap AA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dirty="0" smtClean="0">
                <a:latin typeface="Arial Narrow"/>
                <a:cs typeface="Arial Narrow"/>
              </a:rPr>
              <a:t>• Values 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dirty="0" smtClean="0">
                <a:latin typeface="Arial Narrow"/>
                <a:cs typeface="Arial Narrow"/>
              </a:rPr>
              <a:t>• Vision, Mission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dirty="0" smtClean="0">
                <a:latin typeface="Arial Narrow"/>
                <a:cs typeface="Arial Narrow"/>
              </a:rPr>
              <a:t>• Strategy</a:t>
            </a:r>
            <a:endParaRPr lang="en-US" sz="2000" b="1" dirty="0" smtClean="0">
              <a:latin typeface="Arial Narrow"/>
              <a:cs typeface="Arial Narrow"/>
            </a:endParaRP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dirty="0" smtClean="0">
                <a:latin typeface="Arial Narrow"/>
                <a:cs typeface="Arial Narrow"/>
              </a:rPr>
              <a:t>• Organizing the Firm’s Marketing Efforts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dirty="0" smtClean="0">
                <a:latin typeface="Arial Narrow"/>
                <a:cs typeface="Arial Narrow"/>
              </a:rPr>
              <a:t>• </a:t>
            </a:r>
            <a:r>
              <a:rPr lang="en-US" sz="2000" b="1" dirty="0" smtClean="0">
                <a:latin typeface="Arial Narrow"/>
                <a:cs typeface="Arial Narrow"/>
              </a:rPr>
              <a:t>Systems and Processes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dirty="0" smtClean="0">
                <a:latin typeface="Arial Narrow"/>
                <a:cs typeface="Arial Narrow"/>
              </a:rPr>
              <a:t>•</a:t>
            </a:r>
            <a:r>
              <a:rPr lang="en-US" sz="2000" dirty="0">
                <a:latin typeface="Arial Narrow"/>
                <a:cs typeface="Arial Narrow"/>
              </a:rPr>
              <a:t> </a:t>
            </a:r>
            <a:r>
              <a:rPr lang="en-US" sz="2000" dirty="0" smtClean="0">
                <a:latin typeface="Arial Narrow"/>
                <a:cs typeface="Arial Narrow"/>
              </a:rPr>
              <a:t>Managing Human Resources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13236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A Framework for Developing an External Orientation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74520" y="1600200"/>
            <a:ext cx="8211874" cy="4458335"/>
            <a:chOff x="474520" y="1930799"/>
            <a:chExt cx="8211874" cy="445833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87988" y="1930799"/>
              <a:ext cx="6779260" cy="445833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696260" y="2071710"/>
              <a:ext cx="5767805" cy="46166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600" b="1" dirty="0" smtClean="0">
                  <a:latin typeface="Arial Narrow"/>
                  <a:cs typeface="Arial Narrow"/>
                </a:rPr>
                <a:t>Customers</a:t>
              </a:r>
            </a:p>
            <a:p>
              <a:pPr algn="ctr"/>
              <a:r>
                <a:rPr lang="en-US" sz="1400" b="1" dirty="0" smtClean="0">
                  <a:latin typeface="Arial Narrow"/>
                  <a:cs typeface="Arial Narrow"/>
                </a:rPr>
                <a:t>(needs, wants, priorities)</a:t>
              </a:r>
              <a:endParaRPr lang="en-US" sz="1400" dirty="0" smtClean="0">
                <a:latin typeface="Arial Narrow"/>
                <a:cs typeface="Arial Narrow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696260" y="2866121"/>
              <a:ext cx="5767805" cy="67710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600" dirty="0" smtClean="0">
                  <a:latin typeface="Arial Narrow"/>
                  <a:cs typeface="Arial Narrow"/>
                </a:rPr>
                <a:t>Human Resource Management</a:t>
              </a:r>
            </a:p>
            <a:p>
              <a:pPr algn="ctr"/>
              <a:r>
                <a:rPr lang="en-US" sz="1400" dirty="0" smtClean="0">
                  <a:latin typeface="Arial Narrow"/>
                  <a:cs typeface="Arial Narrow"/>
                </a:rPr>
                <a:t>(recruit &amp; select, train &amp; develop, work processes &amp;</a:t>
              </a:r>
              <a:br>
                <a:rPr lang="en-US" sz="1400" dirty="0" smtClean="0">
                  <a:latin typeface="Arial Narrow"/>
                  <a:cs typeface="Arial Narrow"/>
                </a:rPr>
              </a:br>
              <a:r>
                <a:rPr lang="en-US" sz="1400" dirty="0" smtClean="0">
                  <a:latin typeface="Arial Narrow"/>
                  <a:cs typeface="Arial Narrow"/>
                </a:rPr>
                <a:t>career paths, recognition &amp; reward)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696260" y="3886776"/>
              <a:ext cx="5767805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600" b="1" dirty="0" smtClean="0">
                  <a:latin typeface="Arial Narrow"/>
                  <a:cs typeface="Arial Narrow"/>
                </a:rPr>
                <a:t>Systems, Processes</a:t>
              </a:r>
              <a:endParaRPr lang="en-US" sz="1400" b="1" dirty="0" smtClean="0">
                <a:latin typeface="Arial Narrow"/>
                <a:cs typeface="Arial Narrow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696260" y="4472972"/>
              <a:ext cx="5767805" cy="46166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600" b="1" dirty="0" smtClean="0">
                  <a:latin typeface="Arial Narrow"/>
                  <a:cs typeface="Arial Narrow"/>
                </a:rPr>
                <a:t>Organization Structure</a:t>
              </a:r>
            </a:p>
            <a:p>
              <a:pPr algn="ctr"/>
              <a:r>
                <a:rPr lang="en-US" sz="1400" b="1" dirty="0" smtClean="0">
                  <a:latin typeface="Arial Narrow"/>
                  <a:cs typeface="Arial Narrow"/>
                </a:rPr>
                <a:t>(job design, reporting relationships)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696260" y="5257364"/>
              <a:ext cx="5767805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600" b="1" dirty="0" smtClean="0">
                  <a:latin typeface="Arial Narrow"/>
                  <a:cs typeface="Arial Narrow"/>
                </a:rPr>
                <a:t>Strategy</a:t>
              </a:r>
              <a:endParaRPr lang="en-US" sz="1400" b="1" dirty="0" smtClean="0">
                <a:latin typeface="Arial Narrow"/>
                <a:cs typeface="Arial Narrow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696260" y="5871592"/>
              <a:ext cx="5767805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600" b="1" dirty="0" smtClean="0">
                  <a:latin typeface="Arial Narrow"/>
                  <a:cs typeface="Arial Narrow"/>
                </a:rPr>
                <a:t>Vision, Mission</a:t>
              </a:r>
              <a:endParaRPr lang="en-US" sz="1400" b="1" dirty="0" smtClean="0">
                <a:latin typeface="Arial Narrow"/>
                <a:cs typeface="Arial Narrow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74520" y="4194518"/>
              <a:ext cx="204473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600" b="1" dirty="0" smtClean="0">
                  <a:latin typeface="Arial Narrow"/>
                  <a:cs typeface="Arial Narrow"/>
                </a:rPr>
                <a:t>Values</a:t>
              </a:r>
              <a:endParaRPr lang="en-US" sz="1400" b="1" dirty="0" smtClean="0">
                <a:latin typeface="Arial Narrow"/>
                <a:cs typeface="Arial Narrow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641664" y="4194518"/>
              <a:ext cx="204473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600" b="1" dirty="0" smtClean="0">
                  <a:latin typeface="Arial Narrow"/>
                  <a:cs typeface="Arial Narrow"/>
                </a:rPr>
                <a:t>Values</a:t>
              </a:r>
              <a:endParaRPr lang="en-US" sz="1400" b="1" dirty="0" smtClean="0">
                <a:latin typeface="Arial Narrow"/>
                <a:cs typeface="Arial Narrow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464691" y="4512231"/>
              <a:ext cx="1199337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400" b="1" dirty="0" smtClean="0">
                  <a:latin typeface="Arial Narrow"/>
                  <a:cs typeface="Arial Narrow"/>
                </a:rPr>
                <a:t>Internal </a:t>
              </a:r>
              <a:br>
                <a:rPr lang="en-US" sz="1400" b="1" dirty="0" smtClean="0">
                  <a:latin typeface="Arial Narrow"/>
                  <a:cs typeface="Arial Narrow"/>
                </a:rPr>
              </a:br>
              <a:r>
                <a:rPr lang="en-US" sz="1400" b="1" dirty="0" smtClean="0">
                  <a:latin typeface="Arial Narrow"/>
                  <a:cs typeface="Arial Narrow"/>
                </a:rPr>
                <a:t>Architecture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558384" y="5510616"/>
              <a:ext cx="1022364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400" b="1" dirty="0" smtClean="0">
                  <a:latin typeface="Arial Narrow"/>
                  <a:cs typeface="Arial Narrow"/>
                </a:rPr>
                <a:t>External Focus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Systems and Processes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8696" y="1600200"/>
            <a:ext cx="7295137" cy="47243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61963" indent="-231775" defTabSz="225425">
              <a:spcBef>
                <a:spcPts val="1200"/>
              </a:spcBef>
              <a:tabLst>
                <a:tab pos="36544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Hard systems – improve operational efficiency</a:t>
            </a:r>
          </a:p>
          <a:p>
            <a:pPr marL="690563" indent="-231775" defTabSz="225425">
              <a:spcBef>
                <a:spcPts val="600"/>
              </a:spcBef>
              <a:tabLst>
                <a:tab pos="36544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purchasing and billing</a:t>
            </a:r>
          </a:p>
          <a:p>
            <a:pPr marL="690563" indent="-231775" defTabSz="225425">
              <a:spcBef>
                <a:spcPts val="600"/>
              </a:spcBef>
              <a:tabLst>
                <a:tab pos="36544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customer relationship management</a:t>
            </a:r>
          </a:p>
          <a:p>
            <a:pPr marL="690563" indent="-231775" defTabSz="225425">
              <a:spcBef>
                <a:spcPts val="600"/>
              </a:spcBef>
              <a:tabLst>
                <a:tab pos="36544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customer involvement</a:t>
            </a:r>
          </a:p>
          <a:p>
            <a:pPr marL="461963" indent="-231775" defTabSz="225425">
              <a:spcBef>
                <a:spcPts val="1200"/>
              </a:spcBef>
              <a:tabLst>
                <a:tab pos="36544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Soft systems – improve collaboration and cross-functional relationships</a:t>
            </a:r>
          </a:p>
          <a:p>
            <a:pPr marL="690563" indent="-231775" defTabSz="225425">
              <a:spcBef>
                <a:spcPts val="600"/>
              </a:spcBef>
              <a:tabLst>
                <a:tab pos="36544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securing insight</a:t>
            </a:r>
          </a:p>
          <a:p>
            <a:pPr marL="690563" indent="-231775" defTabSz="225425">
              <a:spcBef>
                <a:spcPts val="600"/>
              </a:spcBef>
              <a:tabLst>
                <a:tab pos="36544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market planning</a:t>
            </a:r>
          </a:p>
          <a:p>
            <a:pPr marL="690563" indent="-231775" defTabSz="225425">
              <a:spcBef>
                <a:spcPts val="600"/>
              </a:spcBef>
              <a:tabLst>
                <a:tab pos="36544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</a:t>
            </a:r>
            <a:r>
              <a:rPr lang="en-US" b="1" dirty="0" smtClean="0">
                <a:latin typeface="Arial Narrow"/>
                <a:cs typeface="Arial Narrow"/>
              </a:rPr>
              <a:t>monitor, </a:t>
            </a:r>
            <a:r>
              <a:rPr lang="en-US" b="1" dirty="0" smtClean="0">
                <a:latin typeface="Arial Narrow"/>
                <a:cs typeface="Arial Narrow"/>
              </a:rPr>
              <a:t>control</a:t>
            </a:r>
          </a:p>
          <a:p>
            <a:pPr marL="461963" indent="-231775" defTabSz="225425">
              <a:spcBef>
                <a:spcPts val="1200"/>
              </a:spcBef>
              <a:tabLst>
                <a:tab pos="36544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Improving systems – improve organizational functioning</a:t>
            </a:r>
          </a:p>
          <a:p>
            <a:pPr marL="690563" indent="-231775" defTabSz="225425">
              <a:spcBef>
                <a:spcPts val="600"/>
              </a:spcBef>
              <a:tabLst>
                <a:tab pos="36544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best practice transfer</a:t>
            </a:r>
          </a:p>
          <a:p>
            <a:pPr marL="690563" indent="-231775" defTabSz="225425">
              <a:spcBef>
                <a:spcPts val="600"/>
              </a:spcBef>
              <a:tabLst>
                <a:tab pos="36544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benchmarking</a:t>
            </a:r>
          </a:p>
          <a:p>
            <a:pPr marL="690563" indent="-231775" defTabSz="225425">
              <a:spcBef>
                <a:spcPts val="600"/>
              </a:spcBef>
              <a:tabLst>
                <a:tab pos="36544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</a:t>
            </a:r>
            <a:r>
              <a:rPr lang="en-US" b="1" dirty="0" smtClean="0">
                <a:latin typeface="Arial Narrow"/>
                <a:cs typeface="Arial Narrow"/>
              </a:rPr>
              <a:t>reengineering</a:t>
            </a:r>
            <a:endParaRPr lang="en-US" b="1" dirty="0" smtClean="0">
              <a:latin typeface="Arial Narrow"/>
              <a:cs typeface="Arial Narrow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Systems and Processes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8696" y="1600200"/>
            <a:ext cx="797178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 smtClean="0">
                <a:latin typeface="Arial Narrow"/>
                <a:cs typeface="Arial Narrow"/>
              </a:rPr>
              <a:t>Reengineering</a:t>
            </a:r>
            <a:r>
              <a:rPr lang="en-US" sz="2400" b="1" dirty="0" smtClean="0">
                <a:latin typeface="Arial Narrow"/>
                <a:cs typeface="Arial Narrow"/>
              </a:rPr>
              <a:t>: </a:t>
            </a:r>
            <a:r>
              <a:rPr lang="en-US" sz="2400" b="1" i="1" dirty="0" smtClean="0">
                <a:latin typeface="Arial Narrow"/>
                <a:cs typeface="Arial Narrow"/>
              </a:rPr>
              <a:t>Illustration – IBM Credit</a:t>
            </a:r>
            <a:endParaRPr lang="en-US" sz="2400" dirty="0" smtClean="0">
              <a:latin typeface="Arial Narrow"/>
              <a:cs typeface="Arial Narrow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28462" y="2202653"/>
            <a:ext cx="89902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400" b="1" dirty="0" smtClean="0">
                <a:latin typeface="Arial Narrow"/>
                <a:cs typeface="Arial Narrow"/>
              </a:rPr>
              <a:t>Customer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300" y="2439611"/>
            <a:ext cx="5613400" cy="35941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664367" y="3118788"/>
            <a:ext cx="1832183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400" b="1" dirty="0" smtClean="0">
                <a:latin typeface="Arial Narrow"/>
                <a:cs typeface="Arial Narrow"/>
              </a:rPr>
              <a:t>Sales </a:t>
            </a:r>
            <a:br>
              <a:rPr lang="en-US" sz="1400" b="1" dirty="0" smtClean="0">
                <a:latin typeface="Arial Narrow"/>
                <a:cs typeface="Arial Narrow"/>
              </a:rPr>
            </a:br>
            <a:r>
              <a:rPr lang="en-US" sz="1400" b="1" dirty="0" smtClean="0">
                <a:latin typeface="Arial Narrow"/>
                <a:cs typeface="Arial Narrow"/>
              </a:rPr>
              <a:t>Representative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90856" y="4148860"/>
            <a:ext cx="105808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400" b="1" dirty="0" smtClean="0">
                <a:latin typeface="Arial Narrow"/>
                <a:cs typeface="Arial Narrow"/>
              </a:rPr>
              <a:t>Administrator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49914" y="5211324"/>
            <a:ext cx="89902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400" b="1" dirty="0" err="1" smtClean="0">
                <a:latin typeface="Arial Narrow"/>
                <a:cs typeface="Arial Narrow"/>
              </a:rPr>
              <a:t>Pricer</a:t>
            </a:r>
            <a:endParaRPr lang="en-US" sz="1400" b="1" dirty="0" smtClean="0">
              <a:latin typeface="Arial Narrow"/>
              <a:cs typeface="Arial Narrow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028462" y="5925989"/>
            <a:ext cx="899024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400" b="1" dirty="0" smtClean="0">
                <a:latin typeface="Arial Narrow"/>
                <a:cs typeface="Arial Narrow"/>
              </a:rPr>
              <a:t>Business Practices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654980" y="4148860"/>
            <a:ext cx="89902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400" b="1" dirty="0" smtClean="0">
                <a:latin typeface="Arial Narrow"/>
                <a:cs typeface="Arial Narrow"/>
              </a:rPr>
              <a:t>Logger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804268" y="5360690"/>
            <a:ext cx="899024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400" b="1" dirty="0" smtClean="0">
                <a:latin typeface="Arial Narrow"/>
                <a:cs typeface="Arial Narrow"/>
              </a:rPr>
              <a:t>Credit Specialist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Systems and Processes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38696" y="1600200"/>
            <a:ext cx="797178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 smtClean="0">
                <a:latin typeface="Arial Narrow"/>
                <a:cs typeface="Arial Narrow"/>
              </a:rPr>
              <a:t>Reengineering</a:t>
            </a:r>
            <a:r>
              <a:rPr lang="en-US" sz="2400" b="1" dirty="0" smtClean="0">
                <a:latin typeface="Arial Narrow"/>
                <a:cs typeface="Arial Narrow"/>
              </a:rPr>
              <a:t>: </a:t>
            </a:r>
            <a:r>
              <a:rPr lang="en-US" sz="2400" b="1" i="1" dirty="0" smtClean="0">
                <a:latin typeface="Arial Narrow"/>
                <a:cs typeface="Arial Narrow"/>
              </a:rPr>
              <a:t>Illustration – IBM Credit</a:t>
            </a:r>
            <a:endParaRPr lang="en-US" sz="2400" dirty="0" smtClean="0">
              <a:latin typeface="Arial Narrow"/>
              <a:cs typeface="Arial Narrow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28462" y="2202653"/>
            <a:ext cx="89902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400" b="1" dirty="0" smtClean="0">
                <a:latin typeface="Arial Narrow"/>
                <a:cs typeface="Arial Narrow"/>
              </a:rPr>
              <a:t>Customer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664367" y="3118788"/>
            <a:ext cx="1832183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400" b="1" dirty="0" smtClean="0">
                <a:latin typeface="Arial Narrow"/>
                <a:cs typeface="Arial Narrow"/>
              </a:rPr>
              <a:t>Sales </a:t>
            </a:r>
            <a:br>
              <a:rPr lang="en-US" sz="1400" b="1" dirty="0" smtClean="0">
                <a:latin typeface="Arial Narrow"/>
                <a:cs typeface="Arial Narrow"/>
              </a:rPr>
            </a:br>
            <a:r>
              <a:rPr lang="en-US" sz="1400" b="1" dirty="0" smtClean="0">
                <a:latin typeface="Arial Narrow"/>
                <a:cs typeface="Arial Narrow"/>
              </a:rPr>
              <a:t>Representative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290856" y="4148860"/>
            <a:ext cx="105808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400" b="1" dirty="0" smtClean="0">
                <a:latin typeface="Arial Narrow"/>
                <a:cs typeface="Arial Narrow"/>
              </a:rPr>
              <a:t>Administrator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449914" y="5211324"/>
            <a:ext cx="89902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400" b="1" dirty="0" err="1" smtClean="0">
                <a:latin typeface="Arial Narrow"/>
                <a:cs typeface="Arial Narrow"/>
              </a:rPr>
              <a:t>Pricer</a:t>
            </a:r>
            <a:endParaRPr lang="en-US" sz="1400" b="1" dirty="0" smtClean="0">
              <a:latin typeface="Arial Narrow"/>
              <a:cs typeface="Arial Narrow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028462" y="5925989"/>
            <a:ext cx="899024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400" b="1" dirty="0" smtClean="0">
                <a:latin typeface="Arial Narrow"/>
                <a:cs typeface="Arial Narrow"/>
              </a:rPr>
              <a:t>Business Practices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654980" y="4148860"/>
            <a:ext cx="89902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400" b="1" dirty="0" smtClean="0">
                <a:latin typeface="Arial Narrow"/>
                <a:cs typeface="Arial Narrow"/>
              </a:rPr>
              <a:t>Logger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804268" y="5360690"/>
            <a:ext cx="899024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400" b="1" dirty="0" smtClean="0">
                <a:latin typeface="Arial Narrow"/>
                <a:cs typeface="Arial Narrow"/>
              </a:rPr>
              <a:t>Credit Specialist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3190" y="2444485"/>
            <a:ext cx="4660900" cy="325120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3841339" y="4524223"/>
            <a:ext cx="133249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400" b="1" dirty="0" smtClean="0">
                <a:latin typeface="Arial Narrow"/>
                <a:cs typeface="Arial Narrow"/>
              </a:rPr>
              <a:t>Control Desk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The Fundamental Business Model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3200" y="1600200"/>
            <a:ext cx="3657600" cy="347472"/>
          </a:xfrm>
          <a:prstGeom prst="rect">
            <a:avLst/>
          </a:prstGeom>
          <a:solidFill>
            <a:srgbClr val="17375E"/>
          </a:solidFill>
          <a:ln>
            <a:solidFill>
              <a:schemeClr val="tx1"/>
            </a:solidFill>
          </a:ln>
        </p:spPr>
        <p:txBody>
          <a:bodyPr wrap="none" lIns="0" tIns="0" rIns="0" bIns="0" rtlCol="0" anchor="ctr" anchorCtr="1">
            <a:noAutofit/>
          </a:bodyPr>
          <a:lstStyle/>
          <a:p>
            <a:pPr algn="ctr">
              <a:lnSpc>
                <a:spcPts val="2200"/>
              </a:lnSpc>
            </a:pPr>
            <a:r>
              <a:rPr lang="en-US" dirty="0" smtClean="0">
                <a:solidFill>
                  <a:srgbClr val="FFFFFF"/>
                </a:solidFill>
                <a:latin typeface="Arial Narrow"/>
                <a:cs typeface="Arial Narrow"/>
              </a:rPr>
              <a:t>Shareholder Value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43200" y="2262433"/>
            <a:ext cx="3657600" cy="34747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lIns="0" tIns="0" rIns="0" bIns="0" rtlCol="0" anchor="ctr" anchorCtr="1">
            <a:noAutofit/>
          </a:bodyPr>
          <a:lstStyle/>
          <a:p>
            <a:pPr algn="ctr">
              <a:lnSpc>
                <a:spcPts val="2200"/>
              </a:lnSpc>
            </a:pPr>
            <a:r>
              <a:rPr lang="en-US" dirty="0" smtClean="0">
                <a:solidFill>
                  <a:srgbClr val="FFFFFF"/>
                </a:solidFill>
                <a:latin typeface="Arial Narrow"/>
                <a:cs typeface="Arial Narrow"/>
              </a:rPr>
              <a:t>Organizational Survival, Growth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0" y="2934759"/>
            <a:ext cx="3657600" cy="347472"/>
          </a:xfrm>
          <a:prstGeom prst="rect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txBody>
          <a:bodyPr wrap="none" lIns="0" tIns="0" rIns="0" bIns="0" rtlCol="0" anchor="ctr" anchorCtr="1">
            <a:noAutofit/>
          </a:bodyPr>
          <a:lstStyle/>
          <a:p>
            <a:pPr algn="ctr">
              <a:lnSpc>
                <a:spcPts val="2200"/>
              </a:lnSpc>
            </a:pPr>
            <a:r>
              <a:rPr lang="en-US" dirty="0" smtClean="0">
                <a:solidFill>
                  <a:srgbClr val="FFFFFF"/>
                </a:solidFill>
                <a:latin typeface="Arial Narrow"/>
                <a:cs typeface="Arial Narrow"/>
              </a:rPr>
              <a:t>Current, Potential Profits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3200" y="3604107"/>
            <a:ext cx="3657600" cy="34747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lIns="0" tIns="0" rIns="0" bIns="0" rtlCol="0" anchor="ctr" anchorCtr="1">
            <a:noAutofit/>
          </a:bodyPr>
          <a:lstStyle/>
          <a:p>
            <a:pPr algn="ctr">
              <a:lnSpc>
                <a:spcPts val="2200"/>
              </a:lnSpc>
            </a:pPr>
            <a:r>
              <a:rPr lang="en-US" dirty="0" smtClean="0">
                <a:latin typeface="Arial Narrow"/>
                <a:cs typeface="Arial Narrow"/>
              </a:rPr>
              <a:t>Attract, </a:t>
            </a:r>
            <a:r>
              <a:rPr lang="en-US" smtClean="0">
                <a:latin typeface="Arial Narrow"/>
                <a:cs typeface="Arial Narrow"/>
              </a:rPr>
              <a:t>Retain, </a:t>
            </a:r>
            <a:r>
              <a:rPr lang="en-US" dirty="0" smtClean="0">
                <a:latin typeface="Arial Narrow"/>
                <a:cs typeface="Arial Narrow"/>
              </a:rPr>
              <a:t>Grow Customers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43200" y="4279413"/>
            <a:ext cx="3657600" cy="347472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txBody>
          <a:bodyPr wrap="none" lIns="0" tIns="0" rIns="0" bIns="0" rtlCol="0" anchor="ctr" anchorCtr="1">
            <a:noAutofit/>
          </a:bodyPr>
          <a:lstStyle/>
          <a:p>
            <a:pPr algn="ctr">
              <a:lnSpc>
                <a:spcPts val="2200"/>
              </a:lnSpc>
            </a:pPr>
            <a:r>
              <a:rPr lang="en-US" dirty="0" smtClean="0">
                <a:solidFill>
                  <a:srgbClr val="FFFFFF"/>
                </a:solidFill>
                <a:latin typeface="Arial Narrow"/>
                <a:cs typeface="Arial Narrow"/>
              </a:rPr>
              <a:t>Customer Value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43200" y="4951740"/>
            <a:ext cx="3657600" cy="34747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lIns="0" tIns="0" rIns="0" bIns="0" rtlCol="0" anchor="ctr" anchorCtr="1">
            <a:noAutofit/>
          </a:bodyPr>
          <a:lstStyle/>
          <a:p>
            <a:pPr algn="ctr">
              <a:lnSpc>
                <a:spcPts val="2200"/>
              </a:lnSpc>
            </a:pPr>
            <a:r>
              <a:rPr lang="en-US" dirty="0" smtClean="0">
                <a:solidFill>
                  <a:srgbClr val="FFFFFF"/>
                </a:solidFill>
                <a:latin typeface="Arial Narrow"/>
                <a:cs typeface="Arial Narrow"/>
              </a:rPr>
              <a:t>Company</a:t>
            </a:r>
          </a:p>
        </p:txBody>
      </p:sp>
      <p:cxnSp>
        <p:nvCxnSpPr>
          <p:cNvPr id="11" name="Straight Arrow Connector 10"/>
          <p:cNvCxnSpPr>
            <a:stCxn id="10" idx="0"/>
            <a:endCxn id="9" idx="2"/>
          </p:cNvCxnSpPr>
          <p:nvPr/>
        </p:nvCxnSpPr>
        <p:spPr>
          <a:xfrm rot="5400000" flipH="1" flipV="1">
            <a:off x="4409573" y="4789313"/>
            <a:ext cx="324855" cy="1588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 flipH="1" flipV="1">
            <a:off x="4407985" y="4116191"/>
            <a:ext cx="324855" cy="1588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 flipH="1" flipV="1">
            <a:off x="4406397" y="3443864"/>
            <a:ext cx="324855" cy="1588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H="1" flipV="1">
            <a:off x="4404809" y="2771537"/>
            <a:ext cx="324855" cy="1588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 flipH="1" flipV="1">
            <a:off x="4403221" y="2099211"/>
            <a:ext cx="324855" cy="1588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659757" y="3799179"/>
            <a:ext cx="1448272" cy="691798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r>
              <a:rPr lang="en-US" sz="1400" dirty="0" smtClean="0">
                <a:solidFill>
                  <a:srgbClr val="FFFFFF"/>
                </a:solidFill>
                <a:latin typeface="Arial Narrow"/>
                <a:cs typeface="Arial Narrow"/>
              </a:rPr>
              <a:t>Competitors</a:t>
            </a:r>
          </a:p>
        </p:txBody>
      </p:sp>
      <p:sp>
        <p:nvSpPr>
          <p:cNvPr id="17" name="Oval 16"/>
          <p:cNvSpPr/>
          <p:nvPr/>
        </p:nvSpPr>
        <p:spPr>
          <a:xfrm>
            <a:off x="7079107" y="3113379"/>
            <a:ext cx="1439860" cy="685800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r>
              <a:rPr lang="en-US" sz="1400" dirty="0" smtClean="0">
                <a:solidFill>
                  <a:srgbClr val="FFFFFF"/>
                </a:solidFill>
                <a:latin typeface="Arial Narrow"/>
                <a:cs typeface="Arial Narrow"/>
              </a:rPr>
              <a:t>Competitors</a:t>
            </a:r>
          </a:p>
        </p:txBody>
      </p:sp>
      <p:cxnSp>
        <p:nvCxnSpPr>
          <p:cNvPr id="18" name="Straight Arrow Connector 17"/>
          <p:cNvCxnSpPr>
            <a:stCxn id="16" idx="6"/>
            <a:endCxn id="8" idx="1"/>
          </p:cNvCxnSpPr>
          <p:nvPr/>
        </p:nvCxnSpPr>
        <p:spPr>
          <a:xfrm flipV="1">
            <a:off x="2108029" y="3777843"/>
            <a:ext cx="635171" cy="367235"/>
          </a:xfrm>
          <a:prstGeom prst="straightConnector1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7" idx="2"/>
          </p:cNvCxnSpPr>
          <p:nvPr/>
        </p:nvCxnSpPr>
        <p:spPr>
          <a:xfrm flipH="1">
            <a:off x="6400803" y="3456279"/>
            <a:ext cx="678304" cy="342900"/>
          </a:xfrm>
          <a:prstGeom prst="straightConnector1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Systems and Processes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8696" y="1600200"/>
            <a:ext cx="797178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 smtClean="0">
                <a:latin typeface="Arial Narrow"/>
                <a:cs typeface="Arial Narrow"/>
              </a:rPr>
              <a:t>Reengineering</a:t>
            </a:r>
            <a:r>
              <a:rPr lang="en-US" sz="2400" b="1" dirty="0" smtClean="0">
                <a:latin typeface="Arial Narrow"/>
                <a:cs typeface="Arial Narrow"/>
              </a:rPr>
              <a:t>: </a:t>
            </a:r>
            <a:r>
              <a:rPr lang="en-US" sz="2400" b="1" i="1" dirty="0" smtClean="0">
                <a:latin typeface="Arial Narrow"/>
                <a:cs typeface="Arial Narrow"/>
              </a:rPr>
              <a:t>Illustration – IBM Credit</a:t>
            </a:r>
            <a:endParaRPr lang="en-US" sz="2400" dirty="0" smtClean="0">
              <a:latin typeface="Arial Narrow"/>
              <a:cs typeface="Arial Narrow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28462" y="2202653"/>
            <a:ext cx="89902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400" b="1" dirty="0" smtClean="0">
                <a:latin typeface="Arial Narrow"/>
                <a:cs typeface="Arial Narrow"/>
              </a:rPr>
              <a:t>Customer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64367" y="3118788"/>
            <a:ext cx="1832183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400" b="1" dirty="0" smtClean="0">
                <a:latin typeface="Arial Narrow"/>
                <a:cs typeface="Arial Narrow"/>
              </a:rPr>
              <a:t>Sales </a:t>
            </a:r>
            <a:br>
              <a:rPr lang="en-US" sz="1400" b="1" dirty="0" smtClean="0">
                <a:latin typeface="Arial Narrow"/>
                <a:cs typeface="Arial Narrow"/>
              </a:rPr>
            </a:br>
            <a:r>
              <a:rPr lang="en-US" sz="1400" b="1" dirty="0" smtClean="0">
                <a:latin typeface="Arial Narrow"/>
                <a:cs typeface="Arial Narrow"/>
              </a:rPr>
              <a:t>Representative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841339" y="4524223"/>
            <a:ext cx="133249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400" b="1" dirty="0" smtClean="0">
                <a:latin typeface="Arial Narrow"/>
                <a:cs typeface="Arial Narrow"/>
              </a:rPr>
              <a:t>Deal </a:t>
            </a:r>
            <a:r>
              <a:rPr lang="en-US" sz="1400" b="1" dirty="0" err="1" smtClean="0">
                <a:latin typeface="Arial Narrow"/>
                <a:cs typeface="Arial Narrow"/>
              </a:rPr>
              <a:t>Structurer</a:t>
            </a:r>
            <a:endParaRPr lang="en-US" sz="1400" b="1" dirty="0" smtClean="0">
              <a:latin typeface="Arial Narrow"/>
              <a:cs typeface="Arial Narrow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2380" y="2444485"/>
            <a:ext cx="342900" cy="1905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30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600" dirty="0" smtClean="0">
                <a:solidFill>
                  <a:schemeClr val="bg1"/>
                </a:solidFill>
                <a:latin typeface="Arial Narrow"/>
                <a:cs typeface="Arial Narrow"/>
              </a:rPr>
              <a:t>Transforming </a:t>
            </a:r>
            <a:r>
              <a:rPr lang="en-US" sz="2600" dirty="0" smtClean="0">
                <a:solidFill>
                  <a:schemeClr val="bg1"/>
                </a:solidFill>
                <a:latin typeface="Arial Narrow"/>
                <a:cs typeface="Arial Narrow"/>
              </a:rPr>
              <a:t>the Organization to </a:t>
            </a:r>
            <a:r>
              <a:rPr lang="en-US" sz="2600" dirty="0" smtClean="0">
                <a:solidFill>
                  <a:schemeClr val="bg1"/>
                </a:solidFill>
                <a:latin typeface="Arial Narrow"/>
                <a:cs typeface="Arial Narrow"/>
              </a:rPr>
              <a:t>Be </a:t>
            </a:r>
            <a:r>
              <a:rPr lang="en-US" sz="2600" dirty="0" smtClean="0">
                <a:solidFill>
                  <a:schemeClr val="bg1"/>
                </a:solidFill>
                <a:latin typeface="Arial Narrow"/>
                <a:cs typeface="Arial Narrow"/>
              </a:rPr>
              <a:t>More Externally Oriented</a:t>
            </a:r>
            <a:endParaRPr lang="en-US" sz="26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938696" y="1600200"/>
            <a:ext cx="7971784" cy="32316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 smtClean="0">
                <a:latin typeface="Arial Narrow"/>
                <a:cs typeface="Arial Narrow"/>
              </a:rPr>
              <a:t>Session Roadmap AA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dirty="0" smtClean="0">
                <a:latin typeface="Arial Narrow"/>
                <a:cs typeface="Arial Narrow"/>
              </a:rPr>
              <a:t>• Values 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dirty="0" smtClean="0">
                <a:latin typeface="Arial Narrow"/>
                <a:cs typeface="Arial Narrow"/>
              </a:rPr>
              <a:t>• Vision, Mission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dirty="0" smtClean="0">
                <a:latin typeface="Arial Narrow"/>
                <a:cs typeface="Arial Narrow"/>
              </a:rPr>
              <a:t>• Strategy</a:t>
            </a:r>
            <a:endParaRPr lang="en-US" sz="2000" b="1" dirty="0" smtClean="0">
              <a:latin typeface="Arial Narrow"/>
              <a:cs typeface="Arial Narrow"/>
            </a:endParaRP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dirty="0" smtClean="0">
                <a:latin typeface="Arial Narrow"/>
                <a:cs typeface="Arial Narrow"/>
              </a:rPr>
              <a:t>• Organizing the Firm’s Marketing Efforts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dirty="0" smtClean="0">
                <a:latin typeface="Arial Narrow"/>
                <a:cs typeface="Arial Narrow"/>
              </a:rPr>
              <a:t>• Systems and Processes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dirty="0" smtClean="0">
                <a:latin typeface="Arial Narrow"/>
                <a:cs typeface="Arial Narrow"/>
              </a:rPr>
              <a:t>•</a:t>
            </a:r>
            <a:r>
              <a:rPr lang="en-US" sz="2000" dirty="0">
                <a:latin typeface="Arial Narrow"/>
                <a:cs typeface="Arial Narrow"/>
              </a:rPr>
              <a:t> </a:t>
            </a:r>
            <a:r>
              <a:rPr lang="en-US" sz="2000" b="1" dirty="0" smtClean="0">
                <a:latin typeface="Arial Narrow"/>
                <a:cs typeface="Arial Narrow"/>
              </a:rPr>
              <a:t>Managing Human Resources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13236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A Framework for Developing an External Orientation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74520" y="1600200"/>
            <a:ext cx="8211874" cy="4458335"/>
            <a:chOff x="474520" y="1930799"/>
            <a:chExt cx="8211874" cy="445833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87988" y="1930799"/>
              <a:ext cx="6779260" cy="445833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696260" y="2071710"/>
              <a:ext cx="5767805" cy="46166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600" b="1" dirty="0" smtClean="0">
                  <a:latin typeface="Arial Narrow"/>
                  <a:cs typeface="Arial Narrow"/>
                </a:rPr>
                <a:t>Customers</a:t>
              </a:r>
            </a:p>
            <a:p>
              <a:pPr algn="ctr"/>
              <a:r>
                <a:rPr lang="en-US" sz="1400" b="1" dirty="0" smtClean="0">
                  <a:latin typeface="Arial Narrow"/>
                  <a:cs typeface="Arial Narrow"/>
                </a:rPr>
                <a:t>(needs, wants, priorities)</a:t>
              </a:r>
              <a:endParaRPr lang="en-US" sz="1400" dirty="0" smtClean="0">
                <a:latin typeface="Arial Narrow"/>
                <a:cs typeface="Arial Narrow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696260" y="2866121"/>
              <a:ext cx="5767805" cy="67710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600" b="1" dirty="0" smtClean="0">
                  <a:latin typeface="Arial Narrow"/>
                  <a:cs typeface="Arial Narrow"/>
                </a:rPr>
                <a:t>Human Resource Management</a:t>
              </a:r>
            </a:p>
            <a:p>
              <a:pPr algn="ctr"/>
              <a:r>
                <a:rPr lang="en-US" sz="1400" b="1" dirty="0" smtClean="0">
                  <a:latin typeface="Arial Narrow"/>
                  <a:cs typeface="Arial Narrow"/>
                </a:rPr>
                <a:t>(recruit &amp; select, train &amp; develop, work processes &amp;</a:t>
              </a:r>
              <a:br>
                <a:rPr lang="en-US" sz="1400" b="1" dirty="0" smtClean="0">
                  <a:latin typeface="Arial Narrow"/>
                  <a:cs typeface="Arial Narrow"/>
                </a:rPr>
              </a:br>
              <a:r>
                <a:rPr lang="en-US" sz="1400" b="1" dirty="0" smtClean="0">
                  <a:latin typeface="Arial Narrow"/>
                  <a:cs typeface="Arial Narrow"/>
                </a:rPr>
                <a:t>career paths, recognition &amp; reward)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696260" y="3886776"/>
              <a:ext cx="5767805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600" b="1" dirty="0" smtClean="0">
                  <a:latin typeface="Arial Narrow"/>
                  <a:cs typeface="Arial Narrow"/>
                </a:rPr>
                <a:t>Systems, Processes</a:t>
              </a:r>
              <a:endParaRPr lang="en-US" sz="1400" b="1" dirty="0" smtClean="0">
                <a:latin typeface="Arial Narrow"/>
                <a:cs typeface="Arial Narrow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696260" y="4472972"/>
              <a:ext cx="5767805" cy="46166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600" b="1" dirty="0" smtClean="0">
                  <a:latin typeface="Arial Narrow"/>
                  <a:cs typeface="Arial Narrow"/>
                </a:rPr>
                <a:t>Organization Structure</a:t>
              </a:r>
            </a:p>
            <a:p>
              <a:pPr algn="ctr"/>
              <a:r>
                <a:rPr lang="en-US" sz="1400" b="1" dirty="0" smtClean="0">
                  <a:latin typeface="Arial Narrow"/>
                  <a:cs typeface="Arial Narrow"/>
                </a:rPr>
                <a:t>(job design, reporting relationships)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696260" y="5257364"/>
              <a:ext cx="5767805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600" b="1" dirty="0" smtClean="0">
                  <a:latin typeface="Arial Narrow"/>
                  <a:cs typeface="Arial Narrow"/>
                </a:rPr>
                <a:t>Strategy</a:t>
              </a:r>
              <a:endParaRPr lang="en-US" sz="1400" b="1" dirty="0" smtClean="0">
                <a:latin typeface="Arial Narrow"/>
                <a:cs typeface="Arial Narrow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696260" y="5871592"/>
              <a:ext cx="5767805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600" b="1" dirty="0" smtClean="0">
                  <a:latin typeface="Arial Narrow"/>
                  <a:cs typeface="Arial Narrow"/>
                </a:rPr>
                <a:t>Vision, Mission</a:t>
              </a:r>
              <a:endParaRPr lang="en-US" sz="1400" b="1" dirty="0" smtClean="0">
                <a:latin typeface="Arial Narrow"/>
                <a:cs typeface="Arial Narrow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74520" y="4194518"/>
              <a:ext cx="204473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600" b="1" dirty="0" smtClean="0">
                  <a:latin typeface="Arial Narrow"/>
                  <a:cs typeface="Arial Narrow"/>
                </a:rPr>
                <a:t>Values</a:t>
              </a:r>
              <a:endParaRPr lang="en-US" sz="1400" b="1" dirty="0" smtClean="0">
                <a:latin typeface="Arial Narrow"/>
                <a:cs typeface="Arial Narrow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641664" y="4194518"/>
              <a:ext cx="204473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600" b="1" dirty="0" smtClean="0">
                  <a:latin typeface="Arial Narrow"/>
                  <a:cs typeface="Arial Narrow"/>
                </a:rPr>
                <a:t>Values</a:t>
              </a:r>
              <a:endParaRPr lang="en-US" sz="1400" b="1" dirty="0" smtClean="0">
                <a:latin typeface="Arial Narrow"/>
                <a:cs typeface="Arial Narrow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464691" y="4512231"/>
              <a:ext cx="1199337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400" b="1" dirty="0" smtClean="0">
                  <a:latin typeface="Arial Narrow"/>
                  <a:cs typeface="Arial Narrow"/>
                </a:rPr>
                <a:t>Internal </a:t>
              </a:r>
              <a:br>
                <a:rPr lang="en-US" sz="1400" b="1" dirty="0" smtClean="0">
                  <a:latin typeface="Arial Narrow"/>
                  <a:cs typeface="Arial Narrow"/>
                </a:rPr>
              </a:br>
              <a:r>
                <a:rPr lang="en-US" sz="1400" b="1" dirty="0" smtClean="0">
                  <a:latin typeface="Arial Narrow"/>
                  <a:cs typeface="Arial Narrow"/>
                </a:rPr>
                <a:t>Architecture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558384" y="5510616"/>
              <a:ext cx="1022364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400" b="1" dirty="0" smtClean="0">
                  <a:latin typeface="Arial Narrow"/>
                  <a:cs typeface="Arial Narrow"/>
                </a:rPr>
                <a:t>External Focus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Human Resource Management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8696" y="1600200"/>
            <a:ext cx="7971784" cy="26776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763" indent="-4763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400" b="1" dirty="0" smtClean="0">
                <a:latin typeface="Arial Narrow"/>
                <a:cs typeface="Arial Narrow"/>
              </a:rPr>
              <a:t>Marketing executives</a:t>
            </a:r>
            <a:endParaRPr lang="en-US" sz="2400" dirty="0" smtClean="0">
              <a:latin typeface="Arial Narrow"/>
              <a:cs typeface="Arial Narrow"/>
            </a:endParaRP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Recruiting, selecting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Training and development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Measuring, rewarding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Recognizing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Work processes and career paths</a:t>
            </a:r>
            <a:endParaRPr lang="en-US" dirty="0" smtClean="0">
              <a:latin typeface="Arial Narrow"/>
              <a:cs typeface="Arial Narrow"/>
            </a:endParaRPr>
          </a:p>
        </p:txBody>
      </p:sp>
      <p:pic>
        <p:nvPicPr>
          <p:cNvPr id="5" name="Picture 4" descr=" bc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570" y="4439804"/>
            <a:ext cx="2590800" cy="1727200"/>
          </a:xfrm>
          <a:prstGeom prst="rect">
            <a:avLst/>
          </a:prstGeom>
        </p:spPr>
      </p:pic>
      <p:pic>
        <p:nvPicPr>
          <p:cNvPr id="6" name="Picture 5" descr="mckinse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96" y="4575703"/>
            <a:ext cx="4220845" cy="139255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A Framework for Developing an External Orientation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74520" y="1600200"/>
            <a:ext cx="8211874" cy="4458335"/>
            <a:chOff x="474520" y="1930799"/>
            <a:chExt cx="8211874" cy="445833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87988" y="1930799"/>
              <a:ext cx="6779260" cy="4458335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696260" y="2071710"/>
              <a:ext cx="5767805" cy="46166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600" b="1" dirty="0" smtClean="0">
                  <a:latin typeface="Arial Narrow"/>
                  <a:cs typeface="Arial Narrow"/>
                </a:rPr>
                <a:t>Customers</a:t>
              </a:r>
            </a:p>
            <a:p>
              <a:pPr algn="ctr"/>
              <a:r>
                <a:rPr lang="en-US" sz="1400" b="1" dirty="0" smtClean="0">
                  <a:latin typeface="Arial Narrow"/>
                  <a:cs typeface="Arial Narrow"/>
                </a:rPr>
                <a:t>(needs, wants, priorities)</a:t>
              </a:r>
              <a:endParaRPr lang="en-US" sz="1400" dirty="0" smtClean="0">
                <a:latin typeface="Arial Narrow"/>
                <a:cs typeface="Arial Narrow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696260" y="2866121"/>
              <a:ext cx="5767805" cy="67710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600" b="1" dirty="0" smtClean="0">
                  <a:latin typeface="Arial Narrow"/>
                  <a:cs typeface="Arial Narrow"/>
                </a:rPr>
                <a:t>Human Resource Management</a:t>
              </a:r>
            </a:p>
            <a:p>
              <a:pPr algn="ctr"/>
              <a:r>
                <a:rPr lang="en-US" sz="1400" b="1" dirty="0" smtClean="0">
                  <a:latin typeface="Arial Narrow"/>
                  <a:cs typeface="Arial Narrow"/>
                </a:rPr>
                <a:t>(recruit &amp; select, train &amp; develop, work processes &amp;</a:t>
              </a:r>
              <a:br>
                <a:rPr lang="en-US" sz="1400" b="1" dirty="0" smtClean="0">
                  <a:latin typeface="Arial Narrow"/>
                  <a:cs typeface="Arial Narrow"/>
                </a:rPr>
              </a:br>
              <a:r>
                <a:rPr lang="en-US" sz="1400" b="1" dirty="0" smtClean="0">
                  <a:latin typeface="Arial Narrow"/>
                  <a:cs typeface="Arial Narrow"/>
                </a:rPr>
                <a:t>career paths, recognition &amp; reward)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696260" y="3886776"/>
              <a:ext cx="5767805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600" b="1" dirty="0" smtClean="0">
                  <a:latin typeface="Arial Narrow"/>
                  <a:cs typeface="Arial Narrow"/>
                </a:rPr>
                <a:t>Systems, Processes</a:t>
              </a:r>
              <a:endParaRPr lang="en-US" sz="1400" b="1" dirty="0" smtClean="0">
                <a:latin typeface="Arial Narrow"/>
                <a:cs typeface="Arial Narrow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96260" y="4472972"/>
              <a:ext cx="5767805" cy="46166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600" b="1" dirty="0" smtClean="0">
                  <a:latin typeface="Arial Narrow"/>
                  <a:cs typeface="Arial Narrow"/>
                </a:rPr>
                <a:t>Organization Structure</a:t>
              </a:r>
            </a:p>
            <a:p>
              <a:pPr algn="ctr"/>
              <a:r>
                <a:rPr lang="en-US" sz="1400" b="1" dirty="0" smtClean="0">
                  <a:latin typeface="Arial Narrow"/>
                  <a:cs typeface="Arial Narrow"/>
                </a:rPr>
                <a:t>(job design, reporting relationships)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696260" y="5257364"/>
              <a:ext cx="5767805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600" b="1" dirty="0" smtClean="0">
                  <a:latin typeface="Arial Narrow"/>
                  <a:cs typeface="Arial Narrow"/>
                </a:rPr>
                <a:t>Strategy</a:t>
              </a:r>
              <a:endParaRPr lang="en-US" sz="1400" b="1" dirty="0" smtClean="0">
                <a:latin typeface="Arial Narrow"/>
                <a:cs typeface="Arial Narrow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696260" y="5871592"/>
              <a:ext cx="5767805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600" b="1" dirty="0" smtClean="0">
                  <a:latin typeface="Arial Narrow"/>
                  <a:cs typeface="Arial Narrow"/>
                </a:rPr>
                <a:t>Vision, Mission</a:t>
              </a:r>
              <a:endParaRPr lang="en-US" sz="1400" b="1" dirty="0" smtClean="0">
                <a:latin typeface="Arial Narrow"/>
                <a:cs typeface="Arial Narrow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74520" y="4194518"/>
              <a:ext cx="204473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600" b="1" dirty="0" smtClean="0">
                  <a:latin typeface="Arial Narrow"/>
                  <a:cs typeface="Arial Narrow"/>
                </a:rPr>
                <a:t>Values</a:t>
              </a:r>
              <a:endParaRPr lang="en-US" sz="1400" b="1" dirty="0" smtClean="0">
                <a:latin typeface="Arial Narrow"/>
                <a:cs typeface="Arial Narrow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641664" y="4194518"/>
              <a:ext cx="204473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600" b="1" dirty="0" smtClean="0">
                  <a:latin typeface="Arial Narrow"/>
                  <a:cs typeface="Arial Narrow"/>
                </a:rPr>
                <a:t>Values</a:t>
              </a:r>
              <a:endParaRPr lang="en-US" sz="1400" b="1" dirty="0" smtClean="0">
                <a:latin typeface="Arial Narrow"/>
                <a:cs typeface="Arial Narrow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464691" y="4512231"/>
              <a:ext cx="1199337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400" b="1" dirty="0" smtClean="0">
                  <a:latin typeface="Arial Narrow"/>
                  <a:cs typeface="Arial Narrow"/>
                </a:rPr>
                <a:t>Internal </a:t>
              </a:r>
              <a:br>
                <a:rPr lang="en-US" sz="1400" b="1" dirty="0" smtClean="0">
                  <a:latin typeface="Arial Narrow"/>
                  <a:cs typeface="Arial Narrow"/>
                </a:rPr>
              </a:br>
              <a:r>
                <a:rPr lang="en-US" sz="1400" b="1" dirty="0" smtClean="0">
                  <a:latin typeface="Arial Narrow"/>
                  <a:cs typeface="Arial Narrow"/>
                </a:rPr>
                <a:t>Architecture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558384" y="5510616"/>
              <a:ext cx="1022364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400" b="1" dirty="0" smtClean="0">
                  <a:latin typeface="Arial Narrow"/>
                  <a:cs typeface="Arial Narrow"/>
                </a:rPr>
                <a:t>External Focus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600" dirty="0" smtClean="0">
                <a:solidFill>
                  <a:schemeClr val="bg1"/>
                </a:solidFill>
                <a:latin typeface="Arial Narrow"/>
                <a:cs typeface="Arial Narrow"/>
              </a:rPr>
              <a:t>Ensuring the Firm Implements the Market Offer as Planned</a:t>
            </a:r>
            <a:endParaRPr lang="en-US" sz="26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8696" y="1600200"/>
            <a:ext cx="7971784" cy="17851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 smtClean="0">
                <a:latin typeface="Arial Narrow"/>
                <a:cs typeface="Arial Narrow"/>
              </a:rPr>
              <a:t>Session Roadmap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Functional excellence in externally oriented firms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A framework for developing an external orientation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Sustaining an external orientation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Sustaining an External Orientation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8696" y="1600200"/>
            <a:ext cx="7292217" cy="44319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33363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Accounting systems – produce data to support an external orientation</a:t>
            </a:r>
          </a:p>
          <a:p>
            <a:pPr marL="233363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Bureaucracy – remove barriers to agility</a:t>
            </a:r>
          </a:p>
          <a:p>
            <a:pPr marL="233363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Centralization versus decentralization – decide how the firm should address various activities </a:t>
            </a:r>
          </a:p>
          <a:p>
            <a:pPr marL="233363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Excessive focus on organizational efficiency – can inhibit innovation</a:t>
            </a:r>
          </a:p>
          <a:p>
            <a:pPr marL="233363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Functional divisions – may create silos and silo-thinking</a:t>
            </a:r>
          </a:p>
          <a:p>
            <a:pPr marL="233363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Misaligned incentives – may create internal roadblocks</a:t>
            </a:r>
          </a:p>
          <a:p>
            <a:pPr marL="233363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Functional view of marketing – marketing is everybody’s business</a:t>
            </a:r>
          </a:p>
          <a:p>
            <a:pPr marL="233363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Internal politics – the enemy of customer centricity</a:t>
            </a:r>
          </a:p>
          <a:p>
            <a:pPr marL="233363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Inward-oriented marketing departments – protect turf; reject new ideas</a:t>
            </a:r>
          </a:p>
          <a:p>
            <a:pPr marL="233363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Social fabric of institutions – customers are less important than colleagues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600" dirty="0" smtClean="0">
                <a:solidFill>
                  <a:schemeClr val="bg1"/>
                </a:solidFill>
                <a:latin typeface="Arial Narrow"/>
                <a:cs typeface="Arial Narrow"/>
              </a:rPr>
              <a:t>Ensuring the Firm Implements the Market Offer as Planned</a:t>
            </a:r>
            <a:endParaRPr lang="en-US" sz="26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8696" y="1600200"/>
            <a:ext cx="7971784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 smtClean="0">
                <a:latin typeface="Arial Narrow"/>
                <a:cs typeface="Arial Narrow"/>
              </a:rPr>
              <a:t>Session Roadmap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Functional excellence in externally oriented firms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A framework for developing an external orientation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Sustaining an external orientation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71599" y="1600200"/>
            <a:ext cx="6989913" cy="19851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cap="all" dirty="0" smtClean="0">
                <a:latin typeface="Arial Narrow"/>
                <a:cs typeface="Arial Narrow"/>
              </a:rPr>
              <a:t>Chapter 19</a:t>
            </a:r>
          </a:p>
          <a:p>
            <a:pPr>
              <a:spcBef>
                <a:spcPts val="1800"/>
              </a:spcBef>
            </a:pPr>
            <a:r>
              <a:rPr lang="en-US" sz="4800" dirty="0" smtClean="0">
                <a:latin typeface="Arial Narrow"/>
                <a:cs typeface="Arial Narrow"/>
              </a:rPr>
              <a:t>Ensuring the Firm Implements the Market Offer as Planned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371599" y="3902964"/>
            <a:ext cx="6207552" cy="1445003"/>
            <a:chOff x="136772" y="3872484"/>
            <a:chExt cx="7463482" cy="1737360"/>
          </a:xfrm>
        </p:grpSpPr>
        <p:pic>
          <p:nvPicPr>
            <p:cNvPr id="18" name="Picture 17" descr="TVM Cover 4th edition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33030" y="3886200"/>
              <a:ext cx="1321308" cy="1709928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19" name="Picture 18" descr="CMF 2015 Cover 4th edition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02315" y="3886200"/>
              <a:ext cx="1321308" cy="1709928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20" name="Picture 19" descr="MM21c 2015 Cover 4th edition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71600" y="3886200"/>
              <a:ext cx="1321308" cy="1709928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21" name="Picture 20" descr="TVM Cover 4th edition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73014" y="3886200"/>
              <a:ext cx="1083852" cy="1709928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22" name="Picture 21" descr="TVM Cover 4th edition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75542" y="3886200"/>
              <a:ext cx="1124712" cy="1709928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772" y="3872484"/>
              <a:ext cx="1216152" cy="173736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4" name="Group 23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Six Marketing Imperatives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8696" y="1600200"/>
            <a:ext cx="7971784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30188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Imperative 1: Determine, recommend which markets to address</a:t>
            </a:r>
          </a:p>
          <a:p>
            <a:pPr marL="230188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Imperative 2: Identify, target market segments</a:t>
            </a:r>
          </a:p>
          <a:p>
            <a:pPr marL="230188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Imperative 3: Set strategic </a:t>
            </a:r>
            <a:r>
              <a:rPr lang="en-US" dirty="0" smtClean="0">
                <a:latin typeface="Arial Narrow"/>
                <a:cs typeface="Arial Narrow"/>
              </a:rPr>
              <a:t>direction, positioning</a:t>
            </a:r>
            <a:endParaRPr lang="en-US" dirty="0" smtClean="0">
              <a:latin typeface="Arial Narrow"/>
              <a:cs typeface="Arial Narrow"/>
            </a:endParaRPr>
          </a:p>
          <a:p>
            <a:pPr marL="230188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Imperative 4: Design the market offer</a:t>
            </a:r>
          </a:p>
          <a:p>
            <a:pPr marL="230188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Imperative 5: Secure support from other functions</a:t>
            </a:r>
          </a:p>
          <a:p>
            <a:pPr marL="230188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Imperative 6: Monitor, </a:t>
            </a:r>
            <a:r>
              <a:rPr lang="en-US" dirty="0" smtClean="0">
                <a:latin typeface="Arial Narrow"/>
                <a:cs typeface="Arial Narrow"/>
              </a:rPr>
              <a:t>control execution/performance</a:t>
            </a:r>
            <a:endParaRPr lang="en-US" dirty="0" smtClean="0">
              <a:latin typeface="Arial Narrow"/>
              <a:cs typeface="Arial Narrow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Chapter Roadmap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620857"/>
              </p:ext>
            </p:extLst>
          </p:nvPr>
        </p:nvGraphicFramePr>
        <p:xfrm>
          <a:off x="905764" y="1606231"/>
          <a:ext cx="7325148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1287"/>
                <a:gridCol w="1831287"/>
                <a:gridCol w="1831287"/>
                <a:gridCol w="1831287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Functional Excellence in Successful</a:t>
                      </a:r>
                      <a:r>
                        <a:rPr lang="en-US" sz="1200" b="1" baseline="0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 Externally Oriented Firms</a:t>
                      </a:r>
                      <a:endParaRPr lang="en-US" sz="1200" b="1" dirty="0" smtClean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873A1F"/>
                          </a:solidFill>
                          <a:latin typeface="Arial Narrow" charset="0"/>
                          <a:ea typeface="Arial Narrow" charset="0"/>
                          <a:cs typeface="Arial Narrow" charset="0"/>
                        </a:rPr>
                        <a:t>Transforming</a:t>
                      </a:r>
                      <a:r>
                        <a:rPr lang="en-US" sz="1400" b="1" baseline="0" dirty="0" smtClean="0">
                          <a:solidFill>
                            <a:srgbClr val="873A1F"/>
                          </a:solidFill>
                          <a:latin typeface="Arial Narrow" charset="0"/>
                          <a:ea typeface="Arial Narrow" charset="0"/>
                          <a:cs typeface="Arial Narrow" charset="0"/>
                        </a:rPr>
                        <a:t> to an External Orientation</a:t>
                      </a:r>
                      <a:endParaRPr lang="en-US" sz="1400" b="1" dirty="0">
                        <a:solidFill>
                          <a:srgbClr val="873A1F"/>
                        </a:solidFill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Values, Vision, Mission,</a:t>
                      </a:r>
                      <a:r>
                        <a:rPr lang="en-US" sz="1200" b="1" baseline="0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 Strategy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Organizing the Firm’s </a:t>
                      </a:r>
                      <a:br>
                        <a:rPr lang="en-US" sz="12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</a:br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Marketing Efforts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6092"/>
                    </a:solidFill>
                  </a:tcPr>
                </a:tc>
              </a:tr>
              <a:tr h="1737360">
                <a:tc>
                  <a:txBody>
                    <a:bodyPr/>
                    <a:lstStyle/>
                    <a:p>
                      <a:pPr marL="115888" indent="-115888">
                        <a:spcBef>
                          <a:spcPts val="300"/>
                        </a:spcBef>
                        <a:buFont typeface="+mj-lt"/>
                        <a:buNone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Customer Service</a:t>
                      </a:r>
                    </a:p>
                    <a:p>
                      <a:pPr marL="115888" indent="-115888">
                        <a:spcBef>
                          <a:spcPts val="300"/>
                        </a:spcBef>
                        <a:buFont typeface="+mj-lt"/>
                        <a:buNone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Finance</a:t>
                      </a:r>
                    </a:p>
                    <a:p>
                      <a:pPr marL="115888" indent="-115888">
                        <a:spcBef>
                          <a:spcPts val="300"/>
                        </a:spcBef>
                        <a:buFont typeface="+mj-lt"/>
                        <a:buNone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Human Resources</a:t>
                      </a:r>
                    </a:p>
                    <a:p>
                      <a:pPr marL="115888" indent="-115888">
                        <a:spcBef>
                          <a:spcPts val="300"/>
                        </a:spcBef>
                        <a:buFont typeface="+mj-lt"/>
                        <a:buNone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Operations/Supply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Chain</a:t>
                      </a:r>
                    </a:p>
                    <a:p>
                      <a:pPr marL="115888" indent="-115888">
                        <a:spcBef>
                          <a:spcPts val="300"/>
                        </a:spcBef>
                        <a:buFont typeface="+mj-lt"/>
                        <a:buNone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Research, Development</a:t>
                      </a:r>
                      <a:endParaRPr lang="en-US" sz="1200" b="1" dirty="0" smtClean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  <a:p>
                      <a:pPr marL="115888" indent="-115888">
                        <a:spcBef>
                          <a:spcPts val="300"/>
                        </a:spcBef>
                        <a:buFont typeface="+mj-lt"/>
                        <a:buNone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Sales</a:t>
                      </a:r>
                    </a:p>
                    <a:p>
                      <a:pPr marL="115888" indent="-115888">
                        <a:spcBef>
                          <a:spcPts val="300"/>
                        </a:spcBef>
                        <a:buFont typeface="+mj-lt"/>
                        <a:buNone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Integrated Systems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5888" indent="-115888">
                        <a:spcBef>
                          <a:spcPts val="300"/>
                        </a:spcBef>
                        <a:buFont typeface="+mj-lt"/>
                        <a:buNone/>
                      </a:pPr>
                      <a:endParaRPr lang="en-US" sz="1200" b="1" baseline="0" dirty="0" smtClean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5888" indent="-115888">
                        <a:spcBef>
                          <a:spcPts val="300"/>
                        </a:spcBef>
                        <a:buFont typeface="+mj-lt"/>
                        <a:buNone/>
                      </a:pP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Traditional Organizational Models</a:t>
                      </a:r>
                    </a:p>
                    <a:p>
                      <a:pPr marL="115888" indent="-115888">
                        <a:spcBef>
                          <a:spcPts val="300"/>
                        </a:spcBef>
                        <a:buFont typeface="+mj-lt"/>
                        <a:buNone/>
                      </a:pP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Newer Nontraditional Organizational Models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115888" marR="0" indent="-115888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Systems/Processes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938" indent="-7938" algn="ctr">
                        <a:spcBef>
                          <a:spcPts val="300"/>
                        </a:spcBef>
                        <a:buFont typeface="+mj-lt"/>
                        <a:buNone/>
                        <a:tabLst/>
                      </a:pPr>
                      <a:r>
                        <a:rPr lang="en-US" sz="1200" b="1" baseline="0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Managing Human Resources</a:t>
                      </a:r>
                      <a:endParaRPr lang="en-US" sz="1200" b="1" baseline="0" dirty="0" smtClean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938" marR="0" indent="-7938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873A1F"/>
                          </a:solidFill>
                          <a:latin typeface="Arial Narrow" charset="0"/>
                          <a:ea typeface="Arial Narrow" charset="0"/>
                          <a:cs typeface="Arial Narrow" charset="0"/>
                        </a:rPr>
                        <a:t>Sustaining </a:t>
                      </a:r>
                      <a:r>
                        <a:rPr lang="en-US" sz="1400" b="1" baseline="0" dirty="0" smtClean="0">
                          <a:solidFill>
                            <a:srgbClr val="873A1F"/>
                          </a:solidFill>
                          <a:latin typeface="Arial Narrow" charset="0"/>
                          <a:ea typeface="Arial Narrow" charset="0"/>
                          <a:cs typeface="Arial Narrow" charset="0"/>
                        </a:rPr>
                        <a:t>an External Orientation</a:t>
                      </a:r>
                      <a:endParaRPr lang="en-US" sz="1400" b="1" dirty="0" smtClean="0">
                        <a:solidFill>
                          <a:srgbClr val="873A1F"/>
                        </a:solidFill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5888" marR="0" indent="-1158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rgbClr val="873A1F"/>
                        </a:solidFill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97280">
                <a:tc>
                  <a:txBody>
                    <a:bodyPr/>
                    <a:lstStyle/>
                    <a:p>
                      <a:pPr marL="115888" indent="-115888">
                        <a:spcBef>
                          <a:spcPts val="600"/>
                        </a:spcBef>
                        <a:buFont typeface="+mj-lt"/>
                        <a:buNone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Hard Systems</a:t>
                      </a:r>
                    </a:p>
                    <a:p>
                      <a:pPr marL="115888" indent="-115888">
                        <a:spcBef>
                          <a:spcPts val="600"/>
                        </a:spcBef>
                        <a:buFont typeface="+mj-lt"/>
                        <a:buNone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Soft Systems</a:t>
                      </a:r>
                    </a:p>
                    <a:p>
                      <a:pPr marL="115888" indent="-115888">
                        <a:spcBef>
                          <a:spcPts val="600"/>
                        </a:spcBef>
                        <a:buFont typeface="+mj-lt"/>
                        <a:buNone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Optimizing Firm Systems/Processes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5888" indent="-115888">
                        <a:spcBef>
                          <a:spcPts val="300"/>
                        </a:spcBef>
                        <a:buFont typeface="+mj-lt"/>
                        <a:buNone/>
                      </a:pPr>
                      <a:endParaRPr lang="en-US" sz="1200" b="1" baseline="0" dirty="0" smtClean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15888" indent="-115888">
                        <a:spcBef>
                          <a:spcPts val="300"/>
                        </a:spcBef>
                        <a:buFont typeface="+mj-lt"/>
                        <a:buNone/>
                      </a:pPr>
                      <a:endParaRPr lang="en-US" sz="1200" b="1" baseline="0" dirty="0" smtClean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5888" indent="-115888">
                        <a:spcBef>
                          <a:spcPts val="300"/>
                        </a:spcBef>
                        <a:buFont typeface="+mj-lt"/>
                        <a:buNone/>
                      </a:pPr>
                      <a:endParaRPr lang="en-US" sz="1200" b="1" baseline="0" dirty="0" smtClean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604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600" dirty="0" smtClean="0">
                <a:solidFill>
                  <a:schemeClr val="bg1"/>
                </a:solidFill>
                <a:latin typeface="Arial Narrow"/>
                <a:cs typeface="Arial Narrow"/>
              </a:rPr>
              <a:t>Ensuring the Firm Implements the Market Offer as Planned</a:t>
            </a:r>
            <a:endParaRPr lang="en-US" sz="26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8696" y="1600200"/>
            <a:ext cx="7971784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 smtClean="0">
                <a:latin typeface="Arial Narrow"/>
                <a:cs typeface="Arial Narrow"/>
              </a:rPr>
              <a:t>Session Roadmap A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Functional excellence in externally oriented firms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A framework for developing an external orientation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Sustaining an external orientation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600" dirty="0" smtClean="0">
                <a:solidFill>
                  <a:schemeClr val="bg1"/>
                </a:solidFill>
                <a:latin typeface="Arial Narrow"/>
                <a:cs typeface="Arial Narrow"/>
              </a:rPr>
              <a:t>Ensuring the Firm Implements the Market Offer as Planned</a:t>
            </a:r>
            <a:endParaRPr lang="en-US" sz="26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38696" y="1600200"/>
            <a:ext cx="7971784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 smtClean="0">
                <a:latin typeface="Arial Narrow"/>
                <a:cs typeface="Arial Narrow"/>
              </a:rPr>
              <a:t>Session Roadmap A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Functional excellence in externally oriented firms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A framework for developing an external orientation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Sustaining an external orientation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Functional Excellence in Externally Oriented Firms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38696" y="1600200"/>
            <a:ext cx="7292217" cy="45243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8600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Customer service – may deliver customer value and help secure differential advantage</a:t>
            </a:r>
          </a:p>
          <a:p>
            <a:pPr marL="228600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Finance – opportunities to craft favorable deals with customers</a:t>
            </a:r>
          </a:p>
          <a:p>
            <a:pPr marL="228600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Human resources – differential advantage from excellence in recruiting, selecting, and </a:t>
            </a:r>
            <a:r>
              <a:rPr lang="en-US" b="1" dirty="0" err="1" smtClean="0">
                <a:latin typeface="Arial Narrow"/>
                <a:cs typeface="Arial Narrow"/>
              </a:rPr>
              <a:t>onboarding</a:t>
            </a:r>
            <a:r>
              <a:rPr lang="en-US" b="1" dirty="0" smtClean="0">
                <a:latin typeface="Arial Narrow"/>
                <a:cs typeface="Arial Narrow"/>
              </a:rPr>
              <a:t> talent</a:t>
            </a:r>
          </a:p>
          <a:p>
            <a:pPr marL="228600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Operations and the supply chain – excellence provides basis for price flexibility; especially important in services where customers interface with firm operations</a:t>
            </a:r>
          </a:p>
          <a:p>
            <a:pPr marL="228600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Research &amp; development – provide steady stream of new products</a:t>
            </a:r>
          </a:p>
          <a:p>
            <a:pPr marL="228600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Sales – salespeople continually interface with customers; maybe the key to firm success</a:t>
            </a:r>
          </a:p>
          <a:p>
            <a:pPr marL="228600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Integrated systems – ability to integrate efforts from many different functions can drive success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5002</TotalTime>
  <Words>1020</Words>
  <Application>Microsoft Macintosh PowerPoint</Application>
  <PresentationFormat>On-screen Show (4:3)</PresentationFormat>
  <Paragraphs>470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2" baseType="lpstr">
      <vt:lpstr>Arial Narrow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Anna B. Type &amp; Graphics</Company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Anna Botelho</dc:creator>
  <cp:lastModifiedBy>Anna Botelho</cp:lastModifiedBy>
  <cp:revision>167</cp:revision>
  <dcterms:created xsi:type="dcterms:W3CDTF">2016-05-02T18:00:04Z</dcterms:created>
  <dcterms:modified xsi:type="dcterms:W3CDTF">2017-02-21T16:15:10Z</dcterms:modified>
</cp:coreProperties>
</file>