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52"/>
  </p:notesMasterIdLst>
  <p:sldIdLst>
    <p:sldId id="257" r:id="rId3"/>
    <p:sldId id="258" r:id="rId4"/>
    <p:sldId id="259" r:id="rId5"/>
    <p:sldId id="340" r:id="rId6"/>
    <p:sldId id="264" r:id="rId7"/>
    <p:sldId id="342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6" r:id="rId17"/>
    <p:sldId id="265" r:id="rId18"/>
    <p:sldId id="266" r:id="rId19"/>
    <p:sldId id="267" r:id="rId20"/>
    <p:sldId id="268" r:id="rId21"/>
    <p:sldId id="269" r:id="rId22"/>
    <p:sldId id="345" r:id="rId23"/>
    <p:sldId id="346" r:id="rId24"/>
    <p:sldId id="319" r:id="rId25"/>
    <p:sldId id="270" r:id="rId26"/>
    <p:sldId id="273" r:id="rId27"/>
    <p:sldId id="274" r:id="rId28"/>
    <p:sldId id="344" r:id="rId29"/>
    <p:sldId id="293" r:id="rId30"/>
    <p:sldId id="295" r:id="rId31"/>
    <p:sldId id="296" r:id="rId32"/>
    <p:sldId id="297" r:id="rId33"/>
    <p:sldId id="304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31" r:id="rId44"/>
    <p:sldId id="332" r:id="rId45"/>
    <p:sldId id="335" r:id="rId46"/>
    <p:sldId id="336" r:id="rId47"/>
    <p:sldId id="337" r:id="rId48"/>
    <p:sldId id="338" r:id="rId49"/>
    <p:sldId id="339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3A1F"/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134" autoAdjust="0"/>
    <p:restoredTop sz="86429" autoAdjust="0"/>
  </p:normalViewPr>
  <p:slideViewPr>
    <p:cSldViewPr snapToGrid="0" snapToObjects="1">
      <p:cViewPr varScale="1">
        <p:scale>
          <a:sx n="122" d="100"/>
          <a:sy n="122" d="100"/>
        </p:scale>
        <p:origin x="1096" y="20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C11C3-08C4-8C4D-BB23-BDC3884C6C23}" type="datetimeFigureOut">
              <a:rPr lang="en-US" smtClean="0"/>
              <a:pPr/>
              <a:t>2/17/17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B93B4-54EC-B245-B27D-B05EA4C82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93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B93B4-54EC-B245-B27D-B05EA4C82E6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6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777181-D5C5-8248-8D66-BC013213FD32}" type="datetimeFigureOut">
              <a:rPr lang="en-US" smtClean="0"/>
              <a:pPr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F245E-079B-5F44-953A-9EACFA09C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777181-D5C5-8248-8D66-BC013213FD32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2/17/17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F245E-079B-5F44-953A-9EACFA09CA8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09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8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8280"/>
            <a:ext cx="9144000" cy="299720"/>
          </a:xfrm>
          <a:prstGeom prst="rect">
            <a:avLst/>
          </a:prstGeom>
          <a:solidFill>
            <a:srgbClr val="873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741920" y="6647930"/>
            <a:ext cx="1157368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cap="all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Presentation </a:t>
            </a:r>
            <a:r>
              <a:rPr lang="en-US" sz="800" b="1" kern="1200" cap="all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2 </a:t>
            </a:r>
            <a:r>
              <a:rPr lang="en-US" sz="800" b="1" kern="1200" cap="all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of 20 / </a:t>
            </a:r>
            <a:fld id="{850B1DE9-7D38-6A4C-824C-6768CAFECB05}" type="slidenum">
              <a:rPr lang="en-US" sz="800" b="1" kern="1200" cap="all" baseline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b="1" kern="1200" cap="all" baseline="300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77800" y="6647930"/>
            <a:ext cx="1598194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cap="none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© Noel Capon, 2017. All rights reserved.</a:t>
            </a:r>
            <a:endParaRPr lang="en-US" sz="800" b="1" kern="1200" cap="none" baseline="300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739" y="-8820"/>
            <a:ext cx="9293939" cy="686681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15200" y="1143000"/>
            <a:ext cx="1397819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defRPr/>
            </a:pPr>
            <a:r>
              <a:rPr lang="en-US" sz="800" cap="all" dirty="0" smtClean="0">
                <a:solidFill>
                  <a:prstClr val="black"/>
                </a:solidFill>
                <a:latin typeface="Arial"/>
                <a:cs typeface="Arial"/>
              </a:rPr>
              <a:t>Presentation 2 of 25 / </a:t>
            </a:r>
            <a:fld id="{850B1DE9-7D38-6A4C-824C-6768CAFECB05}" type="slidenum">
              <a:rPr lang="en-US" sz="800" cap="all" smtClean="0">
                <a:solidFill>
                  <a:prstClr val="black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800" cap="all" baseline="30000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030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8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71599" y="1940008"/>
            <a:ext cx="7326808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Managing Markets Strategically</a:t>
            </a:r>
          </a:p>
          <a:p>
            <a:pPr rtl="0"/>
            <a:r>
              <a:rPr lang="en-US" sz="2000" b="1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Professor Noel Capon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R.C. Kopf Professor of International Marketing 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Columbia Business School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New York, NY</a:t>
            </a:r>
            <a:endParaRPr lang="en-US" sz="1400" dirty="0">
              <a:latin typeface="Arial Narrow"/>
              <a:cs typeface="Arial Narrow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71599" y="3902964"/>
            <a:ext cx="6207552" cy="1445003"/>
            <a:chOff x="136772" y="3872484"/>
            <a:chExt cx="7463482" cy="1737360"/>
          </a:xfrm>
        </p:grpSpPr>
        <p:pic>
          <p:nvPicPr>
            <p:cNvPr id="16" name="Picture 15" descr="TVM Cover 4th editio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303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Picture 16" descr="CMF 2015 Cover 4th editi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2315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Picture 17" descr="MM21c 2015 Cover 4th editio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Picture 18" descr="TVM Cover 4th editio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73014" y="3886200"/>
              <a:ext cx="108385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 descr="TVM Cover 4th editio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5542" y="3886200"/>
              <a:ext cx="112471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72" y="3872484"/>
              <a:ext cx="1216152" cy="17373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Netflix </a:t>
            </a:r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Stock Price Performance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9206" t="25227" r="34682" b="15073"/>
          <a:stretch/>
        </p:blipFill>
        <p:spPr>
          <a:xfrm>
            <a:off x="914401" y="2286000"/>
            <a:ext cx="6841175" cy="3783368"/>
          </a:xfrm>
          <a:prstGeom prst="rect">
            <a:avLst/>
          </a:prstGeom>
        </p:spPr>
      </p:pic>
      <p:pic>
        <p:nvPicPr>
          <p:cNvPr id="9" name="Picture 8" descr="netflix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00200"/>
            <a:ext cx="928688" cy="5229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Apple Stock </a:t>
            </a:r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Price Performance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9127" t="25380" r="34603" b="15531"/>
          <a:stretch/>
        </p:blipFill>
        <p:spPr>
          <a:xfrm>
            <a:off x="914400" y="2286000"/>
            <a:ext cx="6860439" cy="3744647"/>
          </a:xfrm>
          <a:prstGeom prst="rect">
            <a:avLst/>
          </a:prstGeom>
        </p:spPr>
      </p:pic>
      <p:pic>
        <p:nvPicPr>
          <p:cNvPr id="9" name="Picture 8" descr="Apple logo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88132"/>
            <a:ext cx="564515" cy="6800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Nokia Stock </a:t>
            </a:r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Price Performance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9444" t="25532" r="34682" b="15378"/>
          <a:stretch/>
        </p:blipFill>
        <p:spPr>
          <a:xfrm>
            <a:off x="914400" y="2286000"/>
            <a:ext cx="6812158" cy="3744711"/>
          </a:xfrm>
          <a:prstGeom prst="rect">
            <a:avLst/>
          </a:prstGeom>
        </p:spPr>
      </p:pic>
      <p:pic>
        <p:nvPicPr>
          <p:cNvPr id="9" name="Picture 8" descr="nokia logo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12269"/>
            <a:ext cx="1752600" cy="295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Kodak Stock </a:t>
            </a:r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Price Performance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86000"/>
            <a:ext cx="7029450" cy="3257550"/>
          </a:xfrm>
          <a:prstGeom prst="rect">
            <a:avLst/>
          </a:prstGeom>
        </p:spPr>
      </p:pic>
      <p:pic>
        <p:nvPicPr>
          <p:cNvPr id="9" name="Picture 8" descr="kodak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56893"/>
            <a:ext cx="756514" cy="6623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7336112" y="4566552"/>
            <a:ext cx="1353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latin typeface="Arial Narrow"/>
                <a:cs typeface="Arial Narrow"/>
              </a:rPr>
              <a:t>© Yahoo Inc.</a:t>
            </a:r>
            <a:endParaRPr lang="en-US" sz="900" dirty="0">
              <a:latin typeface="Arial Narrow"/>
              <a:cs typeface="Arial Narrow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Samsung Stock </a:t>
            </a:r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Price Performance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9047" t="25227" r="34603" b="14768"/>
          <a:stretch/>
        </p:blipFill>
        <p:spPr>
          <a:xfrm>
            <a:off x="914400" y="2286000"/>
            <a:ext cx="6870192" cy="3802697"/>
          </a:xfrm>
          <a:prstGeom prst="rect">
            <a:avLst/>
          </a:prstGeom>
        </p:spPr>
      </p:pic>
      <p:pic>
        <p:nvPicPr>
          <p:cNvPr id="9" name="Picture 8" descr="Samsung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00200"/>
            <a:ext cx="1276350" cy="42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The Value of Customers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05828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Core Topics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•	Why are customers so important for the firm?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	</a:t>
            </a:r>
            <a:r>
              <a:rPr lang="en-US" sz="2400" b="1" i="1" dirty="0" smtClean="0">
                <a:solidFill>
                  <a:srgbClr val="376092"/>
                </a:solidFill>
                <a:latin typeface="Arial Narrow"/>
                <a:cs typeface="Arial Narrow"/>
              </a:rPr>
              <a:t>Customer Lifetime Value (CLV)</a:t>
            </a:r>
          </a:p>
          <a:p>
            <a:pPr marL="682625" indent="-223838" defTabSz="454025">
              <a:spcBef>
                <a:spcPts val="24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•	How can the firm bind customers closer?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400" b="1" i="1" dirty="0" smtClean="0">
                <a:solidFill>
                  <a:srgbClr val="376092"/>
                </a:solidFill>
                <a:latin typeface="Arial Narrow"/>
                <a:cs typeface="Arial Narrow"/>
              </a:rPr>
              <a:t>	Customer Relationship Management (CRM)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Why Are Customers So Important for the Firm?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05828" cy="2923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Customer lifetime value (CLV)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Profit margin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Customer retention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Addressing current customers and potential customers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Customer suitability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Why Are Customers So Important for the Firm?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1600200"/>
            <a:ext cx="7705828" cy="2739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Customer lifetime value (CLV)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Profit margin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Customer retention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Addressing current customers and potential customers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Customer suitability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Customer Lifetime Value (CLV)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55544" y="1619048"/>
          <a:ext cx="6096000" cy="1021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2128"/>
                <a:gridCol w="861872"/>
                <a:gridCol w="283242"/>
                <a:gridCol w="978553"/>
                <a:gridCol w="281073"/>
                <a:gridCol w="1322010"/>
                <a:gridCol w="301971"/>
                <a:gridCol w="1405151"/>
              </a:tblGrid>
              <a:tr h="3403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 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Arial Narrow"/>
                          <a:cs typeface="Arial Narrow"/>
                        </a:rPr>
                        <a:t>Year 1</a:t>
                      </a:r>
                      <a:endParaRPr lang="en-US" sz="1600" i="1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i="1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Arial Narrow"/>
                          <a:cs typeface="Arial Narrow"/>
                        </a:rPr>
                        <a:t>Year 2</a:t>
                      </a:r>
                      <a:endParaRPr lang="en-US" sz="1600" i="1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i="1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Arial Narrow"/>
                          <a:cs typeface="Arial Narrow"/>
                        </a:rPr>
                        <a:t>Year 3</a:t>
                      </a:r>
                      <a:endParaRPr lang="en-US" sz="1600" i="1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40360">
                <a:tc rowSpan="2"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CLV =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lang="en-US" sz="1600" baseline="-25000" dirty="0" smtClean="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dirty="0" err="1" smtClean="0">
                          <a:latin typeface="Arial Narrow"/>
                          <a:cs typeface="Arial Narrow"/>
                        </a:rPr>
                        <a:t>x</a:t>
                      </a: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 r</a:t>
                      </a:r>
                      <a:r>
                        <a:rPr lang="en-US" sz="1600" baseline="-25000" dirty="0" smtClean="0">
                          <a:latin typeface="Arial Narrow"/>
                          <a:cs typeface="Arial Narrow"/>
                        </a:rPr>
                        <a:t>1</a:t>
                      </a:r>
                      <a:endParaRPr lang="en-US" sz="1600" baseline="-25000" dirty="0">
                        <a:latin typeface="Arial Narrow"/>
                        <a:cs typeface="Arial Narrow"/>
                      </a:endParaRPr>
                    </a:p>
                  </a:txBody>
                  <a:tcP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+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lang="en-US" sz="1600" baseline="-25000" dirty="0" smtClean="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dirty="0" err="1" smtClean="0">
                          <a:latin typeface="Arial Narrow"/>
                          <a:cs typeface="Arial Narrow"/>
                        </a:rPr>
                        <a:t>x</a:t>
                      </a: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 r</a:t>
                      </a:r>
                      <a:r>
                        <a:rPr lang="en-US" sz="1600" baseline="-25000" dirty="0" smtClean="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dirty="0" err="1" smtClean="0">
                          <a:latin typeface="Arial Narrow"/>
                          <a:cs typeface="Arial Narrow"/>
                        </a:rPr>
                        <a:t>x</a:t>
                      </a: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 r</a:t>
                      </a:r>
                      <a:r>
                        <a:rPr lang="en-US" sz="1600" baseline="-2500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1600" baseline="-25000" dirty="0">
                        <a:latin typeface="Arial Narrow"/>
                        <a:cs typeface="Arial Narrow"/>
                      </a:endParaRPr>
                    </a:p>
                  </a:txBody>
                  <a:tcP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+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lang="en-US" sz="1600" baseline="-25000" dirty="0" smtClean="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dirty="0" err="1" smtClean="0">
                          <a:latin typeface="Arial Narrow"/>
                          <a:cs typeface="Arial Narrow"/>
                        </a:rPr>
                        <a:t>x</a:t>
                      </a: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 r</a:t>
                      </a:r>
                      <a:r>
                        <a:rPr lang="en-US" sz="1600" baseline="-25000" dirty="0" smtClean="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 Narrow"/>
                          <a:cs typeface="Arial Narrow"/>
                        </a:rPr>
                        <a:t>x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r</a:t>
                      </a:r>
                      <a:r>
                        <a:rPr lang="en-US" sz="1600" baseline="-25000" dirty="0" smtClean="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 Narrow"/>
                          <a:cs typeface="Arial Narrow"/>
                        </a:rPr>
                        <a:t>x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r</a:t>
                      </a:r>
                      <a:r>
                        <a:rPr lang="en-US" sz="1600" baseline="-25000" dirty="0" smtClean="0">
                          <a:latin typeface="Arial Narrow"/>
                          <a:cs typeface="Arial Narrow"/>
                        </a:rPr>
                        <a:t>3</a:t>
                      </a:r>
                      <a:endParaRPr lang="en-US" sz="1600" baseline="-25000" dirty="0">
                        <a:latin typeface="Arial Narrow"/>
                        <a:cs typeface="Arial Narrow"/>
                      </a:endParaRPr>
                    </a:p>
                  </a:txBody>
                  <a:tcP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+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600" baseline="30000" dirty="0" smtClean="0">
                          <a:latin typeface="Arial Narrow"/>
                          <a:cs typeface="Arial Narrow"/>
                        </a:rPr>
                        <a:t>………</a:t>
                      </a:r>
                      <a:endParaRPr lang="en-US" sz="1600" baseline="30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</a:tr>
              <a:tr h="340360">
                <a:tc vMerge="1">
                  <a:txBody>
                    <a:bodyPr/>
                    <a:lstStyle/>
                    <a:p>
                      <a:endParaRPr lang="en-US" sz="14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(1 + </a:t>
                      </a:r>
                      <a:r>
                        <a:rPr lang="en-US" sz="1600" dirty="0" err="1" smtClean="0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)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(1 + d)</a:t>
                      </a:r>
                      <a:r>
                        <a:rPr lang="en-US" sz="1600" baseline="3000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1600" baseline="30000" dirty="0">
                        <a:latin typeface="Arial Narrow"/>
                        <a:cs typeface="Arial Narrow"/>
                      </a:endParaRPr>
                    </a:p>
                  </a:txBody>
                  <a:tcP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(1 + d)</a:t>
                      </a:r>
                      <a:r>
                        <a:rPr lang="en-US" sz="1600" baseline="30000" dirty="0" smtClean="0">
                          <a:latin typeface="Arial Narrow"/>
                          <a:cs typeface="Arial Narrow"/>
                        </a:rPr>
                        <a:t>3</a:t>
                      </a:r>
                      <a:endParaRPr lang="en-US" sz="1600" baseline="30000" dirty="0">
                        <a:latin typeface="Arial Narrow"/>
                        <a:cs typeface="Arial Narrow"/>
                      </a:endParaRPr>
                    </a:p>
                  </a:txBody>
                  <a:tcP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405675" y="3362632"/>
            <a:ext cx="6818330" cy="1508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 err="1" smtClean="0">
                <a:latin typeface="Arial Narrow"/>
                <a:cs typeface="Arial Narrow"/>
              </a:rPr>
              <a:t>m</a:t>
            </a:r>
            <a:r>
              <a:rPr lang="en-US" sz="1400" b="1" dirty="0" smtClean="0">
                <a:latin typeface="Arial Narrow"/>
                <a:cs typeface="Arial Narrow"/>
              </a:rPr>
              <a:t> = profit margin</a:t>
            </a:r>
          </a:p>
          <a:p>
            <a:r>
              <a:rPr lang="en-US" sz="1400" b="1" dirty="0" smtClean="0">
                <a:latin typeface="Arial Narrow"/>
                <a:cs typeface="Arial Narrow"/>
              </a:rPr>
              <a:t>r = customer retention rate</a:t>
            </a:r>
          </a:p>
          <a:p>
            <a:r>
              <a:rPr lang="en-US" sz="1400" b="1" dirty="0" smtClean="0">
                <a:latin typeface="Arial Narrow"/>
                <a:cs typeface="Arial Narrow"/>
              </a:rPr>
              <a:t>d = discount rate (cost of capital)</a:t>
            </a:r>
          </a:p>
          <a:p>
            <a:pPr marL="1539875" indent="-1539875">
              <a:spcBef>
                <a:spcPts val="2400"/>
              </a:spcBef>
            </a:pPr>
            <a:r>
              <a:rPr lang="en-US" b="1" dirty="0" smtClean="0">
                <a:latin typeface="Arial Narrow"/>
                <a:cs typeface="Arial Narrow"/>
              </a:rPr>
              <a:t>Definition: CLV =	Discounted profit margin earned from the customer, factored by customer retention rate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Customer Lifetime Value (CLV)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378754"/>
              </p:ext>
            </p:extLst>
          </p:nvPr>
        </p:nvGraphicFramePr>
        <p:xfrm>
          <a:off x="1652106" y="3392868"/>
          <a:ext cx="1630271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8300"/>
                <a:gridCol w="921971"/>
              </a:tblGrid>
              <a:tr h="326482">
                <a:tc rowSpan="2"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CLV =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dirty="0" err="1" smtClean="0">
                          <a:latin typeface="Arial Narrow"/>
                          <a:cs typeface="Arial Narrow"/>
                        </a:rPr>
                        <a:t>x</a:t>
                      </a: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dirty="0" err="1" smtClean="0">
                          <a:latin typeface="Arial Narrow"/>
                          <a:cs typeface="Arial Narrow"/>
                        </a:rPr>
                        <a:t>m</a:t>
                      </a:r>
                      <a:endParaRPr lang="en-US" sz="1600" baseline="-25000" dirty="0">
                        <a:latin typeface="Arial Narrow"/>
                        <a:cs typeface="Arial Narrow"/>
                      </a:endParaRPr>
                    </a:p>
                  </a:txBody>
                  <a:tcP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82">
                <a:tc vMerge="1">
                  <a:txBody>
                    <a:bodyPr/>
                    <a:lstStyle/>
                    <a:p>
                      <a:endParaRPr lang="en-US" sz="14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(1 + </a:t>
                      </a:r>
                      <a:r>
                        <a:rPr lang="en-US" sz="1600" dirty="0" err="1" smtClean="0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 – </a:t>
                      </a:r>
                      <a:r>
                        <a:rPr lang="en-US" sz="1600" dirty="0" err="1" smtClean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)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813234" y="4359551"/>
            <a:ext cx="6818330" cy="610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m</a:t>
            </a:r>
            <a:r>
              <a:rPr lang="en-US" sz="1400" b="1" baseline="-25000" dirty="0" smtClean="0">
                <a:latin typeface="Arial Narrow"/>
                <a:cs typeface="Arial Narrow"/>
              </a:rPr>
              <a:t>1</a:t>
            </a:r>
            <a:r>
              <a:rPr lang="en-US" sz="1400" b="1" dirty="0" smtClean="0">
                <a:latin typeface="Arial Narrow"/>
                <a:cs typeface="Arial Narrow"/>
              </a:rPr>
              <a:t> = m</a:t>
            </a:r>
            <a:r>
              <a:rPr lang="en-US" sz="1400" b="1" baseline="-25000" dirty="0" smtClean="0">
                <a:latin typeface="Arial Narrow"/>
                <a:cs typeface="Arial Narrow"/>
              </a:rPr>
              <a:t>2</a:t>
            </a:r>
            <a:r>
              <a:rPr lang="en-US" sz="1400" b="1" dirty="0" smtClean="0">
                <a:latin typeface="Arial Narrow"/>
                <a:cs typeface="Arial Narrow"/>
              </a:rPr>
              <a:t> = m</a:t>
            </a:r>
            <a:r>
              <a:rPr lang="en-US" sz="1400" b="1" baseline="-25000" dirty="0" smtClean="0">
                <a:latin typeface="Arial Narrow"/>
                <a:cs typeface="Arial Narrow"/>
              </a:rPr>
              <a:t>3</a:t>
            </a:r>
            <a:r>
              <a:rPr lang="en-US" sz="1400" b="1" dirty="0" smtClean="0">
                <a:latin typeface="Arial Narrow"/>
                <a:cs typeface="Arial Narrow"/>
              </a:rPr>
              <a:t> … = </a:t>
            </a:r>
            <a:r>
              <a:rPr lang="en-US" sz="1400" b="1" dirty="0" err="1" smtClean="0">
                <a:latin typeface="Arial Narrow"/>
                <a:cs typeface="Arial Narrow"/>
              </a:rPr>
              <a:t>m</a:t>
            </a:r>
            <a:endParaRPr lang="en-US" sz="1400" b="1" dirty="0" smtClean="0">
              <a:latin typeface="Arial Narrow"/>
              <a:cs typeface="Arial Narrow"/>
            </a:endParaRPr>
          </a:p>
          <a:p>
            <a:pPr>
              <a:lnSpc>
                <a:spcPct val="200000"/>
              </a:lnSpc>
            </a:pPr>
            <a:r>
              <a:rPr lang="en-US" sz="1400" b="1" dirty="0" smtClean="0">
                <a:latin typeface="Arial Narrow"/>
                <a:cs typeface="Arial Narrow"/>
              </a:rPr>
              <a:t>r</a:t>
            </a:r>
            <a:r>
              <a:rPr lang="en-US" sz="1400" b="1" baseline="-25000" dirty="0" smtClean="0">
                <a:latin typeface="Arial Narrow"/>
                <a:cs typeface="Arial Narrow"/>
              </a:rPr>
              <a:t>1</a:t>
            </a:r>
            <a:r>
              <a:rPr lang="en-US" sz="1400" b="1" dirty="0" smtClean="0">
                <a:latin typeface="Arial Narrow"/>
                <a:cs typeface="Arial Narrow"/>
              </a:rPr>
              <a:t> = r</a:t>
            </a:r>
            <a:r>
              <a:rPr lang="en-US" sz="1400" b="1" baseline="-25000" dirty="0" smtClean="0">
                <a:latin typeface="Arial Narrow"/>
                <a:cs typeface="Arial Narrow"/>
              </a:rPr>
              <a:t>2</a:t>
            </a:r>
            <a:r>
              <a:rPr lang="en-US" sz="1400" b="1" dirty="0" smtClean="0">
                <a:latin typeface="Arial Narrow"/>
                <a:cs typeface="Arial Narrow"/>
              </a:rPr>
              <a:t> = r</a:t>
            </a:r>
            <a:r>
              <a:rPr lang="en-US" sz="1400" b="1" baseline="-25000" dirty="0" smtClean="0">
                <a:latin typeface="Arial Narrow"/>
                <a:cs typeface="Arial Narrow"/>
              </a:rPr>
              <a:t>3</a:t>
            </a:r>
            <a:r>
              <a:rPr lang="en-US" sz="1400" b="1" dirty="0" smtClean="0">
                <a:latin typeface="Arial Narrow"/>
                <a:cs typeface="Arial Narrow"/>
              </a:rPr>
              <a:t> … = </a:t>
            </a:r>
            <a:r>
              <a:rPr lang="en-US" sz="1400" b="1" dirty="0" err="1" smtClean="0">
                <a:latin typeface="Arial Narrow"/>
                <a:cs typeface="Arial Narrow"/>
              </a:rPr>
              <a:t>r</a:t>
            </a:r>
            <a:endParaRPr lang="en-US" sz="1400" b="1" dirty="0" smtClean="0">
              <a:latin typeface="Arial Narrow"/>
              <a:cs typeface="Arial Narrow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5675" y="1600200"/>
            <a:ext cx="6818330" cy="1446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539875" indent="-1539875">
              <a:spcBef>
                <a:spcPts val="24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Customer Lifetime Value depends on three factors:</a:t>
            </a:r>
          </a:p>
          <a:p>
            <a:pPr marL="455613" indent="-228600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Profit Margin</a:t>
            </a:r>
          </a:p>
          <a:p>
            <a:pPr marL="455613" indent="-228600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Retention Rate</a:t>
            </a:r>
          </a:p>
          <a:p>
            <a:pPr marL="455613" indent="-228600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Discount Rate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Managing Markets Strategically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196" y="1600200"/>
            <a:ext cx="7713031" cy="3262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600" b="1" dirty="0">
                <a:latin typeface="Arial Narrow"/>
                <a:cs typeface="Arial Narrow"/>
              </a:rPr>
              <a:t>Section </a:t>
            </a:r>
            <a:r>
              <a:rPr lang="en-US" sz="2600" b="1" dirty="0" smtClean="0">
                <a:latin typeface="Arial Narrow"/>
                <a:cs typeface="Arial Narrow"/>
              </a:rPr>
              <a:t>1: </a:t>
            </a:r>
            <a:r>
              <a:rPr lang="en-US" sz="2600" b="1" dirty="0">
                <a:latin typeface="Arial Narrow"/>
                <a:cs typeface="Arial Narrow"/>
              </a:rPr>
              <a:t>Marketing and the Firm</a:t>
            </a:r>
          </a:p>
          <a:p>
            <a:pPr marL="458788"/>
            <a:r>
              <a:rPr lang="en-US" sz="2000" dirty="0">
                <a:latin typeface="Arial Narrow"/>
                <a:cs typeface="Arial Narrow"/>
              </a:rPr>
              <a:t>Chapter 1: Introduction to Managing Marketing</a:t>
            </a:r>
          </a:p>
          <a:p>
            <a:pPr marL="458788"/>
            <a:r>
              <a:rPr lang="en-US" sz="2200" b="1" dirty="0">
                <a:latin typeface="Arial Narrow"/>
                <a:cs typeface="Arial Narrow"/>
              </a:rPr>
              <a:t>Chapter 2: The Value of Customers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Narrow"/>
                <a:cs typeface="Arial Narrow"/>
              </a:rPr>
              <a:t>Section </a:t>
            </a:r>
            <a:r>
              <a:rPr lang="en-US" sz="2400" dirty="0" smtClean="0">
                <a:latin typeface="Arial Narrow"/>
                <a:cs typeface="Arial Narrow"/>
              </a:rPr>
              <a:t>2:  </a:t>
            </a:r>
            <a:r>
              <a:rPr lang="en-US" sz="2400" dirty="0">
                <a:latin typeface="Arial Narrow"/>
                <a:cs typeface="Arial Narrow"/>
              </a:rPr>
              <a:t>Fundamental Insights for Strategic Marketing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Narrow"/>
                <a:cs typeface="Arial Narrow"/>
              </a:rPr>
              <a:t>Transition to Strategic Marketing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Narrow"/>
                <a:cs typeface="Arial Narrow"/>
              </a:rPr>
              <a:t>Section </a:t>
            </a:r>
            <a:r>
              <a:rPr lang="en-US" sz="2400" dirty="0" smtClean="0">
                <a:latin typeface="Arial Narrow"/>
                <a:cs typeface="Arial Narrow"/>
              </a:rPr>
              <a:t>3: </a:t>
            </a:r>
            <a:r>
              <a:rPr lang="en-US" sz="2400" dirty="0">
                <a:latin typeface="Arial Narrow"/>
                <a:cs typeface="Arial Narrow"/>
              </a:rPr>
              <a:t>Strategic Marketing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Narrow"/>
                <a:cs typeface="Arial Narrow"/>
              </a:rPr>
              <a:t>Section </a:t>
            </a:r>
            <a:r>
              <a:rPr lang="en-US" sz="2400" dirty="0" smtClean="0">
                <a:latin typeface="Arial Narrow"/>
                <a:cs typeface="Arial Narrow"/>
              </a:rPr>
              <a:t>4: </a:t>
            </a:r>
            <a:r>
              <a:rPr lang="en-US" sz="2400" dirty="0">
                <a:latin typeface="Arial Narrow"/>
                <a:cs typeface="Arial Narrow"/>
              </a:rPr>
              <a:t>Implementing the Market </a:t>
            </a:r>
            <a:r>
              <a:rPr lang="en-US" sz="2400" dirty="0" smtClean="0">
                <a:latin typeface="Arial Narrow"/>
                <a:cs typeface="Arial Narrow"/>
              </a:rPr>
              <a:t>Strategy</a:t>
            </a:r>
            <a:endParaRPr lang="en-US" sz="2400" dirty="0">
              <a:latin typeface="Arial Narrow"/>
              <a:cs typeface="Arial Narro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Customer Lifetime Value (CLV)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180463" y="2169540"/>
          <a:ext cx="1630271" cy="68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8300"/>
                <a:gridCol w="921971"/>
              </a:tblGrid>
              <a:tr h="340360">
                <a:tc rowSpan="2"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CLV =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dirty="0" err="1" smtClean="0">
                          <a:latin typeface="Arial Narrow"/>
                          <a:cs typeface="Arial Narrow"/>
                        </a:rPr>
                        <a:t>x</a:t>
                      </a: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dirty="0" err="1" smtClean="0">
                          <a:latin typeface="Arial Narrow"/>
                          <a:cs typeface="Arial Narrow"/>
                        </a:rPr>
                        <a:t>m</a:t>
                      </a:r>
                      <a:endParaRPr lang="en-US" sz="1600" baseline="-25000" dirty="0">
                        <a:latin typeface="Arial Narrow"/>
                        <a:cs typeface="Arial Narrow"/>
                      </a:endParaRPr>
                    </a:p>
                  </a:txBody>
                  <a:tcP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360">
                <a:tc vMerge="1">
                  <a:txBody>
                    <a:bodyPr/>
                    <a:lstStyle/>
                    <a:p>
                      <a:endParaRPr lang="en-US" sz="14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(1 + </a:t>
                      </a:r>
                      <a:r>
                        <a:rPr lang="en-US" sz="1600" dirty="0" err="1" smtClean="0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 – </a:t>
                      </a:r>
                      <a:r>
                        <a:rPr lang="en-US" sz="1600" dirty="0" err="1" smtClean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)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3365628" y="1800208"/>
            <a:ext cx="10192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 Narrow"/>
                <a:cs typeface="Arial Narrow"/>
              </a:rPr>
              <a:t>Profit margin</a:t>
            </a:r>
            <a:endParaRPr lang="en-US" sz="14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592122" y="1954097"/>
            <a:ext cx="825556" cy="387014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187410" y="2169540"/>
          <a:ext cx="2519071" cy="68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0334"/>
                <a:gridCol w="978737"/>
              </a:tblGrid>
              <a:tr h="340360">
                <a:tc rowSpan="2"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Margin multiple =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Arial Narrow"/>
                          <a:cs typeface="Arial Narrow"/>
                        </a:rPr>
                        <a:t>r</a:t>
                      </a:r>
                      <a:endParaRPr lang="en-US" sz="1600" baseline="-25000" dirty="0">
                        <a:latin typeface="Arial Narrow"/>
                        <a:cs typeface="Arial Narrow"/>
                      </a:endParaRPr>
                    </a:p>
                  </a:txBody>
                  <a:tcP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360">
                <a:tc vMerge="1">
                  <a:txBody>
                    <a:bodyPr/>
                    <a:lstStyle/>
                    <a:p>
                      <a:endParaRPr lang="en-US" sz="14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(1 + </a:t>
                      </a:r>
                      <a:r>
                        <a:rPr lang="en-US" sz="1600" dirty="0" err="1" smtClean="0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 – </a:t>
                      </a:r>
                      <a:r>
                        <a:rPr lang="en-US" sz="1600" dirty="0" err="1" smtClean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)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494170" y="4145749"/>
          <a:ext cx="1630271" cy="68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8300"/>
                <a:gridCol w="921971"/>
              </a:tblGrid>
              <a:tr h="340360">
                <a:tc rowSpan="2"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CLV =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dirty="0" err="1" smtClean="0">
                          <a:latin typeface="Arial Narrow"/>
                          <a:cs typeface="Arial Narrow"/>
                        </a:rPr>
                        <a:t>x</a:t>
                      </a: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dirty="0" err="1" smtClean="0">
                          <a:latin typeface="Arial Narrow"/>
                          <a:cs typeface="Arial Narrow"/>
                        </a:rPr>
                        <a:t>r</a:t>
                      </a:r>
                      <a:endParaRPr lang="en-US" sz="1600" baseline="-25000" dirty="0">
                        <a:latin typeface="Arial Narrow"/>
                        <a:cs typeface="Arial Narrow"/>
                      </a:endParaRPr>
                    </a:p>
                  </a:txBody>
                  <a:tcP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360">
                <a:tc vMerge="1">
                  <a:txBody>
                    <a:bodyPr/>
                    <a:lstStyle/>
                    <a:p>
                      <a:endParaRPr lang="en-US" sz="14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(1 + </a:t>
                      </a:r>
                      <a:r>
                        <a:rPr lang="en-US" sz="1600" dirty="0" err="1" smtClean="0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 – </a:t>
                      </a:r>
                      <a:r>
                        <a:rPr lang="en-US" sz="1600" dirty="0" err="1" smtClean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)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679335" y="3776417"/>
            <a:ext cx="1813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 Narrow"/>
                <a:cs typeface="Arial Narrow"/>
              </a:rPr>
              <a:t>Increase profit margin, </a:t>
            </a:r>
            <a:r>
              <a:rPr lang="en-US" sz="1400" dirty="0" err="1" smtClean="0">
                <a:latin typeface="Arial Narrow"/>
                <a:cs typeface="Arial Narrow"/>
              </a:rPr>
              <a:t>m</a:t>
            </a:r>
            <a:endParaRPr lang="en-US" sz="1400" dirty="0"/>
          </a:p>
        </p:txBody>
      </p:sp>
      <p:cxnSp>
        <p:nvCxnSpPr>
          <p:cNvPr id="11" name="Straight Connector 10"/>
          <p:cNvCxnSpPr>
            <a:endCxn id="10" idx="1"/>
          </p:cNvCxnSpPr>
          <p:nvPr/>
        </p:nvCxnSpPr>
        <p:spPr>
          <a:xfrm flipV="1">
            <a:off x="2614347" y="3930306"/>
            <a:ext cx="1064988" cy="26750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85893" y="4317320"/>
            <a:ext cx="2435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 Narrow"/>
                <a:cs typeface="Arial Narrow"/>
              </a:rPr>
              <a:t>Increase customer retention rate, </a:t>
            </a:r>
            <a:r>
              <a:rPr lang="en-US" sz="1400" dirty="0" err="1" smtClean="0">
                <a:latin typeface="Arial Narrow"/>
                <a:cs typeface="Arial Narrow"/>
              </a:rPr>
              <a:t>r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4008707" y="5096614"/>
            <a:ext cx="17398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 Narrow"/>
                <a:cs typeface="Arial Narrow"/>
              </a:rPr>
              <a:t>Reduce discount rate, </a:t>
            </a:r>
            <a:r>
              <a:rPr lang="en-US" sz="1400" dirty="0" err="1" smtClean="0">
                <a:latin typeface="Arial Narrow"/>
                <a:cs typeface="Arial Narrow"/>
              </a:rPr>
              <a:t>d</a:t>
            </a:r>
            <a:endParaRPr lang="en-US" sz="1400" dirty="0"/>
          </a:p>
        </p:txBody>
      </p:sp>
      <p:cxnSp>
        <p:nvCxnSpPr>
          <p:cNvPr id="17" name="Straight Connector 16"/>
          <p:cNvCxnSpPr>
            <a:endCxn id="13" idx="1"/>
          </p:cNvCxnSpPr>
          <p:nvPr/>
        </p:nvCxnSpPr>
        <p:spPr>
          <a:xfrm>
            <a:off x="2905829" y="4317320"/>
            <a:ext cx="1680064" cy="153889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3" idx="1"/>
          </p:cNvCxnSpPr>
          <p:nvPr/>
        </p:nvCxnSpPr>
        <p:spPr>
          <a:xfrm flipV="1">
            <a:off x="3058229" y="4471209"/>
            <a:ext cx="1527664" cy="153889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5" idx="1"/>
          </p:cNvCxnSpPr>
          <p:nvPr/>
        </p:nvCxnSpPr>
        <p:spPr>
          <a:xfrm>
            <a:off x="2687217" y="4826470"/>
            <a:ext cx="1321490" cy="424033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Customer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Retention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600" y="1368909"/>
            <a:ext cx="770582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b="1" dirty="0" smtClean="0">
                <a:latin typeface="Arial Narrow"/>
                <a:cs typeface="Arial Narrow"/>
              </a:rPr>
              <a:t>Margin Multiple Values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978039"/>
              </p:ext>
            </p:extLst>
          </p:nvPr>
        </p:nvGraphicFramePr>
        <p:xfrm>
          <a:off x="1393266" y="2352802"/>
          <a:ext cx="4342717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2469"/>
                <a:gridCol w="687243"/>
                <a:gridCol w="668573"/>
                <a:gridCol w="705913"/>
                <a:gridCol w="61851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Discount Rate (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  <a:endParaRPr lang="en-US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Retention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 Rate (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8%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12%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16%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	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20%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60%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1.25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1.15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1.07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1.00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70%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Arial Narrow"/>
                          <a:cs typeface="Arial Narrow"/>
                        </a:rPr>
                        <a:t>1.84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1.67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1.52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1.40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80%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2.86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2.50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2.22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2.99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90%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5.00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4.09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3.46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3.00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95%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7.31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5.59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4.52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3.80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47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Customer Lifetime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Value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600200"/>
            <a:ext cx="770582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b="1" dirty="0" smtClean="0">
                <a:latin typeface="Arial Narrow"/>
                <a:cs typeface="Arial Narrow"/>
              </a:rPr>
              <a:t>Margin Multiple Values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025607"/>
              </p:ext>
            </p:extLst>
          </p:nvPr>
        </p:nvGraphicFramePr>
        <p:xfrm>
          <a:off x="1393266" y="2352802"/>
          <a:ext cx="4342717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2469"/>
                <a:gridCol w="687243"/>
                <a:gridCol w="668573"/>
                <a:gridCol w="705913"/>
                <a:gridCol w="61851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Discount Rate (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  <a:endParaRPr lang="en-US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Retention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 Rate (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8%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12%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16%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	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20%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60%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1.25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1.15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1.07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1.00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70%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Arial Narrow"/>
                          <a:cs typeface="Arial Narrow"/>
                        </a:rPr>
                        <a:t>1.84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1.67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1.52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1.40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80%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2.86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2.50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2.22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2.99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90%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5.00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4.09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3.46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3.00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95%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7.31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5.59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4.52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3.80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47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Customer Lifetime Value (CLV)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05828" cy="42780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4025">
              <a:lnSpc>
                <a:spcPts val="3000"/>
              </a:lnSpc>
              <a:spcBef>
                <a:spcPts val="18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Review</a:t>
            </a:r>
          </a:p>
          <a:p>
            <a:pPr marL="458788" indent="-223838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Customer lifetime value depends on just three factors</a:t>
            </a:r>
          </a:p>
          <a:p>
            <a:pPr marL="690563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profit margin</a:t>
            </a:r>
          </a:p>
          <a:p>
            <a:pPr marL="690563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customer retention rate</a:t>
            </a:r>
          </a:p>
          <a:p>
            <a:pPr marL="690563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discount rate</a:t>
            </a:r>
          </a:p>
          <a:p>
            <a:pPr marL="458788" indent="-223838" defTabSz="454025">
              <a:lnSpc>
                <a:spcPts val="3000"/>
              </a:lnSpc>
              <a:spcBef>
                <a:spcPts val="6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Margin multiple definition — margin multiple = </a:t>
            </a:r>
            <a:r>
              <a:rPr lang="en-US" sz="2000" dirty="0" err="1" smtClean="0">
                <a:latin typeface="Arial Narrow"/>
                <a:cs typeface="Arial Narrow"/>
              </a:rPr>
              <a:t>r</a:t>
            </a:r>
            <a:r>
              <a:rPr lang="en-US" sz="2000" dirty="0" smtClean="0">
                <a:latin typeface="Arial Narrow"/>
                <a:cs typeface="Arial Narrow"/>
              </a:rPr>
              <a:t> / (1 + </a:t>
            </a:r>
            <a:r>
              <a:rPr lang="en-US" sz="2000" dirty="0" err="1" smtClean="0">
                <a:latin typeface="Arial Narrow"/>
                <a:cs typeface="Arial Narrow"/>
              </a:rPr>
              <a:t>d</a:t>
            </a:r>
            <a:r>
              <a:rPr lang="en-US" sz="2000" dirty="0" smtClean="0">
                <a:latin typeface="Arial Narrow"/>
                <a:cs typeface="Arial Narrow"/>
              </a:rPr>
              <a:t> – </a:t>
            </a:r>
            <a:r>
              <a:rPr lang="en-US" sz="2000" dirty="0" err="1" smtClean="0">
                <a:latin typeface="Arial Narrow"/>
                <a:cs typeface="Arial Narrow"/>
              </a:rPr>
              <a:t>r</a:t>
            </a:r>
            <a:r>
              <a:rPr lang="en-US" sz="2000" dirty="0" smtClean="0">
                <a:latin typeface="Arial Narrow"/>
                <a:cs typeface="Arial Narrow"/>
              </a:rPr>
              <a:t>)</a:t>
            </a:r>
          </a:p>
          <a:p>
            <a:pPr marL="458788" indent="-223838" defTabSz="454025">
              <a:lnSpc>
                <a:spcPts val="3000"/>
              </a:lnSpc>
              <a:spcBef>
                <a:spcPts val="6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CLV simplification — CLV = </a:t>
            </a:r>
            <a:r>
              <a:rPr lang="en-US" sz="2000" dirty="0" err="1" smtClean="0">
                <a:latin typeface="Arial Narrow"/>
                <a:cs typeface="Arial Narrow"/>
              </a:rPr>
              <a:t>m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x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r</a:t>
            </a:r>
            <a:r>
              <a:rPr lang="en-US" sz="2000" dirty="0" smtClean="0">
                <a:latin typeface="Arial Narrow"/>
                <a:cs typeface="Arial Narrow"/>
              </a:rPr>
              <a:t> / (1 + </a:t>
            </a:r>
            <a:r>
              <a:rPr lang="en-US" sz="2000" dirty="0" err="1" smtClean="0">
                <a:latin typeface="Arial Narrow"/>
                <a:cs typeface="Arial Narrow"/>
              </a:rPr>
              <a:t>d</a:t>
            </a:r>
            <a:r>
              <a:rPr lang="en-US" sz="2000" dirty="0" smtClean="0">
                <a:latin typeface="Arial Narrow"/>
                <a:cs typeface="Arial Narrow"/>
              </a:rPr>
              <a:t> – </a:t>
            </a:r>
            <a:r>
              <a:rPr lang="en-US" sz="2000" dirty="0" err="1" smtClean="0">
                <a:latin typeface="Arial Narrow"/>
                <a:cs typeface="Arial Narrow"/>
              </a:rPr>
              <a:t>r</a:t>
            </a:r>
            <a:r>
              <a:rPr lang="en-US" sz="2000" dirty="0" smtClean="0">
                <a:latin typeface="Arial Narrow"/>
                <a:cs typeface="Arial Narrow"/>
              </a:rPr>
              <a:t>)</a:t>
            </a:r>
          </a:p>
          <a:p>
            <a:pPr marL="458788" indent="-223838" defTabSz="454025">
              <a:lnSpc>
                <a:spcPts val="3000"/>
              </a:lnSpc>
              <a:spcBef>
                <a:spcPts val="6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Actions to increase CLV</a:t>
            </a:r>
          </a:p>
          <a:p>
            <a:pPr marL="690563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increase profit margin</a:t>
            </a:r>
          </a:p>
          <a:p>
            <a:pPr marL="690563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increase customer retention rate</a:t>
            </a:r>
          </a:p>
          <a:p>
            <a:pPr marL="690563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reduce discount rate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Why Are Customers So Important for the Firm?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00200"/>
            <a:ext cx="7705828" cy="27238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Customer lifetime value (CLV)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Profit margin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Customer retention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Addressing current customers and potential customers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Customer suitability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Profit Margin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3437035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Increasing Profit Margin</a:t>
            </a:r>
          </a:p>
          <a:p>
            <a:pPr marL="458788" indent="-230188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Customer selection</a:t>
            </a:r>
          </a:p>
          <a:p>
            <a:pPr marL="458788" indent="-230188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Customer satisfaction</a:t>
            </a:r>
          </a:p>
          <a:p>
            <a:pPr marL="458788" indent="-230188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Customization</a:t>
            </a:r>
          </a:p>
          <a:p>
            <a:pPr marL="458788" indent="-230188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Raise prices</a:t>
            </a:r>
          </a:p>
          <a:p>
            <a:pPr marL="458788" indent="-230188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Reduce operating costs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97729" y="1600200"/>
            <a:ext cx="3437035" cy="2800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Aid to the Firm</a:t>
            </a:r>
          </a:p>
          <a:p>
            <a:pPr marL="458788" indent="-230188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Learning</a:t>
            </a:r>
          </a:p>
          <a:p>
            <a:pPr marL="458788" indent="-230188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Network externalities</a:t>
            </a:r>
          </a:p>
          <a:p>
            <a:pPr marL="458788" indent="-230188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Positive word of mouth and referrals</a:t>
            </a:r>
          </a:p>
          <a:p>
            <a:pPr marL="458788" indent="-230188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•  Referral programs</a:t>
            </a:r>
          </a:p>
          <a:p>
            <a:pPr marL="458788" indent="-230188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Signals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Why Are Customers So Important for the Firm?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600200"/>
            <a:ext cx="7705828" cy="27238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Customer lifetime value (CLV)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Profit margin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Customer retention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Addressing current customers and potential customers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Customer suitability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Customer Retention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81130"/>
              </p:ext>
            </p:extLst>
          </p:nvPr>
        </p:nvGraphicFramePr>
        <p:xfrm>
          <a:off x="914400" y="2242104"/>
          <a:ext cx="7094484" cy="1854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576552"/>
                <a:gridCol w="2758966"/>
                <a:gridCol w="2758966"/>
              </a:tblGrid>
              <a:tr h="370840">
                <a:tc>
                  <a:txBody>
                    <a:bodyPr/>
                    <a:lstStyle/>
                    <a:p>
                      <a:endParaRPr lang="en-US" sz="1400" b="0" i="0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90% retention</a:t>
                      </a:r>
                      <a:endParaRPr lang="en-US" sz="14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80% retention</a:t>
                      </a:r>
                      <a:endParaRPr lang="en-US" sz="14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Year Start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1,000 customers</a:t>
                      </a:r>
                      <a:endParaRPr lang="en-US" sz="14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1,000 customer</a:t>
                      </a:r>
                      <a:endParaRPr lang="en-US" sz="14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Year 1</a:t>
                      </a:r>
                      <a:endParaRPr lang="en-US" sz="14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900 remain; 100 customers lost</a:t>
                      </a:r>
                      <a:endParaRPr lang="en-US" sz="14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800 remain; 200 customers lost</a:t>
                      </a:r>
                      <a:endParaRPr lang="en-US" sz="14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Year 2</a:t>
                      </a:r>
                      <a:endParaRPr lang="en-US" sz="14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810 remain;</a:t>
                      </a:r>
                      <a:r>
                        <a:rPr lang="en-US" sz="1400" b="0" i="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90 customers lost</a:t>
                      </a:r>
                      <a:endParaRPr lang="en-US" sz="14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640 remain; 160 customers lost</a:t>
                      </a:r>
                      <a:endParaRPr lang="en-US" sz="14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Year 3</a:t>
                      </a:r>
                      <a:endParaRPr lang="en-US" sz="14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729 remain; 81 customers lost</a:t>
                      </a:r>
                      <a:endParaRPr lang="en-US" sz="14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512 remain; 128 customers lost</a:t>
                      </a:r>
                      <a:endParaRPr lang="en-US" sz="14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14400" y="1600200"/>
            <a:ext cx="70944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Customer Retention/Defection Patterns</a:t>
            </a:r>
            <a:endParaRPr lang="en-US" sz="2400" b="1" dirty="0" smtClean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4926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Why Are Customers So Important for the Firm?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600200"/>
            <a:ext cx="7705828" cy="27238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Customer lifetime value (CLV)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Profit margin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Customer retention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Addressing current customers and potential customers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Customer suitability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Addressing Current Customers and Potential Customers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24294" y="2243708"/>
          <a:ext cx="4570048" cy="68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8492"/>
                <a:gridCol w="749530"/>
                <a:gridCol w="978552"/>
                <a:gridCol w="1103474"/>
              </a:tblGrid>
              <a:tr h="340360"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Current Customers</a:t>
                      </a:r>
                      <a:endParaRPr lang="en-US" sz="1600" b="1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CLV =</a:t>
                      </a:r>
                      <a:endParaRPr lang="en-US" sz="1600" b="1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/>
                          <a:cs typeface="Arial Narrow"/>
                        </a:rPr>
                        <a:t>x</a:t>
                      </a:r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/>
                          <a:cs typeface="Arial Narrow"/>
                        </a:rPr>
                        <a:t>r</a:t>
                      </a:r>
                      <a:endParaRPr lang="en-US" sz="1600" b="1" baseline="-25000" dirty="0">
                        <a:latin typeface="Arial Narrow"/>
                        <a:cs typeface="Arial Narrow"/>
                      </a:endParaRPr>
                    </a:p>
                  </a:txBody>
                  <a:tcPr>
                    <a:lnR>
                      <a:noFill/>
                    </a:ln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360">
                <a:tc vMerge="1">
                  <a:txBody>
                    <a:bodyPr/>
                    <a:lstStyle/>
                    <a:p>
                      <a:endParaRPr lang="en-US" sz="14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(1 + </a:t>
                      </a:r>
                      <a:r>
                        <a:rPr lang="en-US" sz="1600" b="1" dirty="0" err="1" smtClean="0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 – </a:t>
                      </a:r>
                      <a:r>
                        <a:rPr lang="en-US" sz="1600" b="1" dirty="0" err="1" smtClean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 )</a:t>
                      </a:r>
                      <a:endParaRPr lang="en-US" sz="16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R>
                      <a:noFill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aseline="-25000" dirty="0">
                        <a:latin typeface="Arial Narrow"/>
                        <a:cs typeface="Arial Narrow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151774" y="3497970"/>
          <a:ext cx="4570048" cy="68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5115"/>
                <a:gridCol w="672907"/>
                <a:gridCol w="978552"/>
                <a:gridCol w="1103474"/>
              </a:tblGrid>
              <a:tr h="340360"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Potential Customers</a:t>
                      </a:r>
                      <a:endParaRPr lang="en-US" sz="1600" b="1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CLV =</a:t>
                      </a:r>
                      <a:endParaRPr lang="en-US" sz="1600" b="1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/>
                          <a:cs typeface="Arial Narrow"/>
                        </a:rPr>
                        <a:t>x</a:t>
                      </a:r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/>
                          <a:cs typeface="Arial Narrow"/>
                        </a:rPr>
                        <a:t>r</a:t>
                      </a:r>
                      <a:endParaRPr lang="en-US" sz="1600" b="1" baseline="-25000" dirty="0">
                        <a:latin typeface="Arial Narrow"/>
                        <a:cs typeface="Arial Narrow"/>
                      </a:endParaRPr>
                    </a:p>
                  </a:txBody>
                  <a:tcPr>
                    <a:lnR>
                      <a:noFill/>
                    </a:ln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– AC</a:t>
                      </a:r>
                      <a:endParaRPr lang="en-US" sz="16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360">
                <a:tc vMerge="1">
                  <a:txBody>
                    <a:bodyPr/>
                    <a:lstStyle/>
                    <a:p>
                      <a:endParaRPr lang="en-US" sz="14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(1 + </a:t>
                      </a:r>
                      <a:r>
                        <a:rPr lang="en-US" sz="1600" b="1" dirty="0" err="1" smtClean="0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 – </a:t>
                      </a:r>
                      <a:r>
                        <a:rPr lang="en-US" sz="1600" b="1" dirty="0" err="1" smtClean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lang="en-US" sz="1600" b="1" dirty="0" smtClean="0">
                          <a:latin typeface="Arial Narrow"/>
                          <a:cs typeface="Arial Narrow"/>
                        </a:rPr>
                        <a:t> )</a:t>
                      </a:r>
                      <a:endParaRPr lang="en-US" sz="16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lnR>
                      <a:noFill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aseline="-25000" dirty="0">
                        <a:latin typeface="Arial Narrow"/>
                        <a:cs typeface="Arial Narrow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151774" y="4726424"/>
            <a:ext cx="681833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2400"/>
              </a:spcBef>
            </a:pPr>
            <a:r>
              <a:rPr lang="en-US" b="1" dirty="0" smtClean="0">
                <a:latin typeface="Arial Narrow"/>
                <a:cs typeface="Arial Narrow"/>
              </a:rPr>
              <a:t>Decision Rule: Acquire potential customers when expected CLV is greater than the acquisition cost.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057400"/>
            <a:ext cx="6242012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cap="all" dirty="0" smtClean="0">
                <a:latin typeface="Arial Narrow"/>
                <a:cs typeface="Arial Narrow"/>
              </a:rPr>
              <a:t>Chapter 2</a:t>
            </a:r>
          </a:p>
          <a:p>
            <a:pPr rtl="0">
              <a:spcBef>
                <a:spcPts val="1800"/>
              </a:spcBef>
            </a:pPr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The Value of Customers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30186"/>
          <a:stretch>
            <a:fillRect/>
          </a:stretch>
        </p:blipFill>
        <p:spPr>
          <a:xfrm>
            <a:off x="262553" y="164833"/>
            <a:ext cx="2590800" cy="851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Addressing Current Customers and Potential Customers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483705"/>
            <a:ext cx="7705828" cy="1665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 smtClean="0">
                <a:latin typeface="Arial Narrow"/>
                <a:cs typeface="Arial Narrow"/>
              </a:rPr>
              <a:t>Some customers bring value to the firm; some do not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 smtClean="0">
                <a:latin typeface="Arial Narrow"/>
                <a:cs typeface="Arial Narrow"/>
              </a:rPr>
              <a:t>Measuring customer profitability is critical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 smtClean="0">
                <a:latin typeface="Arial Narrow"/>
                <a:cs typeface="Arial Narrow"/>
              </a:rPr>
              <a:t>A critical firm challenge is to identify the right customers</a:t>
            </a:r>
          </a:p>
          <a:p>
            <a:pPr marL="285750" indent="-285750">
              <a:spcBef>
                <a:spcPts val="2400"/>
              </a:spcBef>
            </a:pPr>
            <a:r>
              <a:rPr lang="en-US" b="1" dirty="0" smtClean="0">
                <a:latin typeface="Arial Narrow"/>
                <a:cs typeface="Arial Narrow"/>
              </a:rPr>
              <a:t>Options</a:t>
            </a:r>
          </a:p>
        </p:txBody>
      </p:sp>
      <p:pic>
        <p:nvPicPr>
          <p:cNvPr id="12" name="Picture 11" descr="figure 2.6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148776"/>
            <a:ext cx="7459980" cy="2640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Addressing Current Customers and Potential Customers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05828" cy="20928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How to Acquire Customers</a:t>
            </a:r>
          </a:p>
          <a:p>
            <a:pPr marL="454025" indent="-225425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Independent marketing activities</a:t>
            </a:r>
          </a:p>
          <a:p>
            <a:pPr marL="454025" indent="-225425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Affiliations</a:t>
            </a:r>
          </a:p>
          <a:p>
            <a:pPr marL="454025" indent="-225425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Channel strategies</a:t>
            </a:r>
          </a:p>
          <a:p>
            <a:pPr marL="454025" indent="-225425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Firm and business-unit acquisitions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Why Are Customers So Important for the Firm?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600200"/>
            <a:ext cx="7705828" cy="27238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Customer lifetime value (CLV)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Profit margin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Customer retention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Addressing current customers and potential customers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Customer suitability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-18936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Customer Suitability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399" y="1600200"/>
            <a:ext cx="8311897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4025" indent="-223838" defTabSz="454025">
              <a:spcBef>
                <a:spcPts val="1200"/>
              </a:spcBef>
              <a:tabLst>
                <a:tab pos="3657600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		Issues</a:t>
            </a:r>
          </a:p>
          <a:p>
            <a:pPr marL="454025" indent="-223838" defTabSz="454025">
              <a:spcBef>
                <a:spcPts val="1200"/>
              </a:spcBef>
              <a:tabLst>
                <a:tab pos="3657600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Capacity constraints	</a:t>
            </a:r>
            <a:r>
              <a:rPr lang="en-US" dirty="0" smtClean="0">
                <a:latin typeface="Arial Narrow"/>
                <a:cs typeface="Arial Narrow"/>
              </a:rPr>
              <a:t>Insufficient ability to serve all customers</a:t>
            </a:r>
            <a:endParaRPr lang="en-US" b="1" dirty="0" smtClean="0">
              <a:latin typeface="Arial Narrow"/>
              <a:cs typeface="Arial Narrow"/>
            </a:endParaRPr>
          </a:p>
          <a:p>
            <a:pPr marL="454025" indent="-223838" defTabSz="454025">
              <a:spcBef>
                <a:spcPts val="1200"/>
              </a:spcBef>
              <a:tabLst>
                <a:tab pos="3657600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Competition	</a:t>
            </a:r>
            <a:r>
              <a:rPr lang="en-US" dirty="0" smtClean="0">
                <a:latin typeface="Arial Narrow"/>
                <a:cs typeface="Arial Narrow"/>
              </a:rPr>
              <a:t>Customers may be potential competitors</a:t>
            </a:r>
            <a:endParaRPr lang="en-US" b="1" dirty="0" smtClean="0">
              <a:latin typeface="Arial Narrow"/>
              <a:cs typeface="Arial Narrow"/>
            </a:endParaRPr>
          </a:p>
          <a:p>
            <a:pPr marL="454025" indent="-223838" defTabSz="454025">
              <a:spcBef>
                <a:spcPts val="1200"/>
              </a:spcBef>
              <a:tabLst>
                <a:tab pos="3657600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Evolving strategy	</a:t>
            </a:r>
            <a:r>
              <a:rPr lang="en-US" dirty="0" smtClean="0">
                <a:latin typeface="Arial Narrow"/>
                <a:cs typeface="Arial Narrow"/>
              </a:rPr>
              <a:t>Customer may not be a target with the new strategy</a:t>
            </a:r>
            <a:endParaRPr lang="en-US" b="1" dirty="0" smtClean="0">
              <a:latin typeface="Arial Narrow"/>
              <a:cs typeface="Arial Narrow"/>
            </a:endParaRPr>
          </a:p>
          <a:p>
            <a:pPr marL="454025" indent="-223838" defTabSz="454025">
              <a:spcBef>
                <a:spcPts val="1200"/>
              </a:spcBef>
              <a:tabLst>
                <a:tab pos="3657600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Foreclosing options	</a:t>
            </a:r>
            <a:r>
              <a:rPr lang="en-US" dirty="0" smtClean="0">
                <a:latin typeface="Arial Narrow"/>
                <a:cs typeface="Arial Narrow"/>
              </a:rPr>
              <a:t>Potential customer will refuse to do business</a:t>
            </a:r>
            <a:endParaRPr lang="en-US" b="1" dirty="0" smtClean="0">
              <a:latin typeface="Arial Narrow"/>
              <a:cs typeface="Arial Narrow"/>
            </a:endParaRPr>
          </a:p>
          <a:p>
            <a:pPr marL="454025" indent="-223838" defTabSz="454025">
              <a:spcBef>
                <a:spcPts val="1200"/>
              </a:spcBef>
              <a:tabLst>
                <a:tab pos="3657600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Impact on the firm’s reputation	</a:t>
            </a:r>
            <a:r>
              <a:rPr lang="en-US" dirty="0" smtClean="0">
                <a:latin typeface="Arial Narrow"/>
                <a:cs typeface="Arial Narrow"/>
              </a:rPr>
              <a:t>“Is there a Gucci in Kohl’s?”</a:t>
            </a:r>
            <a:endParaRPr lang="en-US" b="1" dirty="0" smtClean="0">
              <a:latin typeface="Arial Narrow"/>
              <a:cs typeface="Arial Narrow"/>
            </a:endParaRPr>
          </a:p>
          <a:p>
            <a:pPr marL="454025" indent="-223838" defTabSz="454025">
              <a:spcBef>
                <a:spcPts val="1200"/>
              </a:spcBef>
              <a:tabLst>
                <a:tab pos="3657600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Impact on the offer	</a:t>
            </a:r>
            <a:r>
              <a:rPr lang="en-US" dirty="0" smtClean="0">
                <a:latin typeface="Arial Narrow"/>
                <a:cs typeface="Arial Narrow"/>
              </a:rPr>
              <a:t>Rule breakers create a bad image</a:t>
            </a:r>
            <a:endParaRPr lang="en-US" b="1" dirty="0" smtClean="0">
              <a:latin typeface="Arial Narrow"/>
              <a:cs typeface="Arial Narrow"/>
            </a:endParaRPr>
          </a:p>
          <a:p>
            <a:pPr marL="454025" indent="-223838" defTabSz="454025">
              <a:spcBef>
                <a:spcPts val="1200"/>
              </a:spcBef>
              <a:tabLst>
                <a:tab pos="3657600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Instability	</a:t>
            </a:r>
            <a:r>
              <a:rPr lang="en-US" dirty="0" smtClean="0">
                <a:latin typeface="Arial Narrow"/>
                <a:cs typeface="Arial Narrow"/>
              </a:rPr>
              <a:t>May lead to a difficult relationship</a:t>
            </a:r>
            <a:endParaRPr lang="en-US" b="1" dirty="0" smtClean="0">
              <a:latin typeface="Arial Narrow"/>
              <a:cs typeface="Arial Narrow"/>
            </a:endParaRPr>
          </a:p>
          <a:p>
            <a:pPr marL="454025" indent="-223838" defTabSz="454025">
              <a:spcBef>
                <a:spcPts val="1200"/>
              </a:spcBef>
              <a:tabLst>
                <a:tab pos="3657600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Non-payer	</a:t>
            </a:r>
            <a:r>
              <a:rPr lang="en-US" dirty="0" smtClean="0">
                <a:latin typeface="Arial Narrow"/>
                <a:cs typeface="Arial Narrow"/>
              </a:rPr>
              <a:t>High collection costs; write off receivables</a:t>
            </a:r>
            <a:endParaRPr lang="en-US" b="1" dirty="0" smtClean="0">
              <a:latin typeface="Arial Narrow"/>
              <a:cs typeface="Arial Narrow"/>
            </a:endParaRPr>
          </a:p>
          <a:p>
            <a:pPr marL="454025" indent="-223838" defTabSz="454025">
              <a:spcBef>
                <a:spcPts val="1200"/>
              </a:spcBef>
              <a:tabLst>
                <a:tab pos="3657600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Potential costs	</a:t>
            </a:r>
            <a:r>
              <a:rPr lang="en-US" dirty="0" smtClean="0">
                <a:latin typeface="Arial Narrow"/>
                <a:cs typeface="Arial Narrow"/>
              </a:rPr>
              <a:t>High service or customization costs</a:t>
            </a:r>
            <a:endParaRPr lang="en-US" b="1" dirty="0" smtClean="0">
              <a:latin typeface="Arial Narrow"/>
              <a:cs typeface="Arial Narro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Why Are Customers So Important for the Firm?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05828" cy="2923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Customer lifetime value (CLV)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Profit margin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Customer retention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Addressing current customers and potential customers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Customer suitability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How Can the Firm Bind Customers Closer?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05828" cy="1513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B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Customer relationship management (CRM)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Customer loyalty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How Can the Firm Bind Customers Closer?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05828" cy="1513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B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Customer relationship management (CRM)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Customer loyalty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Customer Relationship Management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05828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40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Definitions and features</a:t>
            </a:r>
          </a:p>
          <a:p>
            <a:pPr marL="4540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The customer database</a:t>
            </a:r>
          </a:p>
          <a:p>
            <a:pPr marL="4540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Customer value and customer </a:t>
            </a:r>
            <a:r>
              <a:rPr lang="en-US" dirty="0" smtClean="0">
                <a:latin typeface="Arial Narrow"/>
                <a:cs typeface="Arial Narrow"/>
              </a:rPr>
              <a:t>loyalty</a:t>
            </a:r>
            <a:endParaRPr lang="en-US" dirty="0" smtClean="0">
              <a:latin typeface="Arial Narrow"/>
              <a:cs typeface="Arial Narro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Customer Relationship Management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330425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763" indent="476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Definition</a:t>
            </a:r>
          </a:p>
          <a:p>
            <a:pPr marL="233363" indent="476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Customer relationship management is the ongoing process of identifying and creating new value with individual customers and sharing these benefits over a lifetime of association with them.</a:t>
            </a:r>
          </a:p>
          <a:p>
            <a:pPr marL="4763" indent="476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Features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Customer Relationship Management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330425" cy="33855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763" indent="476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Definition</a:t>
            </a:r>
          </a:p>
          <a:p>
            <a:pPr marL="4763" indent="476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Features</a:t>
            </a:r>
          </a:p>
          <a:p>
            <a:pPr marL="463550" indent="-234950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Synthesis of marketing, customer service, and quality management</a:t>
            </a:r>
          </a:p>
          <a:p>
            <a:pPr marL="463550" indent="-234950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Goal is to form </a:t>
            </a:r>
            <a:r>
              <a:rPr lang="en-US" b="1" i="1" dirty="0" smtClean="0">
                <a:latin typeface="Arial Narrow"/>
                <a:cs typeface="Arial Narrow"/>
              </a:rPr>
              <a:t>mutually beneficial relationships </a:t>
            </a:r>
            <a:r>
              <a:rPr lang="en-US" b="1" dirty="0" smtClean="0">
                <a:latin typeface="Arial Narrow"/>
                <a:cs typeface="Arial Narrow"/>
              </a:rPr>
              <a:t>between the firm and its customers</a:t>
            </a:r>
          </a:p>
          <a:p>
            <a:pPr marL="463550" indent="-234950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Technology plays an important role in CRM, </a:t>
            </a:r>
            <a:r>
              <a:rPr lang="en-US" b="1" i="1" dirty="0" smtClean="0">
                <a:latin typeface="Arial Narrow"/>
                <a:cs typeface="Arial Narrow"/>
              </a:rPr>
              <a:t>but </a:t>
            </a:r>
            <a:r>
              <a:rPr lang="en-US" b="1" dirty="0" smtClean="0">
                <a:latin typeface="Arial Narrow"/>
                <a:cs typeface="Arial Narrow"/>
              </a:rPr>
              <a:t>CRM is not about technology</a:t>
            </a:r>
          </a:p>
          <a:p>
            <a:pPr marL="463550" indent="-234950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CRM techniques can be applied to other firm stakeholders – suppliers, shareholders, and current and potential employees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Chapter Roadmap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684583"/>
              </p:ext>
            </p:extLst>
          </p:nvPr>
        </p:nvGraphicFramePr>
        <p:xfrm>
          <a:off x="574294" y="1584982"/>
          <a:ext cx="8129120" cy="207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824"/>
                <a:gridCol w="1625824"/>
                <a:gridCol w="1625824"/>
                <a:gridCol w="1625824"/>
                <a:gridCol w="1625824"/>
              </a:tblGrid>
              <a:tr h="370840"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Why Customers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 Are So Important for the Firm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CLV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Increasing CLV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Acquiring New Customers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Options for </a:t>
                      </a:r>
                      <a:b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</a:b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Addressing Customers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Being Selective </a:t>
                      </a:r>
                      <a:b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</a:b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About Customers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Calculating CLV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 indent="-3175">
                        <a:spcBef>
                          <a:spcPts val="60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Increase the Profit Margin the Firm Earns from Customers</a:t>
                      </a:r>
                    </a:p>
                    <a:p>
                      <a:pPr marL="3175" indent="-3175">
                        <a:spcBef>
                          <a:spcPts val="60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Increase Customer Retention Rate – Reduce Customer Defection Rate</a:t>
                      </a:r>
                    </a:p>
                    <a:p>
                      <a:pPr marL="3175" indent="-3175">
                        <a:spcBef>
                          <a:spcPts val="60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Profit Margins and Customer Retention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Current Customers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Potential Customers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Customer Profitability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Customer Suitability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579185"/>
              </p:ext>
            </p:extLst>
          </p:nvPr>
        </p:nvGraphicFramePr>
        <p:xfrm>
          <a:off x="3015976" y="4399280"/>
          <a:ext cx="3251648" cy="154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824"/>
                <a:gridCol w="1625824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How to Bind Customers Closer to the Firm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Customer Relationship Management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Customer Loyalty Programs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175" indent="-3175">
                        <a:spcBef>
                          <a:spcPts val="60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Developing a CRM System</a:t>
                      </a:r>
                    </a:p>
                    <a:p>
                      <a:pPr marL="3175" indent="-3175">
                        <a:spcBef>
                          <a:spcPts val="60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Assessing the Value of Customers and Designing Firm Actions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Value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of Rewards Programs: Customers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Value of the Rewards Program: The Firm</a:t>
                      </a:r>
                      <a:endParaRPr lang="en-US" sz="100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520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Customer Relationship Management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05828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40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Definitions and features</a:t>
            </a:r>
          </a:p>
          <a:p>
            <a:pPr marL="4540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The customer database</a:t>
            </a:r>
          </a:p>
          <a:p>
            <a:pPr marL="4540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Customer value and customer loyalty</a:t>
            </a:r>
          </a:p>
          <a:p>
            <a:pPr marL="454025" indent="-223838" defTabSz="454025">
              <a:spcBef>
                <a:spcPts val="1200"/>
              </a:spcBef>
              <a:tabLst>
                <a:tab pos="1825625" algn="l"/>
              </a:tabLst>
            </a:pPr>
            <a:endParaRPr lang="en-US" dirty="0" smtClean="0">
              <a:latin typeface="Arial Narrow"/>
              <a:cs typeface="Arial Narrow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Customer Relationship Management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058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latin typeface="Arial Narrow"/>
                <a:cs typeface="Arial Narrow"/>
              </a:rPr>
              <a:t>The Customer Database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024986"/>
              </p:ext>
            </p:extLst>
          </p:nvPr>
        </p:nvGraphicFramePr>
        <p:xfrm>
          <a:off x="945636" y="2352802"/>
          <a:ext cx="7694288" cy="276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9184"/>
                <a:gridCol w="1099184"/>
                <a:gridCol w="1099184"/>
                <a:gridCol w="1099184"/>
                <a:gridCol w="1099184"/>
                <a:gridCol w="1099184"/>
                <a:gridCol w="1099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Customer Identifier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Customer Characteristics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Customer </a:t>
                      </a:r>
                      <a:b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</a:b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Contact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 History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Customer </a:t>
                      </a:r>
                      <a:b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</a:b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Purchase 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History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Customer Reponses to </a:t>
                      </a:r>
                      <a:b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</a:b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Firm Decisions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Customer Value </a:t>
                      </a:r>
                      <a:b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</a:b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Received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Customer Value </a:t>
                      </a:r>
                      <a:b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</a:b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to the Firm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Jane Doe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John Smith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XYZ Inc.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XYZ influencers and decision makers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Customer Relationship Management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05828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40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Definitions and features</a:t>
            </a:r>
          </a:p>
          <a:p>
            <a:pPr marL="4540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The customer database</a:t>
            </a:r>
          </a:p>
          <a:p>
            <a:pPr marL="4540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Customer value and customer loyalty</a:t>
            </a:r>
          </a:p>
          <a:p>
            <a:pPr marL="454025" indent="-223838" defTabSz="454025">
              <a:spcBef>
                <a:spcPts val="1200"/>
              </a:spcBef>
              <a:tabLst>
                <a:tab pos="1825625" algn="l"/>
              </a:tabLst>
            </a:pPr>
            <a:endParaRPr lang="en-US" dirty="0" smtClean="0">
              <a:latin typeface="Arial Narrow"/>
              <a:cs typeface="Arial Narrow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Customer Relationship Management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058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latin typeface="Arial Narrow"/>
                <a:cs typeface="Arial Narrow"/>
              </a:rPr>
              <a:t>Customer Value and Customer Loyalty</a:t>
            </a:r>
          </a:p>
        </p:txBody>
      </p:sp>
      <p:pic>
        <p:nvPicPr>
          <p:cNvPr id="9" name="Picture 8" descr="figure 2.9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91" y="2254251"/>
            <a:ext cx="5657850" cy="3876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How Can the Firm Bind Customers Closer?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05828" cy="14516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B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Customer relationship management (CRM)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Customer loyalty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Customer Loyalty Programs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05828" cy="40164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763" indent="476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Value for Customers </a:t>
            </a:r>
            <a:r>
              <a:rPr lang="en-US" sz="2400" b="1" dirty="0" smtClean="0">
                <a:latin typeface="Arial Narrow"/>
                <a:cs typeface="Arial Narrow"/>
              </a:rPr>
              <a:t>— </a:t>
            </a:r>
            <a:r>
              <a:rPr lang="en-US" sz="2400" b="1" dirty="0" smtClean="0">
                <a:latin typeface="Arial Narrow"/>
                <a:cs typeface="Arial Narrow"/>
              </a:rPr>
              <a:t>Design Factors</a:t>
            </a:r>
          </a:p>
          <a:p>
            <a:pPr marL="4540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Rate of earning</a:t>
            </a:r>
          </a:p>
          <a:p>
            <a:pPr marL="4540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</a:t>
            </a:r>
            <a:r>
              <a:rPr lang="en-US" b="1" dirty="0" err="1" smtClean="0">
                <a:latin typeface="Arial Narrow"/>
                <a:cs typeface="Arial Narrow"/>
              </a:rPr>
              <a:t>Aspirational</a:t>
            </a:r>
            <a:r>
              <a:rPr lang="en-US" b="1" dirty="0" smtClean="0">
                <a:latin typeface="Arial Narrow"/>
                <a:cs typeface="Arial Narrow"/>
              </a:rPr>
              <a:t> value of the reward</a:t>
            </a:r>
          </a:p>
          <a:p>
            <a:pPr marL="4540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Cash value of the reward</a:t>
            </a:r>
          </a:p>
          <a:p>
            <a:pPr marL="4540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Deterministic or probabilistic rewards</a:t>
            </a:r>
          </a:p>
          <a:p>
            <a:pPr marL="4540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Ease of collecting the reward</a:t>
            </a:r>
          </a:p>
          <a:p>
            <a:pPr marL="4540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Length of time to earn the reward</a:t>
            </a:r>
          </a:p>
          <a:p>
            <a:pPr marL="4540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Rewards based on the firm’s products or services, or a broad variety</a:t>
            </a:r>
          </a:p>
          <a:p>
            <a:pPr marL="4540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Soft and hard rewards</a:t>
            </a:r>
          </a:p>
          <a:p>
            <a:pPr marL="4540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Type of reward</a:t>
            </a:r>
          </a:p>
          <a:p>
            <a:pPr marL="4763" indent="476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Value for the Firm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Customer Loyalty Programs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05828" cy="3308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763" indent="476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Value for Customers </a:t>
            </a:r>
            <a:r>
              <a:rPr lang="en-US" sz="2000" dirty="0" smtClean="0">
                <a:latin typeface="Arial Narrow"/>
                <a:cs typeface="Arial Narrow"/>
              </a:rPr>
              <a:t>— </a:t>
            </a:r>
            <a:r>
              <a:rPr lang="en-US" sz="2000" dirty="0" smtClean="0">
                <a:latin typeface="Arial Narrow"/>
                <a:cs typeface="Arial Narrow"/>
              </a:rPr>
              <a:t>Design Factors</a:t>
            </a:r>
          </a:p>
          <a:p>
            <a:pPr marL="4763" indent="476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Value for the Firm</a:t>
            </a:r>
          </a:p>
          <a:p>
            <a:pPr marL="4540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Creates competitor barriers</a:t>
            </a:r>
          </a:p>
          <a:p>
            <a:pPr marL="4540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Gains insight into customer behavior</a:t>
            </a:r>
          </a:p>
          <a:p>
            <a:pPr marL="4540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Lowers cost to serve loyal customers</a:t>
            </a:r>
          </a:p>
          <a:p>
            <a:pPr marL="4540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Makes loyal customers less price sensitive</a:t>
            </a:r>
          </a:p>
          <a:p>
            <a:pPr marL="4540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Encourages loyal customers to spend more</a:t>
            </a:r>
          </a:p>
          <a:p>
            <a:pPr marL="4540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Stimulates positive word of mouth from loyal customers</a:t>
            </a:r>
          </a:p>
          <a:p>
            <a:pPr marL="4540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Increases sales by purchase acceleration closer to the goal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How Can the Firm Bind Customers Closer?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05828" cy="1513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B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Customer relationship management (CRM)</a:t>
            </a:r>
          </a:p>
          <a:p>
            <a:pPr marL="682625" indent="-223838" defTabSz="454025">
              <a:lnSpc>
                <a:spcPct val="15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Customer loyalty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The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Value of Customers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705828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Core Topics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Why are customers so important for the firm?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How can the firm bind customers closer?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1600200"/>
            <a:ext cx="6242012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cap="all" dirty="0" smtClean="0">
                <a:latin typeface="Arial Narrow"/>
                <a:cs typeface="Arial Narrow"/>
              </a:rPr>
              <a:t>Chapter 2</a:t>
            </a:r>
          </a:p>
          <a:p>
            <a:pPr rtl="0">
              <a:spcBef>
                <a:spcPts val="1800"/>
              </a:spcBef>
            </a:pPr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The Value of Customers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71599" y="3902964"/>
            <a:ext cx="6207552" cy="1445003"/>
            <a:chOff x="136772" y="3872484"/>
            <a:chExt cx="7463482" cy="1737360"/>
          </a:xfrm>
        </p:grpSpPr>
        <p:pic>
          <p:nvPicPr>
            <p:cNvPr id="16" name="Picture 15" descr="TVM Cover 4th editi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303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Picture 16" descr="CMF 2015 Cover 4th editio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2315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Picture 17" descr="MM21c 2015 Cover 4th editio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160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Picture 18" descr="TVM Cover 4th editio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73014" y="3886200"/>
              <a:ext cx="108385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 descr="TVM Cover 4th edition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5542" y="3886200"/>
              <a:ext cx="112471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72" y="3872484"/>
              <a:ext cx="1216152" cy="17373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The Fundamental Business Model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600200"/>
            <a:ext cx="3657600" cy="347472"/>
          </a:xfrm>
          <a:prstGeom prst="rect">
            <a:avLst/>
          </a:prstGeom>
          <a:solidFill>
            <a:srgbClr val="17375E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Shareholder Value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2262433"/>
            <a:ext cx="3657600" cy="3474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Organizational Survival, Growth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2934759"/>
            <a:ext cx="3657600" cy="347472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Current, Potential Profits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3604107"/>
            <a:ext cx="3657600" cy="34747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latin typeface="Arial Narrow"/>
                <a:cs typeface="Arial Narrow"/>
              </a:rPr>
              <a:t>Attract, Retain, Grow Customers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4279413"/>
            <a:ext cx="3657600" cy="347472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Customer Value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4951740"/>
            <a:ext cx="3657600" cy="3474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Company</a:t>
            </a:r>
          </a:p>
        </p:txBody>
      </p:sp>
      <p:cxnSp>
        <p:nvCxnSpPr>
          <p:cNvPr id="12" name="Straight Arrow Connector 11"/>
          <p:cNvCxnSpPr>
            <a:stCxn id="10" idx="0"/>
            <a:endCxn id="9" idx="2"/>
          </p:cNvCxnSpPr>
          <p:nvPr/>
        </p:nvCxnSpPr>
        <p:spPr>
          <a:xfrm rot="5400000" flipH="1" flipV="1">
            <a:off x="4409573" y="4789313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407985" y="4116191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406397" y="3443864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4404809" y="2771537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4403221" y="2099211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85856" y="3777842"/>
            <a:ext cx="1446598" cy="687065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Competitors</a:t>
            </a:r>
          </a:p>
        </p:txBody>
      </p:sp>
      <p:sp>
        <p:nvSpPr>
          <p:cNvPr id="20" name="Oval 19"/>
          <p:cNvSpPr/>
          <p:nvPr/>
        </p:nvSpPr>
        <p:spPr>
          <a:xfrm>
            <a:off x="7235626" y="3092043"/>
            <a:ext cx="1414104" cy="685799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Competitors</a:t>
            </a:r>
          </a:p>
        </p:txBody>
      </p:sp>
      <p:cxnSp>
        <p:nvCxnSpPr>
          <p:cNvPr id="22" name="Straight Arrow Connector 21"/>
          <p:cNvCxnSpPr>
            <a:stCxn id="19" idx="6"/>
            <a:endCxn id="8" idx="1"/>
          </p:cNvCxnSpPr>
          <p:nvPr/>
        </p:nvCxnSpPr>
        <p:spPr>
          <a:xfrm flipV="1">
            <a:off x="2232454" y="3777843"/>
            <a:ext cx="510746" cy="343532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0" idx="2"/>
          </p:cNvCxnSpPr>
          <p:nvPr/>
        </p:nvCxnSpPr>
        <p:spPr>
          <a:xfrm flipH="1">
            <a:off x="6557322" y="3434943"/>
            <a:ext cx="678304" cy="342900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The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Value of Customers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315200" cy="43550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</a:t>
            </a:r>
            <a:r>
              <a:rPr lang="en-US" sz="2000" b="1" dirty="0">
                <a:latin typeface="Arial Narrow"/>
                <a:cs typeface="Arial Narrow"/>
              </a:rPr>
              <a:t>	</a:t>
            </a:r>
            <a:r>
              <a:rPr lang="en-US" sz="2400" b="1" dirty="0">
                <a:latin typeface="Arial Narrow"/>
                <a:cs typeface="Arial Narrow"/>
              </a:rPr>
              <a:t>Customers are the firm’s core </a:t>
            </a:r>
            <a:r>
              <a:rPr lang="en-US" sz="2400" b="1" dirty="0" smtClean="0">
                <a:latin typeface="Arial Narrow"/>
                <a:cs typeface="Arial Narrow"/>
              </a:rPr>
              <a:t>assets</a:t>
            </a:r>
          </a:p>
          <a:p>
            <a:pPr marL="458788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	</a:t>
            </a:r>
            <a:r>
              <a:rPr lang="en-US" sz="2200" b="1" i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When the firm creates value for customers, and retains them…</a:t>
            </a:r>
          </a:p>
          <a:p>
            <a:pPr marL="458788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200" b="1" i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	Customers create value for the firm</a:t>
            </a:r>
          </a:p>
          <a:p>
            <a:pPr marL="458788" indent="-223838" defTabSz="454025">
              <a:spcBef>
                <a:spcPts val="18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•	Customers are the critical source of cash inflows</a:t>
            </a:r>
          </a:p>
          <a:p>
            <a:pPr marL="458788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	</a:t>
            </a:r>
            <a:r>
              <a:rPr lang="en-US" sz="2200" b="1" i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They buy more products &amp; services</a:t>
            </a:r>
          </a:p>
          <a:p>
            <a:pPr marL="458788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200" b="1" i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	So long as the firms continues to deliver </a:t>
            </a:r>
            <a:r>
              <a:rPr lang="en-US" sz="2200" b="1" i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	</a:t>
            </a:r>
            <a:r>
              <a:rPr lang="en-US" sz="2200" b="1" i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customer value</a:t>
            </a:r>
          </a:p>
          <a:p>
            <a:pPr marL="458788" indent="-223838" defTabSz="454025">
              <a:spcBef>
                <a:spcPts val="18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•	</a:t>
            </a:r>
            <a:r>
              <a:rPr lang="en-US" sz="2400" b="1" dirty="0">
                <a:latin typeface="Arial Narrow"/>
                <a:cs typeface="Arial Narrow"/>
              </a:rPr>
              <a:t>Globalization is driving increased emphasis on creating shareholder </a:t>
            </a:r>
            <a:r>
              <a:rPr lang="en-US" sz="2400" b="1" dirty="0" smtClean="0">
                <a:latin typeface="Arial Narrow"/>
                <a:cs typeface="Arial Narrow"/>
              </a:rPr>
              <a:t>value</a:t>
            </a:r>
          </a:p>
          <a:p>
            <a:pPr marL="458788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	</a:t>
            </a:r>
            <a:r>
              <a:rPr lang="en-US" sz="2200" b="1" i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The firm must determine how to use CLV to enhance shareholder value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21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Two Faces of Value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4559" y="1635436"/>
            <a:ext cx="2743201" cy="681044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2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Products and services create customer value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6719" y="1635436"/>
            <a:ext cx="2743201" cy="68104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2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Customer value attracts, </a:t>
            </a:r>
            <a:br>
              <a:rPr lang="en-US" sz="1600" dirty="0" smtClean="0">
                <a:solidFill>
                  <a:srgbClr val="000000"/>
                </a:solidFill>
                <a:latin typeface="Arial Narrow"/>
                <a:cs typeface="Arial Narrow"/>
              </a:rPr>
            </a:br>
            <a:r>
              <a:rPr lang="en-U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retains, and grows customers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59" y="711511"/>
            <a:ext cx="1371600" cy="923925"/>
          </a:xfrm>
          <a:prstGeom prst="rect">
            <a:avLst/>
          </a:prstGeom>
        </p:spPr>
      </p:pic>
      <p:sp>
        <p:nvSpPr>
          <p:cNvPr id="10" name="16-Point Star 9"/>
          <p:cNvSpPr/>
          <p:nvPr/>
        </p:nvSpPr>
        <p:spPr>
          <a:xfrm>
            <a:off x="2362713" y="3637280"/>
            <a:ext cx="4596887" cy="2316480"/>
          </a:xfrm>
          <a:prstGeom prst="star16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dirty="0" smtClean="0">
                <a:solidFill>
                  <a:schemeClr val="bg1"/>
                </a:solidFill>
                <a:latin typeface="Arial Narrow"/>
                <a:cs typeface="Arial Narrow"/>
              </a:rPr>
              <a:t>By being attracted, grown, and retained, customers in turn create value for the firm and its shareholders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66720" y="2316480"/>
            <a:ext cx="1696720" cy="118872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4663440" y="2316480"/>
            <a:ext cx="1615440" cy="118872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Starbucks Stock Price Performance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9206" t="25227" r="34524" b="14615"/>
          <a:stretch/>
        </p:blipFill>
        <p:spPr>
          <a:xfrm>
            <a:off x="914400" y="2286000"/>
            <a:ext cx="6860439" cy="3812393"/>
          </a:xfrm>
          <a:prstGeom prst="rect">
            <a:avLst/>
          </a:prstGeom>
        </p:spPr>
      </p:pic>
      <p:pic>
        <p:nvPicPr>
          <p:cNvPr id="8" name="Picture 7" descr="starbucks logo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71600"/>
            <a:ext cx="869950" cy="876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Amazon Stock </a:t>
            </a:r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Price Performance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9206" t="25989" r="34682" b="14616"/>
          <a:stretch/>
        </p:blipFill>
        <p:spPr>
          <a:xfrm>
            <a:off x="914401" y="2286000"/>
            <a:ext cx="6841175" cy="3764040"/>
          </a:xfrm>
          <a:prstGeom prst="rect">
            <a:avLst/>
          </a:prstGeom>
        </p:spPr>
      </p:pic>
      <p:pic>
        <p:nvPicPr>
          <p:cNvPr id="9" name="Picture 8" descr="amazon-logo-rgb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00200"/>
            <a:ext cx="1426845" cy="431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5278</TotalTime>
  <Words>1040</Words>
  <Application>Microsoft Macintosh PowerPoint</Application>
  <PresentationFormat>On-screen Show (4:3)</PresentationFormat>
  <Paragraphs>483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 Narrow</vt:lpstr>
      <vt:lpstr>Calibri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Anna B. Type &amp; Graphics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 Botelho</dc:creator>
  <cp:lastModifiedBy>Anna Botelho</cp:lastModifiedBy>
  <cp:revision>54</cp:revision>
  <dcterms:created xsi:type="dcterms:W3CDTF">2016-05-02T17:59:53Z</dcterms:created>
  <dcterms:modified xsi:type="dcterms:W3CDTF">2017-02-17T18:52:36Z</dcterms:modified>
</cp:coreProperties>
</file>