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493" r:id="rId5"/>
    <p:sldId id="396" r:id="rId6"/>
    <p:sldId id="654" r:id="rId7"/>
    <p:sldId id="534" r:id="rId8"/>
    <p:sldId id="535" r:id="rId9"/>
    <p:sldId id="536" r:id="rId10"/>
    <p:sldId id="538" r:id="rId11"/>
    <p:sldId id="640" r:id="rId12"/>
    <p:sldId id="641" r:id="rId13"/>
    <p:sldId id="642" r:id="rId14"/>
    <p:sldId id="631" r:id="rId15"/>
    <p:sldId id="549" r:id="rId16"/>
    <p:sldId id="557" r:id="rId17"/>
    <p:sldId id="576" r:id="rId18"/>
    <p:sldId id="655" r:id="rId19"/>
    <p:sldId id="577" r:id="rId20"/>
    <p:sldId id="656" r:id="rId21"/>
    <p:sldId id="610" r:id="rId22"/>
    <p:sldId id="611" r:id="rId23"/>
    <p:sldId id="612" r:id="rId24"/>
    <p:sldId id="578" r:id="rId25"/>
    <p:sldId id="580" r:id="rId26"/>
    <p:sldId id="581" r:id="rId27"/>
    <p:sldId id="582" r:id="rId28"/>
    <p:sldId id="583" r:id="rId29"/>
    <p:sldId id="657" r:id="rId30"/>
    <p:sldId id="584" r:id="rId31"/>
    <p:sldId id="658" r:id="rId32"/>
    <p:sldId id="585" r:id="rId33"/>
    <p:sldId id="586" r:id="rId34"/>
    <p:sldId id="659" r:id="rId35"/>
    <p:sldId id="587" r:id="rId36"/>
    <p:sldId id="662" r:id="rId37"/>
    <p:sldId id="633" r:id="rId38"/>
    <p:sldId id="634" r:id="rId39"/>
    <p:sldId id="624" r:id="rId40"/>
    <p:sldId id="635" r:id="rId41"/>
    <p:sldId id="637" r:id="rId42"/>
    <p:sldId id="644" r:id="rId43"/>
    <p:sldId id="660" r:id="rId44"/>
    <p:sldId id="664" r:id="rId45"/>
    <p:sldId id="638" r:id="rId46"/>
    <p:sldId id="646" r:id="rId47"/>
    <p:sldId id="647" r:id="rId48"/>
    <p:sldId id="648" r:id="rId49"/>
    <p:sldId id="649" r:id="rId50"/>
    <p:sldId id="663" r:id="rId51"/>
    <p:sldId id="650" r:id="rId52"/>
    <p:sldId id="651" r:id="rId53"/>
    <p:sldId id="652" r:id="rId54"/>
    <p:sldId id="653" r:id="rId55"/>
    <p:sldId id="639" r:id="rId56"/>
    <p:sldId id="30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A1F"/>
    <a:srgbClr val="00FFFF"/>
    <a:srgbClr val="FF8000"/>
    <a:srgbClr val="008040"/>
    <a:srgbClr val="B23533"/>
    <a:srgbClr val="FF0C39"/>
    <a:srgbClr val="FF0000"/>
    <a:srgbClr val="FFF67A"/>
    <a:srgbClr val="74C08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771" autoAdjust="0"/>
    <p:restoredTop sz="94762" autoAdjust="0"/>
  </p:normalViewPr>
  <p:slideViewPr>
    <p:cSldViewPr snapToGrid="0" snapToObjects="1">
      <p:cViewPr varScale="1">
        <p:scale>
          <a:sx n="135" d="100"/>
          <a:sy n="135" d="100"/>
        </p:scale>
        <p:origin x="3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777181-D5C5-8248-8D66-BC013213FD32}" type="datetimeFigureOut">
              <a:rPr lang="en-US" smtClean="0"/>
              <a:pPr/>
              <a:t>2/21/17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5F245E-079B-5F44-953A-9EACFA09CA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58280"/>
            <a:ext cx="9144000" cy="299720"/>
          </a:xfrm>
          <a:prstGeom prst="rect">
            <a:avLst/>
          </a:prstGeom>
          <a:solidFill>
            <a:srgbClr val="873A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7741920" y="6647930"/>
            <a:ext cx="1208664"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all" baseline="0" dirty="0" smtClean="0">
                <a:solidFill>
                  <a:schemeClr val="bg1"/>
                </a:solidFill>
                <a:latin typeface="Arial Narrow" charset="0"/>
                <a:ea typeface="Arial Narrow" charset="0"/>
                <a:cs typeface="Arial Narrow" charset="0"/>
              </a:rPr>
              <a:t>Presentation </a:t>
            </a:r>
            <a:r>
              <a:rPr lang="en-US" sz="800" b="1" kern="1200" cap="all" baseline="0" dirty="0" smtClean="0">
                <a:solidFill>
                  <a:schemeClr val="bg1"/>
                </a:solidFill>
                <a:latin typeface="Arial Narrow" charset="0"/>
                <a:ea typeface="Arial Narrow" charset="0"/>
                <a:cs typeface="Arial Narrow" charset="0"/>
              </a:rPr>
              <a:t>20 of </a:t>
            </a:r>
            <a:r>
              <a:rPr lang="en-US" sz="800" b="1" kern="1200" cap="all" baseline="0" dirty="0" smtClean="0">
                <a:solidFill>
                  <a:schemeClr val="bg1"/>
                </a:solidFill>
                <a:latin typeface="Arial Narrow" charset="0"/>
                <a:ea typeface="Arial Narrow" charset="0"/>
                <a:cs typeface="Arial Narrow" charset="0"/>
              </a:rPr>
              <a:t>20 / </a:t>
            </a:r>
            <a:fld id="{850B1DE9-7D38-6A4C-824C-6768CAFECB05}" type="slidenum">
              <a:rPr lang="en-US" sz="800" b="1" kern="1200" cap="all" baseline="0" smtClean="0">
                <a:solidFill>
                  <a:schemeClr val="bg1"/>
                </a:solidFill>
                <a:latin typeface="Arial Narrow" charset="0"/>
                <a:ea typeface="Arial Narrow" charset="0"/>
                <a:cs typeface="Arial Narrow" charset="0"/>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800" b="1" kern="1200" cap="all" baseline="30000" dirty="0" smtClean="0">
              <a:solidFill>
                <a:schemeClr val="bg1"/>
              </a:solidFill>
              <a:latin typeface="Arial Narrow" charset="0"/>
              <a:ea typeface="Arial Narrow" charset="0"/>
              <a:cs typeface="Arial Narrow" charset="0"/>
            </a:endParaRPr>
          </a:p>
        </p:txBody>
      </p:sp>
      <p:sp>
        <p:nvSpPr>
          <p:cNvPr id="9" name="TextBox 8"/>
          <p:cNvSpPr txBox="1"/>
          <p:nvPr userDrawn="1"/>
        </p:nvSpPr>
        <p:spPr>
          <a:xfrm>
            <a:off x="177800" y="6647930"/>
            <a:ext cx="1598194"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none" baseline="0" dirty="0" smtClean="0">
                <a:solidFill>
                  <a:schemeClr val="bg1"/>
                </a:solidFill>
                <a:latin typeface="Arial Narrow" charset="0"/>
                <a:ea typeface="Arial Narrow" charset="0"/>
                <a:cs typeface="Arial Narrow" charset="0"/>
              </a:rPr>
              <a:t>© Noel Capon, 2017. All rights reserved.</a:t>
            </a:r>
            <a:endParaRPr lang="en-US" sz="800" b="1" kern="1200" cap="none" baseline="30000" dirty="0" smtClean="0">
              <a:solidFill>
                <a:schemeClr val="bg1"/>
              </a:solidFill>
              <a:latin typeface="Arial Narrow" charset="0"/>
              <a:ea typeface="Arial Narrow" charset="0"/>
              <a:cs typeface="Arial Narrow" charset="0"/>
            </a:endParaRP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 Id="rId3"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1599" y="1940008"/>
            <a:ext cx="7326808" cy="1692771"/>
          </a:xfrm>
          <a:prstGeom prst="rect">
            <a:avLst/>
          </a:prstGeom>
          <a:noFill/>
        </p:spPr>
        <p:txBody>
          <a:bodyPr wrap="square" lIns="0" tIns="0" rIns="0" bIns="0" rtlCol="0">
            <a:spAutoFit/>
          </a:bodyPr>
          <a:lstStyle/>
          <a:p>
            <a:pPr rtl="0"/>
            <a:r>
              <a:rPr lang="en-US" sz="4800" kern="1200" dirty="0" smtClean="0">
                <a:solidFill>
                  <a:schemeClr val="tx1"/>
                </a:solidFill>
                <a:latin typeface="Arial Narrow"/>
                <a:ea typeface="+mn-ea"/>
                <a:cs typeface="Arial Narrow"/>
              </a:rPr>
              <a:t>Managing Markets Strategically</a:t>
            </a:r>
          </a:p>
          <a:p>
            <a:pPr rtl="0"/>
            <a:r>
              <a:rPr lang="en-US" sz="2000" b="1" kern="1200" dirty="0" smtClean="0">
                <a:solidFill>
                  <a:schemeClr val="tx1"/>
                </a:solidFill>
                <a:latin typeface="Arial Narrow"/>
                <a:ea typeface="+mn-ea"/>
                <a:cs typeface="Arial Narrow"/>
              </a:rPr>
              <a:t>Professor Noel Capon</a:t>
            </a:r>
          </a:p>
          <a:p>
            <a:pPr rtl="0"/>
            <a:r>
              <a:rPr lang="en-US" sz="1400" kern="1200" dirty="0" smtClean="0">
                <a:solidFill>
                  <a:schemeClr val="tx1"/>
                </a:solidFill>
                <a:latin typeface="Arial Narrow"/>
                <a:ea typeface="+mn-ea"/>
                <a:cs typeface="Arial Narrow"/>
              </a:rPr>
              <a:t>R.C. Kopf Professor of International Marketing </a:t>
            </a:r>
          </a:p>
          <a:p>
            <a:pPr rtl="0"/>
            <a:r>
              <a:rPr lang="en-US" sz="1400" kern="1200" dirty="0" smtClean="0">
                <a:solidFill>
                  <a:schemeClr val="tx1"/>
                </a:solidFill>
                <a:latin typeface="Arial Narrow"/>
                <a:ea typeface="+mn-ea"/>
                <a:cs typeface="Arial Narrow"/>
              </a:rPr>
              <a:t>Columbia Business School</a:t>
            </a:r>
          </a:p>
          <a:p>
            <a:pPr rtl="0"/>
            <a:r>
              <a:rPr lang="en-US" sz="1400" kern="1200" dirty="0" smtClean="0">
                <a:solidFill>
                  <a:schemeClr val="tx1"/>
                </a:solidFill>
                <a:latin typeface="Arial Narrow"/>
                <a:ea typeface="+mn-ea"/>
                <a:cs typeface="Arial Narrow"/>
              </a:rPr>
              <a:t>New York, NY</a:t>
            </a:r>
            <a:endParaRPr lang="en-US" sz="1400" dirty="0">
              <a:latin typeface="Arial Narrow"/>
              <a:cs typeface="Arial Narrow"/>
            </a:endParaRPr>
          </a:p>
        </p:txBody>
      </p:sp>
      <p:grpSp>
        <p:nvGrpSpPr>
          <p:cNvPr id="17" name="Group 16"/>
          <p:cNvGrpSpPr/>
          <p:nvPr/>
        </p:nvGrpSpPr>
        <p:grpSpPr>
          <a:xfrm>
            <a:off x="1371599" y="3902964"/>
            <a:ext cx="6207552" cy="1445003"/>
            <a:chOff x="136772" y="3872484"/>
            <a:chExt cx="7463482" cy="1737360"/>
          </a:xfrm>
        </p:grpSpPr>
        <p:pic>
          <p:nvPicPr>
            <p:cNvPr id="18" name="Picture 17" descr="TVM Cover 4th edition.jpg"/>
            <p:cNvPicPr>
              <a:picLocks noChangeAspect="1"/>
            </p:cNvPicPr>
            <p:nvPr/>
          </p:nvPicPr>
          <p:blipFill>
            <a:blip r:embed="rId2"/>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19" name="Picture 18" descr="CMF 2015 Cover 4th edition.jpg"/>
            <p:cNvPicPr>
              <a:picLocks noChangeAspect="1"/>
            </p:cNvPicPr>
            <p:nvPr/>
          </p:nvPicPr>
          <p:blipFill>
            <a:blip r:embed="rId3"/>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20" name="Picture 19" descr="MM21c 2015 Cover 4th edition.jpg"/>
            <p:cNvPicPr>
              <a:picLocks noChangeAspect="1"/>
            </p:cNvPicPr>
            <p:nvPr/>
          </p:nvPicPr>
          <p:blipFill>
            <a:blip r:embed="rId4"/>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21" name="Picture 20" descr="TVM Cover 4th edition.jpg"/>
            <p:cNvPicPr>
              <a:picLocks noChangeAspect="1"/>
            </p:cNvPicPr>
            <p:nvPr/>
          </p:nvPicPr>
          <p:blipFill>
            <a:blip r:embed="rId5"/>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2" name="Picture 21" descr="TVM Cover 4th edition.jpg"/>
            <p:cNvPicPr>
              <a:picLocks noChangeAspect="1"/>
            </p:cNvPicPr>
            <p:nvPr/>
          </p:nvPicPr>
          <p:blipFill>
            <a:blip r:embed="rId6"/>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grpSp>
        <p:nvGrpSpPr>
          <p:cNvPr id="24" name="Group 23"/>
          <p:cNvGrpSpPr/>
          <p:nvPr/>
        </p:nvGrpSpPr>
        <p:grpSpPr>
          <a:xfrm>
            <a:off x="210820" y="177800"/>
            <a:ext cx="1200796" cy="1057495"/>
            <a:chOff x="210820" y="177800"/>
            <a:chExt cx="1200796" cy="1057495"/>
          </a:xfrm>
        </p:grpSpPr>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6" name="TextBox 2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75" name="TextBox 7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Steering Control and Post-Action Control</a:t>
            </a:r>
            <a:endParaRPr lang="en-US" sz="2400" dirty="0" smtClean="0">
              <a:latin typeface="Arial Narrow"/>
              <a:cs typeface="Arial Narrow"/>
            </a:endParaRPr>
          </a:p>
        </p:txBody>
      </p:sp>
      <p:pic>
        <p:nvPicPr>
          <p:cNvPr id="6" name="Picture 5"/>
          <p:cNvPicPr>
            <a:picLocks noChangeAspect="1"/>
          </p:cNvPicPr>
          <p:nvPr/>
        </p:nvPicPr>
        <p:blipFill>
          <a:blip r:embed="rId2"/>
          <a:stretch>
            <a:fillRect/>
          </a:stretch>
        </p:blipFill>
        <p:spPr>
          <a:xfrm>
            <a:off x="2012950" y="2458038"/>
            <a:ext cx="5118100" cy="3517900"/>
          </a:xfrm>
          <a:prstGeom prst="rect">
            <a:avLst/>
          </a:prstGeom>
        </p:spPr>
      </p:pic>
      <p:sp>
        <p:nvSpPr>
          <p:cNvPr id="7" name="TextBox 6"/>
          <p:cNvSpPr txBox="1"/>
          <p:nvPr/>
        </p:nvSpPr>
        <p:spPr>
          <a:xfrm>
            <a:off x="3284627" y="2350316"/>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plan</a:t>
            </a:r>
          </a:p>
        </p:txBody>
      </p:sp>
      <p:sp>
        <p:nvSpPr>
          <p:cNvPr id="8" name="TextBox 7"/>
          <p:cNvSpPr txBox="1"/>
          <p:nvPr/>
        </p:nvSpPr>
        <p:spPr>
          <a:xfrm>
            <a:off x="3284627" y="2547462"/>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actual</a:t>
            </a:r>
          </a:p>
        </p:txBody>
      </p:sp>
      <p:cxnSp>
        <p:nvCxnSpPr>
          <p:cNvPr id="10" name="Elbow Connector 9"/>
          <p:cNvCxnSpPr/>
          <p:nvPr/>
        </p:nvCxnSpPr>
        <p:spPr>
          <a:xfrm>
            <a:off x="2012950" y="2092318"/>
            <a:ext cx="5533146" cy="3883620"/>
          </a:xfrm>
          <a:prstGeom prst="bentConnector3">
            <a:avLst>
              <a:gd name="adj1" fmla="val -75"/>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12950" y="6188718"/>
            <a:ext cx="5533146"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Time</a:t>
            </a:r>
          </a:p>
        </p:txBody>
      </p:sp>
      <p:sp>
        <p:nvSpPr>
          <p:cNvPr id="13" name="TextBox 12"/>
          <p:cNvSpPr txBox="1"/>
          <p:nvPr/>
        </p:nvSpPr>
        <p:spPr>
          <a:xfrm>
            <a:off x="2012950" y="6028418"/>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Start</a:t>
            </a:r>
          </a:p>
        </p:txBody>
      </p:sp>
      <p:sp>
        <p:nvSpPr>
          <p:cNvPr id="14" name="TextBox 13"/>
          <p:cNvSpPr txBox="1"/>
          <p:nvPr/>
        </p:nvSpPr>
        <p:spPr>
          <a:xfrm>
            <a:off x="6273294" y="6028418"/>
            <a:ext cx="1199337" cy="215444"/>
          </a:xfrm>
          <a:prstGeom prst="rect">
            <a:avLst/>
          </a:prstGeom>
          <a:noFill/>
        </p:spPr>
        <p:txBody>
          <a:bodyPr wrap="square" lIns="0" tIns="0" rIns="0" bIns="0" rtlCol="0" anchor="ctr">
            <a:spAutoFit/>
          </a:bodyPr>
          <a:lstStyle/>
          <a:p>
            <a:pPr algn="r"/>
            <a:r>
              <a:rPr lang="en-US" sz="1400" b="1" dirty="0" smtClean="0">
                <a:latin typeface="Arial Narrow"/>
                <a:cs typeface="Arial Narrow"/>
              </a:rPr>
              <a:t>End</a:t>
            </a:r>
          </a:p>
        </p:txBody>
      </p:sp>
      <p:sp>
        <p:nvSpPr>
          <p:cNvPr id="15" name="TextBox 14"/>
          <p:cNvSpPr txBox="1"/>
          <p:nvPr/>
        </p:nvSpPr>
        <p:spPr>
          <a:xfrm rot="16200000">
            <a:off x="-170193" y="3926405"/>
            <a:ext cx="3883620"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Performance</a:t>
            </a:r>
          </a:p>
        </p:txBody>
      </p:sp>
      <p:grpSp>
        <p:nvGrpSpPr>
          <p:cNvPr id="17" name="Group 16"/>
          <p:cNvGrpSpPr/>
          <p:nvPr/>
        </p:nvGrpSpPr>
        <p:grpSpPr>
          <a:xfrm>
            <a:off x="210820" y="177800"/>
            <a:ext cx="1200796" cy="1057495"/>
            <a:chOff x="210820" y="177800"/>
            <a:chExt cx="1200796" cy="105749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9" name="TextBox 1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75" name="TextBox 7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Steering Control and Post-Action Control</a:t>
            </a:r>
            <a:endParaRPr lang="en-US" sz="2400" dirty="0" smtClean="0">
              <a:latin typeface="Arial Narrow"/>
              <a:cs typeface="Arial Narrow"/>
            </a:endParaRPr>
          </a:p>
        </p:txBody>
      </p:sp>
      <p:sp>
        <p:nvSpPr>
          <p:cNvPr id="7" name="TextBox 6"/>
          <p:cNvSpPr txBox="1"/>
          <p:nvPr/>
        </p:nvSpPr>
        <p:spPr>
          <a:xfrm>
            <a:off x="3284627" y="2350316"/>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plan</a:t>
            </a:r>
          </a:p>
        </p:txBody>
      </p:sp>
      <p:sp>
        <p:nvSpPr>
          <p:cNvPr id="8" name="TextBox 7"/>
          <p:cNvSpPr txBox="1"/>
          <p:nvPr/>
        </p:nvSpPr>
        <p:spPr>
          <a:xfrm>
            <a:off x="3284627" y="2547462"/>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actual</a:t>
            </a:r>
          </a:p>
        </p:txBody>
      </p:sp>
      <p:cxnSp>
        <p:nvCxnSpPr>
          <p:cNvPr id="10" name="Elbow Connector 9"/>
          <p:cNvCxnSpPr/>
          <p:nvPr/>
        </p:nvCxnSpPr>
        <p:spPr>
          <a:xfrm>
            <a:off x="2012950" y="2092318"/>
            <a:ext cx="5533146" cy="3883620"/>
          </a:xfrm>
          <a:prstGeom prst="bentConnector3">
            <a:avLst>
              <a:gd name="adj1" fmla="val -75"/>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12950" y="6268246"/>
            <a:ext cx="5533146"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Time</a:t>
            </a:r>
          </a:p>
        </p:txBody>
      </p:sp>
      <p:sp>
        <p:nvSpPr>
          <p:cNvPr id="13" name="TextBox 12"/>
          <p:cNvSpPr txBox="1"/>
          <p:nvPr/>
        </p:nvSpPr>
        <p:spPr>
          <a:xfrm>
            <a:off x="2012950" y="6028418"/>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Start</a:t>
            </a:r>
          </a:p>
        </p:txBody>
      </p:sp>
      <p:sp>
        <p:nvSpPr>
          <p:cNvPr id="14" name="TextBox 13"/>
          <p:cNvSpPr txBox="1"/>
          <p:nvPr/>
        </p:nvSpPr>
        <p:spPr>
          <a:xfrm>
            <a:off x="6273294" y="6028418"/>
            <a:ext cx="1199337" cy="215444"/>
          </a:xfrm>
          <a:prstGeom prst="rect">
            <a:avLst/>
          </a:prstGeom>
          <a:noFill/>
        </p:spPr>
        <p:txBody>
          <a:bodyPr wrap="square" lIns="0" tIns="0" rIns="0" bIns="0" rtlCol="0" anchor="ctr">
            <a:spAutoFit/>
          </a:bodyPr>
          <a:lstStyle/>
          <a:p>
            <a:pPr algn="r"/>
            <a:r>
              <a:rPr lang="en-US" sz="1400" b="1" dirty="0" smtClean="0">
                <a:latin typeface="Arial Narrow"/>
                <a:cs typeface="Arial Narrow"/>
              </a:rPr>
              <a:t>End</a:t>
            </a:r>
          </a:p>
        </p:txBody>
      </p:sp>
      <p:sp>
        <p:nvSpPr>
          <p:cNvPr id="15" name="TextBox 14"/>
          <p:cNvSpPr txBox="1"/>
          <p:nvPr/>
        </p:nvSpPr>
        <p:spPr>
          <a:xfrm rot="16200000">
            <a:off x="-170193" y="3926405"/>
            <a:ext cx="3883620"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Performance</a:t>
            </a:r>
          </a:p>
        </p:txBody>
      </p:sp>
      <p:pic>
        <p:nvPicPr>
          <p:cNvPr id="16" name="Picture 15"/>
          <p:cNvPicPr>
            <a:picLocks noChangeAspect="1"/>
          </p:cNvPicPr>
          <p:nvPr/>
        </p:nvPicPr>
        <p:blipFill>
          <a:blip r:embed="rId2"/>
          <a:stretch>
            <a:fillRect/>
          </a:stretch>
        </p:blipFill>
        <p:spPr>
          <a:xfrm>
            <a:off x="2012950" y="2458038"/>
            <a:ext cx="5118100" cy="3517900"/>
          </a:xfrm>
          <a:prstGeom prst="rect">
            <a:avLst/>
          </a:prstGeom>
        </p:spPr>
      </p:pic>
      <p:sp>
        <p:nvSpPr>
          <p:cNvPr id="17" name="TextBox 16"/>
          <p:cNvSpPr txBox="1"/>
          <p:nvPr/>
        </p:nvSpPr>
        <p:spPr>
          <a:xfrm>
            <a:off x="7152040" y="3375557"/>
            <a:ext cx="1199337" cy="430887"/>
          </a:xfrm>
          <a:prstGeom prst="rect">
            <a:avLst/>
          </a:prstGeom>
          <a:noFill/>
        </p:spPr>
        <p:txBody>
          <a:bodyPr wrap="square" lIns="0" tIns="0" rIns="0" bIns="0" rtlCol="0" anchor="ctr">
            <a:spAutoFit/>
          </a:bodyPr>
          <a:lstStyle/>
          <a:p>
            <a:r>
              <a:rPr lang="en-US" sz="1400" b="1" dirty="0" smtClean="0">
                <a:latin typeface="Arial Narrow"/>
                <a:cs typeface="Arial Narrow"/>
              </a:rPr>
              <a:t>Post-action control</a:t>
            </a:r>
          </a:p>
        </p:txBody>
      </p:sp>
      <p:grpSp>
        <p:nvGrpSpPr>
          <p:cNvPr id="19" name="Group 18"/>
          <p:cNvGrpSpPr/>
          <p:nvPr/>
        </p:nvGrpSpPr>
        <p:grpSpPr>
          <a:xfrm>
            <a:off x="210820" y="177800"/>
            <a:ext cx="1200796" cy="1057495"/>
            <a:chOff x="210820" y="177800"/>
            <a:chExt cx="1200796" cy="1057495"/>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1" name="TextBox 2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75" name="TextBox 7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Steering Control and Post-Action Control</a:t>
            </a:r>
            <a:endParaRPr lang="en-US" sz="2400" dirty="0" smtClean="0">
              <a:latin typeface="Arial Narrow"/>
              <a:cs typeface="Arial Narrow"/>
            </a:endParaRPr>
          </a:p>
        </p:txBody>
      </p:sp>
      <p:sp>
        <p:nvSpPr>
          <p:cNvPr id="7" name="TextBox 6"/>
          <p:cNvSpPr txBox="1"/>
          <p:nvPr/>
        </p:nvSpPr>
        <p:spPr>
          <a:xfrm>
            <a:off x="3284627" y="2350316"/>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plan</a:t>
            </a:r>
          </a:p>
        </p:txBody>
      </p:sp>
      <p:sp>
        <p:nvSpPr>
          <p:cNvPr id="8" name="TextBox 7"/>
          <p:cNvSpPr txBox="1"/>
          <p:nvPr/>
        </p:nvSpPr>
        <p:spPr>
          <a:xfrm>
            <a:off x="3284627" y="2547462"/>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actual</a:t>
            </a:r>
          </a:p>
        </p:txBody>
      </p:sp>
      <p:cxnSp>
        <p:nvCxnSpPr>
          <p:cNvPr id="10" name="Elbow Connector 9"/>
          <p:cNvCxnSpPr/>
          <p:nvPr/>
        </p:nvCxnSpPr>
        <p:spPr>
          <a:xfrm>
            <a:off x="2012950" y="2092318"/>
            <a:ext cx="5533146" cy="3883620"/>
          </a:xfrm>
          <a:prstGeom prst="bentConnector3">
            <a:avLst>
              <a:gd name="adj1" fmla="val -75"/>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12950" y="6188718"/>
            <a:ext cx="5533146"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Time</a:t>
            </a:r>
          </a:p>
        </p:txBody>
      </p:sp>
      <p:sp>
        <p:nvSpPr>
          <p:cNvPr id="13" name="TextBox 12"/>
          <p:cNvSpPr txBox="1"/>
          <p:nvPr/>
        </p:nvSpPr>
        <p:spPr>
          <a:xfrm>
            <a:off x="2012950" y="6028418"/>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Start</a:t>
            </a:r>
          </a:p>
        </p:txBody>
      </p:sp>
      <p:sp>
        <p:nvSpPr>
          <p:cNvPr id="14" name="TextBox 13"/>
          <p:cNvSpPr txBox="1"/>
          <p:nvPr/>
        </p:nvSpPr>
        <p:spPr>
          <a:xfrm>
            <a:off x="6273294" y="6028418"/>
            <a:ext cx="1199337" cy="215444"/>
          </a:xfrm>
          <a:prstGeom prst="rect">
            <a:avLst/>
          </a:prstGeom>
          <a:noFill/>
        </p:spPr>
        <p:txBody>
          <a:bodyPr wrap="square" lIns="0" tIns="0" rIns="0" bIns="0" rtlCol="0" anchor="ctr">
            <a:spAutoFit/>
          </a:bodyPr>
          <a:lstStyle/>
          <a:p>
            <a:pPr algn="r"/>
            <a:r>
              <a:rPr lang="en-US" sz="1400" b="1" dirty="0" smtClean="0">
                <a:latin typeface="Arial Narrow"/>
                <a:cs typeface="Arial Narrow"/>
              </a:rPr>
              <a:t>End</a:t>
            </a:r>
          </a:p>
        </p:txBody>
      </p:sp>
      <p:sp>
        <p:nvSpPr>
          <p:cNvPr id="15" name="TextBox 14"/>
          <p:cNvSpPr txBox="1"/>
          <p:nvPr/>
        </p:nvSpPr>
        <p:spPr>
          <a:xfrm rot="16200000">
            <a:off x="-170193" y="3926405"/>
            <a:ext cx="3883620"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Performance</a:t>
            </a:r>
          </a:p>
        </p:txBody>
      </p:sp>
      <p:sp>
        <p:nvSpPr>
          <p:cNvPr id="17" name="TextBox 16"/>
          <p:cNvSpPr txBox="1"/>
          <p:nvPr/>
        </p:nvSpPr>
        <p:spPr>
          <a:xfrm>
            <a:off x="3772566" y="4918670"/>
            <a:ext cx="1002781" cy="430887"/>
          </a:xfrm>
          <a:prstGeom prst="rect">
            <a:avLst/>
          </a:prstGeom>
          <a:noFill/>
        </p:spPr>
        <p:txBody>
          <a:bodyPr wrap="square" lIns="0" tIns="0" rIns="0" bIns="0" rtlCol="0" anchor="ctr">
            <a:spAutoFit/>
          </a:bodyPr>
          <a:lstStyle/>
          <a:p>
            <a:r>
              <a:rPr lang="en-US" sz="1400" b="1" dirty="0" smtClean="0">
                <a:latin typeface="Arial Narrow"/>
                <a:cs typeface="Arial Narrow"/>
              </a:rPr>
              <a:t>Steering control</a:t>
            </a:r>
          </a:p>
        </p:txBody>
      </p:sp>
      <p:pic>
        <p:nvPicPr>
          <p:cNvPr id="18" name="Picture 17"/>
          <p:cNvPicPr>
            <a:picLocks noChangeAspect="1"/>
          </p:cNvPicPr>
          <p:nvPr/>
        </p:nvPicPr>
        <p:blipFill>
          <a:blip r:embed="rId2"/>
          <a:stretch>
            <a:fillRect/>
          </a:stretch>
        </p:blipFill>
        <p:spPr>
          <a:xfrm>
            <a:off x="2012950" y="2458038"/>
            <a:ext cx="5118100" cy="3517900"/>
          </a:xfrm>
          <a:prstGeom prst="rect">
            <a:avLst/>
          </a:prstGeom>
        </p:spPr>
      </p:pic>
      <p:grpSp>
        <p:nvGrpSpPr>
          <p:cNvPr id="19" name="Group 18"/>
          <p:cNvGrpSpPr/>
          <p:nvPr/>
        </p:nvGrpSpPr>
        <p:grpSpPr>
          <a:xfrm>
            <a:off x="210820" y="177800"/>
            <a:ext cx="1200796" cy="1057495"/>
            <a:chOff x="210820" y="177800"/>
            <a:chExt cx="1200796" cy="1057495"/>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1" name="TextBox 2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012950" y="2458038"/>
            <a:ext cx="5118100" cy="3517900"/>
          </a:xfrm>
          <a:prstGeom prst="rect">
            <a:avLst/>
          </a:prstGeom>
        </p:spPr>
      </p:pic>
      <p:sp>
        <p:nvSpPr>
          <p:cNvPr id="73" name="TextBox 7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75" name="TextBox 7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Steering Control and Post-Action Control</a:t>
            </a:r>
            <a:endParaRPr lang="en-US" sz="2400" dirty="0" smtClean="0">
              <a:latin typeface="Arial Narrow"/>
              <a:cs typeface="Arial Narrow"/>
            </a:endParaRPr>
          </a:p>
        </p:txBody>
      </p:sp>
      <p:sp>
        <p:nvSpPr>
          <p:cNvPr id="7" name="TextBox 6"/>
          <p:cNvSpPr txBox="1"/>
          <p:nvPr/>
        </p:nvSpPr>
        <p:spPr>
          <a:xfrm>
            <a:off x="3284627" y="2350316"/>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plan</a:t>
            </a:r>
          </a:p>
        </p:txBody>
      </p:sp>
      <p:sp>
        <p:nvSpPr>
          <p:cNvPr id="8" name="TextBox 7"/>
          <p:cNvSpPr txBox="1"/>
          <p:nvPr/>
        </p:nvSpPr>
        <p:spPr>
          <a:xfrm>
            <a:off x="3284627" y="2547462"/>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actual</a:t>
            </a:r>
          </a:p>
        </p:txBody>
      </p:sp>
      <p:cxnSp>
        <p:nvCxnSpPr>
          <p:cNvPr id="10" name="Elbow Connector 9"/>
          <p:cNvCxnSpPr/>
          <p:nvPr/>
        </p:nvCxnSpPr>
        <p:spPr>
          <a:xfrm>
            <a:off x="2012950" y="2092318"/>
            <a:ext cx="5533146" cy="3883620"/>
          </a:xfrm>
          <a:prstGeom prst="bentConnector3">
            <a:avLst>
              <a:gd name="adj1" fmla="val -75"/>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12950" y="6188718"/>
            <a:ext cx="5533146"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Time</a:t>
            </a:r>
          </a:p>
        </p:txBody>
      </p:sp>
      <p:sp>
        <p:nvSpPr>
          <p:cNvPr id="13" name="TextBox 12"/>
          <p:cNvSpPr txBox="1"/>
          <p:nvPr/>
        </p:nvSpPr>
        <p:spPr>
          <a:xfrm>
            <a:off x="2012950" y="6028418"/>
            <a:ext cx="1199337" cy="215444"/>
          </a:xfrm>
          <a:prstGeom prst="rect">
            <a:avLst/>
          </a:prstGeom>
          <a:noFill/>
        </p:spPr>
        <p:txBody>
          <a:bodyPr wrap="square" lIns="0" tIns="0" rIns="0" bIns="0" rtlCol="0" anchor="ctr">
            <a:spAutoFit/>
          </a:bodyPr>
          <a:lstStyle/>
          <a:p>
            <a:r>
              <a:rPr lang="en-US" sz="1400" b="1" dirty="0" smtClean="0">
                <a:latin typeface="Arial Narrow"/>
                <a:cs typeface="Arial Narrow"/>
              </a:rPr>
              <a:t>Start</a:t>
            </a:r>
          </a:p>
        </p:txBody>
      </p:sp>
      <p:sp>
        <p:nvSpPr>
          <p:cNvPr id="14" name="TextBox 13"/>
          <p:cNvSpPr txBox="1"/>
          <p:nvPr/>
        </p:nvSpPr>
        <p:spPr>
          <a:xfrm>
            <a:off x="6273294" y="6028418"/>
            <a:ext cx="1199337" cy="215444"/>
          </a:xfrm>
          <a:prstGeom prst="rect">
            <a:avLst/>
          </a:prstGeom>
          <a:noFill/>
        </p:spPr>
        <p:txBody>
          <a:bodyPr wrap="square" lIns="0" tIns="0" rIns="0" bIns="0" rtlCol="0" anchor="ctr">
            <a:spAutoFit/>
          </a:bodyPr>
          <a:lstStyle/>
          <a:p>
            <a:pPr algn="r"/>
            <a:r>
              <a:rPr lang="en-US" sz="1400" b="1" dirty="0" smtClean="0">
                <a:latin typeface="Arial Narrow"/>
                <a:cs typeface="Arial Narrow"/>
              </a:rPr>
              <a:t>End</a:t>
            </a:r>
          </a:p>
        </p:txBody>
      </p:sp>
      <p:sp>
        <p:nvSpPr>
          <p:cNvPr id="15" name="TextBox 14"/>
          <p:cNvSpPr txBox="1"/>
          <p:nvPr/>
        </p:nvSpPr>
        <p:spPr>
          <a:xfrm rot="16200000">
            <a:off x="-170193" y="3926405"/>
            <a:ext cx="3883620" cy="215444"/>
          </a:xfrm>
          <a:prstGeom prst="rect">
            <a:avLst/>
          </a:prstGeom>
          <a:noFill/>
        </p:spPr>
        <p:txBody>
          <a:bodyPr wrap="square" lIns="0" tIns="0" rIns="0" bIns="0" rtlCol="0" anchor="ctr">
            <a:spAutoFit/>
          </a:bodyPr>
          <a:lstStyle/>
          <a:p>
            <a:pPr algn="ctr"/>
            <a:r>
              <a:rPr lang="en-US" sz="1400" b="1" dirty="0" smtClean="0">
                <a:latin typeface="Arial Narrow"/>
                <a:cs typeface="Arial Narrow"/>
              </a:rPr>
              <a:t>Performance</a:t>
            </a:r>
          </a:p>
        </p:txBody>
      </p:sp>
      <p:sp>
        <p:nvSpPr>
          <p:cNvPr id="17" name="TextBox 16"/>
          <p:cNvSpPr txBox="1"/>
          <p:nvPr/>
        </p:nvSpPr>
        <p:spPr>
          <a:xfrm>
            <a:off x="3772566" y="5128590"/>
            <a:ext cx="1002781" cy="430887"/>
          </a:xfrm>
          <a:prstGeom prst="rect">
            <a:avLst/>
          </a:prstGeom>
          <a:noFill/>
        </p:spPr>
        <p:txBody>
          <a:bodyPr wrap="square" lIns="0" tIns="0" rIns="0" bIns="0" rtlCol="0" anchor="ctr">
            <a:spAutoFit/>
          </a:bodyPr>
          <a:lstStyle/>
          <a:p>
            <a:r>
              <a:rPr lang="en-US" sz="1400" b="1" dirty="0" smtClean="0">
                <a:latin typeface="Arial Narrow"/>
                <a:cs typeface="Arial Narrow"/>
              </a:rPr>
              <a:t>Steering control</a:t>
            </a:r>
          </a:p>
        </p:txBody>
      </p:sp>
      <p:grpSp>
        <p:nvGrpSpPr>
          <p:cNvPr id="19" name="Group 18"/>
          <p:cNvGrpSpPr/>
          <p:nvPr/>
        </p:nvGrpSpPr>
        <p:grpSpPr>
          <a:xfrm>
            <a:off x="210820" y="177800"/>
            <a:ext cx="1200796" cy="1057495"/>
            <a:chOff x="210820" y="177800"/>
            <a:chExt cx="1200796" cy="1057495"/>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1" name="TextBox 2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15" name="TextBox 14"/>
          <p:cNvSpPr txBox="1"/>
          <p:nvPr/>
        </p:nvSpPr>
        <p:spPr>
          <a:xfrm>
            <a:off x="938696" y="1600200"/>
            <a:ext cx="7295719" cy="646331"/>
          </a:xfrm>
          <a:prstGeom prst="rect">
            <a:avLst/>
          </a:prstGeom>
          <a:noFill/>
        </p:spPr>
        <p:txBody>
          <a:bodyPr wrap="square" lIns="0" tIns="0" rIns="0" bIns="0" rtlCol="0">
            <a:spAutoFit/>
          </a:bodyPr>
          <a:lstStyle/>
          <a:p>
            <a:r>
              <a:rPr lang="en-US" sz="2400" b="1" dirty="0" smtClean="0">
                <a:latin typeface="Arial Narrow"/>
                <a:cs typeface="Arial Narrow"/>
              </a:rPr>
              <a:t>The Iceberg Principle – </a:t>
            </a:r>
            <a:r>
              <a:rPr lang="en-US" b="1" dirty="0" smtClean="0">
                <a:latin typeface="Arial Narrow"/>
                <a:cs typeface="Arial Narrow"/>
              </a:rPr>
              <a:t>problems may lie below the surface. Good performance in one area my mask poor performance in another area.</a:t>
            </a:r>
            <a:endParaRPr lang="en-US" sz="2400" dirty="0" smtClean="0">
              <a:latin typeface="Arial Narrow"/>
              <a:cs typeface="Arial Narrow"/>
            </a:endParaRPr>
          </a:p>
        </p:txBody>
      </p:sp>
      <p:pic>
        <p:nvPicPr>
          <p:cNvPr id="12" name="Picture 11" descr="figure 24.1.eps"/>
          <p:cNvPicPr>
            <a:picLocks noChangeAspect="1"/>
          </p:cNvPicPr>
          <p:nvPr/>
        </p:nvPicPr>
        <p:blipFill>
          <a:blip r:embed="rId2"/>
          <a:stretch>
            <a:fillRect/>
          </a:stretch>
        </p:blipFill>
        <p:spPr>
          <a:xfrm>
            <a:off x="1494407" y="2730199"/>
            <a:ext cx="6172200" cy="2533650"/>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The Iceberg Principle: </a:t>
            </a:r>
            <a:r>
              <a:rPr lang="en-US" sz="2400" b="1" i="1" dirty="0" smtClean="0">
                <a:latin typeface="Arial Narrow"/>
                <a:cs typeface="Arial Narrow"/>
              </a:rPr>
              <a:t>Illustration – National Sales Force</a:t>
            </a:r>
            <a:endParaRPr lang="en-US" sz="2400" dirty="0" smtClean="0">
              <a:latin typeface="Arial Narrow"/>
              <a:cs typeface="Arial Narrow"/>
            </a:endParaRPr>
          </a:p>
        </p:txBody>
      </p:sp>
      <p:pic>
        <p:nvPicPr>
          <p:cNvPr id="37" name="Picture 36" descr="figure 24.2.eps"/>
          <p:cNvPicPr>
            <a:picLocks noChangeAspect="1"/>
          </p:cNvPicPr>
          <p:nvPr/>
        </p:nvPicPr>
        <p:blipFill>
          <a:blip r:embed="rId2"/>
          <a:stretch>
            <a:fillRect/>
          </a:stretch>
        </p:blipFill>
        <p:spPr>
          <a:xfrm>
            <a:off x="1702752" y="2085034"/>
            <a:ext cx="5376778" cy="3996034"/>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43" name="TextBox 42"/>
          <p:cNvSpPr txBox="1"/>
          <p:nvPr/>
        </p:nvSpPr>
        <p:spPr>
          <a:xfrm>
            <a:off x="938696" y="2752233"/>
            <a:ext cx="1828800" cy="685800"/>
          </a:xfrm>
          <a:prstGeom prst="rect">
            <a:avLst/>
          </a:prstGeom>
          <a:solidFill>
            <a:schemeClr val="accent6">
              <a:lumMod val="60000"/>
              <a:lumOff val="40000"/>
            </a:schemeClr>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b="1" dirty="0" smtClean="0">
                <a:latin typeface="Arial Narrow"/>
                <a:cs typeface="Arial Narrow"/>
              </a:rPr>
              <a:t>Input Measures</a:t>
            </a:r>
            <a:endParaRPr lang="en-US" sz="1400" b="1" dirty="0" smtClean="0">
              <a:latin typeface="Arial Narrow"/>
              <a:cs typeface="Arial Narrow"/>
            </a:endParaRPr>
          </a:p>
        </p:txBody>
      </p:sp>
      <p:sp>
        <p:nvSpPr>
          <p:cNvPr id="44" name="TextBox 43"/>
          <p:cNvSpPr txBox="1"/>
          <p:nvPr/>
        </p:nvSpPr>
        <p:spPr>
          <a:xfrm>
            <a:off x="3670964" y="3702424"/>
            <a:ext cx="1828800" cy="815608"/>
          </a:xfrm>
          <a:prstGeom prst="rect">
            <a:avLst/>
          </a:prstGeom>
          <a:noFill/>
        </p:spPr>
        <p:txBody>
          <a:bodyPr wrap="square" lIns="0" tIns="0" rIns="0" bIns="0" rtlCol="0" anchor="t">
            <a:spAutoFit/>
          </a:bodyPr>
          <a:lstStyle/>
          <a:p>
            <a:pPr marL="115888" indent="-115888">
              <a:spcBef>
                <a:spcPts val="600"/>
              </a:spcBef>
            </a:pPr>
            <a:r>
              <a:rPr lang="en-US" sz="1600" b="1" dirty="0" smtClean="0">
                <a:latin typeface="Arial Narrow"/>
                <a:cs typeface="Arial Narrow"/>
              </a:rPr>
              <a:t>•	Customer behavior</a:t>
            </a:r>
          </a:p>
          <a:p>
            <a:pPr marL="115888" indent="-115888">
              <a:spcBef>
                <a:spcPts val="600"/>
              </a:spcBef>
            </a:pPr>
            <a:r>
              <a:rPr lang="en-US" sz="1600" b="1" dirty="0" smtClean="0">
                <a:latin typeface="Arial Narrow"/>
                <a:cs typeface="Arial Narrow"/>
              </a:rPr>
              <a:t>•	Customer mental states</a:t>
            </a:r>
            <a:endParaRPr lang="en-US" sz="1400" b="1" dirty="0" smtClean="0">
              <a:latin typeface="Arial Narrow"/>
              <a:cs typeface="Arial Narrow"/>
            </a:endParaRPr>
          </a:p>
        </p:txBody>
      </p:sp>
      <p:sp>
        <p:nvSpPr>
          <p:cNvPr id="15" name="TextBox 1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Relationships Among Control Measures</a:t>
            </a:r>
            <a:endParaRPr lang="en-US" sz="2400" dirty="0" smtClean="0">
              <a:latin typeface="Arial Narrow"/>
              <a:cs typeface="Arial Narrow"/>
            </a:endParaRPr>
          </a:p>
        </p:txBody>
      </p:sp>
      <p:sp>
        <p:nvSpPr>
          <p:cNvPr id="16" name="TextBox 15"/>
          <p:cNvSpPr txBox="1"/>
          <p:nvPr/>
        </p:nvSpPr>
        <p:spPr>
          <a:xfrm>
            <a:off x="3670964" y="2752233"/>
            <a:ext cx="1828800" cy="685800"/>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b="1" dirty="0" smtClean="0">
                <a:latin typeface="Arial Narrow"/>
                <a:cs typeface="Arial Narrow"/>
              </a:rPr>
              <a:t>Intermediate </a:t>
            </a:r>
            <a:br>
              <a:rPr lang="en-US" sz="1600" b="1" dirty="0" smtClean="0">
                <a:latin typeface="Arial Narrow"/>
                <a:cs typeface="Arial Narrow"/>
              </a:rPr>
            </a:br>
            <a:r>
              <a:rPr lang="en-US" sz="1600" b="1" dirty="0" smtClean="0">
                <a:latin typeface="Arial Narrow"/>
                <a:cs typeface="Arial Narrow"/>
              </a:rPr>
              <a:t>Measures</a:t>
            </a:r>
            <a:endParaRPr lang="en-US" sz="1400" b="1" dirty="0" smtClean="0">
              <a:latin typeface="Arial Narrow"/>
              <a:cs typeface="Arial Narrow"/>
            </a:endParaRPr>
          </a:p>
        </p:txBody>
      </p:sp>
      <p:cxnSp>
        <p:nvCxnSpPr>
          <p:cNvPr id="18" name="Straight Arrow Connector 17"/>
          <p:cNvCxnSpPr>
            <a:stCxn id="43" idx="3"/>
            <a:endCxn id="16" idx="1"/>
          </p:cNvCxnSpPr>
          <p:nvPr/>
        </p:nvCxnSpPr>
        <p:spPr>
          <a:xfrm>
            <a:off x="2767496" y="3095133"/>
            <a:ext cx="903468"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03232" y="2753821"/>
            <a:ext cx="1828800" cy="685800"/>
          </a:xfrm>
          <a:prstGeom prst="rect">
            <a:avLst/>
          </a:prstGeom>
          <a:solidFill>
            <a:schemeClr val="accent6">
              <a:lumMod val="20000"/>
              <a:lumOff val="80000"/>
            </a:schemeClr>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b="1" dirty="0" smtClean="0">
                <a:latin typeface="Arial Narrow"/>
                <a:cs typeface="Arial Narrow"/>
              </a:rPr>
              <a:t>Output Measures</a:t>
            </a:r>
            <a:endParaRPr lang="en-US" sz="1400" b="1" dirty="0" smtClean="0">
              <a:latin typeface="Arial Narrow"/>
              <a:cs typeface="Arial Narrow"/>
            </a:endParaRPr>
          </a:p>
        </p:txBody>
      </p:sp>
      <p:cxnSp>
        <p:nvCxnSpPr>
          <p:cNvPr id="20" name="Straight Arrow Connector 19"/>
          <p:cNvCxnSpPr>
            <a:endCxn id="19" idx="1"/>
          </p:cNvCxnSpPr>
          <p:nvPr/>
        </p:nvCxnSpPr>
        <p:spPr>
          <a:xfrm>
            <a:off x="5499764" y="3096721"/>
            <a:ext cx="903468"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210820" y="177800"/>
            <a:ext cx="1200796" cy="1057495"/>
            <a:chOff x="210820" y="177800"/>
            <a:chExt cx="1200796" cy="1057495"/>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4" name="TextBox 13"/>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a:solidFill>
                <a:schemeClr val="bg1"/>
              </a:solidFill>
              <a:latin typeface="Arial Narrow"/>
              <a:cs typeface="Arial Narrow"/>
            </a:endParaRPr>
          </a:p>
          <a:p>
            <a:pPr algn="r"/>
            <a:r>
              <a:rPr lang="en-US" sz="2800" dirty="0">
                <a:solidFill>
                  <a:schemeClr val="bg1"/>
                </a:solidFill>
                <a:latin typeface="Arial Narrow"/>
                <a:cs typeface="Arial Narrow"/>
              </a:rPr>
              <a:t>Monitoring, Controlling Firm Performance, Functioning</a:t>
            </a:r>
            <a:endParaRPr lang="en-US" sz="2800" dirty="0">
              <a:solidFill>
                <a:schemeClr val="bg1"/>
              </a:solidFill>
              <a:latin typeface="Arial Narrow"/>
              <a:cs typeface="Arial Narrow"/>
            </a:endParaRPr>
          </a:p>
        </p:txBody>
      </p:sp>
      <p:sp>
        <p:nvSpPr>
          <p:cNvPr id="7" name="TextBox 6"/>
          <p:cNvSpPr txBox="1"/>
          <p:nvPr/>
        </p:nvSpPr>
        <p:spPr>
          <a:xfrm>
            <a:off x="938696" y="1600200"/>
            <a:ext cx="7971784" cy="1785104"/>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dirty="0" smtClean="0">
                <a:latin typeface="Arial Narrow"/>
                <a:cs typeface="Arial Narrow"/>
              </a:rPr>
              <a:t>•	</a:t>
            </a:r>
            <a:r>
              <a:rPr lang="en-US" dirty="0" smtClean="0">
                <a:latin typeface="Arial Narrow"/>
                <a:cs typeface="Arial Narrow"/>
              </a:rPr>
              <a:t>Key Principles </a:t>
            </a:r>
            <a:r>
              <a:rPr lang="en-US" dirty="0" smtClean="0">
                <a:latin typeface="Arial Narrow"/>
                <a:cs typeface="Arial Narrow"/>
              </a:rPr>
              <a:t>of </a:t>
            </a:r>
            <a:r>
              <a:rPr lang="en-US" dirty="0" smtClean="0">
                <a:latin typeface="Arial Narrow"/>
                <a:cs typeface="Arial Narrow"/>
              </a:rPr>
              <a:t>Monitor/Control Processes</a:t>
            </a:r>
            <a:endParaRPr lang="en-US" dirty="0" smtClean="0">
              <a:latin typeface="Arial Narrow"/>
              <a:cs typeface="Arial Narrow"/>
            </a:endParaRPr>
          </a:p>
          <a:p>
            <a:pPr marL="682625" indent="-223838" defTabSz="454025">
              <a:spcBef>
                <a:spcPts val="1200"/>
              </a:spcBef>
              <a:tabLst>
                <a:tab pos="1825625" algn="l"/>
              </a:tabLst>
            </a:pPr>
            <a:r>
              <a:rPr lang="en-US" sz="2000" b="1" dirty="0" smtClean="0">
                <a:latin typeface="Arial Narrow"/>
                <a:cs typeface="Arial Narrow"/>
              </a:rPr>
              <a:t>•	The Monitor/Control Process</a:t>
            </a:r>
          </a:p>
          <a:p>
            <a:pPr marL="682625" indent="-223838" defTabSz="454025">
              <a:spcBef>
                <a:spcPts val="1200"/>
              </a:spcBef>
              <a:tabLst>
                <a:tab pos="1825625" algn="l"/>
              </a:tabLst>
            </a:pPr>
            <a:r>
              <a:rPr lang="en-US" dirty="0" smtClean="0">
                <a:latin typeface="Arial Narrow"/>
                <a:cs typeface="Arial Narrow"/>
              </a:rPr>
              <a:t>•	Types of Control</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a:solidFill>
                <a:schemeClr val="bg1"/>
              </a:solidFill>
              <a:latin typeface="Arial Narrow"/>
              <a:cs typeface="Arial Narrow"/>
            </a:endParaRPr>
          </a:p>
          <a:p>
            <a:pPr algn="r"/>
            <a:r>
              <a:rPr lang="en-US" sz="2800" dirty="0">
                <a:solidFill>
                  <a:schemeClr val="bg1"/>
                </a:solidFill>
                <a:latin typeface="Arial Narrow"/>
                <a:cs typeface="Arial Narrow"/>
              </a:rPr>
              <a:t>Monitoring, Controlling Firm Performance, Functioning</a:t>
            </a:r>
            <a:endParaRPr lang="en-US" sz="2800" dirty="0">
              <a:solidFill>
                <a:schemeClr val="bg1"/>
              </a:solidFill>
              <a:latin typeface="Arial Narrow"/>
              <a:cs typeface="Arial Narrow"/>
            </a:endParaRPr>
          </a:p>
        </p:txBody>
      </p:sp>
      <p:sp>
        <p:nvSpPr>
          <p:cNvPr id="7" name="TextBox 6"/>
          <p:cNvSpPr txBox="1"/>
          <p:nvPr/>
        </p:nvSpPr>
        <p:spPr>
          <a:xfrm>
            <a:off x="938696" y="1600200"/>
            <a:ext cx="7285309" cy="1477328"/>
          </a:xfrm>
          <a:prstGeom prst="rect">
            <a:avLst/>
          </a:prstGeom>
          <a:noFill/>
        </p:spPr>
        <p:txBody>
          <a:bodyPr wrap="square" lIns="0" tIns="0" rIns="0" bIns="0" rtlCol="0">
            <a:spAutoFit/>
          </a:bodyPr>
          <a:lstStyle/>
          <a:p>
            <a:r>
              <a:rPr lang="en-US" sz="2400" b="1" dirty="0" smtClean="0">
                <a:latin typeface="Arial Narrow"/>
                <a:cs typeface="Arial Narrow"/>
              </a:rPr>
              <a:t>Monitor and control processes are the most powerful means of changing individual behavior in organizations</a:t>
            </a:r>
          </a:p>
          <a:p>
            <a:endParaRPr lang="en-US" sz="2400" b="1" dirty="0" smtClean="0">
              <a:latin typeface="Arial Narrow"/>
              <a:cs typeface="Arial Narrow"/>
            </a:endParaRPr>
          </a:p>
          <a:p>
            <a:r>
              <a:rPr lang="en-US" sz="2400" b="1" dirty="0" smtClean="0">
                <a:latin typeface="Arial Narrow"/>
                <a:cs typeface="Arial Narrow"/>
              </a:rPr>
              <a:t>“If you can’t measure it, you can’t manage it.”</a:t>
            </a:r>
          </a:p>
        </p:txBody>
      </p:sp>
      <p:pic>
        <p:nvPicPr>
          <p:cNvPr id="8" name="Picture 7" descr="FIRM PER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315" y="3516987"/>
            <a:ext cx="3390900" cy="2400300"/>
          </a:xfrm>
          <a:prstGeom prst="rect">
            <a:avLst/>
          </a:prstGeom>
        </p:spPr>
      </p:pic>
      <p:grpSp>
        <p:nvGrpSpPr>
          <p:cNvPr id="6" name="Group 5"/>
          <p:cNvGrpSpPr/>
          <p:nvPr/>
        </p:nvGrpSpPr>
        <p:grpSpPr>
          <a:xfrm>
            <a:off x="210820" y="177800"/>
            <a:ext cx="1200796" cy="1057495"/>
            <a:chOff x="210820" y="177800"/>
            <a:chExt cx="1200796" cy="105749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1" name="TextBox 1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53977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The Monitor/Control Process</a:t>
            </a:r>
            <a:endParaRPr lang="en-US" sz="2800" dirty="0">
              <a:solidFill>
                <a:schemeClr val="bg1"/>
              </a:solidFill>
              <a:latin typeface="Arial Narrow"/>
              <a:cs typeface="Arial Narrow"/>
            </a:endParaRPr>
          </a:p>
        </p:txBody>
      </p:sp>
      <p:sp>
        <p:nvSpPr>
          <p:cNvPr id="15" name="TextBox 14"/>
          <p:cNvSpPr txBox="1"/>
          <p:nvPr/>
        </p:nvSpPr>
        <p:spPr>
          <a:xfrm>
            <a:off x="938696" y="1600200"/>
            <a:ext cx="7295719" cy="369332"/>
          </a:xfrm>
          <a:prstGeom prst="rect">
            <a:avLst/>
          </a:prstGeom>
          <a:noFill/>
        </p:spPr>
        <p:txBody>
          <a:bodyPr wrap="square" lIns="0" tIns="0" rIns="0" bIns="0" rtlCol="0">
            <a:spAutoFit/>
          </a:bodyPr>
          <a:lstStyle/>
          <a:p>
            <a:pPr defTabSz="454025">
              <a:spcBef>
                <a:spcPts val="1200"/>
              </a:spcBef>
              <a:tabLst>
                <a:tab pos="1825625" algn="l"/>
              </a:tabLst>
            </a:pPr>
            <a:r>
              <a:rPr lang="en-US" sz="2400" b="1" dirty="0" smtClean="0">
                <a:latin typeface="Arial Narrow"/>
                <a:cs typeface="Arial Narrow"/>
              </a:rPr>
              <a:t>Putting It All Together</a:t>
            </a:r>
            <a:endParaRPr lang="en-US" sz="2000" b="1" dirty="0" smtClean="0">
              <a:latin typeface="Arial Narrow"/>
              <a:cs typeface="Arial Narrow"/>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149" y="1173739"/>
            <a:ext cx="4286250" cy="5334000"/>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Markets Strategically</a:t>
            </a:r>
            <a:endParaRPr lang="en-US" sz="2800" dirty="0">
              <a:solidFill>
                <a:schemeClr val="bg1"/>
              </a:solidFill>
              <a:latin typeface="Arial Narrow"/>
              <a:cs typeface="Arial Narrow"/>
            </a:endParaRPr>
          </a:p>
        </p:txBody>
      </p:sp>
      <p:sp>
        <p:nvSpPr>
          <p:cNvPr id="5" name="TextBox 4"/>
          <p:cNvSpPr txBox="1"/>
          <p:nvPr/>
        </p:nvSpPr>
        <p:spPr>
          <a:xfrm>
            <a:off x="907196" y="1600200"/>
            <a:ext cx="7713031" cy="3431709"/>
          </a:xfrm>
          <a:prstGeom prst="rect">
            <a:avLst/>
          </a:prstGeom>
          <a:noFill/>
        </p:spPr>
        <p:txBody>
          <a:bodyPr wrap="square" lIns="0" tIns="0" rIns="0" bIns="0" rtlCol="0">
            <a:spAutoFit/>
          </a:bodyPr>
          <a:lstStyle/>
          <a:p>
            <a:r>
              <a:rPr lang="en-US" sz="2400" dirty="0">
                <a:latin typeface="Arial Narrow"/>
                <a:cs typeface="Arial Narrow"/>
              </a:rPr>
              <a:t>Section </a:t>
            </a:r>
            <a:r>
              <a:rPr lang="en-US" sz="2400" dirty="0" smtClean="0">
                <a:latin typeface="Arial Narrow"/>
                <a:cs typeface="Arial Narrow"/>
              </a:rPr>
              <a:t>1: </a:t>
            </a:r>
            <a:r>
              <a:rPr lang="en-US" sz="2400" dirty="0">
                <a:latin typeface="Arial Narrow"/>
                <a:cs typeface="Arial Narrow"/>
              </a:rPr>
              <a:t>Marketing and the Firm</a:t>
            </a:r>
            <a:endParaRPr lang="en-US" sz="2400" dirty="0" smtClean="0">
              <a:latin typeface="Arial Narrow"/>
              <a:cs typeface="Arial Narrow"/>
            </a:endParaRPr>
          </a:p>
          <a:p>
            <a:pPr>
              <a:lnSpc>
                <a:spcPct val="150000"/>
              </a:lnSpc>
            </a:pPr>
            <a:r>
              <a:rPr lang="en-US" sz="2400" dirty="0" smtClean="0">
                <a:latin typeface="Arial Narrow"/>
                <a:cs typeface="Arial Narrow"/>
              </a:rPr>
              <a:t>Section </a:t>
            </a:r>
            <a:r>
              <a:rPr lang="en-US" sz="2400" dirty="0" smtClean="0">
                <a:latin typeface="Arial Narrow"/>
                <a:cs typeface="Arial Narrow"/>
              </a:rPr>
              <a:t>2:  </a:t>
            </a:r>
            <a:r>
              <a:rPr lang="en-US" sz="2400" dirty="0">
                <a:latin typeface="Arial Narrow"/>
                <a:cs typeface="Arial Narrow"/>
              </a:rPr>
              <a:t>Fundamental Insights for Strategic Marketing</a:t>
            </a:r>
            <a:endParaRPr lang="en-US" sz="2400" dirty="0" smtClean="0">
              <a:latin typeface="Arial Narrow"/>
              <a:cs typeface="Arial Narrow"/>
            </a:endParaRPr>
          </a:p>
          <a:p>
            <a:pPr>
              <a:lnSpc>
                <a:spcPct val="150000"/>
              </a:lnSpc>
            </a:pPr>
            <a:r>
              <a:rPr lang="en-US" sz="2400" dirty="0" smtClean="0">
                <a:latin typeface="Arial Narrow"/>
                <a:cs typeface="Arial Narrow"/>
              </a:rPr>
              <a:t>Section </a:t>
            </a:r>
            <a:r>
              <a:rPr lang="en-US" sz="2400" dirty="0" smtClean="0">
                <a:latin typeface="Arial Narrow"/>
                <a:cs typeface="Arial Narrow"/>
              </a:rPr>
              <a:t>3: </a:t>
            </a:r>
            <a:r>
              <a:rPr lang="en-US" sz="2400" dirty="0">
                <a:latin typeface="Arial Narrow"/>
                <a:cs typeface="Arial Narrow"/>
              </a:rPr>
              <a:t>Strategic </a:t>
            </a:r>
            <a:r>
              <a:rPr lang="en-US" sz="2400" dirty="0" smtClean="0">
                <a:latin typeface="Arial Narrow"/>
                <a:cs typeface="Arial Narrow"/>
              </a:rPr>
              <a:t>Marketing</a:t>
            </a:r>
          </a:p>
          <a:p>
            <a:pPr>
              <a:lnSpc>
                <a:spcPct val="150000"/>
              </a:lnSpc>
            </a:pPr>
            <a:r>
              <a:rPr lang="en-US" sz="2600" b="1" dirty="0" smtClean="0">
                <a:latin typeface="Arial Narrow"/>
                <a:cs typeface="Arial Narrow"/>
              </a:rPr>
              <a:t>Section </a:t>
            </a:r>
            <a:r>
              <a:rPr lang="en-US" sz="2600" b="1" dirty="0" smtClean="0">
                <a:latin typeface="Arial Narrow"/>
                <a:cs typeface="Arial Narrow"/>
              </a:rPr>
              <a:t>4: </a:t>
            </a:r>
            <a:r>
              <a:rPr lang="en-US" sz="2600" b="1" dirty="0">
                <a:latin typeface="Arial Narrow"/>
                <a:cs typeface="Arial Narrow"/>
              </a:rPr>
              <a:t>Implementing the Market </a:t>
            </a:r>
            <a:r>
              <a:rPr lang="en-US" sz="2600" b="1" dirty="0" smtClean="0">
                <a:latin typeface="Arial Narrow"/>
                <a:cs typeface="Arial Narrow"/>
              </a:rPr>
              <a:t>Strategy</a:t>
            </a:r>
          </a:p>
          <a:p>
            <a:pPr marL="1773238" indent="-1320800"/>
            <a:r>
              <a:rPr lang="en-US" sz="2200" dirty="0">
                <a:latin typeface="Arial Narrow"/>
                <a:cs typeface="Arial Narrow"/>
              </a:rPr>
              <a:t>Chapter </a:t>
            </a:r>
            <a:r>
              <a:rPr lang="en-US" sz="2200" dirty="0" smtClean="0">
                <a:latin typeface="Arial Narrow"/>
                <a:cs typeface="Arial Narrow"/>
              </a:rPr>
              <a:t>19:	Ensuring </a:t>
            </a:r>
            <a:r>
              <a:rPr lang="en-US" sz="2200" dirty="0">
                <a:latin typeface="Arial Narrow"/>
                <a:cs typeface="Arial Narrow"/>
              </a:rPr>
              <a:t>the Firm Implements the </a:t>
            </a:r>
            <a:br>
              <a:rPr lang="en-US" sz="2200" dirty="0">
                <a:latin typeface="Arial Narrow"/>
                <a:cs typeface="Arial Narrow"/>
              </a:rPr>
            </a:br>
            <a:r>
              <a:rPr lang="en-US" sz="2200" dirty="0">
                <a:latin typeface="Arial Narrow"/>
                <a:cs typeface="Arial Narrow"/>
              </a:rPr>
              <a:t>Market Offer as Planned</a:t>
            </a:r>
          </a:p>
          <a:p>
            <a:pPr marL="1773238" indent="-1320800"/>
            <a:r>
              <a:rPr lang="en-US" sz="2200" b="1" dirty="0" smtClean="0">
                <a:latin typeface="Arial Narrow"/>
                <a:cs typeface="Arial Narrow"/>
              </a:rPr>
              <a:t>Chapter 20: </a:t>
            </a:r>
            <a:r>
              <a:rPr lang="en-US" sz="2200" b="1" dirty="0" smtClean="0">
                <a:latin typeface="Arial Narrow"/>
                <a:cs typeface="Arial Narrow"/>
              </a:rPr>
              <a:t>Monitoring, Controlling Firm </a:t>
            </a:r>
            <a:r>
              <a:rPr lang="en-US" sz="2200" b="1" dirty="0" smtClean="0">
                <a:latin typeface="Arial Narrow"/>
                <a:cs typeface="Arial Narrow"/>
              </a:rPr>
              <a:t>Performance, Functioning</a:t>
            </a: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Case Study: Sony</a:t>
            </a:r>
            <a:endParaRPr lang="en-US" sz="2800" dirty="0">
              <a:solidFill>
                <a:schemeClr val="bg1"/>
              </a:solidFill>
              <a:latin typeface="Arial Narrow"/>
              <a:cs typeface="Arial Narrow"/>
            </a:endParaRPr>
          </a:p>
        </p:txBody>
      </p:sp>
      <p:sp>
        <p:nvSpPr>
          <p:cNvPr id="14" name="TextBox 13"/>
          <p:cNvSpPr txBox="1"/>
          <p:nvPr/>
        </p:nvSpPr>
        <p:spPr>
          <a:xfrm>
            <a:off x="938696" y="1600200"/>
            <a:ext cx="7295719" cy="1585049"/>
          </a:xfrm>
          <a:prstGeom prst="rect">
            <a:avLst/>
          </a:prstGeom>
          <a:noFill/>
        </p:spPr>
        <p:txBody>
          <a:bodyPr wrap="square" lIns="0" tIns="0" rIns="0" bIns="0" rtlCol="0">
            <a:spAutoFit/>
          </a:bodyPr>
          <a:lstStyle/>
          <a:p>
            <a:pPr defTabSz="454025">
              <a:lnSpc>
                <a:spcPct val="130000"/>
              </a:lnSpc>
              <a:spcBef>
                <a:spcPts val="1200"/>
              </a:spcBef>
              <a:tabLst>
                <a:tab pos="1825625" algn="l"/>
              </a:tabLst>
            </a:pPr>
            <a:r>
              <a:rPr lang="en-US" sz="2000" b="1" dirty="0" smtClean="0">
                <a:latin typeface="Arial Narrow"/>
                <a:cs typeface="Arial Narrow"/>
              </a:rPr>
              <a:t>The Sony case shows successful use of monitor and control principles. Can you identify which specific tools Sony used? If you had to replicate the implementation of these tools at another firm, what problems would you anticipate?</a:t>
            </a:r>
          </a:p>
        </p:txBody>
      </p:sp>
      <p:pic>
        <p:nvPicPr>
          <p:cNvPr id="2" name="Picture 1" descr="son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96" y="3689001"/>
            <a:ext cx="3368040" cy="1748790"/>
          </a:xfrm>
          <a:prstGeom prst="rect">
            <a:avLst/>
          </a:prstGeom>
        </p:spPr>
      </p:pic>
      <p:pic>
        <p:nvPicPr>
          <p:cNvPr id="3" name="Picture 2" descr="son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301" y="3689001"/>
            <a:ext cx="3227705" cy="1813560"/>
          </a:xfrm>
          <a:prstGeom prst="rect">
            <a:avLst/>
          </a:prstGeom>
        </p:spPr>
      </p:pic>
      <p:grpSp>
        <p:nvGrpSpPr>
          <p:cNvPr id="8" name="Group 7"/>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96007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a:solidFill>
                <a:schemeClr val="bg1"/>
              </a:solidFill>
              <a:latin typeface="Arial Narrow"/>
              <a:cs typeface="Arial Narrow"/>
            </a:endParaRPr>
          </a:p>
          <a:p>
            <a:pPr algn="r"/>
            <a:r>
              <a:rPr lang="en-US" sz="2800" dirty="0">
                <a:solidFill>
                  <a:schemeClr val="bg1"/>
                </a:solidFill>
                <a:latin typeface="Arial Narrow"/>
                <a:cs typeface="Arial Narrow"/>
              </a:rPr>
              <a:t>Monitoring, Controlling Firm Performance, Functioning</a:t>
            </a:r>
            <a:endParaRPr lang="en-US" sz="2800" dirty="0">
              <a:solidFill>
                <a:schemeClr val="bg1"/>
              </a:solidFill>
              <a:latin typeface="Arial Narrow"/>
              <a:cs typeface="Arial Narrow"/>
            </a:endParaRPr>
          </a:p>
        </p:txBody>
      </p:sp>
      <p:sp>
        <p:nvSpPr>
          <p:cNvPr id="7" name="TextBox 6"/>
          <p:cNvSpPr txBox="1"/>
          <p:nvPr/>
        </p:nvSpPr>
        <p:spPr>
          <a:xfrm>
            <a:off x="938696" y="1600200"/>
            <a:ext cx="7971784" cy="249299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dirty="0" smtClean="0">
                <a:latin typeface="Arial Narrow"/>
                <a:cs typeface="Arial Narrow"/>
              </a:rPr>
              <a:t>•	</a:t>
            </a:r>
            <a:r>
              <a:rPr lang="en-US" dirty="0" smtClean="0">
                <a:latin typeface="Arial Narrow"/>
                <a:cs typeface="Arial Narrow"/>
              </a:rPr>
              <a:t>Key Principles of Monitor/Control Processes</a:t>
            </a:r>
            <a:endParaRPr lang="en-US" dirty="0" smtClean="0">
              <a:latin typeface="Arial Narrow"/>
              <a:cs typeface="Arial Narrow"/>
            </a:endParaRPr>
          </a:p>
          <a:p>
            <a:pPr marL="682625" indent="-223838" defTabSz="454025">
              <a:spcBef>
                <a:spcPts val="1200"/>
              </a:spcBef>
              <a:tabLst>
                <a:tab pos="1825625" algn="l"/>
              </a:tabLst>
            </a:pPr>
            <a:r>
              <a:rPr lang="en-US" dirty="0" smtClean="0">
                <a:latin typeface="Arial Narrow"/>
                <a:cs typeface="Arial Narrow"/>
              </a:rPr>
              <a:t>•	The Monitor/Control Process</a:t>
            </a:r>
          </a:p>
          <a:p>
            <a:pPr marL="682625" indent="-223838" defTabSz="454025">
              <a:spcBef>
                <a:spcPts val="1200"/>
              </a:spcBef>
              <a:tabLst>
                <a:tab pos="1825625" algn="l"/>
              </a:tabLst>
            </a:pPr>
            <a:r>
              <a:rPr lang="en-US" sz="2000" b="1" dirty="0" smtClean="0">
                <a:latin typeface="Arial Narrow"/>
                <a:cs typeface="Arial Narrow"/>
              </a:rPr>
              <a:t>•	Types of Control</a:t>
            </a:r>
          </a:p>
          <a:p>
            <a:pPr marL="912813" indent="-223838" defTabSz="454025">
              <a:spcBef>
                <a:spcPts val="600"/>
              </a:spcBef>
              <a:tabLst>
                <a:tab pos="1825625" algn="l"/>
              </a:tabLst>
            </a:pPr>
            <a:r>
              <a:rPr lang="en-US" b="1" dirty="0" smtClean="0">
                <a:latin typeface="Arial Narrow"/>
                <a:cs typeface="Arial Narrow"/>
              </a:rPr>
              <a:t>•	Firm performance</a:t>
            </a:r>
          </a:p>
          <a:p>
            <a:pPr marL="912813" indent="-223838" defTabSz="454025">
              <a:spcBef>
                <a:spcPts val="600"/>
              </a:spcBef>
              <a:tabLst>
                <a:tab pos="1825625" algn="l"/>
              </a:tabLst>
            </a:pPr>
            <a:r>
              <a:rPr lang="en-US" dirty="0" smtClean="0">
                <a:latin typeface="Arial Narrow"/>
                <a:cs typeface="Arial Narrow"/>
              </a:rPr>
              <a:t>•	Firm functioning</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a:t>
            </a:r>
            <a:endParaRPr lang="en-US" sz="2800" dirty="0">
              <a:solidFill>
                <a:schemeClr val="bg1"/>
              </a:solidFill>
              <a:latin typeface="Arial Narrow"/>
              <a:cs typeface="Arial Narrow"/>
            </a:endParaRPr>
          </a:p>
        </p:txBody>
      </p:sp>
      <p:sp>
        <p:nvSpPr>
          <p:cNvPr id="7" name="TextBox 6"/>
          <p:cNvSpPr txBox="1"/>
          <p:nvPr/>
        </p:nvSpPr>
        <p:spPr>
          <a:xfrm>
            <a:off x="938696" y="2752233"/>
            <a:ext cx="1828800" cy="685800"/>
          </a:xfrm>
          <a:prstGeom prst="rect">
            <a:avLst/>
          </a:prstGeom>
          <a:solidFill>
            <a:schemeClr val="accent6">
              <a:lumMod val="60000"/>
              <a:lumOff val="40000"/>
            </a:schemeClr>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dirty="0" smtClean="0">
                <a:latin typeface="Arial Narrow"/>
                <a:cs typeface="Arial Narrow"/>
              </a:rPr>
              <a:t>Input Measures</a:t>
            </a:r>
            <a:endParaRPr lang="en-US" sz="1400" dirty="0" smtClean="0">
              <a:latin typeface="Arial Narrow"/>
              <a:cs typeface="Arial Narrow"/>
            </a:endParaRPr>
          </a:p>
        </p:txBody>
      </p:sp>
      <p:sp>
        <p:nvSpPr>
          <p:cNvPr id="8" name="TextBox 7"/>
          <p:cNvSpPr txBox="1"/>
          <p:nvPr/>
        </p:nvSpPr>
        <p:spPr>
          <a:xfrm>
            <a:off x="2243608" y="2162231"/>
            <a:ext cx="1828800" cy="246221"/>
          </a:xfrm>
          <a:prstGeom prst="rect">
            <a:avLst/>
          </a:prstGeom>
          <a:noFill/>
        </p:spPr>
        <p:txBody>
          <a:bodyPr wrap="square" lIns="0" tIns="0" rIns="0" bIns="0" rtlCol="0" anchor="t">
            <a:spAutoFit/>
          </a:bodyPr>
          <a:lstStyle/>
          <a:p>
            <a:pPr algn="ctr">
              <a:spcBef>
                <a:spcPts val="600"/>
              </a:spcBef>
            </a:pPr>
            <a:r>
              <a:rPr lang="en-US" sz="1600" b="1" dirty="0" smtClean="0">
                <a:latin typeface="Arial Narrow"/>
                <a:cs typeface="Arial Narrow"/>
              </a:rPr>
              <a:t>Firm Functioning</a:t>
            </a:r>
            <a:endParaRPr lang="en-US" sz="1400" b="1" dirty="0" smtClean="0">
              <a:latin typeface="Arial Narrow"/>
              <a:cs typeface="Arial Narrow"/>
            </a:endParaRPr>
          </a:p>
        </p:txBody>
      </p:sp>
      <p:sp>
        <p:nvSpPr>
          <p:cNvPr id="10" name="TextBox 9"/>
          <p:cNvSpPr txBox="1"/>
          <p:nvPr/>
        </p:nvSpPr>
        <p:spPr>
          <a:xfrm>
            <a:off x="3670964" y="2752233"/>
            <a:ext cx="1828800" cy="685800"/>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dirty="0" smtClean="0">
                <a:latin typeface="Arial Narrow"/>
                <a:cs typeface="Arial Narrow"/>
              </a:rPr>
              <a:t>Intermediate </a:t>
            </a:r>
            <a:br>
              <a:rPr lang="en-US" sz="1600" dirty="0" smtClean="0">
                <a:latin typeface="Arial Narrow"/>
                <a:cs typeface="Arial Narrow"/>
              </a:rPr>
            </a:br>
            <a:r>
              <a:rPr lang="en-US" sz="1600" dirty="0" smtClean="0">
                <a:latin typeface="Arial Narrow"/>
                <a:cs typeface="Arial Narrow"/>
              </a:rPr>
              <a:t>Measures</a:t>
            </a:r>
            <a:endParaRPr lang="en-US" sz="1400" dirty="0" smtClean="0">
              <a:latin typeface="Arial Narrow"/>
              <a:cs typeface="Arial Narrow"/>
            </a:endParaRPr>
          </a:p>
        </p:txBody>
      </p:sp>
      <p:cxnSp>
        <p:nvCxnSpPr>
          <p:cNvPr id="11" name="Straight Arrow Connector 10"/>
          <p:cNvCxnSpPr>
            <a:stCxn id="7" idx="3"/>
            <a:endCxn id="10" idx="1"/>
          </p:cNvCxnSpPr>
          <p:nvPr/>
        </p:nvCxnSpPr>
        <p:spPr>
          <a:xfrm>
            <a:off x="2767496" y="3095133"/>
            <a:ext cx="903468"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03232" y="2753821"/>
            <a:ext cx="1828800" cy="685800"/>
          </a:xfrm>
          <a:prstGeom prst="rect">
            <a:avLst/>
          </a:prstGeom>
          <a:solidFill>
            <a:srgbClr val="FDEADA"/>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b="1" dirty="0" smtClean="0">
                <a:latin typeface="Arial Narrow"/>
                <a:cs typeface="Arial Narrow"/>
              </a:rPr>
              <a:t>Output Measures</a:t>
            </a:r>
            <a:endParaRPr lang="en-US" sz="1400" b="1" dirty="0" smtClean="0">
              <a:latin typeface="Arial Narrow"/>
              <a:cs typeface="Arial Narrow"/>
            </a:endParaRPr>
          </a:p>
        </p:txBody>
      </p:sp>
      <p:cxnSp>
        <p:nvCxnSpPr>
          <p:cNvPr id="13" name="Straight Arrow Connector 12"/>
          <p:cNvCxnSpPr>
            <a:endCxn id="12" idx="1"/>
          </p:cNvCxnSpPr>
          <p:nvPr/>
        </p:nvCxnSpPr>
        <p:spPr>
          <a:xfrm>
            <a:off x="5499764" y="3096721"/>
            <a:ext cx="903468"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03232" y="2162231"/>
            <a:ext cx="1828800" cy="246221"/>
          </a:xfrm>
          <a:prstGeom prst="rect">
            <a:avLst/>
          </a:prstGeom>
          <a:noFill/>
        </p:spPr>
        <p:txBody>
          <a:bodyPr wrap="square" lIns="0" tIns="0" rIns="0" bIns="0" rtlCol="0" anchor="t">
            <a:spAutoFit/>
          </a:bodyPr>
          <a:lstStyle/>
          <a:p>
            <a:pPr algn="ctr">
              <a:spcBef>
                <a:spcPts val="600"/>
              </a:spcBef>
            </a:pPr>
            <a:r>
              <a:rPr lang="en-US" sz="1600" b="1" dirty="0" smtClean="0">
                <a:latin typeface="Arial Narrow"/>
                <a:cs typeface="Arial Narrow"/>
              </a:rPr>
              <a:t>Firm Performance</a:t>
            </a:r>
            <a:endParaRPr lang="en-US" sz="1400" b="1" dirty="0" smtClean="0">
              <a:latin typeface="Arial Narrow"/>
              <a:cs typeface="Arial Narrow"/>
            </a:endParaRPr>
          </a:p>
        </p:txBody>
      </p:sp>
      <p:cxnSp>
        <p:nvCxnSpPr>
          <p:cNvPr id="18" name="Straight Connector 17"/>
          <p:cNvCxnSpPr>
            <a:stCxn id="7" idx="0"/>
            <a:endCxn id="8" idx="2"/>
          </p:cNvCxnSpPr>
          <p:nvPr/>
        </p:nvCxnSpPr>
        <p:spPr>
          <a:xfrm rot="5400000" flipH="1" flipV="1">
            <a:off x="2333662" y="1927887"/>
            <a:ext cx="343781" cy="1304912"/>
          </a:xfrm>
          <a:prstGeom prst="line">
            <a:avLst/>
          </a:prstGeom>
          <a:ln w="12700" cap="flat" cmpd="sng" algn="ctr">
            <a:solidFill>
              <a:srgbClr val="00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8" idx="2"/>
            <a:endCxn id="10" idx="0"/>
          </p:cNvCxnSpPr>
          <p:nvPr/>
        </p:nvCxnSpPr>
        <p:spPr>
          <a:xfrm rot="16200000" flipH="1">
            <a:off x="3699796" y="1866664"/>
            <a:ext cx="343781" cy="1427356"/>
          </a:xfrm>
          <a:prstGeom prst="line">
            <a:avLst/>
          </a:prstGeom>
          <a:ln w="12700" cap="flat" cmpd="sng" algn="ctr">
            <a:solidFill>
              <a:srgbClr val="00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38696" y="1541371"/>
            <a:ext cx="4173639" cy="400110"/>
          </a:xfrm>
          <a:prstGeom prst="rect">
            <a:avLst/>
          </a:prstGeom>
        </p:spPr>
        <p:txBody>
          <a:bodyPr wrap="none">
            <a:spAutoFit/>
          </a:bodyPr>
          <a:lstStyle/>
          <a:p>
            <a:r>
              <a:rPr lang="en-US" sz="2000" b="1" dirty="0">
                <a:latin typeface="Arial Narrow"/>
                <a:cs typeface="Arial Narrow"/>
              </a:rPr>
              <a:t>Relationships Among Control Measures</a:t>
            </a:r>
            <a:endParaRPr lang="en-US" sz="2000" dirty="0">
              <a:latin typeface="Arial Narrow"/>
              <a:cs typeface="Arial Narrow"/>
            </a:endParaRPr>
          </a:p>
        </p:txBody>
      </p:sp>
      <p:grpSp>
        <p:nvGrpSpPr>
          <p:cNvPr id="16" name="Group 15"/>
          <p:cNvGrpSpPr/>
          <p:nvPr/>
        </p:nvGrpSpPr>
        <p:grpSpPr>
          <a:xfrm>
            <a:off x="210820" y="177800"/>
            <a:ext cx="1200796" cy="1057495"/>
            <a:chOff x="210820" y="177800"/>
            <a:chExt cx="1200796" cy="105749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9" name="TextBox 1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30" name="TextBox 29"/>
          <p:cNvSpPr txBox="1"/>
          <p:nvPr/>
        </p:nvSpPr>
        <p:spPr>
          <a:xfrm>
            <a:off x="938696" y="1600200"/>
            <a:ext cx="7295137" cy="3277820"/>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Types of Output Measures</a:t>
            </a:r>
          </a:p>
          <a:p>
            <a:pPr marL="461963" indent="-231775" defTabSz="225425">
              <a:spcBef>
                <a:spcPts val="1200"/>
              </a:spcBef>
              <a:tabLst>
                <a:tab pos="3654425" algn="l"/>
              </a:tabLst>
            </a:pPr>
            <a:r>
              <a:rPr lang="en-US" sz="2000" b="1" dirty="0" smtClean="0">
                <a:latin typeface="Arial Narrow"/>
                <a:cs typeface="Arial Narrow"/>
              </a:rPr>
              <a:t>•	Hard output measures – internal</a:t>
            </a:r>
          </a:p>
          <a:p>
            <a:pPr marL="690563" indent="-231775" defTabSz="225425">
              <a:spcBef>
                <a:spcPts val="600"/>
              </a:spcBef>
              <a:tabLst>
                <a:tab pos="3654425" algn="l"/>
              </a:tabLst>
            </a:pPr>
            <a:r>
              <a:rPr lang="en-US" b="1" dirty="0" smtClean="0">
                <a:latin typeface="Arial Narrow"/>
                <a:cs typeface="Arial Narrow"/>
              </a:rPr>
              <a:t>•	sales volume (units/revenues)</a:t>
            </a:r>
          </a:p>
          <a:p>
            <a:pPr marL="690563" indent="-231775" defTabSz="225425">
              <a:spcBef>
                <a:spcPts val="600"/>
              </a:spcBef>
              <a:tabLst>
                <a:tab pos="3654425" algn="l"/>
              </a:tabLst>
            </a:pPr>
            <a:r>
              <a:rPr lang="en-US" b="1" dirty="0" smtClean="0">
                <a:latin typeface="Arial Narrow"/>
                <a:cs typeface="Arial Narrow"/>
              </a:rPr>
              <a:t>•	product profitability</a:t>
            </a:r>
          </a:p>
          <a:p>
            <a:pPr marL="690563" indent="-231775" defTabSz="225425">
              <a:spcBef>
                <a:spcPts val="600"/>
              </a:spcBef>
              <a:tabLst>
                <a:tab pos="3654425" algn="l"/>
              </a:tabLst>
            </a:pPr>
            <a:r>
              <a:rPr lang="en-US" b="1" dirty="0" smtClean="0">
                <a:latin typeface="Arial Narrow"/>
                <a:cs typeface="Arial Narrow"/>
              </a:rPr>
              <a:t>•	customer profitability</a:t>
            </a:r>
          </a:p>
          <a:p>
            <a:pPr marL="461963" indent="-231775" defTabSz="225425">
              <a:spcBef>
                <a:spcPts val="1200"/>
              </a:spcBef>
              <a:tabLst>
                <a:tab pos="3654425" algn="l"/>
              </a:tabLst>
            </a:pPr>
            <a:r>
              <a:rPr lang="en-US" dirty="0" smtClean="0">
                <a:latin typeface="Arial Narrow"/>
                <a:cs typeface="Arial Narrow"/>
              </a:rPr>
              <a:t>•	Hard output measures – external</a:t>
            </a:r>
          </a:p>
          <a:p>
            <a:pPr marL="461963" indent="-231775" defTabSz="225425">
              <a:spcBef>
                <a:spcPts val="1200"/>
              </a:spcBef>
              <a:tabLst>
                <a:tab pos="3654425" algn="l"/>
              </a:tabLst>
            </a:pPr>
            <a:r>
              <a:rPr lang="en-US" dirty="0" smtClean="0">
                <a:latin typeface="Arial Narrow"/>
                <a:cs typeface="Arial Narrow"/>
              </a:rPr>
              <a:t>•	Soft output measures</a:t>
            </a:r>
          </a:p>
          <a:p>
            <a:pPr marL="461963" indent="-231775" defTabSz="225425">
              <a:spcBef>
                <a:spcPts val="1200"/>
              </a:spcBef>
              <a:tabLst>
                <a:tab pos="3654425" algn="l"/>
              </a:tabLst>
            </a:pPr>
            <a:r>
              <a:rPr lang="en-US" dirty="0" smtClean="0">
                <a:latin typeface="Arial Narrow"/>
                <a:cs typeface="Arial Narrow"/>
              </a:rPr>
              <a:t>•	Hard and soft output measures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092607"/>
          </a:xfrm>
          <a:prstGeom prst="rect">
            <a:avLst/>
          </a:prstGeom>
          <a:solidFill>
            <a:srgbClr val="17375E"/>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11" name="TextBox 10"/>
          <p:cNvSpPr txBox="1"/>
          <p:nvPr/>
        </p:nvSpPr>
        <p:spPr>
          <a:xfrm>
            <a:off x="938696" y="1600200"/>
            <a:ext cx="7295137" cy="1754326"/>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Sales Types</a:t>
            </a:r>
          </a:p>
          <a:p>
            <a:pPr marL="461963" indent="-231775" defTabSz="225425">
              <a:spcBef>
                <a:spcPts val="1200"/>
              </a:spcBef>
              <a:tabLst>
                <a:tab pos="3654425" algn="l"/>
              </a:tabLst>
            </a:pPr>
            <a:r>
              <a:rPr lang="en-US" sz="2000" b="1" dirty="0" smtClean="0">
                <a:latin typeface="Arial Narrow"/>
                <a:cs typeface="Arial Narrow"/>
              </a:rPr>
              <a:t>•	Continuous</a:t>
            </a:r>
          </a:p>
          <a:p>
            <a:pPr marL="461963" indent="-231775" defTabSz="225425">
              <a:spcBef>
                <a:spcPts val="1200"/>
              </a:spcBef>
              <a:tabLst>
                <a:tab pos="3654425" algn="l"/>
              </a:tabLst>
            </a:pPr>
            <a:r>
              <a:rPr lang="en-US" sz="2000" b="1" dirty="0" smtClean="0">
                <a:latin typeface="Arial Narrow"/>
                <a:cs typeface="Arial Narrow"/>
              </a:rPr>
              <a:t>•	Periodic</a:t>
            </a:r>
          </a:p>
          <a:p>
            <a:pPr marL="461963" indent="-231775" defTabSz="225425">
              <a:spcBef>
                <a:spcPts val="1200"/>
              </a:spcBef>
              <a:tabLst>
                <a:tab pos="3654425" algn="l"/>
              </a:tabLst>
            </a:pPr>
            <a:r>
              <a:rPr lang="en-US" sz="2000" b="1" dirty="0" smtClean="0">
                <a:latin typeface="Arial Narrow"/>
                <a:cs typeface="Arial Narrow"/>
              </a:rPr>
              <a:t>•	Episodic</a:t>
            </a:r>
            <a:endParaRPr lang="en-US" dirty="0" smtClean="0">
              <a:latin typeface="Arial Narrow"/>
              <a:cs typeface="Arial Narrow"/>
            </a:endParaRPr>
          </a:p>
        </p:txBody>
      </p:sp>
      <p:pic>
        <p:nvPicPr>
          <p:cNvPr id="14" name="Picture 13"/>
          <p:cNvPicPr>
            <a:picLocks noChangeAspect="1"/>
          </p:cNvPicPr>
          <p:nvPr/>
        </p:nvPicPr>
        <p:blipFill>
          <a:blip r:embed="rId2"/>
          <a:stretch>
            <a:fillRect/>
          </a:stretch>
        </p:blipFill>
        <p:spPr>
          <a:xfrm>
            <a:off x="3297816" y="2373924"/>
            <a:ext cx="4652645" cy="3745865"/>
          </a:xfrm>
          <a:prstGeom prst="rect">
            <a:avLst/>
          </a:prstGeom>
        </p:spPr>
      </p:pic>
      <p:sp>
        <p:nvSpPr>
          <p:cNvPr id="15" name="TextBox 14"/>
          <p:cNvSpPr txBox="1"/>
          <p:nvPr/>
        </p:nvSpPr>
        <p:spPr>
          <a:xfrm>
            <a:off x="4123483" y="2550594"/>
            <a:ext cx="1022364" cy="184666"/>
          </a:xfrm>
          <a:prstGeom prst="rect">
            <a:avLst/>
          </a:prstGeom>
          <a:noFill/>
        </p:spPr>
        <p:txBody>
          <a:bodyPr wrap="square" lIns="0" tIns="0" rIns="0" bIns="0" rtlCol="0" anchor="ctr">
            <a:spAutoFit/>
          </a:bodyPr>
          <a:lstStyle/>
          <a:p>
            <a:pPr algn="ctr"/>
            <a:r>
              <a:rPr lang="en-US" sz="1200" b="1" dirty="0" smtClean="0">
                <a:latin typeface="Arial Narrow"/>
                <a:cs typeface="Arial Narrow"/>
              </a:rPr>
              <a:t>episodic</a:t>
            </a:r>
          </a:p>
        </p:txBody>
      </p:sp>
      <p:sp>
        <p:nvSpPr>
          <p:cNvPr id="16" name="TextBox 15"/>
          <p:cNvSpPr txBox="1"/>
          <p:nvPr/>
        </p:nvSpPr>
        <p:spPr>
          <a:xfrm>
            <a:off x="6949087" y="2929644"/>
            <a:ext cx="1022364" cy="184666"/>
          </a:xfrm>
          <a:prstGeom prst="rect">
            <a:avLst/>
          </a:prstGeom>
          <a:noFill/>
        </p:spPr>
        <p:txBody>
          <a:bodyPr wrap="square" lIns="0" tIns="0" rIns="0" bIns="0" rtlCol="0" anchor="ctr">
            <a:spAutoFit/>
          </a:bodyPr>
          <a:lstStyle/>
          <a:p>
            <a:pPr algn="ctr"/>
            <a:r>
              <a:rPr lang="en-US" sz="1200" b="1" dirty="0" smtClean="0">
                <a:latin typeface="Arial Narrow"/>
                <a:cs typeface="Arial Narrow"/>
              </a:rPr>
              <a:t>episodic</a:t>
            </a:r>
          </a:p>
        </p:txBody>
      </p:sp>
      <p:sp>
        <p:nvSpPr>
          <p:cNvPr id="22" name="TextBox 21"/>
          <p:cNvSpPr txBox="1"/>
          <p:nvPr/>
        </p:nvSpPr>
        <p:spPr>
          <a:xfrm>
            <a:off x="3297815" y="6212122"/>
            <a:ext cx="4652645" cy="184666"/>
          </a:xfrm>
          <a:prstGeom prst="rect">
            <a:avLst/>
          </a:prstGeom>
          <a:noFill/>
        </p:spPr>
        <p:txBody>
          <a:bodyPr wrap="square" lIns="0" tIns="0" rIns="0" bIns="0" rtlCol="0" anchor="ctr">
            <a:spAutoFit/>
          </a:bodyPr>
          <a:lstStyle/>
          <a:p>
            <a:pPr algn="ctr"/>
            <a:r>
              <a:rPr lang="en-US" sz="1200" b="1" dirty="0" smtClean="0">
                <a:latin typeface="Arial Narrow"/>
                <a:cs typeface="Arial Narrow"/>
              </a:rPr>
              <a:t>Time</a:t>
            </a:r>
          </a:p>
        </p:txBody>
      </p:sp>
      <p:sp>
        <p:nvSpPr>
          <p:cNvPr id="23" name="TextBox 22"/>
          <p:cNvSpPr txBox="1"/>
          <p:nvPr/>
        </p:nvSpPr>
        <p:spPr>
          <a:xfrm rot="16200000">
            <a:off x="1332549" y="4154523"/>
            <a:ext cx="3745865" cy="184667"/>
          </a:xfrm>
          <a:prstGeom prst="rect">
            <a:avLst/>
          </a:prstGeom>
          <a:noFill/>
        </p:spPr>
        <p:txBody>
          <a:bodyPr wrap="square" lIns="0" tIns="0" rIns="0" bIns="0" rtlCol="0" anchor="ctr">
            <a:spAutoFit/>
          </a:bodyPr>
          <a:lstStyle/>
          <a:p>
            <a:pPr algn="ctr"/>
            <a:r>
              <a:rPr lang="en-US" sz="1200" b="1" dirty="0" smtClean="0">
                <a:latin typeface="Arial Narrow"/>
                <a:cs typeface="Arial Narrow"/>
              </a:rPr>
              <a:t>Performance</a:t>
            </a:r>
          </a:p>
        </p:txBody>
      </p:sp>
      <p:sp>
        <p:nvSpPr>
          <p:cNvPr id="24" name="TextBox 23"/>
          <p:cNvSpPr txBox="1"/>
          <p:nvPr/>
        </p:nvSpPr>
        <p:spPr>
          <a:xfrm>
            <a:off x="7992440" y="4125034"/>
            <a:ext cx="1022364" cy="184666"/>
          </a:xfrm>
          <a:prstGeom prst="rect">
            <a:avLst/>
          </a:prstGeom>
          <a:noFill/>
        </p:spPr>
        <p:txBody>
          <a:bodyPr wrap="square" lIns="0" tIns="0" rIns="0" bIns="0" rtlCol="0" anchor="ctr">
            <a:spAutoFit/>
          </a:bodyPr>
          <a:lstStyle/>
          <a:p>
            <a:r>
              <a:rPr lang="en-US" sz="1200" b="1" dirty="0" smtClean="0">
                <a:latin typeface="Arial Narrow"/>
                <a:cs typeface="Arial Narrow"/>
              </a:rPr>
              <a:t>periodic</a:t>
            </a:r>
          </a:p>
        </p:txBody>
      </p:sp>
      <p:sp>
        <p:nvSpPr>
          <p:cNvPr id="25" name="TextBox 24"/>
          <p:cNvSpPr txBox="1"/>
          <p:nvPr/>
        </p:nvSpPr>
        <p:spPr>
          <a:xfrm>
            <a:off x="7971451" y="4502902"/>
            <a:ext cx="1022364" cy="184666"/>
          </a:xfrm>
          <a:prstGeom prst="rect">
            <a:avLst/>
          </a:prstGeom>
          <a:noFill/>
        </p:spPr>
        <p:txBody>
          <a:bodyPr wrap="square" lIns="0" tIns="0" rIns="0" bIns="0" rtlCol="0" anchor="ctr">
            <a:spAutoFit/>
          </a:bodyPr>
          <a:lstStyle/>
          <a:p>
            <a:r>
              <a:rPr lang="en-US" sz="1200" b="1" dirty="0" smtClean="0">
                <a:latin typeface="Arial Narrow"/>
                <a:cs typeface="Arial Narrow"/>
              </a:rPr>
              <a:t>continuous</a:t>
            </a:r>
          </a:p>
        </p:txBody>
      </p:sp>
      <p:grpSp>
        <p:nvGrpSpPr>
          <p:cNvPr id="13" name="Group 12"/>
          <p:cNvGrpSpPr/>
          <p:nvPr/>
        </p:nvGrpSpPr>
        <p:grpSpPr>
          <a:xfrm>
            <a:off x="210820" y="177800"/>
            <a:ext cx="1200796" cy="1057495"/>
            <a:chOff x="210820" y="177800"/>
            <a:chExt cx="1200796" cy="1057495"/>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8" name="TextBox 1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39" name="TextBox 38"/>
          <p:cNvSpPr txBox="1"/>
          <p:nvPr/>
        </p:nvSpPr>
        <p:spPr>
          <a:xfrm>
            <a:off x="938696" y="1600200"/>
            <a:ext cx="7295137" cy="2062103"/>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Sales Measures: </a:t>
            </a:r>
            <a:r>
              <a:rPr lang="en-US" sz="2400" b="1" i="1" dirty="0" smtClean="0">
                <a:latin typeface="Arial Narrow"/>
                <a:cs typeface="Arial Narrow"/>
              </a:rPr>
              <a:t>Cautions</a:t>
            </a:r>
            <a:endParaRPr lang="en-US" sz="2400" b="1" dirty="0" smtClean="0">
              <a:latin typeface="Arial Narrow"/>
              <a:cs typeface="Arial Narrow"/>
            </a:endParaRPr>
          </a:p>
          <a:p>
            <a:pPr marL="461963" indent="-231775" defTabSz="225425">
              <a:spcBef>
                <a:spcPts val="1200"/>
              </a:spcBef>
              <a:tabLst>
                <a:tab pos="3654425" algn="l"/>
              </a:tabLst>
            </a:pPr>
            <a:r>
              <a:rPr lang="en-US" sz="2000" b="1" dirty="0" smtClean="0">
                <a:latin typeface="Arial Narrow"/>
                <a:cs typeface="Arial Narrow"/>
              </a:rPr>
              <a:t>•	Revenues versus units – isolate effect of price.</a:t>
            </a:r>
          </a:p>
          <a:p>
            <a:pPr marL="461963" indent="-231775" defTabSz="225425">
              <a:spcBef>
                <a:spcPts val="1200"/>
              </a:spcBef>
              <a:tabLst>
                <a:tab pos="3654425" algn="l"/>
              </a:tabLst>
            </a:pPr>
            <a:r>
              <a:rPr lang="en-US" sz="2000" b="1" dirty="0" smtClean="0">
                <a:latin typeface="Arial Narrow"/>
                <a:cs typeface="Arial Narrow"/>
              </a:rPr>
              <a:t>•	Sales quality – some types of sales are more important than others.</a:t>
            </a:r>
          </a:p>
          <a:p>
            <a:pPr marL="461963" indent="-231775" defTabSz="225425">
              <a:spcBef>
                <a:spcPts val="1200"/>
              </a:spcBef>
              <a:tabLst>
                <a:tab pos="3654425" algn="l"/>
              </a:tabLst>
            </a:pPr>
            <a:r>
              <a:rPr lang="en-US" sz="2000" b="1" dirty="0" smtClean="0">
                <a:latin typeface="Arial Narrow"/>
                <a:cs typeface="Arial Narrow"/>
              </a:rPr>
              <a:t>•	Accuracy and consistency of measures – critical for managing the business</a:t>
            </a:r>
          </a:p>
        </p:txBody>
      </p:sp>
      <p:pic>
        <p:nvPicPr>
          <p:cNvPr id="5" name="Picture 4" descr="sales volume mea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944" y="3932941"/>
            <a:ext cx="3492500" cy="2324100"/>
          </a:xfrm>
          <a:prstGeom prst="rect">
            <a:avLst/>
          </a:prstGeom>
        </p:spPr>
      </p:pic>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24" name="TextBox 23"/>
          <p:cNvSpPr txBox="1"/>
          <p:nvPr/>
        </p:nvSpPr>
        <p:spPr>
          <a:xfrm>
            <a:off x="938696" y="1600200"/>
            <a:ext cx="7295137" cy="2246769"/>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Product Profitability ($000s)</a:t>
            </a:r>
          </a:p>
          <a:p>
            <a:pPr marL="800100" lvl="1" indent="-342900" defTabSz="225425">
              <a:spcBef>
                <a:spcPts val="1200"/>
              </a:spcBef>
              <a:buFont typeface="Arial"/>
              <a:buChar char="•"/>
              <a:tabLst>
                <a:tab pos="3654425" algn="l"/>
              </a:tabLst>
            </a:pPr>
            <a:r>
              <a:rPr lang="en-US" sz="2000" b="1" dirty="0" smtClean="0">
                <a:latin typeface="Arial Narrow"/>
                <a:cs typeface="Arial Narrow"/>
              </a:rPr>
              <a:t>Revenues important, but profits typically more important</a:t>
            </a:r>
          </a:p>
          <a:p>
            <a:pPr marL="800100" lvl="1" indent="-342900" defTabSz="225425">
              <a:spcBef>
                <a:spcPts val="1200"/>
              </a:spcBef>
              <a:buFont typeface="Arial"/>
              <a:buChar char="•"/>
              <a:tabLst>
                <a:tab pos="3654425" algn="l"/>
              </a:tabLst>
            </a:pPr>
            <a:r>
              <a:rPr lang="en-US" sz="2000" b="1" dirty="0" smtClean="0">
                <a:latin typeface="Arial Narrow"/>
                <a:cs typeface="Arial Narrow"/>
              </a:rPr>
              <a:t>Better measures exclude fixed-cost allocations.</a:t>
            </a:r>
          </a:p>
          <a:p>
            <a:pPr defTabSz="225425">
              <a:spcBef>
                <a:spcPts val="1200"/>
              </a:spcBef>
              <a:tabLst>
                <a:tab pos="3654425" algn="l"/>
              </a:tabLst>
            </a:pPr>
            <a:endParaRPr lang="en-US" sz="2400" b="1" dirty="0">
              <a:latin typeface="Arial Narrow"/>
              <a:cs typeface="Arial Narrow"/>
            </a:endParaRPr>
          </a:p>
          <a:p>
            <a:pPr defTabSz="225425">
              <a:spcBef>
                <a:spcPts val="1200"/>
              </a:spcBef>
              <a:tabLst>
                <a:tab pos="3654425" algn="l"/>
              </a:tabLst>
            </a:pPr>
            <a:endParaRPr lang="en-US" dirty="0" smtClean="0">
              <a:latin typeface="Arial Narrow"/>
              <a:cs typeface="Arial Narrow"/>
            </a:endParaRPr>
          </a:p>
        </p:txBody>
      </p:sp>
      <p:graphicFrame>
        <p:nvGraphicFramePr>
          <p:cNvPr id="25" name="Table 24"/>
          <p:cNvGraphicFramePr>
            <a:graphicFrameLocks noGrp="1"/>
          </p:cNvGraphicFramePr>
          <p:nvPr>
            <p:extLst>
              <p:ext uri="{D42A27DB-BD31-4B8C-83A1-F6EECF244321}">
                <p14:modId xmlns:p14="http://schemas.microsoft.com/office/powerpoint/2010/main" val="1347084498"/>
              </p:ext>
            </p:extLst>
          </p:nvPr>
        </p:nvGraphicFramePr>
        <p:xfrm>
          <a:off x="907036" y="3320990"/>
          <a:ext cx="7295134" cy="2225040"/>
        </p:xfrm>
        <a:graphic>
          <a:graphicData uri="http://schemas.openxmlformats.org/drawingml/2006/table">
            <a:tbl>
              <a:tblPr firstRow="1" bandRow="1">
                <a:tableStyleId>{2D5ABB26-0587-4C30-8999-92F81FD0307C}</a:tableStyleId>
              </a:tblPr>
              <a:tblGrid>
                <a:gridCol w="2709774"/>
                <a:gridCol w="1146340"/>
                <a:gridCol w="1146340"/>
                <a:gridCol w="1146340"/>
                <a:gridCol w="1146340"/>
              </a:tblGrid>
              <a:tr h="370840">
                <a:tc>
                  <a:txBody>
                    <a:bodyPr/>
                    <a:lstStyle/>
                    <a:p>
                      <a:pPr algn="l"/>
                      <a:endParaRPr lang="en-US" sz="14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Product 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Product 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Product 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Total</a:t>
                      </a: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r>
              <a:tr h="370840">
                <a:tc>
                  <a:txBody>
                    <a:bodyPr/>
                    <a:lstStyle/>
                    <a:p>
                      <a:pPr algn="l"/>
                      <a:r>
                        <a:rPr lang="en-US" sz="1400" b="0" i="0" dirty="0" smtClean="0">
                          <a:latin typeface="Arial Narrow"/>
                          <a:cs typeface="Arial Narrow"/>
                        </a:rPr>
                        <a:t>Sales revenues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$4,330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$6,400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$7,001</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$17,731</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US" sz="1400" b="0" i="0" dirty="0" smtClean="0">
                          <a:latin typeface="Arial Narrow"/>
                          <a:cs typeface="Arial Narrow"/>
                        </a:rPr>
                        <a:t>Less cost of goods sold</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3,175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4,120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5,213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12,508</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US" sz="1400" b="0" i="0" dirty="0" smtClean="0">
                          <a:latin typeface="Arial Narrow"/>
                          <a:cs typeface="Arial Narrow"/>
                        </a:rPr>
                        <a:t>Gross margin</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1,155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2,260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1,788</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5,223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US" sz="1400" b="0" i="0" dirty="0" smtClean="0">
                          <a:latin typeface="Arial Narrow"/>
                          <a:cs typeface="Arial Narrow"/>
                        </a:rPr>
                        <a:t>Less other</a:t>
                      </a:r>
                      <a:r>
                        <a:rPr lang="en-US" sz="1400" b="0" i="0" baseline="0" dirty="0" smtClean="0">
                          <a:latin typeface="Arial Narrow"/>
                          <a:cs typeface="Arial Narrow"/>
                        </a:rPr>
                        <a:t> operating costs</a:t>
                      </a:r>
                      <a:endParaRPr lang="en-US" sz="14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4,023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US" sz="1400" b="0" i="0" dirty="0" smtClean="0">
                          <a:latin typeface="Arial Narrow"/>
                          <a:cs typeface="Arial Narrow"/>
                        </a:rPr>
                        <a:t>Net profit</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dirty="0" smtClean="0">
                          <a:latin typeface="Arial Narrow"/>
                          <a:cs typeface="Arial Narrow"/>
                        </a:rPr>
                        <a:t>1,200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56" name="TextBox 55"/>
          <p:cNvSpPr txBox="1"/>
          <p:nvPr/>
        </p:nvSpPr>
        <p:spPr>
          <a:xfrm>
            <a:off x="938696" y="1600200"/>
            <a:ext cx="7295137" cy="4124207"/>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Alternative Product Profitability Measures</a:t>
            </a:r>
          </a:p>
          <a:p>
            <a:pPr marL="461963" indent="-231775" defTabSz="225425">
              <a:spcBef>
                <a:spcPts val="1200"/>
              </a:spcBef>
              <a:tabLst>
                <a:tab pos="3654425" algn="l"/>
              </a:tabLst>
            </a:pPr>
            <a:r>
              <a:rPr lang="en-US" sz="2000" b="1" dirty="0" smtClean="0">
                <a:latin typeface="Arial Narrow"/>
                <a:cs typeface="Arial Narrow"/>
              </a:rPr>
              <a:t>•	Gross margin</a:t>
            </a:r>
          </a:p>
          <a:p>
            <a:pPr marL="461963" indent="-231775" defTabSz="225425">
              <a:spcBef>
                <a:spcPts val="1200"/>
              </a:spcBef>
              <a:tabLst>
                <a:tab pos="3654425" algn="l"/>
              </a:tabLst>
            </a:pPr>
            <a:r>
              <a:rPr lang="en-US" sz="2000" b="1" dirty="0" smtClean="0">
                <a:latin typeface="Arial Narrow"/>
                <a:cs typeface="Arial Narrow"/>
              </a:rPr>
              <a:t>•	Contribution</a:t>
            </a:r>
          </a:p>
          <a:p>
            <a:pPr marL="682625" indent="-231775" defTabSz="225425">
              <a:spcBef>
                <a:spcPts val="600"/>
              </a:spcBef>
              <a:tabLst>
                <a:tab pos="3654425" algn="l"/>
              </a:tabLst>
            </a:pPr>
            <a:r>
              <a:rPr lang="en-US" b="1" dirty="0" smtClean="0">
                <a:latin typeface="Arial Narrow"/>
                <a:cs typeface="Arial Narrow"/>
              </a:rPr>
              <a:t>•	Sales revenues less variable costs</a:t>
            </a:r>
          </a:p>
          <a:p>
            <a:pPr marL="461963" indent="-231775" defTabSz="225425">
              <a:spcBef>
                <a:spcPts val="1200"/>
              </a:spcBef>
              <a:tabLst>
                <a:tab pos="3654425" algn="l"/>
              </a:tabLst>
            </a:pPr>
            <a:r>
              <a:rPr lang="en-US" sz="2000" b="1" dirty="0" smtClean="0">
                <a:latin typeface="Arial Narrow"/>
                <a:cs typeface="Arial Narrow"/>
              </a:rPr>
              <a:t>•	Direct product profit</a:t>
            </a:r>
          </a:p>
          <a:p>
            <a:pPr marL="682625" indent="-231775" defTabSz="225425">
              <a:spcBef>
                <a:spcPts val="600"/>
              </a:spcBef>
              <a:tabLst>
                <a:tab pos="3654425" algn="l"/>
              </a:tabLst>
            </a:pPr>
            <a:r>
              <a:rPr lang="en-US" b="1" dirty="0" smtClean="0">
                <a:latin typeface="Arial Narrow"/>
                <a:cs typeface="Arial Narrow"/>
              </a:rPr>
              <a:t>•	Contribution less direct fixed costs</a:t>
            </a:r>
          </a:p>
          <a:p>
            <a:pPr marL="461963" indent="-231775" defTabSz="225425">
              <a:spcBef>
                <a:spcPts val="1200"/>
              </a:spcBef>
              <a:tabLst>
                <a:tab pos="3654425" algn="l"/>
              </a:tabLst>
            </a:pPr>
            <a:r>
              <a:rPr lang="en-US" sz="2000" b="1" dirty="0" smtClean="0">
                <a:latin typeface="Arial Narrow"/>
                <a:cs typeface="Arial Narrow"/>
              </a:rPr>
              <a:t>•	ROS and ROI</a:t>
            </a:r>
          </a:p>
          <a:p>
            <a:pPr marL="682625" indent="-231775" defTabSz="225425">
              <a:spcBef>
                <a:spcPts val="600"/>
              </a:spcBef>
              <a:tabLst>
                <a:tab pos="3654425" algn="l"/>
              </a:tabLst>
            </a:pPr>
            <a:r>
              <a:rPr lang="en-US" b="1" dirty="0" smtClean="0">
                <a:latin typeface="Arial Narrow"/>
                <a:cs typeface="Arial Narrow"/>
              </a:rPr>
              <a:t>•	ROS = Profit/Sales</a:t>
            </a:r>
          </a:p>
          <a:p>
            <a:pPr marL="682625" indent="-231775" defTabSz="225425">
              <a:spcBef>
                <a:spcPts val="600"/>
              </a:spcBef>
              <a:tabLst>
                <a:tab pos="3654425" algn="l"/>
              </a:tabLst>
            </a:pPr>
            <a:r>
              <a:rPr lang="en-US" b="1" dirty="0" smtClean="0">
                <a:latin typeface="Arial Narrow"/>
                <a:cs typeface="Arial Narrow"/>
              </a:rPr>
              <a:t>•	ROI = Profit/Investment</a:t>
            </a:r>
          </a:p>
          <a:p>
            <a:pPr marL="912813" indent="-231775" defTabSz="225425">
              <a:tabLst>
                <a:tab pos="3654425" algn="l"/>
              </a:tabLst>
            </a:pPr>
            <a:r>
              <a:rPr lang="en-US" sz="1600" b="1" dirty="0" smtClean="0">
                <a:latin typeface="Arial Narrow"/>
                <a:cs typeface="Arial Narrow"/>
              </a:rPr>
              <a:t>•	ROI = Profit/Sales </a:t>
            </a:r>
            <a:r>
              <a:rPr lang="en-US" sz="1600" b="1" dirty="0" err="1" smtClean="0">
                <a:latin typeface="Arial Narrow"/>
                <a:cs typeface="Arial Narrow"/>
              </a:rPr>
              <a:t>x</a:t>
            </a:r>
            <a:r>
              <a:rPr lang="en-US" sz="1600" b="1" dirty="0" smtClean="0">
                <a:latin typeface="Arial Narrow"/>
                <a:cs typeface="Arial Narrow"/>
              </a:rPr>
              <a:t> Sales/Investment</a:t>
            </a:r>
          </a:p>
          <a:p>
            <a:pPr marL="912813" indent="-231775" defTabSz="225425">
              <a:tabLst>
                <a:tab pos="3654425" algn="l"/>
              </a:tabLst>
            </a:pPr>
            <a:r>
              <a:rPr lang="en-US" sz="1600" b="1" dirty="0" smtClean="0">
                <a:latin typeface="Arial Narrow"/>
                <a:cs typeface="Arial Narrow"/>
              </a:rPr>
              <a:t>•	ROI = ROS </a:t>
            </a:r>
            <a:r>
              <a:rPr lang="en-US" sz="1600" b="1" dirty="0" err="1" smtClean="0">
                <a:latin typeface="Arial Narrow"/>
                <a:cs typeface="Arial Narrow"/>
              </a:rPr>
              <a:t>x</a:t>
            </a:r>
            <a:r>
              <a:rPr lang="en-US" sz="1600" b="1" dirty="0" smtClean="0">
                <a:latin typeface="Arial Narrow"/>
                <a:cs typeface="Arial Narrow"/>
              </a:rPr>
              <a:t> Investment Turnover</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51" name="TextBox 50"/>
          <p:cNvSpPr txBox="1"/>
          <p:nvPr/>
        </p:nvSpPr>
        <p:spPr>
          <a:xfrm>
            <a:off x="938696" y="1600200"/>
            <a:ext cx="7295137" cy="369332"/>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Customer Profitability ($000s</a:t>
            </a:r>
            <a:r>
              <a:rPr lang="en-US" sz="2400" b="1" dirty="0" smtClean="0">
                <a:latin typeface="Arial Narrow"/>
                <a:cs typeface="Arial Narrow"/>
              </a:rPr>
              <a:t>)</a:t>
            </a:r>
            <a:endParaRPr lang="en-US" dirty="0" smtClean="0">
              <a:latin typeface="Arial Narrow"/>
              <a:cs typeface="Arial Narrow"/>
            </a:endParaRPr>
          </a:p>
        </p:txBody>
      </p:sp>
      <p:graphicFrame>
        <p:nvGraphicFramePr>
          <p:cNvPr id="52" name="Table 51"/>
          <p:cNvGraphicFramePr>
            <a:graphicFrameLocks noGrp="1"/>
          </p:cNvGraphicFramePr>
          <p:nvPr>
            <p:extLst>
              <p:ext uri="{D42A27DB-BD31-4B8C-83A1-F6EECF244321}">
                <p14:modId xmlns:p14="http://schemas.microsoft.com/office/powerpoint/2010/main" val="907313807"/>
              </p:ext>
            </p:extLst>
          </p:nvPr>
        </p:nvGraphicFramePr>
        <p:xfrm>
          <a:off x="938697" y="2215683"/>
          <a:ext cx="7295134" cy="3657600"/>
        </p:xfrm>
        <a:graphic>
          <a:graphicData uri="http://schemas.openxmlformats.org/drawingml/2006/table">
            <a:tbl>
              <a:tblPr firstRow="1" bandRow="1">
                <a:tableStyleId>{2D5ABB26-0587-4C30-8999-92F81FD0307C}</a:tableStyleId>
              </a:tblPr>
              <a:tblGrid>
                <a:gridCol w="2709774"/>
                <a:gridCol w="1146340"/>
                <a:gridCol w="1146340"/>
                <a:gridCol w="1146340"/>
                <a:gridCol w="1146340"/>
              </a:tblGrid>
              <a:tr h="0">
                <a:tc>
                  <a:txBody>
                    <a:bodyPr/>
                    <a:lstStyle/>
                    <a:p>
                      <a:pPr algn="l"/>
                      <a:endParaRPr lang="en-US" sz="14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Customer 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Customer 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Customer 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Total</a:t>
                      </a: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r>
              <a:tr h="0">
                <a:tc>
                  <a:txBody>
                    <a:bodyPr/>
                    <a:lstStyle/>
                    <a:p>
                      <a:pPr algn="l"/>
                      <a:r>
                        <a:rPr lang="en-US" sz="1400" b="0" i="0" dirty="0" smtClean="0">
                          <a:latin typeface="Arial Narrow"/>
                          <a:cs typeface="Arial Narrow"/>
                        </a:rPr>
                        <a:t>Sales revenues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$9,380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$4,351</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$4,000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$17,731</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l"/>
                      <a:r>
                        <a:rPr lang="en-US" sz="1400" b="0" i="0" dirty="0" smtClean="0">
                          <a:latin typeface="Arial Narrow"/>
                          <a:cs typeface="Arial Narrow"/>
                        </a:rPr>
                        <a:t>Less cost of goods sold</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4,452</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4,353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3,703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a:t>
                      </a:r>
                      <a:r>
                        <a:rPr lang="en-US" sz="1400" b="0" i="0" u="sng" dirty="0" smtClean="0">
                          <a:latin typeface="Arial Narrow"/>
                          <a:cs typeface="Arial Narrow"/>
                        </a:rPr>
                        <a:t>12,508</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l"/>
                      <a:r>
                        <a:rPr lang="en-US" sz="1400" b="0" i="0" dirty="0" smtClean="0">
                          <a:latin typeface="Arial Narrow"/>
                          <a:cs typeface="Arial Narrow"/>
                        </a:rPr>
                        <a:t>Gross margin</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4,928</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(2)</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297</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    5,223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l"/>
                      <a:r>
                        <a:rPr lang="en-US" sz="1400" b="0" i="0" dirty="0" smtClean="0">
                          <a:latin typeface="Arial Narrow"/>
                          <a:cs typeface="Arial Narrow"/>
                        </a:rPr>
                        <a:t>Less other</a:t>
                      </a:r>
                      <a:r>
                        <a:rPr lang="en-US" sz="1400" b="0" i="0" baseline="0" dirty="0" smtClean="0">
                          <a:latin typeface="Arial Narrow"/>
                          <a:cs typeface="Arial Narrow"/>
                        </a:rPr>
                        <a:t> operating costs</a:t>
                      </a:r>
                      <a:endParaRPr lang="en-US" sz="14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461963" indent="0" algn="l"/>
                      <a:r>
                        <a:rPr lang="en-US" sz="1400" b="0" i="0" dirty="0" smtClean="0">
                          <a:latin typeface="Arial Narrow"/>
                          <a:cs typeface="Arial Narrow"/>
                        </a:rPr>
                        <a:t>Sales force</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425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225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225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875</a:t>
                      </a:r>
                      <a:endParaRPr lang="en-US" sz="14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461963" indent="0" algn="l"/>
                      <a:r>
                        <a:rPr lang="en-US" sz="1400" b="0" i="0" dirty="0" smtClean="0">
                          <a:latin typeface="Arial Narrow"/>
                          <a:cs typeface="Arial Narrow"/>
                        </a:rPr>
                        <a:t>Field service</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224</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325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224</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773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461963" indent="0" algn="l"/>
                      <a:r>
                        <a:rPr lang="en-US" sz="1400" b="0" i="0" dirty="0" smtClean="0">
                          <a:latin typeface="Arial Narrow"/>
                          <a:cs typeface="Arial Narrow"/>
                        </a:rPr>
                        <a:t>Technical assistance</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285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285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380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950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461963" indent="0" algn="l"/>
                      <a:r>
                        <a:rPr lang="en-US" sz="1400" b="0" i="0" dirty="0" smtClean="0">
                          <a:latin typeface="Arial Narrow"/>
                          <a:cs typeface="Arial Narrow"/>
                        </a:rPr>
                        <a:t>Order processing</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275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162.5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112.5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smtClean="0">
                          <a:latin typeface="Arial Narrow"/>
                          <a:cs typeface="Arial Narrow"/>
                        </a:rPr>
                        <a:t>550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461963" indent="0" algn="l"/>
                      <a:r>
                        <a:rPr lang="en-US" sz="1400" b="0" i="0" dirty="0" smtClean="0">
                          <a:latin typeface="Arial Narrow"/>
                          <a:cs typeface="Arial Narrow"/>
                        </a:rPr>
                        <a:t>Delivery</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437</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233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205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875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indent="0" algn="l"/>
                      <a:r>
                        <a:rPr lang="en-US" sz="1400" b="0" i="0" dirty="0" smtClean="0">
                          <a:latin typeface="Arial Narrow"/>
                          <a:cs typeface="Arial Narrow"/>
                        </a:rPr>
                        <a:t>Other operating</a:t>
                      </a:r>
                      <a:r>
                        <a:rPr lang="en-US" sz="1400" b="0" i="0" baseline="0" dirty="0" smtClean="0">
                          <a:latin typeface="Arial Narrow"/>
                          <a:cs typeface="Arial Narrow"/>
                        </a:rPr>
                        <a:t> costs</a:t>
                      </a:r>
                      <a:endParaRPr lang="en-US" sz="1400" b="0" i="0"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1,646</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1,230.5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1,146.5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sng" dirty="0" smtClean="0">
                          <a:latin typeface="Arial Narrow"/>
                          <a:cs typeface="Arial Narrow"/>
                        </a:rPr>
                        <a:t>4,023</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indent="0" algn="l"/>
                      <a:r>
                        <a:rPr lang="en-US" sz="1400" b="0" i="0" dirty="0" smtClean="0">
                          <a:latin typeface="Arial Narrow"/>
                          <a:cs typeface="Arial Narrow"/>
                        </a:rPr>
                        <a:t>Net profit</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3,282</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(1,232.5)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(849.5)</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dirty="0" smtClean="0">
                          <a:latin typeface="Arial Narrow"/>
                          <a:cs typeface="Arial Narrow"/>
                        </a:rPr>
                        <a:t>1,200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Types of Control – Firm Performance</a:t>
            </a:r>
          </a:p>
        </p:txBody>
      </p:sp>
      <p:sp>
        <p:nvSpPr>
          <p:cNvPr id="51" name="TextBox 50"/>
          <p:cNvSpPr txBox="1"/>
          <p:nvPr/>
        </p:nvSpPr>
        <p:spPr>
          <a:xfrm>
            <a:off x="941832" y="1600200"/>
            <a:ext cx="7295137" cy="2446824"/>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solidFill>
                  <a:srgbClr val="000000"/>
                </a:solidFill>
                <a:latin typeface="Arial Narrow"/>
                <a:cs typeface="Arial Narrow"/>
              </a:rPr>
              <a:t>Customer Profitability </a:t>
            </a:r>
          </a:p>
          <a:p>
            <a:pPr marL="458788" lvl="1" indent="-230188" defTabSz="225425">
              <a:spcBef>
                <a:spcPts val="600"/>
              </a:spcBef>
              <a:buFont typeface="Arial"/>
              <a:buChar char="•"/>
              <a:tabLst>
                <a:tab pos="3654425" algn="l"/>
              </a:tabLst>
            </a:pPr>
            <a:r>
              <a:rPr lang="en-US" sz="2000" b="1" smtClean="0">
                <a:solidFill>
                  <a:srgbClr val="000000"/>
                </a:solidFill>
                <a:latin typeface="Arial Narrow"/>
                <a:cs typeface="Arial Narrow"/>
              </a:rPr>
              <a:t>Some firms place </a:t>
            </a:r>
            <a:r>
              <a:rPr lang="en-US" sz="2000" b="1" dirty="0" smtClean="0">
                <a:solidFill>
                  <a:srgbClr val="000000"/>
                </a:solidFill>
                <a:latin typeface="Arial Narrow"/>
                <a:cs typeface="Arial Narrow"/>
              </a:rPr>
              <a:t>customers into actionable segments </a:t>
            </a:r>
            <a:r>
              <a:rPr lang="en-US" sz="2000" b="1" smtClean="0">
                <a:solidFill>
                  <a:srgbClr val="000000"/>
                </a:solidFill>
                <a:latin typeface="Arial Narrow"/>
                <a:cs typeface="Arial Narrow"/>
              </a:rPr>
              <a:t>and measure </a:t>
            </a:r>
            <a:r>
              <a:rPr lang="en-US" sz="2000" b="1" dirty="0" smtClean="0">
                <a:solidFill>
                  <a:srgbClr val="000000"/>
                </a:solidFill>
                <a:latin typeface="Arial Narrow"/>
                <a:cs typeface="Arial Narrow"/>
              </a:rPr>
              <a:t>profit by segment</a:t>
            </a:r>
          </a:p>
          <a:p>
            <a:pPr marL="458788" lvl="1" indent="-230188" defTabSz="225425">
              <a:spcBef>
                <a:spcPts val="600"/>
              </a:spcBef>
              <a:buFont typeface="Arial"/>
              <a:buChar char="•"/>
              <a:tabLst>
                <a:tab pos="3654425" algn="l"/>
              </a:tabLst>
            </a:pPr>
            <a:r>
              <a:rPr lang="en-US" sz="2000" b="1" dirty="0" smtClean="0">
                <a:solidFill>
                  <a:srgbClr val="000000"/>
                </a:solidFill>
                <a:latin typeface="Arial Narrow"/>
                <a:cs typeface="Arial Narrow"/>
              </a:rPr>
              <a:t>Some firms measure the profitability of individual strategic customers</a:t>
            </a:r>
          </a:p>
          <a:p>
            <a:pPr marL="458788" lvl="1" indent="-230188" defTabSz="225425">
              <a:spcBef>
                <a:spcPts val="600"/>
              </a:spcBef>
              <a:buFont typeface="Arial"/>
              <a:buChar char="•"/>
              <a:tabLst>
                <a:tab pos="3654425" algn="l"/>
              </a:tabLst>
            </a:pPr>
            <a:r>
              <a:rPr lang="en-US" sz="2000" b="1" dirty="0" smtClean="0">
                <a:solidFill>
                  <a:srgbClr val="000000"/>
                </a:solidFill>
                <a:latin typeface="Arial Narrow"/>
                <a:cs typeface="Arial Narrow"/>
              </a:rPr>
              <a:t>Customers are the firms core assets; they provide profits and firm revenues</a:t>
            </a:r>
          </a:p>
        </p:txBody>
      </p:sp>
      <p:pic>
        <p:nvPicPr>
          <p:cNvPr id="2" name="Picture 1" descr="customer segme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747" y="4047024"/>
            <a:ext cx="4025900" cy="2019300"/>
          </a:xfrm>
          <a:prstGeom prst="rect">
            <a:avLst/>
          </a:prstGeom>
        </p:spPr>
      </p:pic>
      <p:grpSp>
        <p:nvGrpSpPr>
          <p:cNvPr id="6" name="Group 5"/>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76792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057400"/>
            <a:ext cx="6636469" cy="1985159"/>
          </a:xfrm>
          <a:prstGeom prst="rect">
            <a:avLst/>
          </a:prstGeom>
          <a:noFill/>
        </p:spPr>
        <p:txBody>
          <a:bodyPr wrap="square" lIns="0" tIns="0" rIns="0" bIns="0" rtlCol="0">
            <a:spAutoFit/>
          </a:bodyPr>
          <a:lstStyle/>
          <a:p>
            <a:r>
              <a:rPr lang="en-US" cap="all" dirty="0" smtClean="0">
                <a:latin typeface="Arial Narrow"/>
                <a:cs typeface="Arial Narrow"/>
              </a:rPr>
              <a:t>Chapter 24</a:t>
            </a:r>
          </a:p>
          <a:p>
            <a:pPr>
              <a:spcBef>
                <a:spcPts val="1800"/>
              </a:spcBef>
            </a:pPr>
            <a:r>
              <a:rPr lang="en-US" sz="4800" kern="1200" dirty="0" smtClean="0">
                <a:solidFill>
                  <a:schemeClr val="tx1"/>
                </a:solidFill>
                <a:latin typeface="Arial Narrow"/>
                <a:ea typeface="+mn-ea"/>
                <a:cs typeface="Arial Narrow"/>
              </a:rPr>
              <a:t>Monitoring, Controlling </a:t>
            </a:r>
            <a:r>
              <a:rPr lang="en-US" sz="4800" kern="1200" dirty="0" smtClean="0">
                <a:solidFill>
                  <a:schemeClr val="tx1"/>
                </a:solidFill>
                <a:latin typeface="Arial Narrow"/>
                <a:ea typeface="+mn-ea"/>
                <a:cs typeface="Arial Narrow"/>
              </a:rPr>
              <a:t>Firm Performance</a:t>
            </a:r>
            <a:r>
              <a:rPr lang="en-US" sz="4800" kern="1200" dirty="0" smtClean="0">
                <a:solidFill>
                  <a:schemeClr val="tx1"/>
                </a:solidFill>
                <a:latin typeface="Arial Narrow"/>
                <a:ea typeface="+mn-ea"/>
                <a:cs typeface="Arial Narrow"/>
              </a:rPr>
              <a:t>, </a:t>
            </a:r>
            <a:r>
              <a:rPr lang="en-US" sz="4800" kern="1200" dirty="0" smtClean="0">
                <a:solidFill>
                  <a:schemeClr val="tx1"/>
                </a:solidFill>
                <a:latin typeface="Arial Narrow"/>
                <a:ea typeface="+mn-ea"/>
                <a:cs typeface="Arial Narrow"/>
              </a:rPr>
              <a:t>Functioning</a:t>
            </a:r>
            <a:endParaRPr lang="en-US" sz="4800" kern="1200" dirty="0" smtClean="0">
              <a:solidFill>
                <a:schemeClr val="tx1"/>
              </a:solidFill>
              <a:latin typeface="Arial Narrow"/>
              <a:ea typeface="+mn-ea"/>
              <a:cs typeface="Arial Narrow"/>
            </a:endParaRP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21" name="TextBox 20"/>
          <p:cNvSpPr txBox="1"/>
          <p:nvPr/>
        </p:nvSpPr>
        <p:spPr>
          <a:xfrm>
            <a:off x="938696" y="1600200"/>
            <a:ext cx="7295137" cy="3185488"/>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Types of Output Measures</a:t>
            </a:r>
          </a:p>
          <a:p>
            <a:pPr marL="461963" indent="-231775" defTabSz="225425">
              <a:spcBef>
                <a:spcPts val="1200"/>
              </a:spcBef>
              <a:tabLst>
                <a:tab pos="3654425" algn="l"/>
              </a:tabLst>
            </a:pPr>
            <a:r>
              <a:rPr lang="en-US" dirty="0" smtClean="0">
                <a:latin typeface="Arial Narrow"/>
                <a:cs typeface="Arial Narrow"/>
              </a:rPr>
              <a:t>•	Hard output measures – internal</a:t>
            </a:r>
          </a:p>
          <a:p>
            <a:pPr marL="461963" indent="-231775" defTabSz="225425">
              <a:spcBef>
                <a:spcPts val="1200"/>
              </a:spcBef>
              <a:tabLst>
                <a:tab pos="3654425" algn="l"/>
              </a:tabLst>
            </a:pPr>
            <a:r>
              <a:rPr lang="en-US" sz="2000" b="1" dirty="0" smtClean="0">
                <a:latin typeface="Arial Narrow"/>
                <a:cs typeface="Arial Narrow"/>
              </a:rPr>
              <a:t>•	Hard output measures – external</a:t>
            </a:r>
          </a:p>
          <a:p>
            <a:pPr marL="690563" indent="-231775" defTabSz="225425">
              <a:spcBef>
                <a:spcPts val="600"/>
              </a:spcBef>
              <a:tabLst>
                <a:tab pos="3654425" algn="l"/>
              </a:tabLst>
            </a:pPr>
            <a:r>
              <a:rPr lang="en-US" b="1" dirty="0" smtClean="0">
                <a:latin typeface="Arial Narrow"/>
                <a:cs typeface="Arial Narrow"/>
              </a:rPr>
              <a:t>•	market share</a:t>
            </a:r>
          </a:p>
          <a:p>
            <a:pPr marL="690563" indent="-231775" defTabSz="225425">
              <a:spcBef>
                <a:spcPts val="600"/>
              </a:spcBef>
              <a:tabLst>
                <a:tab pos="3654425" algn="l"/>
              </a:tabLst>
            </a:pPr>
            <a:r>
              <a:rPr lang="en-US" b="1" dirty="0" smtClean="0">
                <a:latin typeface="Arial Narrow"/>
                <a:cs typeface="Arial Narrow"/>
              </a:rPr>
              <a:t>•	relative market share</a:t>
            </a:r>
          </a:p>
          <a:p>
            <a:pPr marL="690563" indent="-231775" defTabSz="225425">
              <a:spcBef>
                <a:spcPts val="600"/>
              </a:spcBef>
              <a:tabLst>
                <a:tab pos="3654425" algn="l"/>
              </a:tabLst>
            </a:pPr>
            <a:r>
              <a:rPr lang="en-US" b="1" dirty="0" smtClean="0">
                <a:latin typeface="Arial Narrow"/>
                <a:cs typeface="Arial Narrow"/>
              </a:rPr>
              <a:t>•	market occupancy ratio</a:t>
            </a:r>
          </a:p>
          <a:p>
            <a:pPr marL="461963" indent="-231775" defTabSz="225425">
              <a:spcBef>
                <a:spcPts val="1200"/>
              </a:spcBef>
              <a:tabLst>
                <a:tab pos="3654425" algn="l"/>
              </a:tabLst>
            </a:pPr>
            <a:r>
              <a:rPr lang="en-US" dirty="0" smtClean="0">
                <a:latin typeface="Arial Narrow"/>
                <a:cs typeface="Arial Narrow"/>
              </a:rPr>
              <a:t>•	Soft output measures</a:t>
            </a:r>
          </a:p>
          <a:p>
            <a:pPr marL="461963" indent="-231775" defTabSz="225425">
              <a:spcBef>
                <a:spcPts val="1200"/>
              </a:spcBef>
              <a:tabLst>
                <a:tab pos="3654425" algn="l"/>
              </a:tabLst>
            </a:pPr>
            <a:r>
              <a:rPr lang="en-US" dirty="0" smtClean="0">
                <a:latin typeface="Arial Narrow"/>
                <a:cs typeface="Arial Narrow"/>
              </a:rPr>
              <a:t>•	Hard and soft output measures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Types of Control – Firm Performance</a:t>
            </a:r>
          </a:p>
        </p:txBody>
      </p:sp>
      <p:sp>
        <p:nvSpPr>
          <p:cNvPr id="2" name="TextBox 1"/>
          <p:cNvSpPr txBox="1"/>
          <p:nvPr/>
        </p:nvSpPr>
        <p:spPr>
          <a:xfrm>
            <a:off x="941832" y="1600200"/>
            <a:ext cx="7282173" cy="2754600"/>
          </a:xfrm>
          <a:prstGeom prst="rect">
            <a:avLst/>
          </a:prstGeom>
          <a:noFill/>
        </p:spPr>
        <p:txBody>
          <a:bodyPr wrap="square" lIns="0" tIns="0" rIns="0" bIns="0" rtlCol="0">
            <a:spAutoFit/>
          </a:bodyPr>
          <a:lstStyle/>
          <a:p>
            <a:r>
              <a:rPr lang="en-US" sz="2400" b="1" dirty="0" smtClean="0">
                <a:solidFill>
                  <a:srgbClr val="000000"/>
                </a:solidFill>
                <a:latin typeface="Arial Narrow"/>
                <a:cs typeface="Arial Narrow"/>
              </a:rPr>
              <a:t>Market Based Measures – Hard Measures</a:t>
            </a:r>
          </a:p>
          <a:p>
            <a:r>
              <a:rPr lang="en-US" sz="2000" dirty="0" smtClean="0">
                <a:solidFill>
                  <a:srgbClr val="000000"/>
                </a:solidFill>
                <a:latin typeface="Arial Narrow"/>
                <a:cs typeface="Arial Narrow"/>
              </a:rPr>
              <a:t>Market measures provide an external benchmark:</a:t>
            </a:r>
          </a:p>
          <a:p>
            <a:pPr marL="458788" lvl="1" indent="-230188">
              <a:spcBef>
                <a:spcPts val="600"/>
              </a:spcBef>
              <a:buFont typeface="Arial"/>
              <a:buChar char="•"/>
            </a:pPr>
            <a:r>
              <a:rPr lang="en-US" sz="2000" b="1" dirty="0" smtClean="0">
                <a:solidFill>
                  <a:srgbClr val="000000"/>
                </a:solidFill>
                <a:latin typeface="Arial Narrow"/>
                <a:cs typeface="Arial Narrow"/>
              </a:rPr>
              <a:t>Market Share </a:t>
            </a:r>
            <a:r>
              <a:rPr lang="en-US" sz="2000" dirty="0" smtClean="0">
                <a:solidFill>
                  <a:srgbClr val="000000"/>
                </a:solidFill>
                <a:latin typeface="Arial Narrow"/>
                <a:cs typeface="Arial Narrow"/>
              </a:rPr>
              <a:t>– compares firm sales directly with competitors – most common market based measure.</a:t>
            </a:r>
          </a:p>
          <a:p>
            <a:pPr marL="458788" lvl="1" indent="-230188">
              <a:spcBef>
                <a:spcPts val="600"/>
              </a:spcBef>
              <a:buFont typeface="Arial"/>
              <a:buChar char="•"/>
            </a:pPr>
            <a:r>
              <a:rPr lang="en-US" sz="2000" b="1" dirty="0" smtClean="0">
                <a:solidFill>
                  <a:srgbClr val="000000"/>
                </a:solidFill>
                <a:latin typeface="Arial Narrow"/>
                <a:cs typeface="Arial Narrow"/>
              </a:rPr>
              <a:t>Relative Market Share</a:t>
            </a:r>
            <a:r>
              <a:rPr lang="en-US" sz="2000" dirty="0" smtClean="0">
                <a:solidFill>
                  <a:srgbClr val="000000"/>
                </a:solidFill>
                <a:latin typeface="Arial Narrow"/>
                <a:cs typeface="Arial Narrow"/>
              </a:rPr>
              <a:t> – compares the firm’s market share versus competitors.</a:t>
            </a:r>
          </a:p>
          <a:p>
            <a:pPr marL="458788" lvl="1" indent="-230188">
              <a:spcBef>
                <a:spcPts val="600"/>
              </a:spcBef>
              <a:buFont typeface="Arial"/>
              <a:buChar char="•"/>
            </a:pPr>
            <a:r>
              <a:rPr lang="en-US" sz="2000" b="1" dirty="0" smtClean="0">
                <a:solidFill>
                  <a:srgbClr val="000000"/>
                </a:solidFill>
                <a:latin typeface="Arial Narrow"/>
                <a:cs typeface="Arial Narrow"/>
              </a:rPr>
              <a:t>Market Occupancy Ratio </a:t>
            </a:r>
            <a:r>
              <a:rPr lang="en-US" sz="2000" dirty="0" smtClean="0">
                <a:solidFill>
                  <a:srgbClr val="000000"/>
                </a:solidFill>
                <a:latin typeface="Arial Narrow"/>
                <a:cs typeface="Arial Narrow"/>
              </a:rPr>
              <a:t>– measure the breadth of the firm’s customer base.</a:t>
            </a:r>
            <a:endParaRPr lang="en-US" sz="2000" dirty="0">
              <a:solidFill>
                <a:srgbClr val="000000"/>
              </a:solidFill>
              <a:latin typeface="Arial Narrow"/>
              <a:cs typeface="Arial Narrow"/>
            </a:endParaRPr>
          </a:p>
        </p:txBody>
      </p:sp>
      <p:pic>
        <p:nvPicPr>
          <p:cNvPr id="3" name="Picture 2" descr="market sh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094" y="4354800"/>
            <a:ext cx="2200275" cy="2076450"/>
          </a:xfrm>
          <a:prstGeom prst="rect">
            <a:avLst/>
          </a:prstGeom>
        </p:spPr>
      </p:pic>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55242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graphicFrame>
        <p:nvGraphicFramePr>
          <p:cNvPr id="21" name="Table 20"/>
          <p:cNvGraphicFramePr>
            <a:graphicFrameLocks noGrp="1"/>
          </p:cNvGraphicFramePr>
          <p:nvPr>
            <p:extLst>
              <p:ext uri="{D42A27DB-BD31-4B8C-83A1-F6EECF244321}">
                <p14:modId xmlns:p14="http://schemas.microsoft.com/office/powerpoint/2010/main" val="1685099326"/>
              </p:ext>
            </p:extLst>
          </p:nvPr>
        </p:nvGraphicFramePr>
        <p:xfrm>
          <a:off x="938697" y="2215683"/>
          <a:ext cx="7300086" cy="1859280"/>
        </p:xfrm>
        <a:graphic>
          <a:graphicData uri="http://schemas.openxmlformats.org/drawingml/2006/table">
            <a:tbl>
              <a:tblPr firstRow="1" bandRow="1">
                <a:tableStyleId>{2D5ABB26-0587-4C30-8999-92F81FD0307C}</a:tableStyleId>
              </a:tblPr>
              <a:tblGrid>
                <a:gridCol w="2433362"/>
                <a:gridCol w="2433362"/>
                <a:gridCol w="2433362"/>
              </a:tblGrid>
              <a:tr h="0">
                <a:tc>
                  <a:txBody>
                    <a:bodyPr/>
                    <a:lstStyle/>
                    <a:p>
                      <a:pPr algn="ctr"/>
                      <a:r>
                        <a:rPr lang="en-US" sz="1400" b="1" i="0" dirty="0" smtClean="0">
                          <a:solidFill>
                            <a:schemeClr val="bg1"/>
                          </a:solidFill>
                          <a:latin typeface="Arial Narrow"/>
                          <a:cs typeface="Arial Narrow"/>
                        </a:rPr>
                        <a:t>Measure</a:t>
                      </a:r>
                      <a:endParaRPr lang="en-US" sz="14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Calculation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Information Provided</a:t>
                      </a: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r>
              <a:tr h="518160">
                <a:tc>
                  <a:txBody>
                    <a:bodyPr/>
                    <a:lstStyle/>
                    <a:p>
                      <a:pPr algn="l"/>
                      <a:r>
                        <a:rPr lang="en-US" sz="1400" b="1" i="0" dirty="0" smtClean="0">
                          <a:latin typeface="Arial Narrow"/>
                          <a:cs typeface="Arial Narrow"/>
                        </a:rPr>
                        <a:t>Market share (MS) (%)</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i="0" dirty="0" smtClean="0">
                          <a:latin typeface="Arial Narrow"/>
                          <a:cs typeface="Arial Narrow"/>
                        </a:rPr>
                        <a:t>Firm sales/sales of all competitors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i="0" dirty="0" smtClean="0">
                          <a:latin typeface="Arial Narrow"/>
                          <a:cs typeface="Arial Narrow"/>
                        </a:rPr>
                        <a:t>Market position versus all competitors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160">
                <a:tc>
                  <a:txBody>
                    <a:bodyPr/>
                    <a:lstStyle/>
                    <a:p>
                      <a:pPr algn="l"/>
                      <a:r>
                        <a:rPr lang="en-US" sz="1400" b="1" i="0" dirty="0" smtClean="0">
                          <a:latin typeface="Arial Narrow"/>
                          <a:cs typeface="Arial Narrow"/>
                        </a:rPr>
                        <a:t>Relative market share </a:t>
                      </a:r>
                      <a:br>
                        <a:rPr lang="en-US" sz="1400" b="1" i="0" dirty="0" smtClean="0">
                          <a:latin typeface="Arial Narrow"/>
                          <a:cs typeface="Arial Narrow"/>
                        </a:rPr>
                      </a:br>
                      <a:r>
                        <a:rPr lang="en-US" sz="1400" b="1" i="0" dirty="0" smtClean="0">
                          <a:latin typeface="Arial Narrow"/>
                          <a:cs typeface="Arial Narrow"/>
                        </a:rPr>
                        <a:t>(RMS) (%)</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i="0" u="none" dirty="0" smtClean="0">
                          <a:latin typeface="Arial Narrow"/>
                          <a:cs typeface="Arial Narrow"/>
                        </a:rPr>
                        <a:t>Firm sales/sales of major </a:t>
                      </a:r>
                      <a:r>
                        <a:rPr lang="en-US" sz="1400" b="1" i="0" u="none" dirty="0" err="1" smtClean="0">
                          <a:latin typeface="Arial Narrow"/>
                          <a:cs typeface="Arial Narrow"/>
                        </a:rPr>
                        <a:t>competitor(s</a:t>
                      </a:r>
                      <a:r>
                        <a:rPr lang="en-US" sz="1400" b="1" i="0" u="none" dirty="0" smtClean="0">
                          <a:latin typeface="Arial Narrow"/>
                          <a:cs typeface="Arial Narrow"/>
                        </a:rPr>
                        <a:t>)</a:t>
                      </a:r>
                      <a:endParaRPr lang="en-US" sz="1400" b="1" i="0" u="sng"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i="0" u="none" dirty="0" smtClean="0">
                          <a:latin typeface="Arial Narrow"/>
                          <a:cs typeface="Arial Narrow"/>
                        </a:rPr>
                        <a:t>Market position versus major </a:t>
                      </a:r>
                      <a:r>
                        <a:rPr lang="en-US" sz="1400" b="1" i="0" u="none" dirty="0" err="1" smtClean="0">
                          <a:latin typeface="Arial Narrow"/>
                          <a:cs typeface="Arial Narrow"/>
                        </a:rPr>
                        <a:t>competitor(s</a:t>
                      </a:r>
                      <a:r>
                        <a:rPr lang="en-US" sz="1400" b="1" i="0" u="none" dirty="0" smtClean="0">
                          <a:latin typeface="Arial Narrow"/>
                          <a:cs typeface="Arial Narrow"/>
                        </a:rPr>
                        <a:t>)</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160">
                <a:tc>
                  <a:txBody>
                    <a:bodyPr/>
                    <a:lstStyle/>
                    <a:p>
                      <a:pPr algn="l"/>
                      <a:r>
                        <a:rPr lang="en-US" sz="1400" b="1" i="0" dirty="0" smtClean="0">
                          <a:latin typeface="Arial Narrow"/>
                          <a:cs typeface="Arial Narrow"/>
                        </a:rPr>
                        <a:t>Market occupancy ratio </a:t>
                      </a:r>
                      <a:br>
                        <a:rPr lang="en-US" sz="1400" b="1" i="0" dirty="0" smtClean="0">
                          <a:latin typeface="Arial Narrow"/>
                          <a:cs typeface="Arial Narrow"/>
                        </a:rPr>
                      </a:br>
                      <a:r>
                        <a:rPr lang="en-US" sz="1400" b="1" i="0" dirty="0" smtClean="0">
                          <a:latin typeface="Arial Narrow"/>
                          <a:cs typeface="Arial Narrow"/>
                        </a:rPr>
                        <a:t>(MOR) (%)</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i="0" u="none" dirty="0" smtClean="0">
                          <a:latin typeface="Arial Narrow"/>
                          <a:cs typeface="Arial Narrow"/>
                        </a:rPr>
                        <a:t>Number of firm customers/</a:t>
                      </a:r>
                      <a:br>
                        <a:rPr lang="en-US" sz="1400" b="1" i="0" u="none" dirty="0" smtClean="0">
                          <a:latin typeface="Arial Narrow"/>
                          <a:cs typeface="Arial Narrow"/>
                        </a:rPr>
                      </a:br>
                      <a:r>
                        <a:rPr lang="en-US" sz="1400" b="1" i="0" u="none" dirty="0" smtClean="0">
                          <a:latin typeface="Arial Narrow"/>
                          <a:cs typeface="Arial Narrow"/>
                        </a:rPr>
                        <a:t>Total number of customers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i="0" u="none" dirty="0" smtClean="0">
                          <a:latin typeface="Arial Narrow"/>
                          <a:cs typeface="Arial Narrow"/>
                        </a:rPr>
                        <a:t>Firm fraction of potential customers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TextBox 1"/>
          <p:cNvSpPr txBox="1"/>
          <p:nvPr/>
        </p:nvSpPr>
        <p:spPr>
          <a:xfrm>
            <a:off x="941832" y="1600200"/>
            <a:ext cx="4979578" cy="369332"/>
          </a:xfrm>
          <a:prstGeom prst="rect">
            <a:avLst/>
          </a:prstGeom>
          <a:noFill/>
        </p:spPr>
        <p:txBody>
          <a:bodyPr wrap="none" lIns="0" tIns="0" rIns="0" bIns="0" rtlCol="0">
            <a:spAutoFit/>
          </a:bodyPr>
          <a:lstStyle/>
          <a:p>
            <a:r>
              <a:rPr lang="en-US" sz="2400" b="1" dirty="0">
                <a:latin typeface="Arial Narrow"/>
                <a:cs typeface="Arial Narrow"/>
              </a:rPr>
              <a:t>Market Based Measures</a:t>
            </a:r>
            <a:r>
              <a:rPr lang="en-US" sz="2400" b="1" dirty="0" smtClean="0">
                <a:latin typeface="Arial Narrow"/>
                <a:cs typeface="Arial Narrow"/>
              </a:rPr>
              <a:t> – </a:t>
            </a:r>
            <a:r>
              <a:rPr lang="en-US" sz="2400" b="1" dirty="0">
                <a:latin typeface="Arial Narrow"/>
                <a:cs typeface="Arial Narrow"/>
              </a:rPr>
              <a:t>Hard </a:t>
            </a:r>
            <a:r>
              <a:rPr lang="en-US" sz="2400" b="1" dirty="0" smtClean="0">
                <a:latin typeface="Arial Narrow"/>
                <a:cs typeface="Arial Narrow"/>
              </a:rPr>
              <a:t>Measures</a:t>
            </a:r>
            <a:endParaRPr lang="en-US" sz="2400" b="1" dirty="0">
              <a:latin typeface="Arial Narrow"/>
              <a:cs typeface="Arial Narrow"/>
            </a:endParaRP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17" name="TextBox 16"/>
          <p:cNvSpPr txBox="1"/>
          <p:nvPr/>
        </p:nvSpPr>
        <p:spPr>
          <a:xfrm>
            <a:off x="938696" y="1600200"/>
            <a:ext cx="7295137" cy="3185488"/>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Types of Output Measures</a:t>
            </a:r>
          </a:p>
          <a:p>
            <a:pPr marL="461963" indent="-231775" defTabSz="225425">
              <a:spcBef>
                <a:spcPts val="1200"/>
              </a:spcBef>
              <a:tabLst>
                <a:tab pos="3654425" algn="l"/>
              </a:tabLst>
            </a:pPr>
            <a:r>
              <a:rPr lang="en-US" dirty="0" smtClean="0">
                <a:latin typeface="Arial Narrow"/>
                <a:cs typeface="Arial Narrow"/>
              </a:rPr>
              <a:t>•	Hard output measures – internal</a:t>
            </a:r>
          </a:p>
          <a:p>
            <a:pPr marL="461963" indent="-231775" defTabSz="225425">
              <a:spcBef>
                <a:spcPts val="1200"/>
              </a:spcBef>
              <a:tabLst>
                <a:tab pos="3654425" algn="l"/>
              </a:tabLst>
            </a:pPr>
            <a:r>
              <a:rPr lang="en-US" dirty="0" smtClean="0">
                <a:latin typeface="Arial Narrow"/>
                <a:cs typeface="Arial Narrow"/>
              </a:rPr>
              <a:t>•	Hard output measures – external</a:t>
            </a:r>
          </a:p>
          <a:p>
            <a:pPr marL="461963" indent="-231775" defTabSz="225425">
              <a:spcBef>
                <a:spcPts val="1200"/>
              </a:spcBef>
              <a:tabLst>
                <a:tab pos="3654425" algn="l"/>
              </a:tabLst>
            </a:pPr>
            <a:r>
              <a:rPr lang="en-US" sz="2000" b="1" dirty="0" smtClean="0">
                <a:latin typeface="Arial Narrow"/>
                <a:cs typeface="Arial Narrow"/>
              </a:rPr>
              <a:t>•	Soft output measures</a:t>
            </a:r>
          </a:p>
          <a:p>
            <a:pPr marL="690563" indent="-231775" defTabSz="225425">
              <a:spcBef>
                <a:spcPts val="600"/>
              </a:spcBef>
              <a:tabLst>
                <a:tab pos="3654425" algn="l"/>
              </a:tabLst>
            </a:pPr>
            <a:r>
              <a:rPr lang="en-US" b="1" dirty="0" smtClean="0">
                <a:latin typeface="Arial Narrow"/>
                <a:cs typeface="Arial Narrow"/>
              </a:rPr>
              <a:t>•	customer satisfaction</a:t>
            </a:r>
          </a:p>
          <a:p>
            <a:pPr marL="690563" indent="-231775" defTabSz="225425">
              <a:spcBef>
                <a:spcPts val="600"/>
              </a:spcBef>
              <a:tabLst>
                <a:tab pos="3654425" algn="l"/>
              </a:tabLst>
            </a:pPr>
            <a:r>
              <a:rPr lang="en-US" b="1" dirty="0" smtClean="0">
                <a:latin typeface="Arial Narrow"/>
                <a:cs typeface="Arial Narrow"/>
              </a:rPr>
              <a:t>•	Net Promoter Score (NPS)</a:t>
            </a:r>
          </a:p>
          <a:p>
            <a:pPr marL="690563" indent="-231775" defTabSz="225425">
              <a:spcBef>
                <a:spcPts val="600"/>
              </a:spcBef>
              <a:tabLst>
                <a:tab pos="3654425" algn="l"/>
              </a:tabLst>
            </a:pPr>
            <a:r>
              <a:rPr lang="en-US" b="1" dirty="0" smtClean="0">
                <a:latin typeface="Arial Narrow"/>
                <a:cs typeface="Arial Narrow"/>
              </a:rPr>
              <a:t>•	Burke’s Secure Customer Index</a:t>
            </a:r>
          </a:p>
          <a:p>
            <a:pPr marL="461963" indent="-231775" defTabSz="225425">
              <a:spcBef>
                <a:spcPts val="1200"/>
              </a:spcBef>
              <a:tabLst>
                <a:tab pos="3654425" algn="l"/>
              </a:tabLst>
            </a:pPr>
            <a:r>
              <a:rPr lang="en-US" dirty="0" smtClean="0">
                <a:latin typeface="Arial Narrow"/>
                <a:cs typeface="Arial Narrow"/>
              </a:rPr>
              <a:t>•	Hard and soft output measures</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34" name="TextBox 33"/>
          <p:cNvSpPr txBox="1"/>
          <p:nvPr/>
        </p:nvSpPr>
        <p:spPr>
          <a:xfrm>
            <a:off x="771877" y="1487932"/>
            <a:ext cx="7798904" cy="2523768"/>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solidFill>
                  <a:srgbClr val="000000"/>
                </a:solidFill>
                <a:latin typeface="Arial Narrow"/>
                <a:cs typeface="Arial Narrow"/>
              </a:rPr>
              <a:t>External Soft Measures</a:t>
            </a:r>
            <a:endParaRPr lang="en-US" sz="2400" b="1" dirty="0">
              <a:solidFill>
                <a:srgbClr val="000000"/>
              </a:solidFill>
              <a:latin typeface="Arial Narrow"/>
              <a:cs typeface="Arial Narrow"/>
            </a:endParaRPr>
          </a:p>
          <a:p>
            <a:pPr marL="458788" indent="-230188" defTabSz="225425">
              <a:spcBef>
                <a:spcPts val="1200"/>
              </a:spcBef>
              <a:buFont typeface="Arial"/>
              <a:buChar char="•"/>
              <a:tabLst>
                <a:tab pos="3654425" algn="l"/>
              </a:tabLst>
            </a:pPr>
            <a:r>
              <a:rPr lang="en-US" sz="2000" b="1" dirty="0" smtClean="0">
                <a:solidFill>
                  <a:srgbClr val="000000"/>
                </a:solidFill>
                <a:latin typeface="Arial Narrow"/>
                <a:cs typeface="Arial Narrow"/>
              </a:rPr>
              <a:t>The firm must regularly examine </a:t>
            </a:r>
            <a:r>
              <a:rPr lang="en-US" sz="2000" b="1" i="1" dirty="0" smtClean="0">
                <a:solidFill>
                  <a:srgbClr val="000000"/>
                </a:solidFill>
                <a:latin typeface="Arial Narrow"/>
                <a:cs typeface="Arial Narrow"/>
              </a:rPr>
              <a:t>the customer pulse.</a:t>
            </a:r>
          </a:p>
          <a:p>
            <a:pPr marL="458788" indent="-230188" defTabSz="225425">
              <a:spcBef>
                <a:spcPts val="1200"/>
              </a:spcBef>
              <a:buFont typeface="Arial"/>
              <a:buChar char="•"/>
              <a:tabLst>
                <a:tab pos="3654425" algn="l"/>
              </a:tabLst>
            </a:pPr>
            <a:r>
              <a:rPr lang="en-US" sz="2000" b="1" dirty="0">
                <a:solidFill>
                  <a:srgbClr val="000000"/>
                </a:solidFill>
                <a:latin typeface="Arial Narrow"/>
                <a:cs typeface="Arial Narrow"/>
              </a:rPr>
              <a:t>C</a:t>
            </a:r>
            <a:r>
              <a:rPr lang="en-US" sz="2000" b="1" dirty="0" smtClean="0">
                <a:solidFill>
                  <a:srgbClr val="000000"/>
                </a:solidFill>
                <a:latin typeface="Arial Narrow"/>
                <a:cs typeface="Arial Narrow"/>
              </a:rPr>
              <a:t>ustomer satisfaction and attitudes are common soft measures.</a:t>
            </a:r>
          </a:p>
          <a:p>
            <a:pPr marL="458788" indent="-230188" defTabSz="225425">
              <a:spcBef>
                <a:spcPts val="1200"/>
              </a:spcBef>
              <a:buFont typeface="Arial"/>
              <a:buChar char="•"/>
              <a:tabLst>
                <a:tab pos="3654425" algn="l"/>
              </a:tabLst>
            </a:pPr>
            <a:r>
              <a:rPr lang="en-US" sz="2000" b="1" dirty="0" smtClean="0">
                <a:solidFill>
                  <a:srgbClr val="000000"/>
                </a:solidFill>
                <a:latin typeface="Arial Narrow"/>
                <a:cs typeface="Arial Narrow"/>
              </a:rPr>
              <a:t>Net Promoter Score is increasingly popular.</a:t>
            </a:r>
          </a:p>
          <a:p>
            <a:pPr marL="458788" indent="-230188" defTabSz="225425">
              <a:spcBef>
                <a:spcPts val="1200"/>
              </a:spcBef>
              <a:buFont typeface="Arial"/>
              <a:buChar char="•"/>
              <a:tabLst>
                <a:tab pos="3654425" algn="l"/>
              </a:tabLst>
            </a:pPr>
            <a:r>
              <a:rPr lang="en-US" sz="2000" b="1" dirty="0" smtClean="0">
                <a:solidFill>
                  <a:srgbClr val="000000"/>
                </a:solidFill>
                <a:latin typeface="Arial Narrow"/>
                <a:cs typeface="Arial Narrow"/>
              </a:rPr>
              <a:t>Soft measures help track how customers are responding to the firm and competitors.</a:t>
            </a:r>
            <a:endParaRPr lang="en-US" sz="2000" b="1" dirty="0">
              <a:solidFill>
                <a:srgbClr val="000000"/>
              </a:solidFill>
              <a:latin typeface="Arial Narrow"/>
              <a:cs typeface="Arial Narrow"/>
            </a:endParaRPr>
          </a:p>
        </p:txBody>
      </p:sp>
      <p:pic>
        <p:nvPicPr>
          <p:cNvPr id="2" name="Picture 1" descr="hard vs so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726" y="4011700"/>
            <a:ext cx="2849880" cy="2061845"/>
          </a:xfrm>
          <a:prstGeom prst="rect">
            <a:avLst/>
          </a:prstGeom>
        </p:spPr>
      </p:pic>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4277115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Performance</a:t>
            </a:r>
            <a:endParaRPr lang="en-US" sz="2800" dirty="0">
              <a:solidFill>
                <a:schemeClr val="bg1"/>
              </a:solidFill>
              <a:latin typeface="Arial Narrow"/>
              <a:cs typeface="Arial Narrow"/>
            </a:endParaRPr>
          </a:p>
        </p:txBody>
      </p:sp>
      <p:sp>
        <p:nvSpPr>
          <p:cNvPr id="34" name="TextBox 33"/>
          <p:cNvSpPr txBox="1"/>
          <p:nvPr/>
        </p:nvSpPr>
        <p:spPr>
          <a:xfrm>
            <a:off x="938696" y="1600200"/>
            <a:ext cx="7295137" cy="4031873"/>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Net Promoter Score</a:t>
            </a:r>
          </a:p>
          <a:p>
            <a:pPr defTabSz="225425">
              <a:spcBef>
                <a:spcPts val="1200"/>
              </a:spcBef>
              <a:tabLst>
                <a:tab pos="3654425" algn="l"/>
              </a:tabLst>
            </a:pPr>
            <a:r>
              <a:rPr lang="en-US" sz="2000" b="1" dirty="0" smtClean="0">
                <a:latin typeface="Arial Narrow"/>
                <a:cs typeface="Arial Narrow"/>
              </a:rPr>
              <a:t>Single Question</a:t>
            </a:r>
          </a:p>
          <a:p>
            <a:pPr marL="461963" indent="-231775" defTabSz="225425">
              <a:spcBef>
                <a:spcPts val="1200"/>
              </a:spcBef>
              <a:tabLst>
                <a:tab pos="3654425" algn="l"/>
              </a:tabLst>
            </a:pPr>
            <a:r>
              <a:rPr lang="en-US" b="1" dirty="0" smtClean="0">
                <a:latin typeface="Arial Narrow"/>
                <a:cs typeface="Arial Narrow"/>
              </a:rPr>
              <a:t>“How likely is it that you would recommend XXXX to a friend or colleague?”</a:t>
            </a:r>
          </a:p>
          <a:p>
            <a:pPr defTabSz="225425">
              <a:spcBef>
                <a:spcPts val="1200"/>
              </a:spcBef>
              <a:tabLst>
                <a:tab pos="3654425" algn="l"/>
              </a:tabLst>
            </a:pPr>
            <a:r>
              <a:rPr lang="en-US" sz="2000" b="1" dirty="0" smtClean="0">
                <a:latin typeface="Arial Narrow"/>
                <a:cs typeface="Arial Narrow"/>
              </a:rPr>
              <a:t>Scale</a:t>
            </a:r>
          </a:p>
          <a:p>
            <a:pPr marL="461963" indent="-231775" defTabSz="225425">
              <a:spcBef>
                <a:spcPts val="1200"/>
              </a:spcBef>
              <a:tabLst>
                <a:tab pos="3654425" algn="l"/>
              </a:tabLst>
            </a:pPr>
            <a:r>
              <a:rPr lang="en-US" b="1" dirty="0" smtClean="0">
                <a:latin typeface="Arial Narrow"/>
                <a:cs typeface="Arial Narrow"/>
              </a:rPr>
              <a:t>“0 = not at all likely; 10 = extremely likely</a:t>
            </a:r>
          </a:p>
          <a:p>
            <a:pPr defTabSz="225425">
              <a:spcBef>
                <a:spcPts val="1200"/>
              </a:spcBef>
              <a:tabLst>
                <a:tab pos="3654425" algn="l"/>
              </a:tabLst>
            </a:pPr>
            <a:r>
              <a:rPr lang="en-US" sz="2000" b="1" dirty="0" smtClean="0">
                <a:latin typeface="Arial Narrow"/>
                <a:cs typeface="Arial Narrow"/>
              </a:rPr>
              <a:t>Scale</a:t>
            </a:r>
          </a:p>
          <a:p>
            <a:pPr marL="2005013" indent="-2005013" defTabSz="225425">
              <a:spcBef>
                <a:spcPts val="1200"/>
              </a:spcBef>
              <a:tabLst>
                <a:tab pos="3654425" algn="l"/>
              </a:tabLst>
            </a:pPr>
            <a:r>
              <a:rPr lang="en-US" b="1" dirty="0" smtClean="0">
                <a:latin typeface="Arial Narrow"/>
                <a:cs typeface="Arial Narrow"/>
              </a:rPr>
              <a:t>Net Promoter Score =	Percent of customers scoring 9 or 10 (promoters)</a:t>
            </a:r>
            <a:br>
              <a:rPr lang="en-US" b="1" dirty="0" smtClean="0">
                <a:latin typeface="Arial Narrow"/>
                <a:cs typeface="Arial Narrow"/>
              </a:rPr>
            </a:br>
            <a:r>
              <a:rPr lang="en-US" b="1" dirty="0" smtClean="0">
                <a:latin typeface="Arial Narrow"/>
                <a:cs typeface="Arial Narrow"/>
              </a:rPr>
              <a:t>minus</a:t>
            </a:r>
            <a:br>
              <a:rPr lang="en-US" b="1" dirty="0" smtClean="0">
                <a:latin typeface="Arial Narrow"/>
                <a:cs typeface="Arial Narrow"/>
              </a:rPr>
            </a:br>
            <a:r>
              <a:rPr lang="en-US" b="1" dirty="0" smtClean="0">
                <a:latin typeface="Arial Narrow"/>
                <a:cs typeface="Arial Narrow"/>
              </a:rPr>
              <a:t>Percent of customers scoring 0 to 6 (detractors)</a:t>
            </a:r>
          </a:p>
          <a:p>
            <a:pPr marL="461963" indent="-231775" defTabSz="225425">
              <a:spcBef>
                <a:spcPts val="1200"/>
              </a:spcBef>
              <a:tabLst>
                <a:tab pos="3654425" algn="l"/>
              </a:tabLst>
            </a:pPr>
            <a:endParaRPr lang="en-US" b="1" dirty="0" smtClean="0">
              <a:latin typeface="Arial Narrow"/>
              <a:cs typeface="Arial Narrow"/>
            </a:endParaRP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Marketing Question</a:t>
            </a:r>
            <a:endParaRPr lang="en-US" sz="2800" dirty="0">
              <a:solidFill>
                <a:schemeClr val="bg1"/>
              </a:solidFill>
              <a:latin typeface="Arial Narrow"/>
              <a:cs typeface="Arial Narrow"/>
            </a:endParaRPr>
          </a:p>
        </p:txBody>
      </p:sp>
      <p:sp>
        <p:nvSpPr>
          <p:cNvPr id="8" name="TextBox 7"/>
          <p:cNvSpPr txBox="1"/>
          <p:nvPr/>
        </p:nvSpPr>
        <p:spPr>
          <a:xfrm>
            <a:off x="849796" y="1600200"/>
            <a:ext cx="7310583" cy="1369606"/>
          </a:xfrm>
          <a:prstGeom prst="rect">
            <a:avLst/>
          </a:prstGeom>
          <a:noFill/>
        </p:spPr>
        <p:txBody>
          <a:bodyPr wrap="square" lIns="0" tIns="0" rIns="0" bIns="0" rtlCol="0">
            <a:spAutoFit/>
          </a:bodyPr>
          <a:lstStyle/>
          <a:p>
            <a:pPr defTabSz="454025">
              <a:spcBef>
                <a:spcPts val="600"/>
              </a:spcBef>
              <a:tabLst>
                <a:tab pos="1825625" algn="l"/>
              </a:tabLst>
            </a:pPr>
            <a:r>
              <a:rPr lang="en-US" sz="2400" b="1" dirty="0" smtClean="0">
                <a:solidFill>
                  <a:srgbClr val="000000"/>
                </a:solidFill>
                <a:latin typeface="Arial Narrow"/>
                <a:cs typeface="Arial Narrow"/>
              </a:rPr>
              <a:t>Class Discussion</a:t>
            </a:r>
          </a:p>
          <a:p>
            <a:pPr marL="454025" indent="-223838" defTabSz="454025">
              <a:spcBef>
                <a:spcPts val="600"/>
              </a:spcBef>
              <a:tabLst>
                <a:tab pos="1825625" algn="l"/>
              </a:tabLst>
            </a:pPr>
            <a:r>
              <a:rPr lang="en-US" sz="2000" b="1" dirty="0" smtClean="0">
                <a:solidFill>
                  <a:srgbClr val="000000"/>
                </a:solidFill>
                <a:latin typeface="Arial Narrow"/>
                <a:cs typeface="Arial Narrow"/>
              </a:rPr>
              <a:t>•	Why do you think the Net Promoter Score is so popular. Discuss the pros and cons of using this performance measure? Which companies do you know have used this tool effectively?</a:t>
            </a:r>
          </a:p>
        </p:txBody>
      </p:sp>
      <p:pic>
        <p:nvPicPr>
          <p:cNvPr id="2" name="Picture 1" descr="NP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422015"/>
            <a:ext cx="3270885" cy="1791970"/>
          </a:xfrm>
          <a:prstGeom prst="rect">
            <a:avLst/>
          </a:prstGeom>
        </p:spPr>
      </p:pic>
      <p:grpSp>
        <p:nvGrpSpPr>
          <p:cNvPr id="9" name="Group 8"/>
          <p:cNvGrpSpPr/>
          <p:nvPr/>
        </p:nvGrpSpPr>
        <p:grpSpPr>
          <a:xfrm>
            <a:off x="210820" y="177800"/>
            <a:ext cx="1200796" cy="1057495"/>
            <a:chOff x="210820" y="177800"/>
            <a:chExt cx="1200796" cy="105749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1" name="TextBox 1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442517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a:solidFill>
                <a:schemeClr val="bg1"/>
              </a:solidFill>
              <a:latin typeface="Arial Narrow"/>
              <a:cs typeface="Arial Narrow"/>
            </a:endParaRPr>
          </a:p>
          <a:p>
            <a:pPr algn="r"/>
            <a:r>
              <a:rPr lang="en-US" sz="2800" dirty="0">
                <a:solidFill>
                  <a:schemeClr val="bg1"/>
                </a:solidFill>
                <a:latin typeface="Arial Narrow"/>
                <a:cs typeface="Arial Narrow"/>
              </a:rPr>
              <a:t>Monitoring, Controlling Firm Performance, Functioning</a:t>
            </a:r>
            <a:endParaRPr lang="en-US" sz="2800" dirty="0">
              <a:solidFill>
                <a:schemeClr val="bg1"/>
              </a:solidFill>
              <a:latin typeface="Arial Narrow"/>
              <a:cs typeface="Arial Narrow"/>
            </a:endParaRPr>
          </a:p>
        </p:txBody>
      </p:sp>
      <p:sp>
        <p:nvSpPr>
          <p:cNvPr id="16" name="TextBox 15"/>
          <p:cNvSpPr txBox="1"/>
          <p:nvPr/>
        </p:nvSpPr>
        <p:spPr>
          <a:xfrm>
            <a:off x="938696" y="1600200"/>
            <a:ext cx="7971784" cy="249299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dirty="0" smtClean="0">
                <a:latin typeface="Arial Narrow"/>
                <a:cs typeface="Arial Narrow"/>
              </a:rPr>
              <a:t>•	</a:t>
            </a:r>
            <a:r>
              <a:rPr lang="en-US" dirty="0" smtClean="0">
                <a:latin typeface="Arial Narrow"/>
                <a:cs typeface="Arial Narrow"/>
              </a:rPr>
              <a:t>Key Principles </a:t>
            </a:r>
            <a:r>
              <a:rPr lang="en-US" dirty="0" smtClean="0">
                <a:latin typeface="Arial Narrow"/>
                <a:cs typeface="Arial Narrow"/>
              </a:rPr>
              <a:t>of </a:t>
            </a:r>
            <a:r>
              <a:rPr lang="en-US" dirty="0" smtClean="0">
                <a:latin typeface="Arial Narrow"/>
                <a:cs typeface="Arial Narrow"/>
              </a:rPr>
              <a:t>Monitor/Control Processes</a:t>
            </a:r>
            <a:endParaRPr lang="en-US" dirty="0" smtClean="0">
              <a:latin typeface="Arial Narrow"/>
              <a:cs typeface="Arial Narrow"/>
            </a:endParaRPr>
          </a:p>
          <a:p>
            <a:pPr marL="682625" indent="-223838" defTabSz="454025">
              <a:spcBef>
                <a:spcPts val="1200"/>
              </a:spcBef>
              <a:tabLst>
                <a:tab pos="1825625" algn="l"/>
              </a:tabLst>
            </a:pPr>
            <a:r>
              <a:rPr lang="en-US" dirty="0" smtClean="0">
                <a:latin typeface="Arial Narrow"/>
                <a:cs typeface="Arial Narrow"/>
              </a:rPr>
              <a:t>•	The </a:t>
            </a:r>
            <a:r>
              <a:rPr lang="en-US" dirty="0" smtClean="0">
                <a:latin typeface="Arial Narrow"/>
                <a:cs typeface="Arial Narrow"/>
              </a:rPr>
              <a:t>Monitor/Control </a:t>
            </a:r>
            <a:r>
              <a:rPr lang="en-US" dirty="0" smtClean="0">
                <a:latin typeface="Arial Narrow"/>
                <a:cs typeface="Arial Narrow"/>
              </a:rPr>
              <a:t>Process</a:t>
            </a:r>
          </a:p>
          <a:p>
            <a:pPr marL="682625" indent="-223838" defTabSz="454025">
              <a:spcBef>
                <a:spcPts val="1200"/>
              </a:spcBef>
              <a:tabLst>
                <a:tab pos="1825625" algn="l"/>
              </a:tabLst>
            </a:pPr>
            <a:r>
              <a:rPr lang="en-US" sz="2000" b="1" dirty="0" smtClean="0">
                <a:latin typeface="Arial Narrow"/>
                <a:cs typeface="Arial Narrow"/>
              </a:rPr>
              <a:t>•	Types of Control</a:t>
            </a:r>
          </a:p>
          <a:p>
            <a:pPr marL="912813" indent="-223838" defTabSz="454025">
              <a:spcBef>
                <a:spcPts val="600"/>
              </a:spcBef>
              <a:tabLst>
                <a:tab pos="1825625" algn="l"/>
              </a:tabLst>
            </a:pPr>
            <a:r>
              <a:rPr lang="en-US" dirty="0" smtClean="0">
                <a:latin typeface="Arial Narrow"/>
                <a:cs typeface="Arial Narrow"/>
              </a:rPr>
              <a:t>•	Firm performance</a:t>
            </a:r>
          </a:p>
          <a:p>
            <a:pPr marL="912813" indent="-223838" defTabSz="454025">
              <a:spcBef>
                <a:spcPts val="600"/>
              </a:spcBef>
              <a:tabLst>
                <a:tab pos="1825625" algn="l"/>
              </a:tabLst>
            </a:pPr>
            <a:r>
              <a:rPr lang="en-US" b="1" dirty="0" smtClean="0">
                <a:latin typeface="Arial Narrow"/>
                <a:cs typeface="Arial Narrow"/>
              </a:rPr>
              <a:t>•	Firm functioning</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11" name="TextBox 10"/>
          <p:cNvSpPr txBox="1"/>
          <p:nvPr/>
        </p:nvSpPr>
        <p:spPr>
          <a:xfrm>
            <a:off x="938696" y="1600200"/>
            <a:ext cx="7295137" cy="3000822"/>
          </a:xfrm>
          <a:prstGeom prst="rect">
            <a:avLst/>
          </a:prstGeom>
          <a:noFill/>
        </p:spPr>
        <p:txBody>
          <a:bodyPr wrap="square" lIns="0" tIns="0" rIns="0" bIns="0" rtlCol="0">
            <a:spAutoFit/>
          </a:bodyPr>
          <a:lstStyle/>
          <a:p>
            <a:pPr defTabSz="225425">
              <a:spcBef>
                <a:spcPts val="1200"/>
              </a:spcBef>
              <a:tabLst>
                <a:tab pos="3654425" algn="l"/>
              </a:tabLst>
            </a:pPr>
            <a:r>
              <a:rPr lang="en-US" sz="2000" dirty="0" smtClean="0">
                <a:latin typeface="Arial Narrow"/>
                <a:cs typeface="Arial Narrow"/>
              </a:rPr>
              <a:t>Firm Performance</a:t>
            </a:r>
          </a:p>
          <a:p>
            <a:pPr defTabSz="225425">
              <a:spcBef>
                <a:spcPts val="1200"/>
              </a:spcBef>
              <a:tabLst>
                <a:tab pos="3654425" algn="l"/>
              </a:tabLst>
            </a:pPr>
            <a:r>
              <a:rPr lang="en-US" sz="2400" b="1" dirty="0" smtClean="0">
                <a:latin typeface="Arial Narrow"/>
                <a:cs typeface="Arial Narrow"/>
              </a:rPr>
              <a:t>Firm Functioning</a:t>
            </a:r>
          </a:p>
          <a:p>
            <a:pPr marL="461963" indent="-231775" defTabSz="225425">
              <a:spcBef>
                <a:spcPts val="600"/>
              </a:spcBef>
              <a:tabLst>
                <a:tab pos="3654425" algn="l"/>
              </a:tabLst>
            </a:pPr>
            <a:r>
              <a:rPr lang="en-US" sz="2000" b="1" dirty="0" smtClean="0">
                <a:latin typeface="Arial Narrow"/>
                <a:cs typeface="Arial Narrow"/>
              </a:rPr>
              <a:t>•	Implementation: </a:t>
            </a:r>
            <a:r>
              <a:rPr lang="en-US" sz="2000" b="1" i="1" dirty="0" smtClean="0">
                <a:latin typeface="Arial Narrow"/>
                <a:cs typeface="Arial Narrow"/>
              </a:rPr>
              <a:t>Is the firm doing what it said it would do?</a:t>
            </a:r>
            <a:endParaRPr lang="en-US" sz="2000" b="1" dirty="0" smtClean="0">
              <a:latin typeface="Arial Narrow"/>
              <a:cs typeface="Arial Narrow"/>
            </a:endParaRPr>
          </a:p>
          <a:p>
            <a:pPr marL="461963" indent="-231775" defTabSz="225425">
              <a:spcBef>
                <a:spcPts val="600"/>
              </a:spcBef>
              <a:tabLst>
                <a:tab pos="3654425" algn="l"/>
              </a:tabLst>
            </a:pPr>
            <a:r>
              <a:rPr lang="en-US" sz="2000" b="1" dirty="0" smtClean="0">
                <a:latin typeface="Arial Narrow"/>
                <a:cs typeface="Arial Narrow"/>
              </a:rPr>
              <a:t>•	Strategy: </a:t>
            </a:r>
            <a:r>
              <a:rPr lang="en-US" sz="2000" b="1" i="1" dirty="0" smtClean="0">
                <a:latin typeface="Arial Narrow"/>
                <a:cs typeface="Arial Narrow"/>
              </a:rPr>
              <a:t>Is the firm’s strategy well-conceived and on target?</a:t>
            </a:r>
            <a:endParaRPr lang="en-US" sz="2000" b="1" dirty="0" smtClean="0">
              <a:latin typeface="Arial Narrow"/>
              <a:cs typeface="Arial Narrow"/>
            </a:endParaRPr>
          </a:p>
          <a:p>
            <a:pPr marL="461963" indent="-231775" defTabSz="225425">
              <a:spcBef>
                <a:spcPts val="600"/>
              </a:spcBef>
              <a:tabLst>
                <a:tab pos="3654425" algn="l"/>
              </a:tabLst>
            </a:pPr>
            <a:r>
              <a:rPr lang="en-US" sz="2000" b="1" dirty="0" smtClean="0">
                <a:latin typeface="Arial Narrow"/>
                <a:cs typeface="Arial Narrow"/>
              </a:rPr>
              <a:t>•	Managerial processes: </a:t>
            </a:r>
            <a:r>
              <a:rPr lang="en-US" sz="2000" b="1" i="1" dirty="0" smtClean="0">
                <a:latin typeface="Arial Narrow"/>
                <a:cs typeface="Arial Narrow"/>
              </a:rPr>
              <a:t>Are the firm’s systems and processes the best they can be?</a:t>
            </a:r>
            <a:endParaRPr lang="en-US" sz="2000" b="1" dirty="0" smtClean="0">
              <a:latin typeface="Arial Narrow"/>
              <a:cs typeface="Arial Narrow"/>
            </a:endParaRPr>
          </a:p>
          <a:p>
            <a:pPr marL="690563" indent="-231775" defTabSz="225425">
              <a:spcBef>
                <a:spcPts val="600"/>
              </a:spcBef>
              <a:tabLst>
                <a:tab pos="3654425" algn="l"/>
              </a:tabLst>
            </a:pPr>
            <a:r>
              <a:rPr lang="en-US" b="1" dirty="0" smtClean="0">
                <a:latin typeface="Arial Narrow"/>
                <a:cs typeface="Arial Narrow"/>
              </a:rPr>
              <a:t>•	marketing audit</a:t>
            </a:r>
          </a:p>
          <a:p>
            <a:pPr marL="690563" indent="-231775" defTabSz="225425">
              <a:spcBef>
                <a:spcPts val="600"/>
              </a:spcBef>
              <a:tabLst>
                <a:tab pos="3654425" algn="l"/>
              </a:tabLst>
            </a:pPr>
            <a:r>
              <a:rPr lang="en-US" b="1" dirty="0" smtClean="0">
                <a:latin typeface="Arial Narrow"/>
                <a:cs typeface="Arial Narrow"/>
              </a:rPr>
              <a:t>•	balanced scorecard</a:t>
            </a:r>
          </a:p>
        </p:txBody>
      </p:sp>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23" name="TextBox 22"/>
          <p:cNvSpPr txBox="1"/>
          <p:nvPr/>
        </p:nvSpPr>
        <p:spPr>
          <a:xfrm>
            <a:off x="938696" y="2752233"/>
            <a:ext cx="1828800" cy="685800"/>
          </a:xfrm>
          <a:prstGeom prst="rect">
            <a:avLst/>
          </a:prstGeom>
          <a:solidFill>
            <a:srgbClr val="FAC090"/>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b="1" dirty="0" smtClean="0">
                <a:latin typeface="Arial Narrow"/>
                <a:cs typeface="Arial Narrow"/>
              </a:rPr>
              <a:t>Input Measures</a:t>
            </a:r>
            <a:endParaRPr lang="en-US" sz="1400" b="1" dirty="0" smtClean="0">
              <a:latin typeface="Arial Narrow"/>
              <a:cs typeface="Arial Narrow"/>
            </a:endParaRPr>
          </a:p>
        </p:txBody>
      </p:sp>
      <p:sp>
        <p:nvSpPr>
          <p:cNvPr id="24" name="TextBox 23"/>
          <p:cNvSpPr txBox="1"/>
          <p:nvPr/>
        </p:nvSpPr>
        <p:spPr>
          <a:xfrm>
            <a:off x="2243608" y="2162231"/>
            <a:ext cx="1828800" cy="246221"/>
          </a:xfrm>
          <a:prstGeom prst="rect">
            <a:avLst/>
          </a:prstGeom>
          <a:noFill/>
        </p:spPr>
        <p:txBody>
          <a:bodyPr wrap="square" lIns="0" tIns="0" rIns="0" bIns="0" rtlCol="0" anchor="t">
            <a:spAutoFit/>
          </a:bodyPr>
          <a:lstStyle/>
          <a:p>
            <a:pPr algn="ctr">
              <a:spcBef>
                <a:spcPts val="600"/>
              </a:spcBef>
            </a:pPr>
            <a:r>
              <a:rPr lang="en-US" sz="1600" b="1" dirty="0" smtClean="0">
                <a:latin typeface="Arial Narrow"/>
                <a:cs typeface="Arial Narrow"/>
              </a:rPr>
              <a:t>Firm Functioning</a:t>
            </a:r>
            <a:endParaRPr lang="en-US" sz="1400" b="1" dirty="0" smtClean="0">
              <a:latin typeface="Arial Narrow"/>
              <a:cs typeface="Arial Narrow"/>
            </a:endParaRPr>
          </a:p>
        </p:txBody>
      </p:sp>
      <p:sp>
        <p:nvSpPr>
          <p:cNvPr id="25" name="TextBox 24"/>
          <p:cNvSpPr txBox="1"/>
          <p:nvPr/>
        </p:nvSpPr>
        <p:spPr>
          <a:xfrm>
            <a:off x="3670964" y="2752233"/>
            <a:ext cx="1828800" cy="685800"/>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b="1" dirty="0" smtClean="0">
                <a:latin typeface="Arial Narrow"/>
                <a:cs typeface="Arial Narrow"/>
              </a:rPr>
              <a:t>Intermediate </a:t>
            </a:r>
            <a:br>
              <a:rPr lang="en-US" sz="1600" b="1" dirty="0" smtClean="0">
                <a:latin typeface="Arial Narrow"/>
                <a:cs typeface="Arial Narrow"/>
              </a:rPr>
            </a:br>
            <a:r>
              <a:rPr lang="en-US" sz="1600" b="1" dirty="0" smtClean="0">
                <a:latin typeface="Arial Narrow"/>
                <a:cs typeface="Arial Narrow"/>
              </a:rPr>
              <a:t>Measures</a:t>
            </a:r>
            <a:endParaRPr lang="en-US" sz="1400" b="1" dirty="0" smtClean="0">
              <a:latin typeface="Arial Narrow"/>
              <a:cs typeface="Arial Narrow"/>
            </a:endParaRPr>
          </a:p>
        </p:txBody>
      </p:sp>
      <p:cxnSp>
        <p:nvCxnSpPr>
          <p:cNvPr id="26" name="Straight Arrow Connector 25"/>
          <p:cNvCxnSpPr>
            <a:stCxn id="23" idx="3"/>
            <a:endCxn id="25" idx="1"/>
          </p:cNvCxnSpPr>
          <p:nvPr/>
        </p:nvCxnSpPr>
        <p:spPr>
          <a:xfrm>
            <a:off x="2767496" y="3095133"/>
            <a:ext cx="903468"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403232" y="2753821"/>
            <a:ext cx="1828800" cy="685800"/>
          </a:xfrm>
          <a:prstGeom prst="rect">
            <a:avLst/>
          </a:prstGeom>
          <a:solidFill>
            <a:schemeClr val="accent6">
              <a:lumMod val="20000"/>
              <a:lumOff val="80000"/>
            </a:schemeClr>
          </a:solidFill>
          <a:ln w="9525" cap="flat" cmpd="sng" algn="ctr">
            <a:solidFill>
              <a:srgbClr val="000000"/>
            </a:solidFill>
            <a:prstDash val="solid"/>
            <a:round/>
            <a:headEnd type="none" w="med" len="med"/>
            <a:tailEnd type="none" w="med" len="med"/>
          </a:ln>
        </p:spPr>
        <p:txBody>
          <a:bodyPr wrap="square" lIns="0" tIns="0" rIns="0" bIns="0" rtlCol="0" anchor="ctr">
            <a:noAutofit/>
          </a:bodyPr>
          <a:lstStyle/>
          <a:p>
            <a:pPr algn="ctr"/>
            <a:r>
              <a:rPr lang="en-US" sz="1600" b="1" dirty="0" smtClean="0">
                <a:latin typeface="Arial Narrow"/>
                <a:cs typeface="Arial Narrow"/>
              </a:rPr>
              <a:t>Output Measures</a:t>
            </a:r>
            <a:endParaRPr lang="en-US" sz="1400" b="1" dirty="0" smtClean="0">
              <a:latin typeface="Arial Narrow"/>
              <a:cs typeface="Arial Narrow"/>
            </a:endParaRPr>
          </a:p>
        </p:txBody>
      </p:sp>
      <p:cxnSp>
        <p:nvCxnSpPr>
          <p:cNvPr id="28" name="Straight Arrow Connector 27"/>
          <p:cNvCxnSpPr>
            <a:endCxn id="27" idx="1"/>
          </p:cNvCxnSpPr>
          <p:nvPr/>
        </p:nvCxnSpPr>
        <p:spPr>
          <a:xfrm>
            <a:off x="5499764" y="3096721"/>
            <a:ext cx="903468" cy="1588"/>
          </a:xfrm>
          <a:prstGeom prst="straightConnector1">
            <a:avLst/>
          </a:prstGeom>
          <a:ln w="38100"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403232" y="2162231"/>
            <a:ext cx="1828800" cy="246221"/>
          </a:xfrm>
          <a:prstGeom prst="rect">
            <a:avLst/>
          </a:prstGeom>
          <a:noFill/>
        </p:spPr>
        <p:txBody>
          <a:bodyPr wrap="square" lIns="0" tIns="0" rIns="0" bIns="0" rtlCol="0" anchor="t">
            <a:spAutoFit/>
          </a:bodyPr>
          <a:lstStyle/>
          <a:p>
            <a:pPr algn="ctr">
              <a:spcBef>
                <a:spcPts val="600"/>
              </a:spcBef>
            </a:pPr>
            <a:r>
              <a:rPr lang="en-US" sz="1600" b="1" dirty="0" smtClean="0">
                <a:latin typeface="Arial Narrow"/>
                <a:cs typeface="Arial Narrow"/>
              </a:rPr>
              <a:t>Firm Performance</a:t>
            </a:r>
            <a:endParaRPr lang="en-US" sz="1400" b="1" dirty="0" smtClean="0">
              <a:latin typeface="Arial Narrow"/>
              <a:cs typeface="Arial Narrow"/>
            </a:endParaRPr>
          </a:p>
        </p:txBody>
      </p:sp>
      <p:cxnSp>
        <p:nvCxnSpPr>
          <p:cNvPr id="30" name="Straight Connector 29"/>
          <p:cNvCxnSpPr>
            <a:stCxn id="23" idx="0"/>
            <a:endCxn id="24" idx="2"/>
          </p:cNvCxnSpPr>
          <p:nvPr/>
        </p:nvCxnSpPr>
        <p:spPr>
          <a:xfrm rot="5400000" flipH="1" flipV="1">
            <a:off x="2333662" y="1927887"/>
            <a:ext cx="343781" cy="1304912"/>
          </a:xfrm>
          <a:prstGeom prst="line">
            <a:avLst/>
          </a:prstGeom>
          <a:ln w="12700" cap="flat" cmpd="sng" algn="ctr">
            <a:solidFill>
              <a:srgbClr val="00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2"/>
            <a:endCxn id="25" idx="0"/>
          </p:cNvCxnSpPr>
          <p:nvPr/>
        </p:nvCxnSpPr>
        <p:spPr>
          <a:xfrm rot="16200000" flipH="1">
            <a:off x="3699796" y="1866664"/>
            <a:ext cx="343781" cy="1427356"/>
          </a:xfrm>
          <a:prstGeom prst="line">
            <a:avLst/>
          </a:prstGeom>
          <a:ln w="12700" cap="flat" cmpd="sng" algn="ctr">
            <a:solidFill>
              <a:srgbClr val="00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938696" y="1616425"/>
            <a:ext cx="1865144" cy="369332"/>
          </a:xfrm>
          <a:prstGeom prst="rect">
            <a:avLst/>
          </a:prstGeom>
        </p:spPr>
        <p:txBody>
          <a:bodyPr wrap="none" lIns="0" tIns="0" rIns="0" bIns="0">
            <a:spAutoFit/>
          </a:bodyPr>
          <a:lstStyle/>
          <a:p>
            <a:pPr marL="4763" indent="-4763" defTabSz="454025">
              <a:spcBef>
                <a:spcPts val="1200"/>
              </a:spcBef>
              <a:tabLst>
                <a:tab pos="1825625" algn="l"/>
              </a:tabLst>
            </a:pPr>
            <a:r>
              <a:rPr lang="en-US" sz="2400" b="1" dirty="0" smtClean="0">
                <a:latin typeface="Arial Narrow"/>
                <a:cs typeface="Arial Narrow"/>
              </a:rPr>
              <a:t>Implementation</a:t>
            </a:r>
            <a:endParaRPr lang="en-US" sz="2400" dirty="0" smtClean="0">
              <a:latin typeface="Arial Narrow"/>
              <a:cs typeface="Arial Narrow"/>
            </a:endParaRPr>
          </a:p>
        </p:txBody>
      </p:sp>
      <p:grpSp>
        <p:nvGrpSpPr>
          <p:cNvPr id="15" name="Group 14"/>
          <p:cNvGrpSpPr/>
          <p:nvPr/>
        </p:nvGrpSpPr>
        <p:grpSpPr>
          <a:xfrm>
            <a:off x="210820" y="177800"/>
            <a:ext cx="1200796" cy="1057495"/>
            <a:chOff x="210820" y="177800"/>
            <a:chExt cx="1200796" cy="1057495"/>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7" name="TextBox 1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The Fundamental Business Model</a:t>
            </a:r>
            <a:endParaRPr lang="en-US" sz="2800" dirty="0">
              <a:solidFill>
                <a:schemeClr val="bg1"/>
              </a:solidFill>
              <a:latin typeface="Arial Narrow"/>
              <a:cs typeface="Arial Narrow"/>
            </a:endParaRPr>
          </a:p>
        </p:txBody>
      </p:sp>
      <p:sp>
        <p:nvSpPr>
          <p:cNvPr id="5" name="TextBox 4"/>
          <p:cNvSpPr txBox="1"/>
          <p:nvPr/>
        </p:nvSpPr>
        <p:spPr>
          <a:xfrm>
            <a:off x="2743200" y="1600200"/>
            <a:ext cx="3657600" cy="347472"/>
          </a:xfrm>
          <a:prstGeom prst="rect">
            <a:avLst/>
          </a:prstGeom>
          <a:solidFill>
            <a:srgbClr val="17375E"/>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Shareholder Value</a:t>
            </a:r>
          </a:p>
        </p:txBody>
      </p:sp>
      <p:sp>
        <p:nvSpPr>
          <p:cNvPr id="6" name="TextBox 5"/>
          <p:cNvSpPr txBox="1"/>
          <p:nvPr/>
        </p:nvSpPr>
        <p:spPr>
          <a:xfrm>
            <a:off x="2743200" y="2262433"/>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Organizational Survival, Growth</a:t>
            </a:r>
          </a:p>
        </p:txBody>
      </p:sp>
      <p:sp>
        <p:nvSpPr>
          <p:cNvPr id="7" name="TextBox 6"/>
          <p:cNvSpPr txBox="1"/>
          <p:nvPr/>
        </p:nvSpPr>
        <p:spPr>
          <a:xfrm>
            <a:off x="2743200" y="2934759"/>
            <a:ext cx="3657600" cy="347472"/>
          </a:xfrm>
          <a:prstGeom prst="rect">
            <a:avLst/>
          </a:prstGeom>
          <a:solidFill>
            <a:srgbClr val="008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Current, Potential Profits</a:t>
            </a:r>
          </a:p>
        </p:txBody>
      </p:sp>
      <p:sp>
        <p:nvSpPr>
          <p:cNvPr id="8" name="TextBox 7"/>
          <p:cNvSpPr txBox="1"/>
          <p:nvPr/>
        </p:nvSpPr>
        <p:spPr>
          <a:xfrm>
            <a:off x="2743200" y="3604107"/>
            <a:ext cx="3657600" cy="347472"/>
          </a:xfrm>
          <a:prstGeom prst="rect">
            <a:avLst/>
          </a:prstGeom>
          <a:solidFill>
            <a:srgbClr val="FFFF00"/>
          </a:solidFill>
          <a:ln>
            <a:solidFill>
              <a:schemeClr val="tx1"/>
            </a:solidFill>
          </a:ln>
        </p:spPr>
        <p:txBody>
          <a:bodyPr wrap="none" lIns="0" tIns="0" rIns="0" bIns="0" rtlCol="0" anchor="ctr" anchorCtr="1">
            <a:noAutofit/>
          </a:bodyPr>
          <a:lstStyle/>
          <a:p>
            <a:pPr algn="ctr">
              <a:lnSpc>
                <a:spcPts val="2200"/>
              </a:lnSpc>
            </a:pPr>
            <a:r>
              <a:rPr lang="en-US" dirty="0" smtClean="0">
                <a:latin typeface="Arial Narrow"/>
                <a:cs typeface="Arial Narrow"/>
              </a:rPr>
              <a:t>Attract, </a:t>
            </a:r>
            <a:r>
              <a:rPr lang="en-US" smtClean="0">
                <a:latin typeface="Arial Narrow"/>
                <a:cs typeface="Arial Narrow"/>
              </a:rPr>
              <a:t>Retain, </a:t>
            </a:r>
            <a:r>
              <a:rPr lang="en-US" dirty="0" smtClean="0">
                <a:latin typeface="Arial Narrow"/>
                <a:cs typeface="Arial Narrow"/>
              </a:rPr>
              <a:t>Grow Customers</a:t>
            </a:r>
          </a:p>
        </p:txBody>
      </p:sp>
      <p:sp>
        <p:nvSpPr>
          <p:cNvPr id="9" name="TextBox 8"/>
          <p:cNvSpPr txBox="1"/>
          <p:nvPr/>
        </p:nvSpPr>
        <p:spPr>
          <a:xfrm>
            <a:off x="2743200" y="4279413"/>
            <a:ext cx="3657600" cy="347472"/>
          </a:xfrm>
          <a:prstGeom prst="rect">
            <a:avLst/>
          </a:prstGeom>
          <a:solidFill>
            <a:srgbClr val="FF66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Customer Value</a:t>
            </a:r>
          </a:p>
        </p:txBody>
      </p:sp>
      <p:sp>
        <p:nvSpPr>
          <p:cNvPr id="10" name="TextBox 9"/>
          <p:cNvSpPr txBox="1"/>
          <p:nvPr/>
        </p:nvSpPr>
        <p:spPr>
          <a:xfrm>
            <a:off x="2743200" y="4951740"/>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Company</a:t>
            </a:r>
          </a:p>
        </p:txBody>
      </p:sp>
      <p:cxnSp>
        <p:nvCxnSpPr>
          <p:cNvPr id="11" name="Straight Arrow Connector 10"/>
          <p:cNvCxnSpPr>
            <a:stCxn id="10" idx="0"/>
            <a:endCxn id="9" idx="2"/>
          </p:cNvCxnSpPr>
          <p:nvPr/>
        </p:nvCxnSpPr>
        <p:spPr>
          <a:xfrm rot="5400000" flipH="1" flipV="1">
            <a:off x="4409573" y="4789313"/>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4407985" y="411619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4406397" y="3443864"/>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4404809" y="2771537"/>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4403221" y="209921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94944" y="3799179"/>
            <a:ext cx="1413085" cy="650901"/>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sp>
        <p:nvSpPr>
          <p:cNvPr id="17" name="Oval 16"/>
          <p:cNvSpPr/>
          <p:nvPr/>
        </p:nvSpPr>
        <p:spPr>
          <a:xfrm>
            <a:off x="7079106" y="3113379"/>
            <a:ext cx="1418717" cy="685800"/>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cxnSp>
        <p:nvCxnSpPr>
          <p:cNvPr id="18" name="Straight Arrow Connector 17"/>
          <p:cNvCxnSpPr>
            <a:stCxn id="16" idx="6"/>
            <a:endCxn id="8" idx="1"/>
          </p:cNvCxnSpPr>
          <p:nvPr/>
        </p:nvCxnSpPr>
        <p:spPr>
          <a:xfrm flipV="1">
            <a:off x="2108029" y="3777843"/>
            <a:ext cx="635171" cy="346787"/>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p:cNvCxnSpPr>
          <p:nvPr/>
        </p:nvCxnSpPr>
        <p:spPr>
          <a:xfrm flipH="1">
            <a:off x="6400802" y="3456279"/>
            <a:ext cx="678304" cy="342900"/>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10820" y="177800"/>
            <a:ext cx="1200796" cy="1057495"/>
            <a:chOff x="210820" y="177800"/>
            <a:chExt cx="1200796" cy="105749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3" name="TextBox 22"/>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7" name="TextBox 6"/>
          <p:cNvSpPr txBox="1"/>
          <p:nvPr/>
        </p:nvSpPr>
        <p:spPr>
          <a:xfrm>
            <a:off x="938696" y="1600200"/>
            <a:ext cx="7295137" cy="369332"/>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Input Measures – Sales Force: </a:t>
            </a:r>
            <a:r>
              <a:rPr lang="en-US" sz="2400" b="1" i="1" dirty="0" smtClean="0">
                <a:latin typeface="Arial Narrow"/>
                <a:cs typeface="Arial Narrow"/>
              </a:rPr>
              <a:t>Illustration</a:t>
            </a:r>
            <a:endParaRPr lang="en-US" dirty="0" smtClean="0">
              <a:latin typeface="Arial Narrow"/>
              <a:cs typeface="Arial Narrow"/>
            </a:endParaRPr>
          </a:p>
        </p:txBody>
      </p:sp>
      <p:graphicFrame>
        <p:nvGraphicFramePr>
          <p:cNvPr id="8" name="Table 7"/>
          <p:cNvGraphicFramePr>
            <a:graphicFrameLocks noGrp="1"/>
          </p:cNvGraphicFramePr>
          <p:nvPr>
            <p:extLst>
              <p:ext uri="{D42A27DB-BD31-4B8C-83A1-F6EECF244321}">
                <p14:modId xmlns:p14="http://schemas.microsoft.com/office/powerpoint/2010/main" val="1545149728"/>
              </p:ext>
            </p:extLst>
          </p:nvPr>
        </p:nvGraphicFramePr>
        <p:xfrm>
          <a:off x="938697" y="2152707"/>
          <a:ext cx="7295136" cy="2133600"/>
        </p:xfrm>
        <a:graphic>
          <a:graphicData uri="http://schemas.openxmlformats.org/drawingml/2006/table">
            <a:tbl>
              <a:tblPr firstRow="1" bandRow="1">
                <a:tableStyleId>{2D5ABB26-0587-4C30-8999-92F81FD0307C}</a:tableStyleId>
              </a:tblPr>
              <a:tblGrid>
                <a:gridCol w="3647568"/>
                <a:gridCol w="3647568"/>
              </a:tblGrid>
              <a:tr h="304800">
                <a:tc>
                  <a:txBody>
                    <a:bodyPr/>
                    <a:lstStyle/>
                    <a:p>
                      <a:pPr algn="ctr"/>
                      <a:r>
                        <a:rPr lang="en-US" sz="1400" b="1" i="0" dirty="0" smtClean="0">
                          <a:solidFill>
                            <a:schemeClr val="bg1"/>
                          </a:solidFill>
                          <a:latin typeface="Arial Narrow"/>
                          <a:cs typeface="Arial Narrow"/>
                        </a:rPr>
                        <a:t>Measure</a:t>
                      </a:r>
                      <a:endParaRPr lang="en-US" sz="14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Measure Focus</a:t>
                      </a: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r>
              <a:tr h="304800">
                <a:tc>
                  <a:txBody>
                    <a:bodyPr/>
                    <a:lstStyle/>
                    <a:p>
                      <a:pPr algn="l"/>
                      <a:r>
                        <a:rPr lang="en-US" sz="1200" b="1" i="0" dirty="0" smtClean="0">
                          <a:latin typeface="Arial Narrow"/>
                          <a:cs typeface="Arial Narrow"/>
                        </a:rPr>
                        <a:t>Implementation of sales planning system</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Ensure sales force plans time allocations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New product knowledge</a:t>
                      </a:r>
                      <a:r>
                        <a:rPr lang="en-US" sz="1200" b="1" i="0" baseline="0" dirty="0" smtClean="0">
                          <a:latin typeface="Arial Narrow"/>
                          <a:cs typeface="Arial Narrow"/>
                        </a:rPr>
                        <a:t> training</a:t>
                      </a:r>
                      <a:endParaRPr lang="en-US" sz="1200" b="1"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Ensure sales</a:t>
                      </a:r>
                      <a:r>
                        <a:rPr lang="en-US" sz="1200" b="1" i="0" u="none" baseline="0" dirty="0" smtClean="0">
                          <a:latin typeface="Arial Narrow"/>
                          <a:cs typeface="Arial Narrow"/>
                        </a:rPr>
                        <a:t> force is competent to sell new products</a:t>
                      </a:r>
                      <a:endParaRPr lang="en-US" sz="1200" b="1" i="0" u="none"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Sales calls</a:t>
                      </a:r>
                      <a:r>
                        <a:rPr lang="en-US" sz="1200" b="1" i="0" baseline="0" dirty="0" smtClean="0">
                          <a:latin typeface="Arial Narrow"/>
                          <a:cs typeface="Arial Narrow"/>
                        </a:rPr>
                        <a:t> per day</a:t>
                      </a:r>
                      <a:endParaRPr lang="en-US" sz="1200" b="1"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Ensure sales force is working hard</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Sales calls on new accounts</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Ensure sales force spends time with target</a:t>
                      </a:r>
                      <a:r>
                        <a:rPr lang="en-US" sz="1200" b="1" i="0" u="none" baseline="0" dirty="0" smtClean="0">
                          <a:latin typeface="Arial Narrow"/>
                          <a:cs typeface="Arial Narrow"/>
                        </a:rPr>
                        <a:t> accounts</a:t>
                      </a:r>
                      <a:endParaRPr lang="en-US" sz="1200" b="1" i="0" u="none"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Sales territories</a:t>
                      </a:r>
                      <a:r>
                        <a:rPr lang="en-US" sz="1200" b="1" i="0" baseline="0" dirty="0" smtClean="0">
                          <a:latin typeface="Arial Narrow"/>
                          <a:cs typeface="Arial Narrow"/>
                        </a:rPr>
                        <a:t> vacant</a:t>
                      </a:r>
                      <a:endParaRPr lang="en-US" sz="1200" b="1"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Ensure sales managers plan for attrition</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Total expenses</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Manage sales force discretionary costs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6" name="Group 5"/>
          <p:cNvGrpSpPr/>
          <p:nvPr/>
        </p:nvGrpSpPr>
        <p:grpSpPr>
          <a:xfrm>
            <a:off x="210820" y="177800"/>
            <a:ext cx="1200796" cy="1057495"/>
            <a:chOff x="210820" y="177800"/>
            <a:chExt cx="1200796" cy="105749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1" name="TextBox 10"/>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10" name="TextBox 9"/>
          <p:cNvSpPr txBox="1"/>
          <p:nvPr/>
        </p:nvSpPr>
        <p:spPr>
          <a:xfrm>
            <a:off x="938696" y="1600200"/>
            <a:ext cx="7295137" cy="369332"/>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Intermediate Measures – Sales Force: </a:t>
            </a:r>
            <a:r>
              <a:rPr lang="en-US" sz="2400" b="1" i="1" dirty="0" smtClean="0">
                <a:latin typeface="Arial Narrow"/>
                <a:cs typeface="Arial Narrow"/>
              </a:rPr>
              <a:t>Illustration</a:t>
            </a:r>
            <a:endParaRPr lang="en-US" dirty="0" smtClean="0">
              <a:latin typeface="Arial Narrow"/>
              <a:cs typeface="Arial Narrow"/>
            </a:endParaRPr>
          </a:p>
        </p:txBody>
      </p:sp>
      <p:graphicFrame>
        <p:nvGraphicFramePr>
          <p:cNvPr id="11" name="Table 10"/>
          <p:cNvGraphicFramePr>
            <a:graphicFrameLocks noGrp="1"/>
          </p:cNvGraphicFramePr>
          <p:nvPr>
            <p:extLst>
              <p:ext uri="{D42A27DB-BD31-4B8C-83A1-F6EECF244321}">
                <p14:modId xmlns:p14="http://schemas.microsoft.com/office/powerpoint/2010/main" val="1548102210"/>
              </p:ext>
            </p:extLst>
          </p:nvPr>
        </p:nvGraphicFramePr>
        <p:xfrm>
          <a:off x="938697" y="2152707"/>
          <a:ext cx="7295136" cy="2590800"/>
        </p:xfrm>
        <a:graphic>
          <a:graphicData uri="http://schemas.openxmlformats.org/drawingml/2006/table">
            <a:tbl>
              <a:tblPr firstRow="1" bandRow="1">
                <a:tableStyleId>{2D5ABB26-0587-4C30-8999-92F81FD0307C}</a:tableStyleId>
              </a:tblPr>
              <a:tblGrid>
                <a:gridCol w="3647568"/>
                <a:gridCol w="3647568"/>
              </a:tblGrid>
              <a:tr h="304800">
                <a:tc>
                  <a:txBody>
                    <a:bodyPr/>
                    <a:lstStyle/>
                    <a:p>
                      <a:pPr algn="ctr"/>
                      <a:r>
                        <a:rPr lang="en-US" sz="1400" b="1" i="0" dirty="0" smtClean="0">
                          <a:solidFill>
                            <a:schemeClr val="bg1"/>
                          </a:solidFill>
                          <a:latin typeface="Arial Narrow"/>
                          <a:cs typeface="Arial Narrow"/>
                        </a:rPr>
                        <a:t>Measure</a:t>
                      </a:r>
                      <a:endParaRPr lang="en-US" sz="14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Rationale</a:t>
                      </a: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r>
              <a:tr h="304800">
                <a:tc>
                  <a:txBody>
                    <a:bodyPr/>
                    <a:lstStyle/>
                    <a:p>
                      <a:pPr algn="l"/>
                      <a:r>
                        <a:rPr lang="en-US" sz="1200" b="1" i="0" dirty="0" smtClean="0">
                          <a:latin typeface="Arial Narrow"/>
                          <a:cs typeface="Arial Narrow"/>
                        </a:rPr>
                        <a:t>Commitments to co-op advertising</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Customers place resources at risk and make best efforts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Customer’s subjective impression of salesperson</a:t>
                      </a:r>
                      <a:r>
                        <a:rPr lang="en-US" sz="1200" b="1" i="0" baseline="0" dirty="0" smtClean="0">
                          <a:latin typeface="Arial Narrow"/>
                          <a:cs typeface="Arial Narrow"/>
                        </a:rPr>
                        <a:t> interaction – telesales</a:t>
                      </a:r>
                      <a:endParaRPr lang="en-US" sz="1200" b="1"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Indicator</a:t>
                      </a:r>
                      <a:r>
                        <a:rPr lang="en-US" sz="1200" b="1" i="0" u="none" baseline="0" dirty="0" smtClean="0">
                          <a:latin typeface="Arial Narrow"/>
                          <a:cs typeface="Arial Narrow"/>
                        </a:rPr>
                        <a:t> of future sales</a:t>
                      </a:r>
                      <a:endParaRPr lang="en-US" sz="1200" b="1" i="0" u="none"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Distribution breadth</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Necessary</a:t>
                      </a:r>
                      <a:r>
                        <a:rPr lang="en-US" sz="1200" b="1" i="0" u="none" baseline="0" dirty="0" smtClean="0">
                          <a:latin typeface="Arial Narrow"/>
                          <a:cs typeface="Arial Narrow"/>
                        </a:rPr>
                        <a:t> step to making sales</a:t>
                      </a:r>
                      <a:endParaRPr lang="en-US" sz="1200" b="1" i="0" u="none"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Entry on approved</a:t>
                      </a:r>
                      <a:r>
                        <a:rPr lang="en-US" sz="1200" b="1" i="0" baseline="0" dirty="0" smtClean="0">
                          <a:latin typeface="Arial Narrow"/>
                          <a:cs typeface="Arial Narrow"/>
                        </a:rPr>
                        <a:t> supplier list</a:t>
                      </a:r>
                      <a:endParaRPr lang="en-US" sz="1200" b="1"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Customers purchase only from approved suppliers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Factory trials</a:t>
                      </a:r>
                      <a:r>
                        <a:rPr lang="en-US" sz="1200" b="1" i="0" baseline="0" dirty="0" smtClean="0">
                          <a:latin typeface="Arial Narrow"/>
                          <a:cs typeface="Arial Narrow"/>
                        </a:rPr>
                        <a:t> agreed</a:t>
                      </a:r>
                      <a:endParaRPr lang="en-US" sz="1200" b="1"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Trials precede purchase</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Proposals accepted</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Necessary step to winning</a:t>
                      </a:r>
                      <a:r>
                        <a:rPr lang="en-US" sz="1200" b="1" i="0" u="none" baseline="0" dirty="0" smtClean="0">
                          <a:latin typeface="Arial Narrow"/>
                          <a:cs typeface="Arial Narrow"/>
                        </a:rPr>
                        <a:t> business</a:t>
                      </a:r>
                      <a:endParaRPr lang="en-US" sz="1200" b="1" i="0" u="none" dirty="0" smtClean="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800">
                <a:tc>
                  <a:txBody>
                    <a:bodyPr/>
                    <a:lstStyle/>
                    <a:p>
                      <a:pPr algn="l"/>
                      <a:r>
                        <a:rPr lang="en-US" sz="1200" b="1" i="0" dirty="0" smtClean="0">
                          <a:latin typeface="Arial Narrow"/>
                          <a:cs typeface="Arial Narrow"/>
                        </a:rPr>
                        <a:t>Retail displays</a:t>
                      </a:r>
                      <a:r>
                        <a:rPr lang="en-US" sz="1200" b="1" i="0" baseline="0" dirty="0" smtClean="0">
                          <a:latin typeface="Arial Narrow"/>
                          <a:cs typeface="Arial Narrow"/>
                        </a:rPr>
                        <a:t> accepted</a:t>
                      </a:r>
                      <a:endParaRPr lang="en-US" sz="1200" b="1"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u="none" dirty="0" smtClean="0">
                          <a:latin typeface="Arial Narrow"/>
                          <a:cs typeface="Arial Narrow"/>
                        </a:rPr>
                        <a:t>Good shelf positioning leads to sales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10" name="TextBox 9"/>
          <p:cNvSpPr txBox="1"/>
          <p:nvPr/>
        </p:nvSpPr>
        <p:spPr>
          <a:xfrm>
            <a:off x="938696" y="1600200"/>
            <a:ext cx="7295137" cy="646331"/>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Implementation Inertia – </a:t>
            </a:r>
            <a:r>
              <a:rPr lang="en-US" b="1" dirty="0" smtClean="0">
                <a:latin typeface="Arial Narrow"/>
                <a:cs typeface="Arial Narrow"/>
              </a:rPr>
              <a:t>easier and quicker to change some marketing variables than others</a:t>
            </a:r>
            <a:endParaRPr lang="en-US" dirty="0" smtClean="0">
              <a:latin typeface="Arial Narrow"/>
              <a:cs typeface="Arial Narrow"/>
            </a:endParaRPr>
          </a:p>
        </p:txBody>
      </p:sp>
      <p:pic>
        <p:nvPicPr>
          <p:cNvPr id="20" name="Picture 19" descr="figure 24.7.eps"/>
          <p:cNvPicPr>
            <a:picLocks noChangeAspect="1"/>
          </p:cNvPicPr>
          <p:nvPr/>
        </p:nvPicPr>
        <p:blipFill>
          <a:blip r:embed="rId2"/>
          <a:stretch>
            <a:fillRect/>
          </a:stretch>
        </p:blipFill>
        <p:spPr>
          <a:xfrm>
            <a:off x="2133062" y="2422290"/>
            <a:ext cx="5505450" cy="4019550"/>
          </a:xfrm>
          <a:prstGeom prst="rect">
            <a:avLst/>
          </a:prstGeom>
        </p:spPr>
      </p:pic>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a:solidFill>
                  <a:schemeClr val="bg1"/>
                </a:solidFill>
                <a:latin typeface="Arial Narrow"/>
                <a:cs typeface="Arial Narrow"/>
              </a:rPr>
              <a:t> </a:t>
            </a: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10" name="TextBox 9"/>
          <p:cNvSpPr txBox="1"/>
          <p:nvPr/>
        </p:nvSpPr>
        <p:spPr>
          <a:xfrm>
            <a:off x="888404" y="1386425"/>
            <a:ext cx="7295137" cy="1138773"/>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solidFill>
                  <a:srgbClr val="000000"/>
                </a:solidFill>
                <a:latin typeface="Arial Narrow"/>
                <a:cs typeface="Arial Narrow"/>
              </a:rPr>
              <a:t>Strategy Control</a:t>
            </a:r>
          </a:p>
          <a:p>
            <a:pPr defTabSz="225425">
              <a:spcBef>
                <a:spcPts val="1200"/>
              </a:spcBef>
              <a:tabLst>
                <a:tab pos="3654425" algn="l"/>
              </a:tabLst>
            </a:pPr>
            <a:r>
              <a:rPr lang="en-US" sz="2000" b="1" i="1" dirty="0" smtClean="0">
                <a:solidFill>
                  <a:srgbClr val="000000"/>
                </a:solidFill>
                <a:latin typeface="Arial Narrow"/>
                <a:cs typeface="Arial Narrow"/>
              </a:rPr>
              <a:t>Distinguishing between strategy problems and implementation problems is crucial</a:t>
            </a:r>
          </a:p>
        </p:txBody>
      </p:sp>
      <p:graphicFrame>
        <p:nvGraphicFramePr>
          <p:cNvPr id="19" name="Table 18"/>
          <p:cNvGraphicFramePr>
            <a:graphicFrameLocks noGrp="1"/>
          </p:cNvGraphicFramePr>
          <p:nvPr>
            <p:extLst>
              <p:ext uri="{D42A27DB-BD31-4B8C-83A1-F6EECF244321}">
                <p14:modId xmlns:p14="http://schemas.microsoft.com/office/powerpoint/2010/main" val="1357939593"/>
              </p:ext>
            </p:extLst>
          </p:nvPr>
        </p:nvGraphicFramePr>
        <p:xfrm>
          <a:off x="888404" y="2665120"/>
          <a:ext cx="6392899" cy="3895688"/>
        </p:xfrm>
        <a:graphic>
          <a:graphicData uri="http://schemas.openxmlformats.org/drawingml/2006/table">
            <a:tbl>
              <a:tblPr firstRow="1" bandRow="1">
                <a:tableStyleId>{2D5ABB26-0587-4C30-8999-92F81FD0307C}</a:tableStyleId>
              </a:tblPr>
              <a:tblGrid>
                <a:gridCol w="469533"/>
                <a:gridCol w="888392"/>
                <a:gridCol w="2517487"/>
                <a:gridCol w="2517487"/>
              </a:tblGrid>
              <a:tr h="1498903">
                <a:tc rowSpan="2">
                  <a:txBody>
                    <a:bodyPr/>
                    <a:lstStyle/>
                    <a:p>
                      <a:pPr algn="ctr"/>
                      <a:r>
                        <a:rPr lang="en-US" sz="2000" b="1" i="0" dirty="0" smtClean="0">
                          <a:solidFill>
                            <a:srgbClr val="000000"/>
                          </a:solidFill>
                          <a:latin typeface="Arial Narrow"/>
                          <a:cs typeface="Arial Narrow"/>
                        </a:rPr>
                        <a:t>STRATEGY</a:t>
                      </a:r>
                      <a:endParaRPr lang="en-US" sz="2000" b="1" i="0" dirty="0">
                        <a:solidFill>
                          <a:srgbClr val="000000"/>
                        </a:solidFill>
                        <a:latin typeface="Arial Narrow"/>
                        <a:cs typeface="Arial Narrow"/>
                      </a:endParaRPr>
                    </a:p>
                  </a:txBody>
                  <a:tcPr vert="vert270" anchor="ctr"/>
                </a:tc>
                <a:tc>
                  <a:txBody>
                    <a:bodyPr/>
                    <a:lstStyle/>
                    <a:p>
                      <a:pPr algn="ctr"/>
                      <a:r>
                        <a:rPr lang="en-US" sz="1800" b="1" i="0" dirty="0" smtClean="0">
                          <a:solidFill>
                            <a:srgbClr val="000000"/>
                          </a:solidFill>
                          <a:latin typeface="Arial Narrow"/>
                          <a:cs typeface="Arial Narrow"/>
                        </a:rPr>
                        <a:t>Good</a:t>
                      </a:r>
                      <a:endParaRPr lang="en-US" sz="1800" b="1" i="0" dirty="0">
                        <a:solidFill>
                          <a:srgbClr val="000000"/>
                        </a:solidFill>
                        <a:latin typeface="Arial Narrow"/>
                        <a:cs typeface="Arial Narrow"/>
                      </a:endParaRPr>
                    </a:p>
                  </a:txBody>
                  <a:tcPr anchor="ctr">
                    <a:lnR w="12700" cap="flat" cmpd="sng" algn="ctr">
                      <a:solidFill>
                        <a:prstClr val="black"/>
                      </a:solidFill>
                      <a:prstDash val="solid"/>
                      <a:round/>
                      <a:headEnd type="none" w="med" len="med"/>
                      <a:tailEnd type="none" w="med" len="med"/>
                    </a:lnR>
                  </a:tcPr>
                </a:tc>
                <a:tc>
                  <a:txBody>
                    <a:bodyPr/>
                    <a:lstStyle/>
                    <a:p>
                      <a:pPr algn="ctr"/>
                      <a:r>
                        <a:rPr lang="en-US" sz="1800" b="1" i="0" dirty="0" smtClean="0">
                          <a:solidFill>
                            <a:srgbClr val="000000"/>
                          </a:solidFill>
                          <a:latin typeface="Arial Narrow"/>
                          <a:cs typeface="Arial Narrow"/>
                        </a:rPr>
                        <a:t>B</a:t>
                      </a:r>
                    </a:p>
                    <a:p>
                      <a:pPr algn="ctr"/>
                      <a:r>
                        <a:rPr lang="en-US" sz="1800" b="1" i="0" dirty="0" smtClean="0">
                          <a:solidFill>
                            <a:srgbClr val="000000"/>
                          </a:solidFill>
                          <a:latin typeface="Arial Narrow"/>
                          <a:cs typeface="Arial Narrow"/>
                        </a:rPr>
                        <a:t>Poor</a:t>
                      </a:r>
                      <a:r>
                        <a:rPr lang="en-US" sz="1800" b="1" i="0" baseline="0" dirty="0" smtClean="0">
                          <a:solidFill>
                            <a:srgbClr val="000000"/>
                          </a:solidFill>
                          <a:latin typeface="Arial Narrow"/>
                          <a:cs typeface="Arial Narrow"/>
                        </a:rPr>
                        <a:t> Implementation, Good Strategy</a:t>
                      </a:r>
                      <a:endParaRPr lang="en-US" sz="1800" b="1" i="0" dirty="0">
                        <a:solidFill>
                          <a:srgbClr val="000000"/>
                        </a:solidFill>
                        <a:latin typeface="Arial Narrow"/>
                        <a:cs typeface="Arial Narrow"/>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pPr algn="ctr"/>
                      <a:r>
                        <a:rPr lang="en-US" sz="1800" b="1" i="0" dirty="0" smtClean="0">
                          <a:solidFill>
                            <a:schemeClr val="bg1"/>
                          </a:solidFill>
                          <a:latin typeface="Arial Narrow"/>
                          <a:cs typeface="Arial Narrow"/>
                        </a:rPr>
                        <a:t>A</a:t>
                      </a:r>
                    </a:p>
                    <a:p>
                      <a:pPr algn="ctr"/>
                      <a:r>
                        <a:rPr lang="en-US" sz="1800" b="1" i="0" dirty="0" smtClean="0">
                          <a:solidFill>
                            <a:schemeClr val="bg1"/>
                          </a:solidFill>
                          <a:latin typeface="Arial Narrow"/>
                          <a:cs typeface="Arial Narrow"/>
                        </a:rPr>
                        <a:t>Well Developed, Well Implemented</a:t>
                      </a:r>
                      <a:endParaRPr lang="en-US" sz="1800" b="1" i="0" dirty="0">
                        <a:solidFill>
                          <a:schemeClr val="bg1"/>
                        </a:solidFill>
                        <a:latin typeface="Arial Narrow"/>
                        <a:cs typeface="Arial Narrow"/>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8040"/>
                    </a:solidFill>
                  </a:tcPr>
                </a:tc>
              </a:tr>
              <a:tr h="1498903">
                <a:tc vMerge="1">
                  <a:txBody>
                    <a:bodyPr/>
                    <a:lstStyle/>
                    <a:p>
                      <a:pPr algn="ctr"/>
                      <a:endParaRPr lang="en-US" b="1" i="0" dirty="0">
                        <a:latin typeface="Arial Narrow"/>
                        <a:cs typeface="Arial Narrow"/>
                      </a:endParaRPr>
                    </a:p>
                  </a:txBody>
                  <a:tcPr anchor="ctr"/>
                </a:tc>
                <a:tc>
                  <a:txBody>
                    <a:bodyPr/>
                    <a:lstStyle/>
                    <a:p>
                      <a:pPr algn="ctr"/>
                      <a:r>
                        <a:rPr lang="en-US" sz="1800" b="1" i="0" dirty="0" smtClean="0">
                          <a:solidFill>
                            <a:srgbClr val="000000"/>
                          </a:solidFill>
                          <a:latin typeface="Arial Narrow"/>
                          <a:cs typeface="Arial Narrow"/>
                        </a:rPr>
                        <a:t>Poor</a:t>
                      </a:r>
                      <a:endParaRPr lang="en-US" sz="1800" b="1" i="0" dirty="0">
                        <a:solidFill>
                          <a:srgbClr val="000000"/>
                        </a:solidFill>
                        <a:latin typeface="Arial Narrow"/>
                        <a:cs typeface="Arial Narrow"/>
                      </a:endParaRPr>
                    </a:p>
                  </a:txBody>
                  <a:tcPr anchor="ctr">
                    <a:lnR w="12700" cap="flat" cmpd="sng" algn="ctr">
                      <a:solidFill>
                        <a:prstClr val="black"/>
                      </a:solidFill>
                      <a:prstDash val="solid"/>
                      <a:round/>
                      <a:headEnd type="none" w="med" len="med"/>
                      <a:tailEnd type="none" w="med" len="med"/>
                    </a:lnR>
                    <a:noFill/>
                  </a:tcPr>
                </a:tc>
                <a:tc>
                  <a:txBody>
                    <a:bodyPr/>
                    <a:lstStyle/>
                    <a:p>
                      <a:pPr algn="ctr"/>
                      <a:r>
                        <a:rPr lang="en-US" sz="1800" b="1" i="0" dirty="0" smtClean="0">
                          <a:solidFill>
                            <a:srgbClr val="000000"/>
                          </a:solidFill>
                          <a:latin typeface="Arial Narrow"/>
                          <a:cs typeface="Arial Narrow"/>
                        </a:rPr>
                        <a:t>D</a:t>
                      </a:r>
                    </a:p>
                    <a:p>
                      <a:pPr algn="ctr"/>
                      <a:r>
                        <a:rPr lang="en-US" sz="1800" b="1" i="0" dirty="0" smtClean="0">
                          <a:solidFill>
                            <a:srgbClr val="000000"/>
                          </a:solidFill>
                          <a:latin typeface="Arial Narrow"/>
                          <a:cs typeface="Arial Narrow"/>
                        </a:rPr>
                        <a:t>Poor Strategy,</a:t>
                      </a:r>
                      <a:r>
                        <a:rPr lang="en-US" sz="1800" b="1" i="0" baseline="0" dirty="0" smtClean="0">
                          <a:solidFill>
                            <a:srgbClr val="000000"/>
                          </a:solidFill>
                          <a:latin typeface="Arial Narrow"/>
                          <a:cs typeface="Arial Narrow"/>
                        </a:rPr>
                        <a:t> Poor Implementation</a:t>
                      </a:r>
                      <a:endParaRPr lang="en-US" sz="1800" b="1" i="0" dirty="0">
                        <a:solidFill>
                          <a:srgbClr val="000000"/>
                        </a:solidFill>
                        <a:latin typeface="Arial Narrow"/>
                        <a:cs typeface="Arial Narrow"/>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a:txBody>
                    <a:bodyPr/>
                    <a:lstStyle/>
                    <a:p>
                      <a:pPr algn="ctr"/>
                      <a:r>
                        <a:rPr lang="en-US" sz="1800" b="1" i="0" dirty="0" smtClean="0">
                          <a:solidFill>
                            <a:srgbClr val="000000"/>
                          </a:solidFill>
                          <a:latin typeface="Arial Narrow"/>
                          <a:cs typeface="Arial Narrow"/>
                        </a:rPr>
                        <a:t>C</a:t>
                      </a:r>
                    </a:p>
                    <a:p>
                      <a:pPr algn="ctr"/>
                      <a:r>
                        <a:rPr lang="en-US" sz="1800" b="1" i="0" dirty="0" smtClean="0">
                          <a:solidFill>
                            <a:srgbClr val="000000"/>
                          </a:solidFill>
                          <a:latin typeface="Arial Narrow"/>
                          <a:cs typeface="Arial Narrow"/>
                        </a:rPr>
                        <a:t>Poor Strategy, Good Implementation</a:t>
                      </a:r>
                      <a:endParaRPr lang="en-US" sz="1800" b="1" i="0" dirty="0">
                        <a:solidFill>
                          <a:srgbClr val="000000"/>
                        </a:solidFill>
                        <a:latin typeface="Arial Narrow"/>
                        <a:cs typeface="Arial Narrow"/>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8000"/>
                    </a:solidFill>
                  </a:tcPr>
                </a:tc>
              </a:tr>
              <a:tr h="434075">
                <a:tc>
                  <a:txBody>
                    <a:bodyPr/>
                    <a:lstStyle/>
                    <a:p>
                      <a:pPr algn="ctr"/>
                      <a:endParaRPr lang="en-US" sz="1800" b="1" i="0" dirty="0">
                        <a:solidFill>
                          <a:srgbClr val="000000"/>
                        </a:solidFill>
                        <a:latin typeface="Arial Narrow"/>
                        <a:cs typeface="Arial Narrow"/>
                      </a:endParaRPr>
                    </a:p>
                  </a:txBody>
                  <a:tcPr anchor="ctr"/>
                </a:tc>
                <a:tc>
                  <a:txBody>
                    <a:bodyPr/>
                    <a:lstStyle/>
                    <a:p>
                      <a:pPr algn="ctr"/>
                      <a:endParaRPr lang="en-US" sz="1800" b="1" i="0" dirty="0">
                        <a:solidFill>
                          <a:srgbClr val="000000"/>
                        </a:solidFill>
                        <a:latin typeface="Arial Narrow"/>
                        <a:cs typeface="Arial Narrow"/>
                      </a:endParaRPr>
                    </a:p>
                  </a:txBody>
                  <a:tcPr anchor="ctr"/>
                </a:tc>
                <a:tc>
                  <a:txBody>
                    <a:bodyPr/>
                    <a:lstStyle/>
                    <a:p>
                      <a:pPr algn="ctr"/>
                      <a:r>
                        <a:rPr lang="en-US" sz="1800" b="1" i="0" dirty="0" smtClean="0">
                          <a:solidFill>
                            <a:srgbClr val="000000"/>
                          </a:solidFill>
                          <a:latin typeface="Arial Narrow"/>
                          <a:cs typeface="Arial Narrow"/>
                        </a:rPr>
                        <a:t>Poor</a:t>
                      </a:r>
                      <a:endParaRPr lang="en-US" sz="1800" b="1" i="0" dirty="0">
                        <a:solidFill>
                          <a:srgbClr val="000000"/>
                        </a:solidFill>
                        <a:latin typeface="Arial Narrow"/>
                        <a:cs typeface="Arial Narrow"/>
                      </a:endParaRPr>
                    </a:p>
                  </a:txBody>
                  <a:tcPr anchor="ctr">
                    <a:lnT w="12700" cap="flat" cmpd="sng" algn="ctr">
                      <a:solidFill>
                        <a:prstClr val="black"/>
                      </a:solidFill>
                      <a:prstDash val="solid"/>
                      <a:round/>
                      <a:headEnd type="none" w="med" len="med"/>
                      <a:tailEnd type="none" w="med" len="med"/>
                    </a:lnT>
                  </a:tcPr>
                </a:tc>
                <a:tc>
                  <a:txBody>
                    <a:bodyPr/>
                    <a:lstStyle/>
                    <a:p>
                      <a:pPr algn="ctr"/>
                      <a:r>
                        <a:rPr lang="en-US" sz="1800" b="1" i="0" dirty="0" smtClean="0">
                          <a:solidFill>
                            <a:srgbClr val="000000"/>
                          </a:solidFill>
                          <a:latin typeface="Arial Narrow"/>
                          <a:cs typeface="Arial Narrow"/>
                        </a:rPr>
                        <a:t>Good</a:t>
                      </a:r>
                      <a:endParaRPr lang="en-US" sz="1800" b="1" i="0" dirty="0">
                        <a:solidFill>
                          <a:srgbClr val="000000"/>
                        </a:solidFill>
                        <a:latin typeface="Arial Narrow"/>
                        <a:cs typeface="Arial Narrow"/>
                      </a:endParaRPr>
                    </a:p>
                  </a:txBody>
                  <a:tcPr anchor="ctr">
                    <a:lnT w="12700" cap="flat" cmpd="sng" algn="ctr">
                      <a:solidFill>
                        <a:prstClr val="black"/>
                      </a:solidFill>
                      <a:prstDash val="solid"/>
                      <a:round/>
                      <a:headEnd type="none" w="med" len="med"/>
                      <a:tailEnd type="none" w="med" len="med"/>
                    </a:lnT>
                  </a:tcPr>
                </a:tc>
              </a:tr>
              <a:tr h="463807">
                <a:tc>
                  <a:txBody>
                    <a:bodyPr/>
                    <a:lstStyle/>
                    <a:p>
                      <a:pPr algn="ctr"/>
                      <a:endParaRPr lang="en-US" sz="1800" b="1" i="0" dirty="0">
                        <a:solidFill>
                          <a:srgbClr val="000000"/>
                        </a:solidFill>
                        <a:latin typeface="Arial Narrow"/>
                        <a:cs typeface="Arial Narrow"/>
                      </a:endParaRPr>
                    </a:p>
                  </a:txBody>
                  <a:tcPr anchor="ctr"/>
                </a:tc>
                <a:tc>
                  <a:txBody>
                    <a:bodyPr/>
                    <a:lstStyle/>
                    <a:p>
                      <a:pPr algn="ctr"/>
                      <a:endParaRPr lang="en-US" sz="1800" b="1" i="0" dirty="0">
                        <a:solidFill>
                          <a:srgbClr val="000000"/>
                        </a:solidFill>
                        <a:latin typeface="Arial Narrow"/>
                        <a:cs typeface="Arial Narrow"/>
                      </a:endParaRPr>
                    </a:p>
                  </a:txBody>
                  <a:tcPr anchor="ctr"/>
                </a:tc>
                <a:tc gridSpan="2">
                  <a:txBody>
                    <a:bodyPr/>
                    <a:lstStyle/>
                    <a:p>
                      <a:pPr algn="ctr"/>
                      <a:r>
                        <a:rPr lang="en-US" sz="2000" b="1" i="0" dirty="0" smtClean="0">
                          <a:solidFill>
                            <a:srgbClr val="000000"/>
                          </a:solidFill>
                          <a:latin typeface="Arial Narrow"/>
                          <a:cs typeface="Arial Narrow"/>
                        </a:rPr>
                        <a:t>IMPLEMENTATION</a:t>
                      </a:r>
                      <a:endParaRPr lang="en-US" sz="2000" b="1" i="0" dirty="0">
                        <a:solidFill>
                          <a:srgbClr val="000000"/>
                        </a:solidFill>
                        <a:latin typeface="Arial Narrow"/>
                        <a:cs typeface="Arial Narrow"/>
                      </a:endParaRPr>
                    </a:p>
                  </a:txBody>
                  <a:tcPr anchor="ctr"/>
                </a:tc>
                <a:tc hMerge="1">
                  <a:txBody>
                    <a:bodyPr/>
                    <a:lstStyle/>
                    <a:p>
                      <a:pPr algn="ctr"/>
                      <a:endParaRPr lang="en-US" b="1" i="0" dirty="0">
                        <a:latin typeface="Arial Narrow"/>
                        <a:cs typeface="Arial Narrow"/>
                      </a:endParaRPr>
                    </a:p>
                  </a:txBody>
                  <a:tcPr anchor="ctr"/>
                </a:tc>
              </a:tr>
            </a:tbl>
          </a:graphicData>
        </a:graphic>
      </p:graphicFrame>
      <p:grpSp>
        <p:nvGrpSpPr>
          <p:cNvPr id="6" name="Group 5"/>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208392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Marketing Question</a:t>
            </a:r>
            <a:endParaRPr lang="en-US" sz="2800" dirty="0">
              <a:solidFill>
                <a:schemeClr val="bg1"/>
              </a:solidFill>
              <a:latin typeface="Arial Narrow"/>
              <a:cs typeface="Arial Narrow"/>
            </a:endParaRPr>
          </a:p>
        </p:txBody>
      </p:sp>
      <p:sp>
        <p:nvSpPr>
          <p:cNvPr id="4" name="TextBox 3"/>
          <p:cNvSpPr txBox="1"/>
          <p:nvPr/>
        </p:nvSpPr>
        <p:spPr>
          <a:xfrm>
            <a:off x="849796" y="1600200"/>
            <a:ext cx="7310583" cy="1369606"/>
          </a:xfrm>
          <a:prstGeom prst="rect">
            <a:avLst/>
          </a:prstGeom>
          <a:noFill/>
        </p:spPr>
        <p:txBody>
          <a:bodyPr wrap="square" lIns="0" tIns="0" rIns="0" bIns="0" rtlCol="0">
            <a:spAutoFit/>
          </a:bodyPr>
          <a:lstStyle/>
          <a:p>
            <a:pPr defTabSz="454025">
              <a:spcBef>
                <a:spcPts val="600"/>
              </a:spcBef>
              <a:tabLst>
                <a:tab pos="1825625" algn="l"/>
              </a:tabLst>
            </a:pPr>
            <a:r>
              <a:rPr lang="en-US" sz="2400" b="1" dirty="0" smtClean="0">
                <a:latin typeface="Arial Narrow"/>
                <a:cs typeface="Arial Narrow"/>
              </a:rPr>
              <a:t>Class Discussion</a:t>
            </a:r>
          </a:p>
          <a:p>
            <a:pPr marL="463550" indent="-223838" defTabSz="454025">
              <a:spcBef>
                <a:spcPts val="600"/>
              </a:spcBef>
              <a:tabLst>
                <a:tab pos="1825625" algn="l"/>
              </a:tabLst>
            </a:pPr>
            <a:r>
              <a:rPr lang="en-US" sz="2000" b="1" dirty="0" smtClean="0">
                <a:latin typeface="Arial Narrow"/>
                <a:cs typeface="Arial Narrow"/>
              </a:rPr>
              <a:t>•	Consider your personal work experience. Which quadrant best describes your organization’s situation. Why, in your view, was this the case?</a:t>
            </a:r>
          </a:p>
        </p:txBody>
      </p:sp>
      <p:pic>
        <p:nvPicPr>
          <p:cNvPr id="5" name="Picture 4" descr="Organizational-Culture-300x2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3121752"/>
            <a:ext cx="3810000" cy="2857500"/>
          </a:xfrm>
          <a:prstGeom prst="rect">
            <a:avLst/>
          </a:prstGeom>
        </p:spPr>
      </p:pic>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8" name="TextBox 7"/>
          <p:cNvSpPr txBox="1"/>
          <p:nvPr/>
        </p:nvSpPr>
        <p:spPr>
          <a:xfrm>
            <a:off x="938696" y="1600200"/>
            <a:ext cx="7310583" cy="2631490"/>
          </a:xfrm>
          <a:prstGeom prst="rect">
            <a:avLst/>
          </a:prstGeom>
          <a:noFill/>
        </p:spPr>
        <p:txBody>
          <a:bodyPr wrap="square" lIns="0" tIns="0" rIns="0" bIns="0" rtlCol="0">
            <a:spAutoFit/>
          </a:bodyPr>
          <a:lstStyle/>
          <a:p>
            <a:pPr defTabSz="454025">
              <a:spcBef>
                <a:spcPts val="1200"/>
              </a:spcBef>
              <a:tabLst>
                <a:tab pos="1825625" algn="l"/>
              </a:tabLst>
            </a:pPr>
            <a:r>
              <a:rPr lang="en-US" sz="2400" b="1" dirty="0" smtClean="0">
                <a:latin typeface="Arial Narrow"/>
                <a:cs typeface="Arial Narrow"/>
              </a:rPr>
              <a:t>Managerial Processes</a:t>
            </a:r>
          </a:p>
          <a:p>
            <a:pPr marL="461963" indent="-223838" defTabSz="454025">
              <a:spcBef>
                <a:spcPts val="1200"/>
              </a:spcBef>
              <a:tabLst>
                <a:tab pos="1825625" algn="l"/>
              </a:tabLst>
            </a:pPr>
            <a:r>
              <a:rPr lang="en-US" sz="2000" b="1" dirty="0" smtClean="0">
                <a:latin typeface="Arial Narrow"/>
                <a:cs typeface="Arial Narrow"/>
              </a:rPr>
              <a:t>•	Marketing audit</a:t>
            </a:r>
          </a:p>
          <a:p>
            <a:pPr marL="682625" indent="-223838" defTabSz="454025">
              <a:spcBef>
                <a:spcPts val="600"/>
              </a:spcBef>
              <a:tabLst>
                <a:tab pos="1825625" algn="l"/>
              </a:tabLst>
            </a:pPr>
            <a:r>
              <a:rPr lang="en-US" b="1" dirty="0" smtClean="0">
                <a:latin typeface="Arial Narrow"/>
                <a:cs typeface="Arial Narrow"/>
              </a:rPr>
              <a:t>•	definition – a comprehensive process for evaluating the firm’s marketing practices</a:t>
            </a:r>
          </a:p>
          <a:p>
            <a:pPr marL="682625" indent="-223838" defTabSz="454025">
              <a:spcBef>
                <a:spcPts val="600"/>
              </a:spcBef>
              <a:tabLst>
                <a:tab pos="1825625" algn="l"/>
              </a:tabLst>
            </a:pPr>
            <a:r>
              <a:rPr lang="en-US" b="1" dirty="0" smtClean="0">
                <a:latin typeface="Arial Narrow"/>
                <a:cs typeface="Arial Narrow"/>
              </a:rPr>
              <a:t>•	topics</a:t>
            </a:r>
          </a:p>
          <a:p>
            <a:pPr marL="682625" indent="-223838" defTabSz="454025">
              <a:spcBef>
                <a:spcPts val="600"/>
              </a:spcBef>
              <a:tabLst>
                <a:tab pos="1825625" algn="l"/>
              </a:tabLst>
            </a:pPr>
            <a:r>
              <a:rPr lang="en-US" b="1" dirty="0" smtClean="0">
                <a:latin typeface="Arial Narrow"/>
                <a:cs typeface="Arial Narrow"/>
              </a:rPr>
              <a:t>•	typical problems</a:t>
            </a:r>
          </a:p>
          <a:p>
            <a:pPr marL="461963" indent="-223838" defTabSz="454025">
              <a:spcBef>
                <a:spcPts val="1200"/>
              </a:spcBef>
              <a:tabLst>
                <a:tab pos="1825625" algn="l"/>
              </a:tabLst>
            </a:pPr>
            <a:r>
              <a:rPr lang="en-US" sz="2000" b="1" dirty="0" smtClean="0">
                <a:latin typeface="Arial Narrow"/>
                <a:cs typeface="Arial Narrow"/>
              </a:rPr>
              <a:t>•	Balanced scorecard</a:t>
            </a:r>
          </a:p>
        </p:txBody>
      </p:sp>
      <p:grpSp>
        <p:nvGrpSpPr>
          <p:cNvPr id="7" name="Group 6"/>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8" name="TextBox 7"/>
          <p:cNvSpPr txBox="1"/>
          <p:nvPr/>
        </p:nvSpPr>
        <p:spPr>
          <a:xfrm>
            <a:off x="938696" y="1600200"/>
            <a:ext cx="7310583" cy="2708434"/>
          </a:xfrm>
          <a:prstGeom prst="rect">
            <a:avLst/>
          </a:prstGeom>
          <a:noFill/>
        </p:spPr>
        <p:txBody>
          <a:bodyPr wrap="square" lIns="0" tIns="0" rIns="0" bIns="0" rtlCol="0">
            <a:spAutoFit/>
          </a:bodyPr>
          <a:lstStyle/>
          <a:p>
            <a:pPr marL="461963" indent="-223838" defTabSz="454025">
              <a:spcBef>
                <a:spcPts val="1200"/>
              </a:spcBef>
              <a:tabLst>
                <a:tab pos="1825625" algn="l"/>
              </a:tabLst>
            </a:pPr>
            <a:r>
              <a:rPr lang="en-US" sz="2000" b="1" dirty="0" smtClean="0">
                <a:latin typeface="Arial Narrow"/>
                <a:cs typeface="Arial Narrow"/>
              </a:rPr>
              <a:t>•	The Marketing Audit</a:t>
            </a:r>
          </a:p>
          <a:p>
            <a:pPr marL="682625" indent="-223838" defTabSz="454025">
              <a:spcBef>
                <a:spcPts val="600"/>
              </a:spcBef>
              <a:tabLst>
                <a:tab pos="1825625" algn="l"/>
              </a:tabLst>
            </a:pPr>
            <a:r>
              <a:rPr lang="en-US" b="1" dirty="0" smtClean="0">
                <a:latin typeface="Arial Narrow"/>
                <a:cs typeface="Arial Narrow"/>
              </a:rPr>
              <a:t>•	Marketing environment – what market factors are changing? How?</a:t>
            </a:r>
          </a:p>
          <a:p>
            <a:pPr marL="682625" indent="-223838" defTabSz="454025">
              <a:spcBef>
                <a:spcPts val="600"/>
              </a:spcBef>
              <a:tabLst>
                <a:tab pos="1825625" algn="l"/>
              </a:tabLst>
            </a:pPr>
            <a:r>
              <a:rPr lang="en-US" b="1" dirty="0" smtClean="0">
                <a:latin typeface="Arial Narrow"/>
                <a:cs typeface="Arial Narrow"/>
              </a:rPr>
              <a:t>•	Market objectives and strategy – Are these realistic?</a:t>
            </a:r>
          </a:p>
          <a:p>
            <a:pPr marL="682625" indent="-223838" defTabSz="454025">
              <a:spcBef>
                <a:spcPts val="600"/>
              </a:spcBef>
              <a:tabLst>
                <a:tab pos="1825625" algn="l"/>
              </a:tabLst>
            </a:pPr>
            <a:r>
              <a:rPr lang="en-US" b="1" dirty="0" smtClean="0">
                <a:latin typeface="Arial Narrow"/>
                <a:cs typeface="Arial Narrow"/>
              </a:rPr>
              <a:t>•	Marketing implementation – How do form </a:t>
            </a:r>
            <a:r>
              <a:rPr lang="en-US" b="1" dirty="0">
                <a:latin typeface="Arial Narrow"/>
                <a:cs typeface="Arial Narrow"/>
              </a:rPr>
              <a:t>o</a:t>
            </a:r>
            <a:r>
              <a:rPr lang="en-US" b="1" dirty="0" smtClean="0">
                <a:latin typeface="Arial Narrow"/>
                <a:cs typeface="Arial Narrow"/>
              </a:rPr>
              <a:t>ffers compare to competition?</a:t>
            </a:r>
          </a:p>
          <a:p>
            <a:pPr marL="682625" indent="-223838" defTabSz="454025">
              <a:spcBef>
                <a:spcPts val="600"/>
              </a:spcBef>
              <a:tabLst>
                <a:tab pos="1825625" algn="l"/>
              </a:tabLst>
            </a:pPr>
            <a:r>
              <a:rPr lang="en-US" b="1" dirty="0" smtClean="0">
                <a:latin typeface="Arial Narrow"/>
                <a:cs typeface="Arial Narrow"/>
              </a:rPr>
              <a:t>•	Marketing organization – Does the organization function well?</a:t>
            </a:r>
          </a:p>
          <a:p>
            <a:pPr marL="682625" indent="-223838" defTabSz="454025">
              <a:spcBef>
                <a:spcPts val="600"/>
              </a:spcBef>
              <a:tabLst>
                <a:tab pos="1825625" algn="l"/>
              </a:tabLst>
            </a:pPr>
            <a:r>
              <a:rPr lang="en-US" b="1" dirty="0" smtClean="0">
                <a:latin typeface="Arial Narrow"/>
                <a:cs typeface="Arial Narrow"/>
              </a:rPr>
              <a:t>•	Marketing systems – What marketing systems does the firm have? How effective are they?</a:t>
            </a:r>
          </a:p>
          <a:p>
            <a:pPr marL="682625" indent="-223838" defTabSz="454025">
              <a:spcBef>
                <a:spcPts val="600"/>
              </a:spcBef>
              <a:tabLst>
                <a:tab pos="1825625" algn="l"/>
              </a:tabLst>
            </a:pPr>
            <a:r>
              <a:rPr lang="en-US" b="1" dirty="0" smtClean="0">
                <a:latin typeface="Arial Narrow"/>
                <a:cs typeface="Arial Narrow"/>
              </a:rPr>
              <a:t>•	Marketing productivity – How profitable are the firm’s activities?</a:t>
            </a:r>
          </a:p>
        </p:txBody>
      </p:sp>
      <p:grpSp>
        <p:nvGrpSpPr>
          <p:cNvPr id="7" name="Group 6"/>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8" name="TextBox 7"/>
          <p:cNvSpPr txBox="1"/>
          <p:nvPr/>
        </p:nvSpPr>
        <p:spPr>
          <a:xfrm>
            <a:off x="938696" y="1600200"/>
            <a:ext cx="7310583" cy="2431435"/>
          </a:xfrm>
          <a:prstGeom prst="rect">
            <a:avLst/>
          </a:prstGeom>
          <a:noFill/>
        </p:spPr>
        <p:txBody>
          <a:bodyPr wrap="square" lIns="0" tIns="0" rIns="0" bIns="0" rtlCol="0">
            <a:spAutoFit/>
          </a:bodyPr>
          <a:lstStyle/>
          <a:p>
            <a:pPr marL="461963" indent="-223838" defTabSz="454025">
              <a:spcBef>
                <a:spcPts val="1200"/>
              </a:spcBef>
              <a:tabLst>
                <a:tab pos="1825625" algn="l"/>
              </a:tabLst>
            </a:pPr>
            <a:r>
              <a:rPr lang="en-US" sz="2000" b="1" dirty="0" smtClean="0">
                <a:latin typeface="Arial Narrow"/>
                <a:cs typeface="Arial Narrow"/>
              </a:rPr>
              <a:t>•	Typical problems</a:t>
            </a:r>
          </a:p>
          <a:p>
            <a:pPr marL="682625" indent="-223838" defTabSz="454025">
              <a:spcBef>
                <a:spcPts val="600"/>
              </a:spcBef>
              <a:tabLst>
                <a:tab pos="1825625" algn="l"/>
              </a:tabLst>
            </a:pPr>
            <a:r>
              <a:rPr lang="en-US" b="1" dirty="0" smtClean="0">
                <a:latin typeface="Arial Narrow"/>
                <a:cs typeface="Arial Narrow"/>
              </a:rPr>
              <a:t>•	Considering marketing as the marketing department’s job</a:t>
            </a:r>
          </a:p>
          <a:p>
            <a:pPr marL="682625" indent="-223838" defTabSz="454025">
              <a:spcBef>
                <a:spcPts val="600"/>
              </a:spcBef>
              <a:tabLst>
                <a:tab pos="1825625" algn="l"/>
              </a:tabLst>
            </a:pPr>
            <a:r>
              <a:rPr lang="en-US" b="1" dirty="0" smtClean="0">
                <a:latin typeface="Arial Narrow"/>
                <a:cs typeface="Arial Narrow"/>
              </a:rPr>
              <a:t>•	Cutting prices rather than increasing value</a:t>
            </a:r>
          </a:p>
          <a:p>
            <a:pPr marL="682625" indent="-223838" defTabSz="454025">
              <a:spcBef>
                <a:spcPts val="600"/>
              </a:spcBef>
              <a:tabLst>
                <a:tab pos="1825625" algn="l"/>
              </a:tabLst>
            </a:pPr>
            <a:r>
              <a:rPr lang="en-US" b="1" dirty="0" smtClean="0">
                <a:latin typeface="Arial Narrow"/>
                <a:cs typeface="Arial Narrow"/>
              </a:rPr>
              <a:t>•	Failure to invest for the future, especially in human resources</a:t>
            </a:r>
          </a:p>
          <a:p>
            <a:pPr marL="682625" indent="-223838" defTabSz="454025">
              <a:spcBef>
                <a:spcPts val="600"/>
              </a:spcBef>
              <a:tabLst>
                <a:tab pos="1825625" algn="l"/>
              </a:tabLst>
            </a:pPr>
            <a:r>
              <a:rPr lang="en-US" b="1" dirty="0" smtClean="0">
                <a:latin typeface="Arial Narrow"/>
                <a:cs typeface="Arial Narrow"/>
              </a:rPr>
              <a:t>•	Failure to segment markets effectively</a:t>
            </a:r>
          </a:p>
          <a:p>
            <a:pPr marL="682625" indent="-223838" defTabSz="454025">
              <a:spcBef>
                <a:spcPts val="600"/>
              </a:spcBef>
              <a:tabLst>
                <a:tab pos="1825625" algn="l"/>
              </a:tabLst>
            </a:pPr>
            <a:r>
              <a:rPr lang="en-US" b="1" dirty="0" smtClean="0">
                <a:latin typeface="Arial Narrow"/>
                <a:cs typeface="Arial Narrow"/>
              </a:rPr>
              <a:t>•	Insufficient knowledge of customer attitudes and behavior</a:t>
            </a:r>
          </a:p>
          <a:p>
            <a:pPr marL="682625" indent="-223838" defTabSz="454025">
              <a:spcBef>
                <a:spcPts val="600"/>
              </a:spcBef>
              <a:tabLst>
                <a:tab pos="1825625" algn="l"/>
              </a:tabLst>
            </a:pPr>
            <a:r>
              <a:rPr lang="en-US" b="1" dirty="0" smtClean="0">
                <a:latin typeface="Arial Narrow"/>
                <a:cs typeface="Arial Narrow"/>
              </a:rPr>
              <a:t>•	New product development delegated to the developers</a:t>
            </a:r>
          </a:p>
        </p:txBody>
      </p:sp>
      <p:grpSp>
        <p:nvGrpSpPr>
          <p:cNvPr id="7" name="Group 6"/>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5" name="TextBox 4"/>
          <p:cNvSpPr txBox="1"/>
          <p:nvPr/>
        </p:nvSpPr>
        <p:spPr>
          <a:xfrm>
            <a:off x="938696" y="1600200"/>
            <a:ext cx="7310583" cy="3816430"/>
          </a:xfrm>
          <a:prstGeom prst="rect">
            <a:avLst/>
          </a:prstGeom>
          <a:noFill/>
        </p:spPr>
        <p:txBody>
          <a:bodyPr wrap="square" lIns="0" tIns="0" rIns="0" bIns="0" rtlCol="0">
            <a:spAutoFit/>
          </a:bodyPr>
          <a:lstStyle/>
          <a:p>
            <a:pPr defTabSz="454025">
              <a:spcBef>
                <a:spcPts val="1200"/>
              </a:spcBef>
              <a:tabLst>
                <a:tab pos="1825625" algn="l"/>
              </a:tabLst>
            </a:pPr>
            <a:r>
              <a:rPr lang="en-US" sz="2400" b="1" dirty="0" smtClean="0">
                <a:latin typeface="Arial Narrow"/>
                <a:cs typeface="Arial Narrow"/>
              </a:rPr>
              <a:t>Balanced Scorecard –</a:t>
            </a:r>
            <a:r>
              <a:rPr lang="en-US" b="1" dirty="0" smtClean="0">
                <a:latin typeface="Arial Narrow"/>
                <a:cs typeface="Arial Narrow"/>
              </a:rPr>
              <a:t> increasingly used system to monitor and control firm functioning and performance</a:t>
            </a:r>
            <a:endParaRPr lang="en-US" sz="2400" b="1" dirty="0" smtClean="0">
              <a:latin typeface="Arial Narrow"/>
              <a:cs typeface="Arial Narrow"/>
            </a:endParaRPr>
          </a:p>
          <a:p>
            <a:pPr marL="461963" indent="-223838" defTabSz="454025">
              <a:spcBef>
                <a:spcPts val="1200"/>
              </a:spcBef>
              <a:tabLst>
                <a:tab pos="1825625" algn="l"/>
              </a:tabLst>
            </a:pPr>
            <a:r>
              <a:rPr lang="en-US" sz="2000" b="1" dirty="0" smtClean="0">
                <a:latin typeface="Arial Narrow"/>
                <a:cs typeface="Arial Narrow"/>
              </a:rPr>
              <a:t>•	Monitor and control problems addressed</a:t>
            </a:r>
          </a:p>
          <a:p>
            <a:pPr marL="682625" indent="-223838" defTabSz="454025">
              <a:spcBef>
                <a:spcPts val="600"/>
              </a:spcBef>
              <a:tabLst>
                <a:tab pos="1825625" algn="l"/>
              </a:tabLst>
            </a:pPr>
            <a:r>
              <a:rPr lang="en-US" b="1" dirty="0" smtClean="0">
                <a:latin typeface="Arial Narrow"/>
                <a:cs typeface="Arial Narrow"/>
              </a:rPr>
              <a:t>•	too few measures – may direct the firm incorrectly</a:t>
            </a:r>
          </a:p>
          <a:p>
            <a:pPr marL="682625" indent="-223838" defTabSz="454025">
              <a:spcBef>
                <a:spcPts val="600"/>
              </a:spcBef>
              <a:tabLst>
                <a:tab pos="1825625" algn="l"/>
              </a:tabLst>
            </a:pPr>
            <a:r>
              <a:rPr lang="en-US" b="1" dirty="0" smtClean="0">
                <a:latin typeface="Arial Narrow"/>
                <a:cs typeface="Arial Narrow"/>
              </a:rPr>
              <a:t>•	too many measures – cause confusion and conflict with each other</a:t>
            </a:r>
          </a:p>
          <a:p>
            <a:pPr marL="682625" indent="-223838" defTabSz="454025">
              <a:spcBef>
                <a:spcPts val="600"/>
              </a:spcBef>
              <a:tabLst>
                <a:tab pos="1825625" algn="l"/>
              </a:tabLst>
            </a:pPr>
            <a:r>
              <a:rPr lang="en-US" b="1" dirty="0" smtClean="0">
                <a:latin typeface="Arial Narrow"/>
                <a:cs typeface="Arial Narrow"/>
              </a:rPr>
              <a:t>•	short-term focus</a:t>
            </a:r>
          </a:p>
          <a:p>
            <a:pPr marL="682625" indent="-223838" defTabSz="454025">
              <a:spcBef>
                <a:spcPts val="600"/>
              </a:spcBef>
              <a:tabLst>
                <a:tab pos="1825625" algn="l"/>
              </a:tabLst>
            </a:pPr>
            <a:r>
              <a:rPr lang="en-US" b="1" dirty="0" smtClean="0">
                <a:latin typeface="Arial Narrow"/>
                <a:cs typeface="Arial Narrow"/>
              </a:rPr>
              <a:t>•	post-action control philosophy</a:t>
            </a:r>
          </a:p>
          <a:p>
            <a:pPr marL="461963" indent="-223838" defTabSz="454025">
              <a:spcBef>
                <a:spcPts val="1200"/>
              </a:spcBef>
              <a:tabLst>
                <a:tab pos="1825625" algn="l"/>
              </a:tabLst>
            </a:pPr>
            <a:r>
              <a:rPr lang="en-US" dirty="0" smtClean="0">
                <a:latin typeface="Arial Narrow"/>
                <a:cs typeface="Arial Narrow"/>
              </a:rPr>
              <a:t>•	Candidate measures</a:t>
            </a:r>
          </a:p>
          <a:p>
            <a:pPr marL="461963" indent="-223838" defTabSz="454025">
              <a:spcBef>
                <a:spcPts val="1200"/>
              </a:spcBef>
              <a:tabLst>
                <a:tab pos="1825625" algn="l"/>
              </a:tabLst>
            </a:pPr>
            <a:r>
              <a:rPr lang="en-US" dirty="0" smtClean="0">
                <a:latin typeface="Arial Narrow"/>
                <a:cs typeface="Arial Narrow"/>
              </a:rPr>
              <a:t>•	Illustration</a:t>
            </a:r>
          </a:p>
          <a:p>
            <a:pPr marL="461963" indent="-223838" defTabSz="454025">
              <a:spcBef>
                <a:spcPts val="1200"/>
              </a:spcBef>
              <a:tabLst>
                <a:tab pos="1825625" algn="l"/>
              </a:tabLst>
            </a:pPr>
            <a:r>
              <a:rPr lang="en-US" dirty="0" smtClean="0">
                <a:latin typeface="Arial Narrow"/>
                <a:cs typeface="Arial Narrow"/>
              </a:rPr>
              <a:t>•	Most commonly used measures</a:t>
            </a: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5" name="TextBox 4"/>
          <p:cNvSpPr txBox="1"/>
          <p:nvPr/>
        </p:nvSpPr>
        <p:spPr>
          <a:xfrm>
            <a:off x="938696" y="1600200"/>
            <a:ext cx="7310583" cy="3539431"/>
          </a:xfrm>
          <a:prstGeom prst="rect">
            <a:avLst/>
          </a:prstGeom>
          <a:noFill/>
        </p:spPr>
        <p:txBody>
          <a:bodyPr wrap="square" lIns="0" tIns="0" rIns="0" bIns="0" rtlCol="0">
            <a:spAutoFit/>
          </a:bodyPr>
          <a:lstStyle/>
          <a:p>
            <a:pPr defTabSz="454025">
              <a:spcBef>
                <a:spcPts val="1200"/>
              </a:spcBef>
              <a:tabLst>
                <a:tab pos="1825625" algn="l"/>
              </a:tabLst>
            </a:pPr>
            <a:r>
              <a:rPr lang="en-US" sz="2400" b="1" dirty="0" smtClean="0">
                <a:latin typeface="Arial Narrow"/>
                <a:cs typeface="Arial Narrow"/>
              </a:rPr>
              <a:t>Balanced Scorecard</a:t>
            </a:r>
          </a:p>
          <a:p>
            <a:pPr marL="461963" indent="-223838" defTabSz="454025">
              <a:spcBef>
                <a:spcPts val="1200"/>
              </a:spcBef>
              <a:tabLst>
                <a:tab pos="1825625" algn="l"/>
              </a:tabLst>
            </a:pPr>
            <a:r>
              <a:rPr lang="en-US" dirty="0" smtClean="0">
                <a:latin typeface="Arial Narrow"/>
                <a:cs typeface="Arial Narrow"/>
              </a:rPr>
              <a:t>•	Monitor and control problems addressed</a:t>
            </a:r>
          </a:p>
          <a:p>
            <a:pPr marL="461963" indent="-223838" defTabSz="454025">
              <a:spcBef>
                <a:spcPts val="1200"/>
              </a:spcBef>
              <a:tabLst>
                <a:tab pos="1825625" algn="l"/>
              </a:tabLst>
            </a:pPr>
            <a:r>
              <a:rPr lang="en-US" sz="2000" b="1" dirty="0" smtClean="0">
                <a:latin typeface="Arial Narrow"/>
                <a:cs typeface="Arial Narrow"/>
              </a:rPr>
              <a:t>•	Candidate measures</a:t>
            </a:r>
          </a:p>
          <a:p>
            <a:pPr marL="682625" indent="-223838" defTabSz="454025">
              <a:spcBef>
                <a:spcPts val="600"/>
              </a:spcBef>
              <a:tabLst>
                <a:tab pos="1825625" algn="l"/>
              </a:tabLst>
            </a:pPr>
            <a:r>
              <a:rPr lang="en-US" b="1" dirty="0" smtClean="0">
                <a:latin typeface="Arial Narrow"/>
                <a:cs typeface="Arial Narrow"/>
              </a:rPr>
              <a:t>•	financial</a:t>
            </a:r>
          </a:p>
          <a:p>
            <a:pPr marL="682625" indent="-223838" defTabSz="454025">
              <a:spcBef>
                <a:spcPts val="600"/>
              </a:spcBef>
              <a:tabLst>
                <a:tab pos="1825625" algn="l"/>
              </a:tabLst>
            </a:pPr>
            <a:r>
              <a:rPr lang="en-US" b="1" dirty="0" smtClean="0">
                <a:latin typeface="Arial Narrow"/>
                <a:cs typeface="Arial Narrow"/>
              </a:rPr>
              <a:t>•	customer</a:t>
            </a:r>
          </a:p>
          <a:p>
            <a:pPr marL="682625" indent="-223838" defTabSz="454025">
              <a:spcBef>
                <a:spcPts val="600"/>
              </a:spcBef>
              <a:tabLst>
                <a:tab pos="1825625" algn="l"/>
              </a:tabLst>
            </a:pPr>
            <a:r>
              <a:rPr lang="en-US" b="1" dirty="0" smtClean="0">
                <a:latin typeface="Arial Narrow"/>
                <a:cs typeface="Arial Narrow"/>
              </a:rPr>
              <a:t>•	internal business process</a:t>
            </a:r>
          </a:p>
          <a:p>
            <a:pPr marL="682625" indent="-223838" defTabSz="454025">
              <a:spcBef>
                <a:spcPts val="600"/>
              </a:spcBef>
              <a:tabLst>
                <a:tab pos="1825625" algn="l"/>
              </a:tabLst>
            </a:pPr>
            <a:r>
              <a:rPr lang="en-US" b="1" dirty="0" smtClean="0">
                <a:latin typeface="Arial Narrow"/>
                <a:cs typeface="Arial Narrow"/>
              </a:rPr>
              <a:t>•	learning and growth</a:t>
            </a:r>
          </a:p>
          <a:p>
            <a:pPr marL="461963" indent="-223838" defTabSz="454025">
              <a:spcBef>
                <a:spcPts val="1200"/>
              </a:spcBef>
              <a:tabLst>
                <a:tab pos="1825625" algn="l"/>
              </a:tabLst>
            </a:pPr>
            <a:r>
              <a:rPr lang="en-US" dirty="0" smtClean="0">
                <a:latin typeface="Arial Narrow"/>
                <a:cs typeface="Arial Narrow"/>
              </a:rPr>
              <a:t>•	Illustration</a:t>
            </a:r>
          </a:p>
          <a:p>
            <a:pPr marL="461963" indent="-223838" defTabSz="454025">
              <a:spcBef>
                <a:spcPts val="1200"/>
              </a:spcBef>
              <a:tabLst>
                <a:tab pos="1825625" algn="l"/>
              </a:tabLst>
            </a:pPr>
            <a:r>
              <a:rPr lang="en-US" dirty="0" smtClean="0">
                <a:latin typeface="Arial Narrow"/>
                <a:cs typeface="Arial Narrow"/>
              </a:rPr>
              <a:t>•	Most commonly used measures</a:t>
            </a: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Six Marketing Imperatives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462213"/>
          </a:xfrm>
          <a:prstGeom prst="rect">
            <a:avLst/>
          </a:prstGeom>
          <a:noFill/>
        </p:spPr>
        <p:txBody>
          <a:bodyPr wrap="square" lIns="0" tIns="0" rIns="0" bIns="0" rtlCol="0">
            <a:spAutoFit/>
          </a:bodyPr>
          <a:lstStyle/>
          <a:p>
            <a:pPr marL="230188" indent="-223838" defTabSz="454025">
              <a:spcBef>
                <a:spcPts val="1200"/>
              </a:spcBef>
              <a:tabLst>
                <a:tab pos="1825625" algn="l"/>
              </a:tabLst>
            </a:pPr>
            <a:r>
              <a:rPr lang="en-US" dirty="0" smtClean="0">
                <a:latin typeface="Arial Narrow"/>
                <a:cs typeface="Arial Narrow"/>
              </a:rPr>
              <a:t>•	Imperative 1: Determine, recommend which markets to address</a:t>
            </a:r>
          </a:p>
          <a:p>
            <a:pPr marL="230188" indent="-223838" defTabSz="454025">
              <a:spcBef>
                <a:spcPts val="1200"/>
              </a:spcBef>
              <a:tabLst>
                <a:tab pos="1825625" algn="l"/>
              </a:tabLst>
            </a:pPr>
            <a:r>
              <a:rPr lang="en-US" dirty="0" smtClean="0">
                <a:latin typeface="Arial Narrow"/>
                <a:cs typeface="Arial Narrow"/>
              </a:rPr>
              <a:t>•	Imperative 2: Identify, target market segments</a:t>
            </a:r>
          </a:p>
          <a:p>
            <a:pPr marL="230188" indent="-223838" defTabSz="454025">
              <a:spcBef>
                <a:spcPts val="1200"/>
              </a:spcBef>
              <a:tabLst>
                <a:tab pos="1825625" algn="l"/>
              </a:tabLst>
            </a:pPr>
            <a:r>
              <a:rPr lang="en-US" dirty="0" smtClean="0">
                <a:latin typeface="Arial Narrow"/>
                <a:cs typeface="Arial Narrow"/>
              </a:rPr>
              <a:t>•	Imperative 3: Set strategic </a:t>
            </a:r>
            <a:r>
              <a:rPr lang="en-US" dirty="0" smtClean="0">
                <a:latin typeface="Arial Narrow"/>
                <a:cs typeface="Arial Narrow"/>
              </a:rPr>
              <a:t>direction, positioning</a:t>
            </a:r>
            <a:endParaRPr lang="en-US" dirty="0" smtClean="0">
              <a:latin typeface="Arial Narrow"/>
              <a:cs typeface="Arial Narrow"/>
            </a:endParaRPr>
          </a:p>
          <a:p>
            <a:pPr marL="230188" indent="-223838" defTabSz="454025">
              <a:spcBef>
                <a:spcPts val="1200"/>
              </a:spcBef>
              <a:tabLst>
                <a:tab pos="1825625" algn="l"/>
              </a:tabLst>
            </a:pPr>
            <a:r>
              <a:rPr lang="en-US" dirty="0" smtClean="0">
                <a:latin typeface="Arial Narrow"/>
                <a:cs typeface="Arial Narrow"/>
              </a:rPr>
              <a:t>•	Imperative 4: Design the market offer</a:t>
            </a:r>
          </a:p>
          <a:p>
            <a:pPr marL="230188" indent="-223838" defTabSz="454025">
              <a:spcBef>
                <a:spcPts val="1200"/>
              </a:spcBef>
              <a:tabLst>
                <a:tab pos="1825625" algn="l"/>
              </a:tabLst>
            </a:pPr>
            <a:r>
              <a:rPr lang="en-US" dirty="0" smtClean="0">
                <a:latin typeface="Arial Narrow"/>
                <a:cs typeface="Arial Narrow"/>
              </a:rPr>
              <a:t>•	Imperative 5: Secure support from other functions</a:t>
            </a:r>
          </a:p>
          <a:p>
            <a:pPr marL="230188" indent="-223838" defTabSz="454025">
              <a:spcBef>
                <a:spcPts val="1200"/>
              </a:spcBef>
              <a:tabLst>
                <a:tab pos="1825625" algn="l"/>
              </a:tabLst>
            </a:pPr>
            <a:r>
              <a:rPr lang="en-US" sz="2000" b="1" dirty="0" smtClean="0">
                <a:latin typeface="Arial Narrow"/>
                <a:cs typeface="Arial Narrow"/>
              </a:rPr>
              <a:t>•	Imperative 6: Monitor, </a:t>
            </a:r>
            <a:r>
              <a:rPr lang="en-US" sz="2000" b="1" dirty="0" smtClean="0">
                <a:latin typeface="Arial Narrow"/>
                <a:cs typeface="Arial Narrow"/>
              </a:rPr>
              <a:t>control execution/performance</a:t>
            </a:r>
            <a:endParaRPr lang="en-US" sz="2000" b="1" dirty="0" smtClean="0">
              <a:latin typeface="Arial Narrow"/>
              <a:cs typeface="Arial Narrow"/>
            </a:endParaRP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5" name="TextBox 4"/>
          <p:cNvSpPr txBox="1"/>
          <p:nvPr/>
        </p:nvSpPr>
        <p:spPr>
          <a:xfrm>
            <a:off x="938696" y="1600200"/>
            <a:ext cx="7310583" cy="1600438"/>
          </a:xfrm>
          <a:prstGeom prst="rect">
            <a:avLst/>
          </a:prstGeom>
          <a:noFill/>
        </p:spPr>
        <p:txBody>
          <a:bodyPr wrap="square" lIns="0" tIns="0" rIns="0" bIns="0" rtlCol="0">
            <a:spAutoFit/>
          </a:bodyPr>
          <a:lstStyle/>
          <a:p>
            <a:pPr marL="461963" indent="-223838" defTabSz="454025">
              <a:spcBef>
                <a:spcPts val="1200"/>
              </a:spcBef>
              <a:tabLst>
                <a:tab pos="1825625" algn="l"/>
              </a:tabLst>
            </a:pPr>
            <a:r>
              <a:rPr lang="en-US" sz="2400" b="1" dirty="0" smtClean="0">
                <a:latin typeface="Arial Narrow"/>
                <a:cs typeface="Arial Narrow"/>
              </a:rPr>
              <a:t>The Balanced Scorecard</a:t>
            </a:r>
          </a:p>
          <a:p>
            <a:pPr marL="523875" indent="-285750" defTabSz="454025">
              <a:spcBef>
                <a:spcPts val="1200"/>
              </a:spcBef>
              <a:buFont typeface="Arial"/>
              <a:buChar char="•"/>
              <a:tabLst>
                <a:tab pos="1825625" algn="l"/>
              </a:tabLst>
            </a:pPr>
            <a:r>
              <a:rPr lang="en-US" sz="2000" b="1" dirty="0" smtClean="0">
                <a:latin typeface="Arial Narrow"/>
                <a:cs typeface="Arial Narrow"/>
              </a:rPr>
              <a:t>Most balanced scorecards focus on four measurement categories</a:t>
            </a:r>
          </a:p>
          <a:p>
            <a:pPr marL="523875" indent="-285750" defTabSz="454025">
              <a:spcBef>
                <a:spcPts val="1200"/>
              </a:spcBef>
              <a:buFont typeface="Arial"/>
              <a:buChar char="•"/>
              <a:tabLst>
                <a:tab pos="1825625" algn="l"/>
              </a:tabLst>
            </a:pPr>
            <a:r>
              <a:rPr lang="en-US" sz="2000" b="1" dirty="0" smtClean="0">
                <a:latin typeface="Arial Narrow"/>
                <a:cs typeface="Arial Narrow"/>
              </a:rPr>
              <a:t>Closely aligned sets of measures improve the firm’s chances of achieving high performance</a:t>
            </a:r>
          </a:p>
        </p:txBody>
      </p:sp>
      <p:pic>
        <p:nvPicPr>
          <p:cNvPr id="2" name="Picture 1" descr="balanced scorecard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92196"/>
            <a:ext cx="3505200" cy="2311400"/>
          </a:xfrm>
          <a:prstGeom prst="rect">
            <a:avLst/>
          </a:prstGeom>
        </p:spPr>
      </p:pic>
      <p:grpSp>
        <p:nvGrpSpPr>
          <p:cNvPr id="6" name="Group 5"/>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2600215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5" name="TextBox 4"/>
          <p:cNvSpPr txBox="1"/>
          <p:nvPr/>
        </p:nvSpPr>
        <p:spPr>
          <a:xfrm>
            <a:off x="938696" y="1600200"/>
            <a:ext cx="7295137" cy="369332"/>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Balanced Scorecard: </a:t>
            </a:r>
            <a:r>
              <a:rPr lang="en-US" sz="2400" b="1" i="1" dirty="0" smtClean="0">
                <a:latin typeface="Arial Narrow"/>
                <a:cs typeface="Arial Narrow"/>
              </a:rPr>
              <a:t>Candidate Measures</a:t>
            </a:r>
            <a:endParaRPr lang="en-US" dirty="0" smtClean="0">
              <a:latin typeface="Arial Narrow"/>
              <a:cs typeface="Arial Narrow"/>
            </a:endParaRPr>
          </a:p>
        </p:txBody>
      </p:sp>
      <p:graphicFrame>
        <p:nvGraphicFramePr>
          <p:cNvPr id="6" name="Table 5"/>
          <p:cNvGraphicFramePr>
            <a:graphicFrameLocks noGrp="1"/>
          </p:cNvGraphicFramePr>
          <p:nvPr>
            <p:extLst>
              <p:ext uri="{D42A27DB-BD31-4B8C-83A1-F6EECF244321}">
                <p14:modId xmlns:p14="http://schemas.microsoft.com/office/powerpoint/2010/main" val="1218479124"/>
              </p:ext>
            </p:extLst>
          </p:nvPr>
        </p:nvGraphicFramePr>
        <p:xfrm>
          <a:off x="938697" y="2152707"/>
          <a:ext cx="7295136" cy="2475739"/>
        </p:xfrm>
        <a:graphic>
          <a:graphicData uri="http://schemas.openxmlformats.org/drawingml/2006/table">
            <a:tbl>
              <a:tblPr firstRow="1" bandRow="1">
                <a:tableStyleId>{2D5ABB26-0587-4C30-8999-92F81FD0307C}</a:tableStyleId>
              </a:tblPr>
              <a:tblGrid>
                <a:gridCol w="3647568"/>
                <a:gridCol w="3647568"/>
              </a:tblGrid>
              <a:tr h="355901">
                <a:tc>
                  <a:txBody>
                    <a:bodyPr/>
                    <a:lstStyle/>
                    <a:p>
                      <a:pPr algn="ctr"/>
                      <a:r>
                        <a:rPr lang="en-US" sz="1400" b="1" i="0" dirty="0" smtClean="0">
                          <a:solidFill>
                            <a:schemeClr val="bg1"/>
                          </a:solidFill>
                          <a:latin typeface="Arial Narrow"/>
                          <a:cs typeface="Arial Narrow"/>
                        </a:rPr>
                        <a:t>Financial</a:t>
                      </a:r>
                      <a:endParaRPr lang="en-US" sz="14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Internal</a:t>
                      </a:r>
                      <a:r>
                        <a:rPr lang="en-US" sz="1400" b="1" i="0" baseline="0" dirty="0" smtClean="0">
                          <a:solidFill>
                            <a:schemeClr val="bg1"/>
                          </a:solidFill>
                          <a:latin typeface="Arial Narrow"/>
                          <a:cs typeface="Arial Narrow"/>
                        </a:rPr>
                        <a:t> Business Process</a:t>
                      </a:r>
                      <a:endParaRPr lang="en-US" sz="1400" b="1" i="0" dirty="0" smtClean="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r>
              <a:tr h="995766">
                <a:tc>
                  <a:txBody>
                    <a:bodyPr/>
                    <a:lstStyle/>
                    <a:p>
                      <a:pPr marL="168275" indent="-168275" algn="l">
                        <a:spcBef>
                          <a:spcPts val="300"/>
                        </a:spcBef>
                        <a:buFont typeface="Arial"/>
                        <a:buChar char="•"/>
                      </a:pPr>
                      <a:r>
                        <a:rPr lang="en-US" sz="1200" b="1" i="0" dirty="0" smtClean="0">
                          <a:latin typeface="Arial Narrow"/>
                          <a:cs typeface="Arial Narrow"/>
                        </a:rPr>
                        <a:t>Year-on-year revenue and profit growth</a:t>
                      </a:r>
                    </a:p>
                    <a:p>
                      <a:pPr marL="168275" indent="-168275" algn="l">
                        <a:spcBef>
                          <a:spcPts val="300"/>
                        </a:spcBef>
                        <a:buFont typeface="Arial"/>
                        <a:buChar char="•"/>
                      </a:pPr>
                      <a:r>
                        <a:rPr lang="en-US" sz="1200" b="1" i="0" dirty="0" smtClean="0">
                          <a:latin typeface="Arial Narrow"/>
                          <a:cs typeface="Arial Narrow"/>
                        </a:rPr>
                        <a:t>Sales expense as a percentage of revenues</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8275" marR="0" indent="-168275" algn="l" defTabSz="457200" rtl="0" eaLnBrk="1" fontAlgn="auto" latinLnBrk="0" hangingPunct="1">
                        <a:lnSpc>
                          <a:spcPct val="100000"/>
                        </a:lnSpc>
                        <a:spcBef>
                          <a:spcPts val="300"/>
                        </a:spcBef>
                        <a:spcAft>
                          <a:spcPts val="0"/>
                        </a:spcAft>
                        <a:buClrTx/>
                        <a:buSzTx/>
                        <a:buFont typeface="Arial"/>
                        <a:buChar char="•"/>
                        <a:tabLst/>
                        <a:defRPr/>
                      </a:pPr>
                      <a:r>
                        <a:rPr lang="en-US" sz="1200" b="1" i="0" dirty="0" smtClean="0">
                          <a:latin typeface="Arial Narrow"/>
                          <a:cs typeface="Arial Narrow"/>
                        </a:rPr>
                        <a:t>Percentage of customers with long-term contracts</a:t>
                      </a:r>
                    </a:p>
                    <a:p>
                      <a:pPr marL="168275" marR="0" indent="-168275" algn="l" defTabSz="457200" rtl="0" eaLnBrk="1" fontAlgn="auto" latinLnBrk="0" hangingPunct="1">
                        <a:lnSpc>
                          <a:spcPct val="100000"/>
                        </a:lnSpc>
                        <a:spcBef>
                          <a:spcPts val="300"/>
                        </a:spcBef>
                        <a:spcAft>
                          <a:spcPts val="0"/>
                        </a:spcAft>
                        <a:buClrTx/>
                        <a:buSzTx/>
                        <a:buFont typeface="Arial"/>
                        <a:buChar char="•"/>
                        <a:tabLst/>
                        <a:defRPr/>
                      </a:pPr>
                      <a:r>
                        <a:rPr lang="en-US" sz="1200" b="1" i="0" dirty="0" smtClean="0">
                          <a:latin typeface="Arial Narrow"/>
                          <a:cs typeface="Arial Narrow"/>
                        </a:rPr>
                        <a:t>Percentage of customers with solutions contracts</a:t>
                      </a:r>
                    </a:p>
                    <a:p>
                      <a:pPr marL="168275" marR="0" indent="-168275" algn="l" defTabSz="457200" rtl="0" eaLnBrk="1" fontAlgn="auto" latinLnBrk="0" hangingPunct="1">
                        <a:lnSpc>
                          <a:spcPct val="100000"/>
                        </a:lnSpc>
                        <a:spcBef>
                          <a:spcPts val="300"/>
                        </a:spcBef>
                        <a:spcAft>
                          <a:spcPts val="0"/>
                        </a:spcAft>
                        <a:buClrTx/>
                        <a:buSzTx/>
                        <a:buFont typeface="Arial"/>
                        <a:buChar char="•"/>
                        <a:tabLst/>
                        <a:defRPr/>
                      </a:pPr>
                      <a:r>
                        <a:rPr lang="en-US" sz="1200" b="1" i="0" dirty="0" smtClean="0">
                          <a:latin typeface="Arial Narrow"/>
                          <a:cs typeface="Arial Narrow"/>
                        </a:rPr>
                        <a:t>Process improvements from collaboration – summary billing, product development</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8749">
                <a:tc>
                  <a:txBody>
                    <a:bodyPr/>
                    <a:lstStyle/>
                    <a:p>
                      <a:pPr algn="ctr"/>
                      <a:r>
                        <a:rPr lang="en-US" sz="1400" b="1" i="0" dirty="0" smtClean="0">
                          <a:solidFill>
                            <a:schemeClr val="bg1"/>
                          </a:solidFill>
                          <a:latin typeface="Arial Narrow"/>
                          <a:cs typeface="Arial Narrow"/>
                        </a:rPr>
                        <a:t>Customer</a:t>
                      </a:r>
                      <a:endParaRPr lang="en-US" sz="14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400" b="1" i="0" dirty="0" smtClean="0">
                          <a:solidFill>
                            <a:schemeClr val="bg1"/>
                          </a:solidFill>
                          <a:latin typeface="Arial Narrow"/>
                          <a:cs typeface="Arial Narrow"/>
                        </a:rPr>
                        <a:t>Learning and Growth</a:t>
                      </a: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r>
              <a:tr h="755323">
                <a:tc>
                  <a:txBody>
                    <a:bodyPr/>
                    <a:lstStyle/>
                    <a:p>
                      <a:pPr marL="168275" indent="-168275" algn="l">
                        <a:spcBef>
                          <a:spcPts val="300"/>
                        </a:spcBef>
                        <a:buFont typeface="Arial"/>
                        <a:buChar char="•"/>
                      </a:pPr>
                      <a:r>
                        <a:rPr lang="en-US" sz="1200" b="1" i="0" dirty="0" smtClean="0">
                          <a:latin typeface="Arial Narrow"/>
                          <a:cs typeface="Arial Narrow"/>
                        </a:rPr>
                        <a:t>Customer satisfaction and loyalty</a:t>
                      </a:r>
                    </a:p>
                    <a:p>
                      <a:pPr marL="168275" indent="-168275" algn="l">
                        <a:spcBef>
                          <a:spcPts val="300"/>
                        </a:spcBef>
                        <a:buFont typeface="Arial"/>
                        <a:buChar char="•"/>
                      </a:pPr>
                      <a:r>
                        <a:rPr lang="en-US" sz="1200" b="1" i="0" dirty="0" smtClean="0">
                          <a:latin typeface="Arial Narrow"/>
                          <a:cs typeface="Arial Narrow"/>
                        </a:rPr>
                        <a:t>Access to customer at the C-level – </a:t>
                      </a:r>
                      <a:br>
                        <a:rPr lang="en-US" sz="1200" b="1" i="0" dirty="0" smtClean="0">
                          <a:latin typeface="Arial Narrow"/>
                          <a:cs typeface="Arial Narrow"/>
                        </a:rPr>
                      </a:br>
                      <a:r>
                        <a:rPr lang="en-US" sz="1200" b="1" i="0" dirty="0" smtClean="0">
                          <a:latin typeface="Arial Narrow"/>
                          <a:cs typeface="Arial Narrow"/>
                        </a:rPr>
                        <a:t>CEO, CFO, CIO, and COO</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8275" marR="0" indent="-168275" algn="l" defTabSz="457200" rtl="0" eaLnBrk="1" fontAlgn="auto" latinLnBrk="0" hangingPunct="1">
                        <a:lnSpc>
                          <a:spcPct val="100000"/>
                        </a:lnSpc>
                        <a:spcBef>
                          <a:spcPts val="300"/>
                        </a:spcBef>
                        <a:spcAft>
                          <a:spcPts val="0"/>
                        </a:spcAft>
                        <a:buClrTx/>
                        <a:buSzTx/>
                        <a:buFont typeface="Arial"/>
                        <a:buChar char="•"/>
                        <a:tabLst/>
                        <a:defRPr/>
                      </a:pPr>
                      <a:r>
                        <a:rPr lang="en-US" sz="1200" b="1" i="0" dirty="0" smtClean="0">
                          <a:latin typeface="Arial Narrow"/>
                          <a:cs typeface="Arial Narrow"/>
                        </a:rPr>
                        <a:t>Number of best practice adopters</a:t>
                      </a:r>
                    </a:p>
                    <a:p>
                      <a:pPr marL="168275" marR="0" indent="-168275" algn="l" defTabSz="457200" rtl="0" eaLnBrk="1" fontAlgn="auto" latinLnBrk="0" hangingPunct="1">
                        <a:lnSpc>
                          <a:spcPct val="100000"/>
                        </a:lnSpc>
                        <a:spcBef>
                          <a:spcPts val="300"/>
                        </a:spcBef>
                        <a:spcAft>
                          <a:spcPts val="0"/>
                        </a:spcAft>
                        <a:buClrTx/>
                        <a:buSzTx/>
                        <a:buFont typeface="Arial"/>
                        <a:buChar char="•"/>
                        <a:tabLst/>
                        <a:defRPr/>
                      </a:pPr>
                      <a:r>
                        <a:rPr lang="en-US" sz="1200" b="1" i="0" dirty="0" smtClean="0">
                          <a:latin typeface="Arial Narrow"/>
                          <a:cs typeface="Arial Narrow"/>
                        </a:rPr>
                        <a:t>Improved management practices</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8" name="Group 7"/>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5" name="TextBox 4"/>
          <p:cNvSpPr txBox="1"/>
          <p:nvPr/>
        </p:nvSpPr>
        <p:spPr>
          <a:xfrm>
            <a:off x="938696" y="1600200"/>
            <a:ext cx="7310583" cy="2123658"/>
          </a:xfrm>
          <a:prstGeom prst="rect">
            <a:avLst/>
          </a:prstGeom>
          <a:noFill/>
        </p:spPr>
        <p:txBody>
          <a:bodyPr wrap="square" lIns="0" tIns="0" rIns="0" bIns="0" rtlCol="0">
            <a:spAutoFit/>
          </a:bodyPr>
          <a:lstStyle/>
          <a:p>
            <a:pPr defTabSz="454025">
              <a:spcBef>
                <a:spcPts val="1200"/>
              </a:spcBef>
              <a:tabLst>
                <a:tab pos="1825625" algn="l"/>
              </a:tabLst>
            </a:pPr>
            <a:r>
              <a:rPr lang="en-US" sz="2400" b="1" dirty="0" smtClean="0">
                <a:latin typeface="Arial Narrow"/>
                <a:cs typeface="Arial Narrow"/>
              </a:rPr>
              <a:t>Balanced Scorecard</a:t>
            </a:r>
          </a:p>
          <a:p>
            <a:pPr marL="461963" indent="-223838" defTabSz="454025">
              <a:spcBef>
                <a:spcPts val="1200"/>
              </a:spcBef>
              <a:tabLst>
                <a:tab pos="1825625" algn="l"/>
              </a:tabLst>
            </a:pPr>
            <a:r>
              <a:rPr lang="en-US" dirty="0" smtClean="0">
                <a:latin typeface="Arial Narrow"/>
                <a:cs typeface="Arial Narrow"/>
              </a:rPr>
              <a:t>•	Monitor and control problems addressed</a:t>
            </a:r>
          </a:p>
          <a:p>
            <a:pPr marL="461963" indent="-223838" defTabSz="454025">
              <a:spcBef>
                <a:spcPts val="1200"/>
              </a:spcBef>
              <a:tabLst>
                <a:tab pos="1825625" algn="l"/>
              </a:tabLst>
            </a:pPr>
            <a:r>
              <a:rPr lang="en-US" dirty="0" smtClean="0">
                <a:latin typeface="Arial Narrow"/>
                <a:cs typeface="Arial Narrow"/>
              </a:rPr>
              <a:t>•	Candidate measures</a:t>
            </a:r>
          </a:p>
          <a:p>
            <a:pPr marL="461963" indent="-223838" defTabSz="454025">
              <a:spcBef>
                <a:spcPts val="1200"/>
              </a:spcBef>
              <a:tabLst>
                <a:tab pos="1825625" algn="l"/>
              </a:tabLst>
            </a:pPr>
            <a:r>
              <a:rPr lang="en-US" sz="2000" b="1" dirty="0" smtClean="0">
                <a:latin typeface="Arial Narrow"/>
                <a:cs typeface="Arial Narrow"/>
              </a:rPr>
              <a:t>•	Illustration</a:t>
            </a:r>
          </a:p>
          <a:p>
            <a:pPr marL="461963" indent="-223838" defTabSz="454025">
              <a:spcBef>
                <a:spcPts val="1200"/>
              </a:spcBef>
              <a:tabLst>
                <a:tab pos="1825625" algn="l"/>
              </a:tabLst>
            </a:pPr>
            <a:r>
              <a:rPr lang="en-US" dirty="0" smtClean="0">
                <a:latin typeface="Arial Narrow"/>
                <a:cs typeface="Arial Narrow"/>
              </a:rPr>
              <a:t>•	Most commonly used measures</a:t>
            </a: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5" name="TextBox 4"/>
          <p:cNvSpPr txBox="1"/>
          <p:nvPr/>
        </p:nvSpPr>
        <p:spPr>
          <a:xfrm>
            <a:off x="938696" y="1600200"/>
            <a:ext cx="7295137" cy="369332"/>
          </a:xfrm>
          <a:prstGeom prst="rect">
            <a:avLst/>
          </a:prstGeom>
          <a:noFill/>
        </p:spPr>
        <p:txBody>
          <a:bodyPr wrap="square" lIns="0" tIns="0" rIns="0" bIns="0" rtlCol="0">
            <a:spAutoFit/>
          </a:bodyPr>
          <a:lstStyle/>
          <a:p>
            <a:pPr defTabSz="225425">
              <a:spcBef>
                <a:spcPts val="1200"/>
              </a:spcBef>
              <a:tabLst>
                <a:tab pos="3654425" algn="l"/>
              </a:tabLst>
            </a:pPr>
            <a:r>
              <a:rPr lang="en-US" sz="2400" b="1" dirty="0" smtClean="0">
                <a:latin typeface="Arial Narrow"/>
                <a:cs typeface="Arial Narrow"/>
              </a:rPr>
              <a:t>Balanced Scorecard: </a:t>
            </a:r>
            <a:r>
              <a:rPr lang="en-US" sz="2400" b="1" i="1" dirty="0" smtClean="0">
                <a:latin typeface="Arial Narrow"/>
                <a:cs typeface="Arial Narrow"/>
              </a:rPr>
              <a:t>Illustration – Mobil Gasoline Marketing</a:t>
            </a:r>
            <a:endParaRPr lang="en-US" dirty="0" smtClean="0">
              <a:latin typeface="Arial Narrow"/>
              <a:cs typeface="Arial Narrow"/>
            </a:endParaRPr>
          </a:p>
        </p:txBody>
      </p:sp>
      <p:graphicFrame>
        <p:nvGraphicFramePr>
          <p:cNvPr id="6" name="Table 5"/>
          <p:cNvGraphicFramePr>
            <a:graphicFrameLocks noGrp="1"/>
          </p:cNvGraphicFramePr>
          <p:nvPr>
            <p:extLst>
              <p:ext uri="{D42A27DB-BD31-4B8C-83A1-F6EECF244321}">
                <p14:modId xmlns:p14="http://schemas.microsoft.com/office/powerpoint/2010/main" val="1197564703"/>
              </p:ext>
            </p:extLst>
          </p:nvPr>
        </p:nvGraphicFramePr>
        <p:xfrm>
          <a:off x="938697" y="2152707"/>
          <a:ext cx="7295140" cy="3749040"/>
        </p:xfrm>
        <a:graphic>
          <a:graphicData uri="http://schemas.openxmlformats.org/drawingml/2006/table">
            <a:tbl>
              <a:tblPr firstRow="1" bandRow="1">
                <a:tableStyleId>{2D5ABB26-0587-4C30-8999-92F81FD0307C}</a:tableStyleId>
              </a:tblPr>
              <a:tblGrid>
                <a:gridCol w="939956"/>
                <a:gridCol w="860611"/>
                <a:gridCol w="2183015"/>
                <a:gridCol w="1655779"/>
                <a:gridCol w="1655779"/>
              </a:tblGrid>
              <a:tr h="0">
                <a:tc>
                  <a:txBody>
                    <a:bodyPr/>
                    <a:lstStyle/>
                    <a:p>
                      <a:pPr algn="ctr"/>
                      <a:r>
                        <a:rPr lang="en-US" sz="1200" b="1" i="0" dirty="0" smtClean="0">
                          <a:solidFill>
                            <a:schemeClr val="bg1"/>
                          </a:solidFill>
                          <a:latin typeface="Arial Narrow"/>
                          <a:cs typeface="Arial Narrow"/>
                        </a:rPr>
                        <a:t>Perspective</a:t>
                      </a:r>
                      <a:endParaRPr lang="en-US" sz="12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200" b="1" i="0" dirty="0" smtClean="0">
                          <a:solidFill>
                            <a:schemeClr val="bg1"/>
                          </a:solidFill>
                          <a:latin typeface="Arial Narrow"/>
                          <a:cs typeface="Arial Narrow"/>
                        </a:rPr>
                        <a:t>Weighting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a:txBody>
                    <a:bodyPr/>
                    <a:lstStyle/>
                    <a:p>
                      <a:pPr algn="ctr"/>
                      <a:r>
                        <a:rPr lang="en-US" sz="1200" b="1" i="0" dirty="0" smtClean="0">
                          <a:solidFill>
                            <a:schemeClr val="bg1"/>
                          </a:solidFill>
                          <a:latin typeface="Arial Narrow"/>
                          <a:cs typeface="Arial Narrow"/>
                        </a:rPr>
                        <a:t>Objective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gridSpan="2">
                  <a:txBody>
                    <a:bodyPr/>
                    <a:lstStyle/>
                    <a:p>
                      <a:pPr algn="ctr"/>
                      <a:r>
                        <a:rPr lang="en-US" sz="1200" b="1" i="0" dirty="0" smtClean="0">
                          <a:solidFill>
                            <a:schemeClr val="bg1"/>
                          </a:solidFill>
                          <a:latin typeface="Arial Narrow"/>
                          <a:cs typeface="Arial Narrow"/>
                        </a:rPr>
                        <a:t>Measure</a:t>
                      </a: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rgbClr val="873A1F"/>
                    </a:solidFill>
                  </a:tcPr>
                </a:tc>
                <a:tc hMerge="1">
                  <a:txBody>
                    <a:bodyPr/>
                    <a:lstStyle/>
                    <a:p>
                      <a:endParaRPr lang="en-US"/>
                    </a:p>
                  </a:txBody>
                  <a:tcPr/>
                </a:tc>
              </a:tr>
              <a:tr h="0">
                <a:tc>
                  <a:txBody>
                    <a:bodyPr/>
                    <a:lstStyle/>
                    <a:p>
                      <a:pPr algn="l"/>
                      <a:r>
                        <a:rPr lang="en-US" sz="1100" b="1" i="0" dirty="0" smtClean="0">
                          <a:latin typeface="Arial Narrow"/>
                          <a:cs typeface="Arial Narrow"/>
                        </a:rPr>
                        <a:t>Financial</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i="0" dirty="0" smtClean="0">
                          <a:latin typeface="Arial Narrow"/>
                          <a:cs typeface="Arial Narrow"/>
                        </a:rPr>
                        <a:t>10%</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i="0" dirty="0" smtClean="0">
                          <a:latin typeface="Arial Narrow"/>
                          <a:cs typeface="Arial Narrow"/>
                        </a:rPr>
                        <a:t>Service operating efficiency</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1100" b="0" i="0" dirty="0" smtClean="0">
                          <a:latin typeface="Arial Narrow"/>
                          <a:cs typeface="Arial Narrow"/>
                        </a:rPr>
                        <a:t>Budget variance</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168878">
                <a:tc rowSpan="2">
                  <a:txBody>
                    <a:bodyPr/>
                    <a:lstStyle/>
                    <a:p>
                      <a:pPr algn="l"/>
                      <a:r>
                        <a:rPr lang="en-US" sz="1100" b="1" i="0" dirty="0" smtClean="0">
                          <a:latin typeface="Arial Narrow"/>
                          <a:cs typeface="Arial Narrow"/>
                        </a:rPr>
                        <a:t>Client</a:t>
                      </a:r>
                      <a:endParaRPr lang="en-US" sz="1100" b="1" i="0" dirty="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100" b="0" i="0" dirty="0" smtClean="0">
                          <a:latin typeface="Arial Narrow"/>
                          <a:cs typeface="Arial Narrow"/>
                        </a:rPr>
                        <a:t>30%</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0" i="0" dirty="0" smtClean="0">
                          <a:latin typeface="Arial Narrow"/>
                          <a:cs typeface="Arial Narrow"/>
                        </a:rPr>
                        <a:t>Evaluate organizational effectiveness</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Client satisfaction service agreement feedback (5-point scale)</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dirty="0" smtClean="0">
                        <a:latin typeface="Arial Narrow"/>
                        <a:cs typeface="Arial Narrow"/>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0642">
                <a:tc vMerge="1">
                  <a:txBody>
                    <a:bodyPr/>
                    <a:lstStyle/>
                    <a:p>
                      <a:pPr algn="l"/>
                      <a:endParaRPr lang="en-US" sz="1100" b="1" i="0" dirty="0">
                        <a:latin typeface="Arial Narrow"/>
                        <a:cs typeface="Arial Narrow"/>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100" b="0" i="0" dirty="0" smtClean="0">
                        <a:latin typeface="Arial Narrow"/>
                        <a:cs typeface="Arial Narrow"/>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lang="en-US" sz="1100" b="0" i="0" dirty="0" smtClean="0">
                        <a:latin typeface="Arial Narrow"/>
                        <a:cs typeface="Arial Narrow"/>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Gasoline marketing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Retail dealer operations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Franchise re-engineering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Training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Retail dealer operations</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Fuels support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Leadership development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Real estate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Strategy implementation</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8749">
                <a:tc>
                  <a:txBody>
                    <a:bodyPr/>
                    <a:lstStyle/>
                    <a:p>
                      <a:pPr algn="l"/>
                      <a:r>
                        <a:rPr lang="en-US" sz="1100" b="1" i="0" dirty="0" smtClean="0">
                          <a:latin typeface="Arial Narrow"/>
                          <a:cs typeface="Arial Narrow"/>
                        </a:rPr>
                        <a:t>Internal</a:t>
                      </a:r>
                      <a:endParaRPr lang="en-US" sz="1100" b="1" i="0" dirty="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i="0" dirty="0" smtClean="0">
                          <a:latin typeface="Arial Narrow"/>
                          <a:cs typeface="Arial Narrow"/>
                        </a:rPr>
                        <a:t>40%</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i="0" dirty="0" smtClean="0">
                          <a:latin typeface="Arial Narrow"/>
                          <a:cs typeface="Arial Narrow"/>
                        </a:rPr>
                        <a:t>Excel in channel management</a:t>
                      </a:r>
                    </a:p>
                    <a:p>
                      <a:pPr algn="l"/>
                      <a:endParaRPr lang="en-US" sz="1100" b="0" i="0" dirty="0" smtClean="0">
                        <a:latin typeface="Arial Narrow"/>
                        <a:cs typeface="Arial Narrow"/>
                      </a:endParaRPr>
                    </a:p>
                    <a:p>
                      <a:pPr algn="l"/>
                      <a:endParaRPr lang="en-US" sz="1100" b="0" i="0" dirty="0" smtClean="0">
                        <a:latin typeface="Arial Narrow"/>
                        <a:cs typeface="Arial Narrow"/>
                      </a:endParaRPr>
                    </a:p>
                    <a:p>
                      <a:pPr algn="l"/>
                      <a:r>
                        <a:rPr lang="en-US" sz="1100" b="0" i="0" dirty="0" smtClean="0">
                          <a:latin typeface="Arial Narrow"/>
                          <a:cs typeface="Arial Narrow"/>
                        </a:rPr>
                        <a:t>Optimize sales force management development</a:t>
                      </a:r>
                    </a:p>
                    <a:p>
                      <a:pPr algn="l"/>
                      <a:r>
                        <a:rPr lang="en-US" sz="1100" b="0" i="0" dirty="0" smtClean="0">
                          <a:latin typeface="Arial Narrow"/>
                          <a:cs typeface="Arial Narrow"/>
                        </a:rPr>
                        <a:t>Service integration/alignment</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Tracking versus channel strategy</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Retail</a:t>
                      </a:r>
                      <a:r>
                        <a:rPr lang="en-US" sz="1100" b="0" i="0" baseline="0" dirty="0" smtClean="0">
                          <a:latin typeface="Arial Narrow"/>
                          <a:cs typeface="Arial Narrow"/>
                        </a:rPr>
                        <a:t>    • Wholesale    • Fuels support    </a:t>
                      </a:r>
                      <a:br>
                        <a:rPr lang="en-US" sz="1100" b="0" i="0" baseline="0" dirty="0" smtClean="0">
                          <a:latin typeface="Arial Narrow"/>
                          <a:cs typeface="Arial Narrow"/>
                        </a:rPr>
                      </a:br>
                      <a:r>
                        <a:rPr lang="en-US" sz="1100" b="0" i="0" baseline="0" dirty="0" smtClean="0">
                          <a:latin typeface="Arial Narrow"/>
                          <a:cs typeface="Arial Narrow"/>
                        </a:rPr>
                        <a:t>• Training    • Real estate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baseline="0" dirty="0" smtClean="0">
                          <a:latin typeface="Arial Narrow"/>
                          <a:cs typeface="Arial Narrow"/>
                        </a:rPr>
                        <a:t>Area manager development index</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baseline="0" dirty="0" smtClean="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baseline="0" dirty="0" smtClean="0">
                          <a:latin typeface="Arial Narrow"/>
                          <a:cs typeface="Arial Narrow"/>
                        </a:rPr>
                        <a:t>Quality service forums</a:t>
                      </a:r>
                      <a:endParaRPr lang="en-US" sz="1100" b="0"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dirty="0" smtClean="0">
                        <a:latin typeface="Arial Narrow"/>
                        <a:cs typeface="Arial Narrow"/>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8749">
                <a:tc>
                  <a:txBody>
                    <a:bodyPr/>
                    <a:lstStyle/>
                    <a:p>
                      <a:pPr algn="l"/>
                      <a:r>
                        <a:rPr lang="en-US" sz="1100" b="1" i="0" dirty="0" smtClean="0">
                          <a:latin typeface="Arial Narrow"/>
                          <a:cs typeface="Arial Narrow"/>
                        </a:rPr>
                        <a:t>Learning </a:t>
                      </a:r>
                      <a:br>
                        <a:rPr lang="en-US" sz="1100" b="1" i="0" dirty="0" smtClean="0">
                          <a:latin typeface="Arial Narrow"/>
                          <a:cs typeface="Arial Narrow"/>
                        </a:rPr>
                      </a:br>
                      <a:r>
                        <a:rPr lang="en-US" sz="1100" b="1" i="0" dirty="0" smtClean="0">
                          <a:latin typeface="Arial Narrow"/>
                          <a:cs typeface="Arial Narrow"/>
                        </a:rPr>
                        <a:t>and Growth</a:t>
                      </a:r>
                      <a:endParaRPr lang="en-US" sz="1100" b="1" i="0" dirty="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i="0" dirty="0" smtClean="0">
                          <a:latin typeface="Arial Narrow"/>
                          <a:cs typeface="Arial Narrow"/>
                        </a:rPr>
                        <a:t>20%</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i="0" dirty="0" smtClean="0">
                          <a:latin typeface="Arial Narrow"/>
                          <a:cs typeface="Arial Narrow"/>
                        </a:rPr>
                        <a:t>Core</a:t>
                      </a:r>
                      <a:r>
                        <a:rPr lang="en-US" sz="1100" b="0" i="0" baseline="0" dirty="0" smtClean="0">
                          <a:latin typeface="Arial Narrow"/>
                          <a:cs typeface="Arial Narrow"/>
                        </a:rPr>
                        <a:t> competencies and skills</a:t>
                      </a:r>
                    </a:p>
                    <a:p>
                      <a:pPr algn="l"/>
                      <a:endParaRPr lang="en-US" sz="1100" b="0" i="0" baseline="0" dirty="0" smtClean="0">
                        <a:latin typeface="Arial Narrow"/>
                        <a:cs typeface="Arial Narrow"/>
                      </a:endParaRPr>
                    </a:p>
                    <a:p>
                      <a:pPr algn="l"/>
                      <a:endParaRPr lang="en-US" sz="1100" b="0" i="0" baseline="0" dirty="0" smtClean="0">
                        <a:latin typeface="Arial Narrow"/>
                        <a:cs typeface="Arial Narrow"/>
                      </a:endParaRPr>
                    </a:p>
                    <a:p>
                      <a:pPr algn="l"/>
                      <a:r>
                        <a:rPr lang="en-US" sz="1100" b="0" i="0" baseline="0" dirty="0" smtClean="0">
                          <a:latin typeface="Arial Narrow"/>
                          <a:cs typeface="Arial Narrow"/>
                        </a:rPr>
                        <a:t>Organizational involvement/</a:t>
                      </a:r>
                      <a:br>
                        <a:rPr lang="en-US" sz="1100" b="0" i="0" baseline="0" dirty="0" smtClean="0">
                          <a:latin typeface="Arial Narrow"/>
                          <a:cs typeface="Arial Narrow"/>
                        </a:rPr>
                      </a:br>
                      <a:r>
                        <a:rPr lang="en-US" sz="1100" b="0" i="0" baseline="0" dirty="0" smtClean="0">
                          <a:latin typeface="Arial Narrow"/>
                          <a:cs typeface="Arial Narrow"/>
                        </a:rPr>
                        <a:t>scorecard understanding</a:t>
                      </a:r>
                      <a:endParaRPr lang="en-US" sz="1100" b="0"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Personnel development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latin typeface="Arial Narrow"/>
                          <a:cs typeface="Arial Narrow"/>
                        </a:rPr>
                        <a:t>• 360°</a:t>
                      </a:r>
                      <a:r>
                        <a:rPr lang="en-US" sz="1100" b="0" i="0" baseline="0" dirty="0" smtClean="0">
                          <a:latin typeface="Arial Narrow"/>
                          <a:cs typeface="Arial Narrow"/>
                        </a:rPr>
                        <a:t> feedback on all employees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baseline="0" dirty="0" smtClean="0">
                          <a:latin typeface="Arial Narrow"/>
                          <a:cs typeface="Arial Narrow"/>
                        </a:rPr>
                        <a:t>• Competency plan on employees executed</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baseline="0" dirty="0" smtClean="0">
                          <a:latin typeface="Arial Narrow"/>
                          <a:cs typeface="Arial Narrow"/>
                        </a:rPr>
                        <a:t>Idea generation index</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baseline="0" dirty="0" smtClean="0">
                          <a:latin typeface="Arial Narrow"/>
                          <a:cs typeface="Arial Narrow"/>
                        </a:rPr>
                        <a:t>Quarterly climate survey</a:t>
                      </a:r>
                      <a:endParaRPr lang="en-US" sz="1100" b="0" i="0" dirty="0" smtClean="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bl>
          </a:graphicData>
        </a:graphic>
      </p:graphicFrame>
      <p:grpSp>
        <p:nvGrpSpPr>
          <p:cNvPr id="8" name="Group 7"/>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Types of Control – Firm Functioning</a:t>
            </a:r>
            <a:endParaRPr lang="en-US" sz="2800" dirty="0">
              <a:solidFill>
                <a:schemeClr val="bg1"/>
              </a:solidFill>
              <a:latin typeface="Arial Narrow"/>
              <a:cs typeface="Arial Narrow"/>
            </a:endParaRPr>
          </a:p>
        </p:txBody>
      </p:sp>
      <p:sp>
        <p:nvSpPr>
          <p:cNvPr id="5" name="TextBox 4"/>
          <p:cNvSpPr txBox="1"/>
          <p:nvPr/>
        </p:nvSpPr>
        <p:spPr>
          <a:xfrm>
            <a:off x="938696" y="1600200"/>
            <a:ext cx="7310583" cy="4170373"/>
          </a:xfrm>
          <a:prstGeom prst="rect">
            <a:avLst/>
          </a:prstGeom>
          <a:noFill/>
        </p:spPr>
        <p:txBody>
          <a:bodyPr wrap="square" lIns="0" tIns="0" rIns="0" bIns="0" rtlCol="0">
            <a:spAutoFit/>
          </a:bodyPr>
          <a:lstStyle/>
          <a:p>
            <a:pPr defTabSz="454025">
              <a:spcBef>
                <a:spcPts val="1200"/>
              </a:spcBef>
              <a:tabLst>
                <a:tab pos="1825625" algn="l"/>
              </a:tabLst>
            </a:pPr>
            <a:r>
              <a:rPr lang="en-US" sz="2400" b="1" dirty="0" smtClean="0">
                <a:latin typeface="Arial Narrow"/>
                <a:cs typeface="Arial Narrow"/>
              </a:rPr>
              <a:t>Balanced Scorecard</a:t>
            </a:r>
          </a:p>
          <a:p>
            <a:pPr marL="461963" indent="-223838" defTabSz="454025">
              <a:spcBef>
                <a:spcPts val="1200"/>
              </a:spcBef>
              <a:tabLst>
                <a:tab pos="1825625" algn="l"/>
              </a:tabLst>
            </a:pPr>
            <a:r>
              <a:rPr lang="en-US" dirty="0" smtClean="0">
                <a:latin typeface="Arial Narrow"/>
                <a:cs typeface="Arial Narrow"/>
              </a:rPr>
              <a:t>•	Monitor and control problems addressed</a:t>
            </a:r>
          </a:p>
          <a:p>
            <a:pPr marL="461963" indent="-223838" defTabSz="454025">
              <a:spcBef>
                <a:spcPts val="1200"/>
              </a:spcBef>
              <a:tabLst>
                <a:tab pos="1825625" algn="l"/>
              </a:tabLst>
            </a:pPr>
            <a:r>
              <a:rPr lang="en-US" dirty="0" smtClean="0">
                <a:latin typeface="Arial Narrow"/>
                <a:cs typeface="Arial Narrow"/>
              </a:rPr>
              <a:t>•	Candidate measures</a:t>
            </a:r>
          </a:p>
          <a:p>
            <a:pPr marL="461963" indent="-223838" defTabSz="454025">
              <a:spcBef>
                <a:spcPts val="1200"/>
              </a:spcBef>
              <a:tabLst>
                <a:tab pos="1825625" algn="l"/>
              </a:tabLst>
            </a:pPr>
            <a:r>
              <a:rPr lang="en-US" dirty="0" smtClean="0">
                <a:latin typeface="Arial Narrow"/>
                <a:cs typeface="Arial Narrow"/>
              </a:rPr>
              <a:t>•	Illustration</a:t>
            </a:r>
          </a:p>
          <a:p>
            <a:pPr marL="461963" indent="-223838" defTabSz="454025">
              <a:spcBef>
                <a:spcPts val="1200"/>
              </a:spcBef>
              <a:tabLst>
                <a:tab pos="1825625" algn="l"/>
              </a:tabLst>
            </a:pPr>
            <a:r>
              <a:rPr lang="en-US" sz="2000" b="1" dirty="0" smtClean="0">
                <a:latin typeface="Arial Narrow"/>
                <a:cs typeface="Arial Narrow"/>
              </a:rPr>
              <a:t>•	Most commonly used measures</a:t>
            </a:r>
          </a:p>
          <a:p>
            <a:pPr marL="682625" indent="-223838" defTabSz="454025">
              <a:spcBef>
                <a:spcPts val="600"/>
              </a:spcBef>
              <a:tabLst>
                <a:tab pos="1825625" algn="l"/>
              </a:tabLst>
            </a:pPr>
            <a:r>
              <a:rPr lang="en-US" b="1" dirty="0" smtClean="0">
                <a:latin typeface="Arial Narrow"/>
                <a:cs typeface="Arial Narrow"/>
              </a:rPr>
              <a:t>•	market share – hard output measure</a:t>
            </a:r>
          </a:p>
          <a:p>
            <a:pPr marL="682625" indent="-223838" defTabSz="454025">
              <a:spcBef>
                <a:spcPts val="600"/>
              </a:spcBef>
              <a:tabLst>
                <a:tab pos="1825625" algn="l"/>
              </a:tabLst>
            </a:pPr>
            <a:r>
              <a:rPr lang="en-US" b="1" dirty="0" smtClean="0">
                <a:latin typeface="Arial Narrow"/>
                <a:cs typeface="Arial Narrow"/>
              </a:rPr>
              <a:t>•	customer satisfaction relative to competition – soft output measure</a:t>
            </a:r>
          </a:p>
          <a:p>
            <a:pPr marL="682625" indent="-223838" defTabSz="454025">
              <a:spcBef>
                <a:spcPts val="600"/>
              </a:spcBef>
              <a:tabLst>
                <a:tab pos="1825625" algn="l"/>
              </a:tabLst>
            </a:pPr>
            <a:r>
              <a:rPr lang="en-US" b="1" dirty="0" smtClean="0">
                <a:latin typeface="Arial Narrow"/>
                <a:cs typeface="Arial Narrow"/>
              </a:rPr>
              <a:t>•	customer retention versus industry averages – hard output measure</a:t>
            </a:r>
          </a:p>
          <a:p>
            <a:pPr marL="682625" indent="-223838" defTabSz="454025">
              <a:spcBef>
                <a:spcPts val="600"/>
              </a:spcBef>
              <a:tabLst>
                <a:tab pos="1825625" algn="l"/>
              </a:tabLst>
            </a:pPr>
            <a:r>
              <a:rPr lang="en-US" b="1" dirty="0" smtClean="0">
                <a:latin typeface="Arial Narrow"/>
                <a:cs typeface="Arial Narrow"/>
              </a:rPr>
              <a:t>•	investment as a percentage of sales (I/S ratio) – hard input measure</a:t>
            </a:r>
          </a:p>
          <a:p>
            <a:pPr marL="682625" indent="-223838" defTabSz="454025">
              <a:spcBef>
                <a:spcPts val="600"/>
              </a:spcBef>
              <a:tabLst>
                <a:tab pos="1825625" algn="l"/>
              </a:tabLst>
            </a:pPr>
            <a:r>
              <a:rPr lang="en-US" b="1" dirty="0" smtClean="0">
                <a:latin typeface="Arial Narrow"/>
                <a:cs typeface="Arial Narrow"/>
              </a:rPr>
              <a:t>•	employee attitudes and retention (especially customer-facing </a:t>
            </a:r>
            <a:br>
              <a:rPr lang="en-US" b="1" dirty="0" smtClean="0">
                <a:latin typeface="Arial Narrow"/>
                <a:cs typeface="Arial Narrow"/>
              </a:rPr>
            </a:br>
            <a:r>
              <a:rPr lang="en-US" b="1" dirty="0" smtClean="0">
                <a:latin typeface="Arial Narrow"/>
                <a:cs typeface="Arial Narrow"/>
              </a:rPr>
              <a:t>employees) – soft and hard intermediate measures</a:t>
            </a:r>
          </a:p>
        </p:txBody>
      </p:sp>
      <p:grpSp>
        <p:nvGrpSpPr>
          <p:cNvPr id="7" name="Group 6"/>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a:solidFill>
                <a:schemeClr val="bg1"/>
              </a:solidFill>
              <a:latin typeface="Arial Narrow"/>
              <a:cs typeface="Arial Narrow"/>
            </a:endParaRPr>
          </a:p>
          <a:p>
            <a:pPr algn="r"/>
            <a:r>
              <a:rPr lang="en-US" sz="2800" dirty="0">
                <a:solidFill>
                  <a:schemeClr val="bg1"/>
                </a:solidFill>
                <a:latin typeface="Arial Narrow"/>
                <a:cs typeface="Arial Narrow"/>
              </a:rPr>
              <a:t>Monitoring, Controlling Firm Performance, Functioning</a:t>
            </a:r>
            <a:endParaRPr lang="en-US" sz="2800" dirty="0">
              <a:solidFill>
                <a:schemeClr val="bg1"/>
              </a:solidFill>
              <a:latin typeface="Arial Narrow"/>
              <a:cs typeface="Arial Narrow"/>
            </a:endParaRPr>
          </a:p>
        </p:txBody>
      </p:sp>
      <p:sp>
        <p:nvSpPr>
          <p:cNvPr id="8" name="TextBox 7"/>
          <p:cNvSpPr txBox="1"/>
          <p:nvPr/>
        </p:nvSpPr>
        <p:spPr>
          <a:xfrm>
            <a:off x="938696" y="1600200"/>
            <a:ext cx="7971784" cy="1846659"/>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a:t>
            </a:r>
            <a:r>
              <a:rPr lang="en-US" sz="2000" b="1" dirty="0" smtClean="0">
                <a:latin typeface="Arial Narrow"/>
                <a:cs typeface="Arial Narrow"/>
              </a:rPr>
              <a:t>Key Principles </a:t>
            </a:r>
            <a:r>
              <a:rPr lang="en-US" sz="2000" b="1" dirty="0" smtClean="0">
                <a:latin typeface="Arial Narrow"/>
                <a:cs typeface="Arial Narrow"/>
              </a:rPr>
              <a:t>of </a:t>
            </a:r>
            <a:r>
              <a:rPr lang="en-US" sz="2000" b="1" dirty="0" smtClean="0">
                <a:latin typeface="Arial Narrow"/>
                <a:cs typeface="Arial Narrow"/>
              </a:rPr>
              <a:t>Monitor/Control Processes</a:t>
            </a:r>
            <a:endParaRPr lang="en-US" sz="2000" b="1" dirty="0" smtClean="0">
              <a:latin typeface="Arial Narrow"/>
              <a:cs typeface="Arial Narrow"/>
            </a:endParaRPr>
          </a:p>
          <a:p>
            <a:pPr marL="682625" indent="-223838" defTabSz="454025">
              <a:spcBef>
                <a:spcPts val="1200"/>
              </a:spcBef>
              <a:tabLst>
                <a:tab pos="1825625" algn="l"/>
              </a:tabLst>
            </a:pPr>
            <a:r>
              <a:rPr lang="en-US" sz="2000" b="1" dirty="0" smtClean="0">
                <a:latin typeface="Arial Narrow"/>
                <a:cs typeface="Arial Narrow"/>
              </a:rPr>
              <a:t>•	The </a:t>
            </a:r>
            <a:r>
              <a:rPr lang="en-US" sz="2000" b="1" dirty="0" smtClean="0">
                <a:latin typeface="Arial Narrow"/>
                <a:cs typeface="Arial Narrow"/>
              </a:rPr>
              <a:t>Monitor/Control </a:t>
            </a:r>
            <a:r>
              <a:rPr lang="en-US" sz="2000" b="1" dirty="0" smtClean="0">
                <a:latin typeface="Arial Narrow"/>
                <a:cs typeface="Arial Narrow"/>
              </a:rPr>
              <a:t>Process</a:t>
            </a:r>
          </a:p>
          <a:p>
            <a:pPr marL="682625" indent="-223838" defTabSz="454025">
              <a:spcBef>
                <a:spcPts val="1200"/>
              </a:spcBef>
              <a:tabLst>
                <a:tab pos="1825625" algn="l"/>
              </a:tabLst>
            </a:pPr>
            <a:r>
              <a:rPr lang="en-US" sz="2000" b="1" dirty="0" smtClean="0">
                <a:latin typeface="Arial Narrow"/>
                <a:cs typeface="Arial Narrow"/>
              </a:rPr>
              <a:t>•	Types of Control</a:t>
            </a:r>
          </a:p>
        </p:txBody>
      </p:sp>
      <p:grpSp>
        <p:nvGrpSpPr>
          <p:cNvPr id="7" name="Group 6"/>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599" y="1600200"/>
            <a:ext cx="6989913" cy="1985159"/>
          </a:xfrm>
          <a:prstGeom prst="rect">
            <a:avLst/>
          </a:prstGeom>
          <a:noFill/>
        </p:spPr>
        <p:txBody>
          <a:bodyPr wrap="square" lIns="0" tIns="0" rIns="0" bIns="0" rtlCol="0">
            <a:spAutoFit/>
          </a:bodyPr>
          <a:lstStyle/>
          <a:p>
            <a:r>
              <a:rPr lang="en-US" cap="all" dirty="0" smtClean="0">
                <a:latin typeface="Arial Narrow"/>
                <a:cs typeface="Arial Narrow"/>
              </a:rPr>
              <a:t>Chapter 24</a:t>
            </a:r>
          </a:p>
          <a:p>
            <a:pPr>
              <a:spcBef>
                <a:spcPts val="1800"/>
              </a:spcBef>
            </a:pPr>
            <a:r>
              <a:rPr lang="en-US" sz="4800" dirty="0" smtClean="0">
                <a:latin typeface="Arial Narrow"/>
                <a:cs typeface="Arial Narrow"/>
              </a:rPr>
              <a:t>Monitoring, Controlling </a:t>
            </a:r>
            <a:br>
              <a:rPr lang="en-US" sz="4800" dirty="0" smtClean="0">
                <a:latin typeface="Arial Narrow"/>
                <a:cs typeface="Arial Narrow"/>
              </a:rPr>
            </a:br>
            <a:r>
              <a:rPr lang="en-US" sz="4800" dirty="0" smtClean="0">
                <a:latin typeface="Arial Narrow"/>
                <a:cs typeface="Arial Narrow"/>
              </a:rPr>
              <a:t>Firm </a:t>
            </a:r>
            <a:r>
              <a:rPr lang="en-US" sz="4800" dirty="0" smtClean="0">
                <a:latin typeface="Arial Narrow"/>
                <a:cs typeface="Arial Narrow"/>
              </a:rPr>
              <a:t>Performance, </a:t>
            </a:r>
            <a:r>
              <a:rPr lang="en-US" sz="4800" dirty="0">
                <a:latin typeface="Arial Narrow"/>
                <a:cs typeface="Arial Narrow"/>
              </a:rPr>
              <a:t>Functioning</a:t>
            </a:r>
            <a:endParaRPr lang="en-US" sz="4800" dirty="0" smtClean="0">
              <a:latin typeface="Arial Narrow"/>
              <a:cs typeface="Arial Narrow"/>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grpSp>
        <p:nvGrpSpPr>
          <p:cNvPr id="17" name="Group 16"/>
          <p:cNvGrpSpPr/>
          <p:nvPr/>
        </p:nvGrpSpPr>
        <p:grpSpPr>
          <a:xfrm>
            <a:off x="1371599" y="3902964"/>
            <a:ext cx="6207552" cy="1445003"/>
            <a:chOff x="136772" y="3872484"/>
            <a:chExt cx="7463482" cy="1737360"/>
          </a:xfrm>
        </p:grpSpPr>
        <p:pic>
          <p:nvPicPr>
            <p:cNvPr id="18" name="Picture 17" descr="TVM Cover 4th edition.jpg"/>
            <p:cNvPicPr>
              <a:picLocks noChangeAspect="1"/>
            </p:cNvPicPr>
            <p:nvPr/>
          </p:nvPicPr>
          <p:blipFill>
            <a:blip r:embed="rId3"/>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19" name="Picture 18" descr="CMF 2015 Cover 4th edition.jpg"/>
            <p:cNvPicPr>
              <a:picLocks noChangeAspect="1"/>
            </p:cNvPicPr>
            <p:nvPr/>
          </p:nvPicPr>
          <p:blipFill>
            <a:blip r:embed="rId4"/>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20" name="Picture 19" descr="MM21c 2015 Cover 4th edition.jpg"/>
            <p:cNvPicPr>
              <a:picLocks noChangeAspect="1"/>
            </p:cNvPicPr>
            <p:nvPr/>
          </p:nvPicPr>
          <p:blipFill>
            <a:blip r:embed="rId5"/>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21" name="Picture 20" descr="TVM Cover 4th edition.jpg"/>
            <p:cNvPicPr>
              <a:picLocks noChangeAspect="1"/>
            </p:cNvPicPr>
            <p:nvPr/>
          </p:nvPicPr>
          <p:blipFill>
            <a:blip r:embed="rId6"/>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2" name="Picture 21" descr="TVM Cover 4th edition.jpg"/>
            <p:cNvPicPr>
              <a:picLocks noChangeAspect="1"/>
            </p:cNvPicPr>
            <p:nvPr/>
          </p:nvPicPr>
          <p:blipFill>
            <a:blip r:embed="rId7"/>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Chapter Roadmap</a:t>
            </a:r>
            <a:endParaRPr lang="en-US" sz="2800" dirty="0">
              <a:solidFill>
                <a:schemeClr val="bg1"/>
              </a:solidFill>
              <a:latin typeface="Arial Narrow"/>
              <a:cs typeface="Arial Narrow"/>
            </a:endParaRPr>
          </a:p>
        </p:txBody>
      </p:sp>
      <p:graphicFrame>
        <p:nvGraphicFramePr>
          <p:cNvPr id="15" name="Table 14"/>
          <p:cNvGraphicFramePr>
            <a:graphicFrameLocks noGrp="1"/>
          </p:cNvGraphicFramePr>
          <p:nvPr>
            <p:extLst>
              <p:ext uri="{D42A27DB-BD31-4B8C-83A1-F6EECF244321}">
                <p14:modId xmlns:p14="http://schemas.microsoft.com/office/powerpoint/2010/main" val="1322235115"/>
              </p:ext>
            </p:extLst>
          </p:nvPr>
        </p:nvGraphicFramePr>
        <p:xfrm>
          <a:off x="905762" y="1493107"/>
          <a:ext cx="7339062" cy="2077720"/>
        </p:xfrm>
        <a:graphic>
          <a:graphicData uri="http://schemas.openxmlformats.org/drawingml/2006/table">
            <a:tbl>
              <a:tblPr firstRow="1" bandRow="1">
                <a:tableStyleId>{5C22544A-7EE6-4342-B048-85BDC9FD1C3A}</a:tableStyleId>
              </a:tblPr>
              <a:tblGrid>
                <a:gridCol w="3669531"/>
                <a:gridCol w="3669531"/>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a:cs typeface="Arial Narrow"/>
                        </a:rPr>
                        <a:t>Key Principles of Monitor/Control</a:t>
                      </a:r>
                      <a:r>
                        <a:rPr lang="en-US" sz="1200" b="1" baseline="0" dirty="0" smtClean="0">
                          <a:solidFill>
                            <a:schemeClr val="bg1"/>
                          </a:solidFill>
                          <a:latin typeface="Arial Narrow"/>
                          <a:cs typeface="Arial Narrow"/>
                        </a:rPr>
                        <a:t> Processes</a:t>
                      </a:r>
                      <a:endParaRPr lang="en-US" sz="1200" b="1" dirty="0" smtClean="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200" b="1" dirty="0" smtClean="0">
                          <a:solidFill>
                            <a:schemeClr val="bg1"/>
                          </a:solidFill>
                          <a:latin typeface="Arial Narrow"/>
                          <a:cs typeface="Arial Narrow"/>
                        </a:rPr>
                        <a:t>Critical Elements of the Monitor/Control Process</a:t>
                      </a:r>
                      <a:endParaRPr lang="en-US" sz="12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r>
              <a:tr h="370840">
                <a:tc>
                  <a:txBody>
                    <a:bodyPr/>
                    <a:lstStyle/>
                    <a:p>
                      <a:pPr marL="115888" indent="-115888">
                        <a:spcBef>
                          <a:spcPts val="300"/>
                        </a:spcBef>
                        <a:buFont typeface="+mj-lt"/>
                        <a:buNone/>
                      </a:pPr>
                      <a:r>
                        <a:rPr lang="en-US" sz="1200" b="1" dirty="0" smtClean="0">
                          <a:solidFill>
                            <a:schemeClr val="tx1"/>
                          </a:solidFill>
                          <a:latin typeface="Arial Narrow"/>
                          <a:cs typeface="Arial Narrow"/>
                        </a:rPr>
                        <a:t>Focus on Market </a:t>
                      </a:r>
                      <a:r>
                        <a:rPr lang="en-US" sz="1200" b="1" dirty="0" smtClean="0">
                          <a:solidFill>
                            <a:schemeClr val="tx1"/>
                          </a:solidFill>
                          <a:latin typeface="Arial Narrow"/>
                          <a:cs typeface="Arial Narrow"/>
                        </a:rPr>
                        <a:t>Levers; Develop </a:t>
                      </a:r>
                      <a:r>
                        <a:rPr lang="en-US" sz="1200" b="1" dirty="0" smtClean="0">
                          <a:solidFill>
                            <a:schemeClr val="tx1"/>
                          </a:solidFill>
                          <a:latin typeface="Arial Narrow"/>
                          <a:cs typeface="Arial Narrow"/>
                        </a:rPr>
                        <a:t>Alternative Plans</a:t>
                      </a:r>
                    </a:p>
                    <a:p>
                      <a:pPr marL="115888" indent="-115888">
                        <a:spcBef>
                          <a:spcPts val="300"/>
                        </a:spcBef>
                        <a:buFont typeface="+mj-lt"/>
                        <a:buNone/>
                      </a:pPr>
                      <a:r>
                        <a:rPr lang="en-US" sz="1200" b="1" dirty="0" smtClean="0">
                          <a:solidFill>
                            <a:schemeClr val="tx1"/>
                          </a:solidFill>
                          <a:latin typeface="Arial Narrow"/>
                          <a:cs typeface="Arial Narrow"/>
                        </a:rPr>
                        <a:t>Generally, Implement </a:t>
                      </a:r>
                      <a:r>
                        <a:rPr lang="en-US" sz="1200" b="1" dirty="0" smtClean="0">
                          <a:solidFill>
                            <a:schemeClr val="tx1"/>
                          </a:solidFill>
                          <a:latin typeface="Arial Narrow"/>
                          <a:cs typeface="Arial Narrow"/>
                        </a:rPr>
                        <a:t>Steering </a:t>
                      </a:r>
                      <a:r>
                        <a:rPr lang="en-US" sz="1200" b="1" dirty="0" smtClean="0">
                          <a:solidFill>
                            <a:schemeClr val="tx1"/>
                          </a:solidFill>
                          <a:latin typeface="Arial Narrow"/>
                          <a:cs typeface="Arial Narrow"/>
                        </a:rPr>
                        <a:t>Control, Not </a:t>
                      </a:r>
                      <a:r>
                        <a:rPr lang="en-US" sz="1200" b="1" dirty="0" err="1" smtClean="0">
                          <a:solidFill>
                            <a:schemeClr val="tx1"/>
                          </a:solidFill>
                          <a:latin typeface="Arial Narrow"/>
                          <a:cs typeface="Arial Narrow"/>
                        </a:rPr>
                        <a:t>Postaction</a:t>
                      </a:r>
                      <a:r>
                        <a:rPr lang="en-US" sz="1200" b="1" dirty="0" smtClean="0">
                          <a:solidFill>
                            <a:schemeClr val="tx1"/>
                          </a:solidFill>
                          <a:latin typeface="Arial Narrow"/>
                          <a:cs typeface="Arial Narrow"/>
                        </a:rPr>
                        <a:t> </a:t>
                      </a:r>
                      <a:r>
                        <a:rPr lang="en-US" sz="1200" b="1" dirty="0" smtClean="0">
                          <a:solidFill>
                            <a:schemeClr val="tx1"/>
                          </a:solidFill>
                          <a:latin typeface="Arial Narrow"/>
                          <a:cs typeface="Arial Narrow"/>
                        </a:rPr>
                        <a:t>Control</a:t>
                      </a:r>
                    </a:p>
                    <a:p>
                      <a:pPr marL="115888" indent="-115888">
                        <a:spcBef>
                          <a:spcPts val="300"/>
                        </a:spcBef>
                        <a:buFont typeface="+mj-lt"/>
                        <a:buNone/>
                      </a:pPr>
                      <a:r>
                        <a:rPr lang="en-US" sz="1200" b="1" dirty="0" smtClean="0">
                          <a:solidFill>
                            <a:schemeClr val="tx1"/>
                          </a:solidFill>
                          <a:latin typeface="Arial Narrow"/>
                          <a:cs typeface="Arial Narrow"/>
                        </a:rPr>
                        <a:t>Use the Right Performance Measures at the Right Organizational Levels</a:t>
                      </a:r>
                    </a:p>
                    <a:p>
                      <a:pPr marL="115888" indent="-115888">
                        <a:spcBef>
                          <a:spcPts val="300"/>
                        </a:spcBef>
                        <a:buFont typeface="+mj-lt"/>
                        <a:buNone/>
                      </a:pPr>
                      <a:r>
                        <a:rPr lang="en-US" sz="1200" b="1" dirty="0" smtClean="0">
                          <a:solidFill>
                            <a:schemeClr val="tx1"/>
                          </a:solidFill>
                          <a:latin typeface="Arial Narrow"/>
                          <a:cs typeface="Arial Narrow"/>
                        </a:rPr>
                        <a:t>Model</a:t>
                      </a:r>
                      <a:r>
                        <a:rPr lang="en-US" sz="1200" b="1" baseline="0" dirty="0" smtClean="0">
                          <a:solidFill>
                            <a:schemeClr val="tx1"/>
                          </a:solidFill>
                          <a:latin typeface="Arial Narrow"/>
                          <a:cs typeface="Arial Narrow"/>
                        </a:rPr>
                        <a:t> Relationships </a:t>
                      </a:r>
                      <a:r>
                        <a:rPr lang="en-US" sz="1200" b="1" baseline="0" dirty="0" smtClean="0">
                          <a:solidFill>
                            <a:schemeClr val="tx1"/>
                          </a:solidFill>
                          <a:latin typeface="Arial Narrow"/>
                          <a:cs typeface="Arial Narrow"/>
                        </a:rPr>
                        <a:t>among </a:t>
                      </a:r>
                      <a:r>
                        <a:rPr lang="en-US" sz="1200" b="1" baseline="0" dirty="0" smtClean="0">
                          <a:solidFill>
                            <a:schemeClr val="tx1"/>
                          </a:solidFill>
                          <a:latin typeface="Arial Narrow"/>
                          <a:cs typeface="Arial Narrow"/>
                        </a:rPr>
                        <a:t>Input, Intermediate, </a:t>
                      </a:r>
                      <a:r>
                        <a:rPr lang="en-US" sz="1200" b="1" baseline="0" dirty="0" smtClean="0">
                          <a:solidFill>
                            <a:schemeClr val="tx1"/>
                          </a:solidFill>
                          <a:latin typeface="Arial Narrow"/>
                          <a:cs typeface="Arial Narrow"/>
                        </a:rPr>
                        <a:t>Output </a:t>
                      </a:r>
                      <a:r>
                        <a:rPr lang="en-US" sz="1200" b="1" baseline="0" dirty="0" smtClean="0">
                          <a:solidFill>
                            <a:schemeClr val="tx1"/>
                          </a:solidFill>
                          <a:latin typeface="Arial Narrow"/>
                          <a:cs typeface="Arial Narrow"/>
                        </a:rPr>
                        <a:t>Measures</a:t>
                      </a:r>
                    </a:p>
                    <a:p>
                      <a:pPr marL="115888" indent="-115888">
                        <a:spcBef>
                          <a:spcPts val="300"/>
                        </a:spcBef>
                        <a:buFont typeface="+mj-lt"/>
                        <a:buNone/>
                      </a:pPr>
                      <a:r>
                        <a:rPr lang="en-US" sz="1200" b="1" baseline="0" dirty="0" smtClean="0">
                          <a:solidFill>
                            <a:schemeClr val="tx1"/>
                          </a:solidFill>
                          <a:latin typeface="Arial Narrow"/>
                          <a:cs typeface="Arial Narrow"/>
                        </a:rPr>
                        <a:t>Tie Compensation to Performance</a:t>
                      </a:r>
                      <a:endParaRPr lang="en-US" sz="1200" b="1"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5888" indent="-115888">
                        <a:spcBef>
                          <a:spcPts val="600"/>
                        </a:spcBef>
                        <a:buFont typeface="+mj-lt"/>
                        <a:buNone/>
                      </a:pPr>
                      <a:endParaRPr lang="en-US" sz="1200" b="0" baseline="0"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303492766"/>
              </p:ext>
            </p:extLst>
          </p:nvPr>
        </p:nvGraphicFramePr>
        <p:xfrm>
          <a:off x="905760" y="3770040"/>
          <a:ext cx="7339064" cy="2631440"/>
        </p:xfrm>
        <a:graphic>
          <a:graphicData uri="http://schemas.openxmlformats.org/drawingml/2006/table">
            <a:tbl>
              <a:tblPr firstRow="1" bandRow="1">
                <a:tableStyleId>{5C22544A-7EE6-4342-B048-85BDC9FD1C3A}</a:tableStyleId>
              </a:tblPr>
              <a:tblGrid>
                <a:gridCol w="1834766"/>
                <a:gridCol w="1834766"/>
                <a:gridCol w="3669532"/>
              </a:tblGrid>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Narrow"/>
                          <a:cs typeface="Arial Narrow"/>
                        </a:rPr>
                        <a:t>Monitoring,</a:t>
                      </a:r>
                      <a:r>
                        <a:rPr lang="en-US" sz="1400" baseline="0" dirty="0" smtClean="0">
                          <a:solidFill>
                            <a:schemeClr val="bg1"/>
                          </a:solidFill>
                          <a:latin typeface="Arial Narrow"/>
                          <a:cs typeface="Arial Narrow"/>
                        </a:rPr>
                        <a:t> </a:t>
                      </a:r>
                      <a:r>
                        <a:rPr lang="en-US" sz="1400" dirty="0" smtClean="0">
                          <a:solidFill>
                            <a:schemeClr val="bg1"/>
                          </a:solidFill>
                          <a:latin typeface="Arial Narrow"/>
                          <a:cs typeface="Arial Narrow"/>
                        </a:rPr>
                        <a:t>Controlling </a:t>
                      </a:r>
                      <a:r>
                        <a:rPr lang="en-US" sz="1400" dirty="0" smtClean="0">
                          <a:solidFill>
                            <a:schemeClr val="bg1"/>
                          </a:solidFill>
                          <a:latin typeface="Arial Narrow"/>
                          <a:cs typeface="Arial Narrow"/>
                        </a:rPr>
                        <a:t>Firm Performance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hMerge="1">
                  <a:txBody>
                    <a:bodyPr/>
                    <a:lstStyle/>
                    <a:p>
                      <a:pPr algn="ctr"/>
                      <a:endParaRPr lang="en-US" sz="1000"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Narrow"/>
                          <a:cs typeface="Arial Narrow"/>
                        </a:rPr>
                        <a:t>Monitoring,</a:t>
                      </a:r>
                      <a:r>
                        <a:rPr lang="en-US" sz="1400" baseline="0" dirty="0" smtClean="0">
                          <a:solidFill>
                            <a:schemeClr val="bg1"/>
                          </a:solidFill>
                          <a:latin typeface="Arial Narrow"/>
                          <a:cs typeface="Arial Narrow"/>
                        </a:rPr>
                        <a:t> </a:t>
                      </a:r>
                      <a:r>
                        <a:rPr lang="en-US" sz="1400" dirty="0" smtClean="0">
                          <a:solidFill>
                            <a:schemeClr val="bg1"/>
                          </a:solidFill>
                          <a:latin typeface="Arial Narrow"/>
                          <a:cs typeface="Arial Narrow"/>
                        </a:rPr>
                        <a:t>Controlling </a:t>
                      </a:r>
                      <a:r>
                        <a:rPr lang="en-US" sz="1400" dirty="0" smtClean="0">
                          <a:solidFill>
                            <a:schemeClr val="bg1"/>
                          </a:solidFill>
                          <a:latin typeface="Arial Narrow"/>
                          <a:cs typeface="Arial Narrow"/>
                        </a:rPr>
                        <a:t>Firm Functioning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a:cs typeface="Arial Narrow"/>
                        </a:rPr>
                        <a:t>Output Measures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200" b="1" dirty="0" smtClean="0">
                          <a:solidFill>
                            <a:schemeClr val="bg1"/>
                          </a:solidFill>
                          <a:latin typeface="Arial Narrow"/>
                          <a:cs typeface="Arial Narrow"/>
                        </a:rPr>
                        <a:t>Intermediate Measures</a:t>
                      </a:r>
                      <a:endParaRPr lang="en-US" sz="12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200" b="1" dirty="0" smtClean="0">
                          <a:solidFill>
                            <a:schemeClr val="bg1"/>
                          </a:solidFill>
                          <a:latin typeface="Arial Narrow"/>
                          <a:cs typeface="Arial Narrow"/>
                        </a:rPr>
                        <a:t>Input Measures</a:t>
                      </a:r>
                      <a:endParaRPr lang="en-US" sz="12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r>
              <a:tr h="370840">
                <a:tc>
                  <a:txBody>
                    <a:bodyPr/>
                    <a:lstStyle/>
                    <a:p>
                      <a:pPr marL="114300" indent="-114300">
                        <a:spcBef>
                          <a:spcPts val="300"/>
                        </a:spcBef>
                      </a:pPr>
                      <a:r>
                        <a:rPr lang="en-US" sz="1200" b="1" dirty="0" smtClean="0">
                          <a:solidFill>
                            <a:schemeClr val="tx1"/>
                          </a:solidFill>
                          <a:latin typeface="Arial Narrow"/>
                          <a:cs typeface="Arial Narrow"/>
                        </a:rPr>
                        <a:t>Internal</a:t>
                      </a:r>
                      <a:r>
                        <a:rPr lang="en-US" sz="1200" b="1" baseline="0" dirty="0" smtClean="0">
                          <a:solidFill>
                            <a:schemeClr val="tx1"/>
                          </a:solidFill>
                          <a:latin typeface="Arial Narrow"/>
                          <a:cs typeface="Arial Narrow"/>
                        </a:rPr>
                        <a:t> Hard Measures: Sales</a:t>
                      </a:r>
                    </a:p>
                    <a:p>
                      <a:pPr marL="114300" indent="-114300">
                        <a:spcBef>
                          <a:spcPts val="300"/>
                        </a:spcBef>
                      </a:pPr>
                      <a:r>
                        <a:rPr lang="en-US" sz="1200" b="1" baseline="0" dirty="0" smtClean="0">
                          <a:solidFill>
                            <a:schemeClr val="tx1"/>
                          </a:solidFill>
                          <a:latin typeface="Arial Narrow"/>
                          <a:cs typeface="Arial Narrow"/>
                        </a:rPr>
                        <a:t>Internal Hard </a:t>
                      </a:r>
                      <a:r>
                        <a:rPr lang="en-US" sz="1200" b="1" baseline="0" dirty="0" smtClean="0">
                          <a:solidFill>
                            <a:schemeClr val="tx1"/>
                          </a:solidFill>
                          <a:latin typeface="Arial Narrow"/>
                          <a:cs typeface="Arial Narrow"/>
                        </a:rPr>
                        <a:t>Measures: </a:t>
                      </a:r>
                      <a:r>
                        <a:rPr lang="en-US" sz="1200" b="1" baseline="0" dirty="0" smtClean="0">
                          <a:solidFill>
                            <a:schemeClr val="tx1"/>
                          </a:solidFill>
                          <a:latin typeface="Arial Narrow"/>
                          <a:cs typeface="Arial Narrow"/>
                        </a:rPr>
                        <a:t>Product Profitability</a:t>
                      </a:r>
                    </a:p>
                    <a:p>
                      <a:pPr marL="114300" indent="-114300">
                        <a:spcBef>
                          <a:spcPts val="300"/>
                        </a:spcBef>
                      </a:pPr>
                      <a:r>
                        <a:rPr lang="en-US" sz="1200" b="1" baseline="0" dirty="0" smtClean="0">
                          <a:solidFill>
                            <a:schemeClr val="tx1"/>
                          </a:solidFill>
                          <a:latin typeface="Arial Narrow"/>
                          <a:cs typeface="Arial Narrow"/>
                        </a:rPr>
                        <a:t>Internal Hard Measures: Customer Profitability</a:t>
                      </a:r>
                    </a:p>
                    <a:p>
                      <a:pPr marL="114300" indent="-114300">
                        <a:spcBef>
                          <a:spcPts val="300"/>
                        </a:spcBef>
                      </a:pPr>
                      <a:r>
                        <a:rPr lang="en-US" sz="1200" b="1" baseline="0" dirty="0" smtClean="0">
                          <a:solidFill>
                            <a:schemeClr val="tx1"/>
                          </a:solidFill>
                          <a:latin typeface="Arial Narrow"/>
                          <a:cs typeface="Arial Narrow"/>
                        </a:rPr>
                        <a:t>External Hard Measures: </a:t>
                      </a:r>
                      <a:br>
                        <a:rPr lang="en-US" sz="1200" b="1" baseline="0" dirty="0" smtClean="0">
                          <a:solidFill>
                            <a:schemeClr val="tx1"/>
                          </a:solidFill>
                          <a:latin typeface="Arial Narrow"/>
                          <a:cs typeface="Arial Narrow"/>
                        </a:rPr>
                      </a:br>
                      <a:r>
                        <a:rPr lang="en-US" sz="1200" b="1" baseline="0" dirty="0" smtClean="0">
                          <a:solidFill>
                            <a:schemeClr val="tx1"/>
                          </a:solidFill>
                          <a:latin typeface="Arial Narrow"/>
                          <a:cs typeface="Arial Narrow"/>
                        </a:rPr>
                        <a:t>Market Share</a:t>
                      </a:r>
                    </a:p>
                    <a:p>
                      <a:pPr marL="114300" indent="-114300">
                        <a:spcBef>
                          <a:spcPts val="300"/>
                        </a:spcBef>
                      </a:pPr>
                      <a:r>
                        <a:rPr lang="en-US" sz="1200" b="1" baseline="0" dirty="0" smtClean="0">
                          <a:solidFill>
                            <a:schemeClr val="tx1"/>
                          </a:solidFill>
                          <a:latin typeface="Arial Narrow"/>
                          <a:cs typeface="Arial Narrow"/>
                        </a:rPr>
                        <a:t>Soft Measures</a:t>
                      </a:r>
                      <a:endParaRPr lang="en-US" sz="1200" b="1" dirty="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7475" indent="-117475">
                        <a:spcBef>
                          <a:spcPts val="300"/>
                        </a:spcBef>
                      </a:pPr>
                      <a:endParaRPr lang="en-US" sz="1200" b="1" baseline="0"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Bef>
                          <a:spcPts val="300"/>
                        </a:spcBef>
                      </a:pPr>
                      <a:r>
                        <a:rPr lang="en-US" sz="1200" b="1" dirty="0" smtClean="0">
                          <a:solidFill>
                            <a:schemeClr val="tx1"/>
                          </a:solidFill>
                          <a:latin typeface="Arial Narrow"/>
                          <a:cs typeface="Arial Narrow"/>
                        </a:rPr>
                        <a:t>Implementation Control</a:t>
                      </a:r>
                    </a:p>
                    <a:p>
                      <a:pPr>
                        <a:spcBef>
                          <a:spcPts val="300"/>
                        </a:spcBef>
                      </a:pPr>
                      <a:r>
                        <a:rPr lang="en-US" sz="1200" b="1" dirty="0" smtClean="0">
                          <a:solidFill>
                            <a:schemeClr val="tx1"/>
                          </a:solidFill>
                          <a:latin typeface="Arial Narrow"/>
                          <a:cs typeface="Arial Narrow"/>
                        </a:rPr>
                        <a:t>Strategy Control</a:t>
                      </a:r>
                    </a:p>
                    <a:p>
                      <a:pPr>
                        <a:spcBef>
                          <a:spcPts val="300"/>
                        </a:spcBef>
                      </a:pPr>
                      <a:r>
                        <a:rPr lang="en-US" sz="1200" b="1" dirty="0" smtClean="0">
                          <a:solidFill>
                            <a:schemeClr val="tx1"/>
                          </a:solidFill>
                          <a:latin typeface="Arial Narrow"/>
                          <a:cs typeface="Arial Narrow"/>
                        </a:rPr>
                        <a:t>Managerial</a:t>
                      </a:r>
                      <a:r>
                        <a:rPr lang="en-US" sz="1200" b="1" baseline="0" dirty="0" smtClean="0">
                          <a:solidFill>
                            <a:schemeClr val="tx1"/>
                          </a:solidFill>
                          <a:latin typeface="Arial Narrow"/>
                          <a:cs typeface="Arial Narrow"/>
                        </a:rPr>
                        <a:t> Process Control</a:t>
                      </a:r>
                      <a:endParaRPr lang="en-US" sz="1200" b="1" dirty="0">
                        <a:solidFill>
                          <a:schemeClr val="bg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pSp>
        <p:nvGrpSpPr>
          <p:cNvPr id="6" name="Group 5"/>
          <p:cNvGrpSpPr/>
          <p:nvPr/>
        </p:nvGrpSpPr>
        <p:grpSpPr>
          <a:xfrm>
            <a:off x="210820" y="177800"/>
            <a:ext cx="1200796" cy="1057495"/>
            <a:chOff x="210820" y="177800"/>
            <a:chExt cx="1200796" cy="105749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extLst>
      <p:ext uri="{BB962C8B-B14F-4D97-AF65-F5344CB8AC3E}">
        <p14:creationId xmlns:p14="http://schemas.microsoft.com/office/powerpoint/2010/main" val="1118424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Monitoring, Controlling </a:t>
            </a:r>
            <a:r>
              <a:rPr lang="en-US" sz="2800" dirty="0" smtClean="0">
                <a:solidFill>
                  <a:schemeClr val="bg1"/>
                </a:solidFill>
                <a:latin typeface="Arial Narrow"/>
                <a:cs typeface="Arial Narrow"/>
              </a:rPr>
              <a:t>Firm </a:t>
            </a:r>
            <a:r>
              <a:rPr lang="en-US" sz="2800" dirty="0" smtClean="0">
                <a:solidFill>
                  <a:schemeClr val="bg1"/>
                </a:solidFill>
                <a:latin typeface="Arial Narrow"/>
                <a:cs typeface="Arial Narrow"/>
              </a:rPr>
              <a:t>Performance, Functioning</a:t>
            </a:r>
            <a:endParaRPr lang="en-US" sz="2800" dirty="0">
              <a:solidFill>
                <a:schemeClr val="bg1"/>
              </a:solidFill>
              <a:latin typeface="Arial Narrow"/>
              <a:cs typeface="Arial Narrow"/>
            </a:endParaRPr>
          </a:p>
        </p:txBody>
      </p:sp>
      <p:sp>
        <p:nvSpPr>
          <p:cNvPr id="7" name="TextBox 6"/>
          <p:cNvSpPr txBox="1"/>
          <p:nvPr/>
        </p:nvSpPr>
        <p:spPr>
          <a:xfrm>
            <a:off x="938696" y="1600200"/>
            <a:ext cx="7971784" cy="1846659"/>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Key Principles of Monitor/Control Processes</a:t>
            </a:r>
          </a:p>
          <a:p>
            <a:pPr marL="682625" indent="-223838" defTabSz="454025">
              <a:spcBef>
                <a:spcPts val="1200"/>
              </a:spcBef>
              <a:tabLst>
                <a:tab pos="1825625" algn="l"/>
              </a:tabLst>
            </a:pPr>
            <a:r>
              <a:rPr lang="en-US" sz="2000" b="1" dirty="0" smtClean="0">
                <a:latin typeface="Arial Narrow"/>
                <a:cs typeface="Arial Narrow"/>
              </a:rPr>
              <a:t>•	The </a:t>
            </a:r>
            <a:r>
              <a:rPr lang="en-US" sz="2000" b="1" dirty="0" smtClean="0">
                <a:latin typeface="Arial Narrow"/>
                <a:cs typeface="Arial Narrow"/>
              </a:rPr>
              <a:t>Monitor/Control </a:t>
            </a:r>
            <a:r>
              <a:rPr lang="en-US" sz="2000" b="1" dirty="0" smtClean="0">
                <a:latin typeface="Arial Narrow"/>
                <a:cs typeface="Arial Narrow"/>
              </a:rPr>
              <a:t>Process</a:t>
            </a:r>
          </a:p>
          <a:p>
            <a:pPr marL="682625" indent="-223838" defTabSz="454025">
              <a:spcBef>
                <a:spcPts val="1200"/>
              </a:spcBef>
              <a:tabLst>
                <a:tab pos="1825625" algn="l"/>
              </a:tabLst>
            </a:pPr>
            <a:r>
              <a:rPr lang="en-US" sz="2000" b="1" dirty="0" smtClean="0">
                <a:latin typeface="Arial Narrow"/>
                <a:cs typeface="Arial Narrow"/>
              </a:rPr>
              <a:t>•	Types of Control</a:t>
            </a:r>
          </a:p>
        </p:txBody>
      </p:sp>
      <p:grpSp>
        <p:nvGrpSpPr>
          <p:cNvPr id="6" name="Group 5"/>
          <p:cNvGrpSpPr/>
          <p:nvPr/>
        </p:nvGrpSpPr>
        <p:grpSpPr>
          <a:xfrm>
            <a:off x="210820" y="177800"/>
            <a:ext cx="1200796" cy="1057495"/>
            <a:chOff x="210820" y="177800"/>
            <a:chExt cx="1200796" cy="105749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a:solidFill>
                <a:schemeClr val="bg1"/>
              </a:solidFill>
              <a:latin typeface="Arial Narrow"/>
              <a:cs typeface="Arial Narrow"/>
            </a:endParaRPr>
          </a:p>
          <a:p>
            <a:pPr algn="r"/>
            <a:r>
              <a:rPr lang="en-US" sz="2800" dirty="0">
                <a:solidFill>
                  <a:schemeClr val="bg1"/>
                </a:solidFill>
                <a:latin typeface="Arial Narrow"/>
                <a:cs typeface="Arial Narrow"/>
              </a:rPr>
              <a:t>Monitoring, Controlling Firm Performance, Functioning</a:t>
            </a:r>
            <a:endParaRPr lang="en-US" sz="2800" dirty="0">
              <a:solidFill>
                <a:schemeClr val="bg1"/>
              </a:solidFill>
              <a:latin typeface="Arial Narrow"/>
              <a:cs typeface="Arial Narrow"/>
            </a:endParaRPr>
          </a:p>
        </p:txBody>
      </p:sp>
      <p:sp>
        <p:nvSpPr>
          <p:cNvPr id="7" name="TextBox 6"/>
          <p:cNvSpPr txBox="1"/>
          <p:nvPr/>
        </p:nvSpPr>
        <p:spPr>
          <a:xfrm>
            <a:off x="938696" y="1600200"/>
            <a:ext cx="7971784" cy="1846659"/>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Key Principles of Monitor/Control Processes</a:t>
            </a:r>
          </a:p>
          <a:p>
            <a:pPr marL="682625" indent="-223838" defTabSz="454025">
              <a:spcBef>
                <a:spcPts val="1200"/>
              </a:spcBef>
              <a:tabLst>
                <a:tab pos="1825625" algn="l"/>
              </a:tabLst>
            </a:pPr>
            <a:r>
              <a:rPr lang="en-US" dirty="0" smtClean="0">
                <a:latin typeface="Arial Narrow"/>
                <a:cs typeface="Arial Narrow"/>
              </a:rPr>
              <a:t>•	The Monitor/Control Process</a:t>
            </a:r>
          </a:p>
          <a:p>
            <a:pPr marL="682625" indent="-223838" defTabSz="454025">
              <a:spcBef>
                <a:spcPts val="1200"/>
              </a:spcBef>
              <a:tabLst>
                <a:tab pos="1825625" algn="l"/>
              </a:tabLst>
            </a:pPr>
            <a:r>
              <a:rPr lang="en-US" dirty="0" smtClean="0">
                <a:latin typeface="Arial Narrow"/>
                <a:cs typeface="Arial Narrow"/>
              </a:rPr>
              <a:t>•	Types of Control</a:t>
            </a:r>
          </a:p>
        </p:txBody>
      </p:sp>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Principles of Monitor/Control</a:t>
            </a:r>
            <a:endParaRPr lang="en-US" sz="2800" dirty="0">
              <a:solidFill>
                <a:schemeClr val="bg1"/>
              </a:solidFill>
              <a:latin typeface="Arial Narrow"/>
              <a:cs typeface="Arial Narrow"/>
            </a:endParaRPr>
          </a:p>
        </p:txBody>
      </p:sp>
      <p:sp>
        <p:nvSpPr>
          <p:cNvPr id="21" name="TextBox 20"/>
          <p:cNvSpPr txBox="1"/>
          <p:nvPr/>
        </p:nvSpPr>
        <p:spPr>
          <a:xfrm>
            <a:off x="938696" y="1600200"/>
            <a:ext cx="7289592" cy="3231654"/>
          </a:xfrm>
          <a:prstGeom prst="rect">
            <a:avLst/>
          </a:prstGeom>
          <a:noFill/>
        </p:spPr>
        <p:txBody>
          <a:bodyPr wrap="square" lIns="0" tIns="0" rIns="0" bIns="0" rtlCol="0">
            <a:spAutoFit/>
          </a:bodyPr>
          <a:lstStyle/>
          <a:p>
            <a:pPr marL="458788" indent="-223838" defTabSz="454025">
              <a:spcBef>
                <a:spcPts val="1200"/>
              </a:spcBef>
              <a:tabLst>
                <a:tab pos="1825625" algn="l"/>
              </a:tabLst>
            </a:pPr>
            <a:r>
              <a:rPr lang="en-US" sz="2000" b="1" dirty="0" smtClean="0">
                <a:latin typeface="Arial Narrow"/>
                <a:cs typeface="Arial Narrow"/>
              </a:rPr>
              <a:t>•	Focus on market levers; develop alternative plans</a:t>
            </a:r>
          </a:p>
          <a:p>
            <a:pPr marL="458788" indent="-223838" defTabSz="454025">
              <a:spcBef>
                <a:spcPts val="1200"/>
              </a:spcBef>
              <a:tabLst>
                <a:tab pos="1825625" algn="l"/>
              </a:tabLst>
            </a:pPr>
            <a:r>
              <a:rPr lang="en-US" sz="2000" b="1" dirty="0" smtClean="0">
                <a:latin typeface="Arial Narrow"/>
                <a:cs typeface="Arial Narrow"/>
              </a:rPr>
              <a:t>•	Implement </a:t>
            </a:r>
            <a:r>
              <a:rPr lang="en-US" sz="2000" b="1" i="1" dirty="0" smtClean="0">
                <a:latin typeface="Arial Narrow"/>
                <a:cs typeface="Arial Narrow"/>
              </a:rPr>
              <a:t>steering</a:t>
            </a:r>
            <a:r>
              <a:rPr lang="en-US" sz="2000" b="1" dirty="0" smtClean="0">
                <a:latin typeface="Arial Narrow"/>
                <a:cs typeface="Arial Narrow"/>
              </a:rPr>
              <a:t> control versus </a:t>
            </a:r>
            <a:r>
              <a:rPr lang="en-US" sz="2000" b="1" i="1" dirty="0" smtClean="0">
                <a:latin typeface="Arial Narrow"/>
                <a:cs typeface="Arial Narrow"/>
              </a:rPr>
              <a:t>post-action</a:t>
            </a:r>
            <a:r>
              <a:rPr lang="en-US" sz="2000" b="1" dirty="0" smtClean="0">
                <a:latin typeface="Arial Narrow"/>
                <a:cs typeface="Arial Narrow"/>
              </a:rPr>
              <a:t> control</a:t>
            </a:r>
          </a:p>
          <a:p>
            <a:pPr marL="458788" indent="-223838" defTabSz="454025">
              <a:spcBef>
                <a:spcPts val="1200"/>
              </a:spcBef>
              <a:tabLst>
                <a:tab pos="1825625" algn="l"/>
              </a:tabLst>
            </a:pPr>
            <a:r>
              <a:rPr lang="en-US" sz="2000" b="1" dirty="0" smtClean="0">
                <a:latin typeface="Arial Narrow"/>
                <a:cs typeface="Arial Narrow"/>
              </a:rPr>
              <a:t>•	Use the right performance measures at the right organizational levels … but</a:t>
            </a:r>
          </a:p>
          <a:p>
            <a:pPr marL="458788" indent="-223838" defTabSz="454025">
              <a:spcBef>
                <a:spcPts val="1200"/>
              </a:spcBef>
              <a:tabLst>
                <a:tab pos="1825625" algn="l"/>
              </a:tabLst>
            </a:pPr>
            <a:r>
              <a:rPr lang="en-US" sz="2000" b="1" dirty="0" smtClean="0">
                <a:latin typeface="Arial Narrow"/>
                <a:cs typeface="Arial Narrow"/>
              </a:rPr>
              <a:t>•	Don’t forget the </a:t>
            </a:r>
            <a:r>
              <a:rPr lang="en-US" sz="2000" b="1" i="1" dirty="0" smtClean="0">
                <a:latin typeface="Arial Narrow"/>
                <a:cs typeface="Arial Narrow"/>
              </a:rPr>
              <a:t>iceberg</a:t>
            </a:r>
            <a:r>
              <a:rPr lang="en-US" sz="2000" b="1" dirty="0" smtClean="0">
                <a:latin typeface="Arial Narrow"/>
                <a:cs typeface="Arial Narrow"/>
              </a:rPr>
              <a:t> principle</a:t>
            </a:r>
          </a:p>
          <a:p>
            <a:pPr marL="458788" indent="-223838" defTabSz="454025">
              <a:spcBef>
                <a:spcPts val="1200"/>
              </a:spcBef>
              <a:tabLst>
                <a:tab pos="1825625" algn="l"/>
              </a:tabLst>
            </a:pPr>
            <a:r>
              <a:rPr lang="en-US" sz="2000" b="1" dirty="0" smtClean="0">
                <a:latin typeface="Arial Narrow"/>
                <a:cs typeface="Arial Narrow"/>
              </a:rPr>
              <a:t>•	Model the relationship among control measures: </a:t>
            </a:r>
            <a:r>
              <a:rPr lang="en-US" sz="2000" b="1" i="1" dirty="0" smtClean="0">
                <a:latin typeface="Arial Narrow"/>
                <a:cs typeface="Arial Narrow"/>
              </a:rPr>
              <a:t>input</a:t>
            </a:r>
            <a:r>
              <a:rPr lang="en-US" sz="2000" b="1" dirty="0" smtClean="0">
                <a:latin typeface="Arial Narrow"/>
                <a:cs typeface="Arial Narrow"/>
              </a:rPr>
              <a:t>, </a:t>
            </a:r>
            <a:r>
              <a:rPr lang="en-US" sz="2000" b="1" i="1" dirty="0" smtClean="0">
                <a:latin typeface="Arial Narrow"/>
                <a:cs typeface="Arial Narrow"/>
              </a:rPr>
              <a:t>intermediate</a:t>
            </a:r>
            <a:r>
              <a:rPr lang="en-US" sz="2000" b="1" dirty="0" smtClean="0">
                <a:latin typeface="Arial Narrow"/>
                <a:cs typeface="Arial Narrow"/>
              </a:rPr>
              <a:t>, and </a:t>
            </a:r>
            <a:r>
              <a:rPr lang="en-US" sz="2000" b="1" i="1" dirty="0" smtClean="0">
                <a:latin typeface="Arial Narrow"/>
                <a:cs typeface="Arial Narrow"/>
              </a:rPr>
              <a:t>output</a:t>
            </a:r>
            <a:endParaRPr lang="en-US" sz="2000" b="1" dirty="0" smtClean="0">
              <a:latin typeface="Arial Narrow"/>
              <a:cs typeface="Arial Narrow"/>
            </a:endParaRPr>
          </a:p>
          <a:p>
            <a:pPr marL="458788" indent="-223838" defTabSz="454025">
              <a:spcBef>
                <a:spcPts val="1200"/>
              </a:spcBef>
              <a:tabLst>
                <a:tab pos="1825625" algn="l"/>
              </a:tabLst>
            </a:pPr>
            <a:r>
              <a:rPr lang="en-US" sz="2000" b="1" dirty="0" smtClean="0">
                <a:latin typeface="Arial Narrow"/>
                <a:cs typeface="Arial Narrow"/>
              </a:rPr>
              <a:t>•	Tie compensation to performance</a:t>
            </a:r>
          </a:p>
        </p:txBody>
      </p:sp>
      <p:pic>
        <p:nvPicPr>
          <p:cNvPr id="7" name="Picture 6" descr="icebe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175" y="4369071"/>
            <a:ext cx="2925445" cy="2007870"/>
          </a:xfrm>
          <a:prstGeom prst="rect">
            <a:avLst/>
          </a:prstGeom>
        </p:spPr>
      </p:pic>
      <p:grpSp>
        <p:nvGrpSpPr>
          <p:cNvPr id="6" name="Group 5"/>
          <p:cNvGrpSpPr/>
          <p:nvPr/>
        </p:nvGrpSpPr>
        <p:grpSpPr>
          <a:xfrm>
            <a:off x="210820" y="177800"/>
            <a:ext cx="1200796" cy="1057495"/>
            <a:chOff x="210820" y="177800"/>
            <a:chExt cx="1200796" cy="105749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5564</TotalTime>
  <Words>1598</Words>
  <Application>Microsoft Macintosh PowerPoint</Application>
  <PresentationFormat>On-screen Show (4:3)</PresentationFormat>
  <Paragraphs>640</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 Narrow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Anna B. Type &amp; Graphics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Botelho</dc:creator>
  <cp:lastModifiedBy>Anna Botelho</cp:lastModifiedBy>
  <cp:revision>169</cp:revision>
  <dcterms:created xsi:type="dcterms:W3CDTF">2016-06-02T11:50:19Z</dcterms:created>
  <dcterms:modified xsi:type="dcterms:W3CDTF">2017-02-21T16:35:15Z</dcterms:modified>
</cp:coreProperties>
</file>