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8"/>
  </p:notesMasterIdLst>
  <p:sldIdLst>
    <p:sldId id="257" r:id="rId2"/>
    <p:sldId id="258" r:id="rId3"/>
    <p:sldId id="259" r:id="rId4"/>
    <p:sldId id="346" r:id="rId5"/>
    <p:sldId id="264" r:id="rId6"/>
    <p:sldId id="316" r:id="rId7"/>
    <p:sldId id="340" r:id="rId8"/>
    <p:sldId id="348" r:id="rId9"/>
    <p:sldId id="341" r:id="rId10"/>
    <p:sldId id="265" r:id="rId11"/>
    <p:sldId id="266" r:id="rId12"/>
    <p:sldId id="267" r:id="rId13"/>
    <p:sldId id="268" r:id="rId14"/>
    <p:sldId id="357" r:id="rId15"/>
    <p:sldId id="349" r:id="rId16"/>
    <p:sldId id="350" r:id="rId17"/>
    <p:sldId id="270" r:id="rId18"/>
    <p:sldId id="271" r:id="rId19"/>
    <p:sldId id="351" r:id="rId20"/>
    <p:sldId id="352" r:id="rId21"/>
    <p:sldId id="272" r:id="rId22"/>
    <p:sldId id="342" r:id="rId23"/>
    <p:sldId id="343" r:id="rId24"/>
    <p:sldId id="274" r:id="rId25"/>
    <p:sldId id="275" r:id="rId26"/>
    <p:sldId id="276" r:id="rId27"/>
    <p:sldId id="277" r:id="rId28"/>
    <p:sldId id="278" r:id="rId29"/>
    <p:sldId id="354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90" r:id="rId40"/>
    <p:sldId id="355" r:id="rId41"/>
    <p:sldId id="292" r:id="rId42"/>
    <p:sldId id="344" r:id="rId43"/>
    <p:sldId id="345" r:id="rId44"/>
    <p:sldId id="293" r:id="rId45"/>
    <p:sldId id="295" r:id="rId46"/>
    <p:sldId id="305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3A1F"/>
    <a:srgbClr val="005294"/>
    <a:srgbClr val="CD0920"/>
    <a:srgbClr val="CBB3CB"/>
    <a:srgbClr val="FFF887"/>
    <a:srgbClr val="C1DEB6"/>
    <a:srgbClr val="F1B573"/>
    <a:srgbClr val="41B3DC"/>
    <a:srgbClr val="EB9547"/>
    <a:srgbClr val="FFF1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6977" autoAdjust="0"/>
    <p:restoredTop sz="86429" autoAdjust="0"/>
  </p:normalViewPr>
  <p:slideViewPr>
    <p:cSldViewPr snapToGrid="0" snapToObjects="1">
      <p:cViewPr varScale="1">
        <p:scale>
          <a:sx n="122" d="100"/>
          <a:sy n="122" d="100"/>
        </p:scale>
        <p:origin x="124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32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BA947-41E4-7049-9122-EF293373C1B7}" type="datetimeFigureOut">
              <a:rPr lang="en-US" smtClean="0"/>
              <a:t>2/17/17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302D19-E39F-A743-9894-4C8A0E7909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9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02D19-E39F-A743-9894-4C8A0E7909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148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02D19-E39F-A743-9894-4C8A0E79094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07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C777181-D5C5-8248-8D66-BC013213FD32}" type="datetimeFigureOut">
              <a:rPr lang="en-US" smtClean="0"/>
              <a:pPr/>
              <a:t>2/17/17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5F245E-079B-5F44-953A-9EACFA09CA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6558280"/>
            <a:ext cx="9144000" cy="299720"/>
          </a:xfrm>
          <a:prstGeom prst="rect">
            <a:avLst/>
          </a:prstGeom>
          <a:solidFill>
            <a:srgbClr val="873A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7741920" y="6647930"/>
            <a:ext cx="1157368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kern="1200" cap="all" baseline="0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Presentation </a:t>
            </a:r>
            <a:r>
              <a:rPr lang="en-US" sz="800" b="1" kern="1200" cap="all" baseline="0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3 </a:t>
            </a:r>
            <a:r>
              <a:rPr lang="en-US" sz="800" b="1" kern="1200" cap="all" baseline="0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of 20 / </a:t>
            </a:r>
            <a:fld id="{850B1DE9-7D38-6A4C-824C-6768CAFECB05}" type="slidenum">
              <a:rPr lang="en-US" sz="800" b="1" kern="1200" cap="all" baseline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b="1" kern="1200" cap="all" baseline="30000" dirty="0" smtClean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77800" y="6647930"/>
            <a:ext cx="1598194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kern="1200" cap="none" baseline="0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© Noel Capon, 2017. All rights reserved.</a:t>
            </a:r>
            <a:endParaRPr lang="en-US" sz="800" b="1" kern="1200" cap="none" baseline="30000" dirty="0" smtClean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Relationship Id="rId3" Type="http://schemas.openxmlformats.org/officeDocument/2006/relationships/image" Target="../media/image7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7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8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7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8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371599" y="1940008"/>
            <a:ext cx="7326808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n-US" sz="4800" kern="1200" dirty="0" smtClean="0">
                <a:solidFill>
                  <a:schemeClr val="tx1"/>
                </a:solidFill>
                <a:latin typeface="Arial Narrow"/>
                <a:ea typeface="+mn-ea"/>
                <a:cs typeface="Arial Narrow"/>
              </a:rPr>
              <a:t>Managing Markets Strategically</a:t>
            </a:r>
          </a:p>
          <a:p>
            <a:pPr rtl="0"/>
            <a:r>
              <a:rPr lang="en-US" sz="2000" b="1" kern="1200" dirty="0" smtClean="0">
                <a:solidFill>
                  <a:schemeClr val="tx1"/>
                </a:solidFill>
                <a:latin typeface="Arial Narrow"/>
                <a:ea typeface="+mn-ea"/>
                <a:cs typeface="Arial Narrow"/>
              </a:rPr>
              <a:t>Professor Noel Capon</a:t>
            </a:r>
          </a:p>
          <a:p>
            <a:pPr rtl="0"/>
            <a:r>
              <a:rPr lang="en-US" sz="1400" kern="1200" dirty="0" smtClean="0">
                <a:solidFill>
                  <a:schemeClr val="tx1"/>
                </a:solidFill>
                <a:latin typeface="Arial Narrow"/>
                <a:ea typeface="+mn-ea"/>
                <a:cs typeface="Arial Narrow"/>
              </a:rPr>
              <a:t>R.C. Kopf Professor of International Marketing </a:t>
            </a:r>
          </a:p>
          <a:p>
            <a:pPr rtl="0"/>
            <a:r>
              <a:rPr lang="en-US" sz="1400" kern="1200" dirty="0" smtClean="0">
                <a:solidFill>
                  <a:schemeClr val="tx1"/>
                </a:solidFill>
                <a:latin typeface="Arial Narrow"/>
                <a:ea typeface="+mn-ea"/>
                <a:cs typeface="Arial Narrow"/>
              </a:rPr>
              <a:t>Columbia Business School</a:t>
            </a:r>
          </a:p>
          <a:p>
            <a:pPr rtl="0"/>
            <a:r>
              <a:rPr lang="en-US" sz="1400" kern="1200" dirty="0" smtClean="0">
                <a:solidFill>
                  <a:schemeClr val="tx1"/>
                </a:solidFill>
                <a:latin typeface="Arial Narrow"/>
                <a:ea typeface="+mn-ea"/>
                <a:cs typeface="Arial Narrow"/>
              </a:rPr>
              <a:t>New York, NY</a:t>
            </a:r>
            <a:endParaRPr lang="en-US" sz="1400" dirty="0">
              <a:latin typeface="Arial Narrow"/>
              <a:cs typeface="Arial Narrow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371599" y="3902964"/>
            <a:ext cx="6207552" cy="1445003"/>
            <a:chOff x="136772" y="3872484"/>
            <a:chExt cx="7463482" cy="1737360"/>
          </a:xfrm>
        </p:grpSpPr>
        <p:pic>
          <p:nvPicPr>
            <p:cNvPr id="18" name="Picture 17" descr="TVM Cover 4th edition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33030" y="3886200"/>
              <a:ext cx="1321308" cy="1709928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19" name="Picture 18" descr="CMF 2015 Cover 4th edition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02315" y="3886200"/>
              <a:ext cx="1321308" cy="1709928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20" name="Picture 19" descr="MM21c 2015 Cover 4th edition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71600" y="3886200"/>
              <a:ext cx="1321308" cy="1709928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21" name="Picture 20" descr="TVM Cover 4th edition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73014" y="3886200"/>
              <a:ext cx="1083852" cy="1709928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22" name="Picture 21" descr="TVM Cover 4th edition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75542" y="3886200"/>
              <a:ext cx="1124712" cy="1709928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772" y="3872484"/>
              <a:ext cx="1216152" cy="17373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Market Insight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600200"/>
            <a:ext cx="7705828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 smtClean="0">
                <a:latin typeface="Arial Narrow"/>
                <a:cs typeface="Arial Narrow"/>
              </a:rPr>
              <a:t>Session Roadmap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Market structure</a:t>
            </a:r>
          </a:p>
          <a:p>
            <a:pPr marL="682625" indent="-223838" defTabSz="454025">
              <a:lnSpc>
                <a:spcPct val="150000"/>
              </a:lnSpc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Market, product evolution</a:t>
            </a:r>
          </a:p>
          <a:p>
            <a:pPr marL="682625" indent="-223838" defTabSz="454025">
              <a:lnSpc>
                <a:spcPct val="150000"/>
              </a:lnSpc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Industry forces</a:t>
            </a:r>
          </a:p>
          <a:p>
            <a:pPr marL="682625" indent="-223838" defTabSz="454025">
              <a:lnSpc>
                <a:spcPct val="150000"/>
              </a:lnSpc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Environmental forces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Market Insight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4400" y="1600200"/>
            <a:ext cx="7705828" cy="23237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 smtClean="0">
                <a:latin typeface="Arial Narrow"/>
                <a:cs typeface="Arial Narrow"/>
              </a:rPr>
              <a:t>Session Roadmap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Market structure</a:t>
            </a:r>
          </a:p>
          <a:p>
            <a:pPr marL="682625" indent="-223838" defTabSz="454025">
              <a:lnSpc>
                <a:spcPct val="150000"/>
              </a:lnSpc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Market, product evolution</a:t>
            </a:r>
          </a:p>
          <a:p>
            <a:pPr marL="682625" indent="-223838" defTabSz="454025">
              <a:lnSpc>
                <a:spcPct val="150000"/>
              </a:lnSpc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Industry forces</a:t>
            </a:r>
          </a:p>
          <a:p>
            <a:pPr marL="682625" indent="-223838" defTabSz="454025">
              <a:lnSpc>
                <a:spcPct val="150000"/>
              </a:lnSpc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Environmental forces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Building Blocks for Securing Market Insight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4812793"/>
            <a:ext cx="2757464" cy="680969"/>
          </a:xfrm>
          <a:prstGeom prst="rect">
            <a:avLst/>
          </a:prstGeom>
          <a:solidFill>
            <a:srgbClr val="FFF10B"/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 anchorCtr="1">
            <a:noAutofit/>
          </a:bodyPr>
          <a:lstStyle/>
          <a:p>
            <a:pPr algn="ctr">
              <a:lnSpc>
                <a:spcPts val="2200"/>
              </a:lnSpc>
            </a:pPr>
            <a:r>
              <a:rPr lang="en-US" dirty="0" smtClean="0">
                <a:latin typeface="Arial Narrow"/>
                <a:cs typeface="Arial Narrow"/>
              </a:rPr>
              <a:t>Environmental Forces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428864" y="4812793"/>
            <a:ext cx="2757464" cy="680969"/>
          </a:xfrm>
          <a:prstGeom prst="rect">
            <a:avLst/>
          </a:prstGeom>
          <a:solidFill>
            <a:srgbClr val="EB9547"/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 anchorCtr="1">
            <a:noAutofit/>
          </a:bodyPr>
          <a:lstStyle/>
          <a:p>
            <a:pPr algn="ctr">
              <a:lnSpc>
                <a:spcPts val="2200"/>
              </a:lnSpc>
            </a:pPr>
            <a:r>
              <a:rPr lang="en-US" dirty="0" smtClean="0">
                <a:solidFill>
                  <a:srgbClr val="000000"/>
                </a:solidFill>
                <a:latin typeface="Arial Narrow"/>
                <a:cs typeface="Arial Narrow"/>
              </a:rPr>
              <a:t>Industry Forces</a:t>
            </a:r>
          </a:p>
        </p:txBody>
      </p:sp>
      <p:sp>
        <p:nvSpPr>
          <p:cNvPr id="26" name="Oval 25"/>
          <p:cNvSpPr/>
          <p:nvPr/>
        </p:nvSpPr>
        <p:spPr>
          <a:xfrm>
            <a:off x="3101299" y="3183989"/>
            <a:ext cx="2788408" cy="1095072"/>
          </a:xfrm>
          <a:prstGeom prst="ellipse">
            <a:avLst/>
          </a:prstGeom>
          <a:solidFill>
            <a:srgbClr val="CD092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 Narrow"/>
                <a:cs typeface="Arial Narrow"/>
              </a:rPr>
              <a:t>Market Insight</a:t>
            </a:r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27" name="Straight Arrow Connector 26"/>
          <p:cNvCxnSpPr>
            <a:stCxn id="22" idx="2"/>
            <a:endCxn id="26" idx="1"/>
          </p:cNvCxnSpPr>
          <p:nvPr/>
        </p:nvCxnSpPr>
        <p:spPr>
          <a:xfrm rot="16200000" flipH="1">
            <a:off x="2485324" y="2320030"/>
            <a:ext cx="832137" cy="1216520"/>
          </a:xfrm>
          <a:prstGeom prst="straightConnector1">
            <a:avLst/>
          </a:prstGeom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3" idx="2"/>
            <a:endCxn id="26" idx="7"/>
          </p:cNvCxnSpPr>
          <p:nvPr/>
        </p:nvCxnSpPr>
        <p:spPr>
          <a:xfrm rot="5400000">
            <a:off x="5728407" y="2265169"/>
            <a:ext cx="832137" cy="1326242"/>
          </a:xfrm>
          <a:prstGeom prst="straightConnector1">
            <a:avLst/>
          </a:prstGeom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4" idx="0"/>
            <a:endCxn id="26" idx="3"/>
          </p:cNvCxnSpPr>
          <p:nvPr/>
        </p:nvCxnSpPr>
        <p:spPr>
          <a:xfrm rot="5400000" flipH="1" flipV="1">
            <a:off x="2554341" y="3857482"/>
            <a:ext cx="694102" cy="1216520"/>
          </a:xfrm>
          <a:prstGeom prst="straightConnector1">
            <a:avLst/>
          </a:prstGeom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5" idx="0"/>
            <a:endCxn id="26" idx="5"/>
          </p:cNvCxnSpPr>
          <p:nvPr/>
        </p:nvCxnSpPr>
        <p:spPr>
          <a:xfrm rot="16200000" flipV="1">
            <a:off x="5797424" y="3802621"/>
            <a:ext cx="694102" cy="1326242"/>
          </a:xfrm>
          <a:prstGeom prst="straightConnector1">
            <a:avLst/>
          </a:prstGeom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1831253"/>
            <a:ext cx="2757464" cy="680969"/>
          </a:xfrm>
          <a:prstGeom prst="rect">
            <a:avLst/>
          </a:prstGeom>
          <a:solidFill>
            <a:srgbClr val="0092D2"/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 anchorCtr="1">
            <a:noAutofit/>
          </a:bodyPr>
          <a:lstStyle/>
          <a:p>
            <a:pPr algn="ctr">
              <a:lnSpc>
                <a:spcPts val="22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Market Structure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28864" y="1831253"/>
            <a:ext cx="2757464" cy="680969"/>
          </a:xfrm>
          <a:prstGeom prst="rect">
            <a:avLst/>
          </a:prstGeom>
          <a:solidFill>
            <a:srgbClr val="54AC59"/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 anchorCtr="1">
            <a:noAutofit/>
          </a:bodyPr>
          <a:lstStyle/>
          <a:p>
            <a:pPr algn="ctr">
              <a:lnSpc>
                <a:spcPts val="2200"/>
              </a:lnSpc>
            </a:pPr>
            <a:r>
              <a:rPr lang="en-US" dirty="0" smtClean="0">
                <a:solidFill>
                  <a:srgbClr val="000000"/>
                </a:solidFill>
                <a:latin typeface="Arial Narrow"/>
                <a:cs typeface="Arial Narrow"/>
              </a:rPr>
              <a:t>Market, </a:t>
            </a:r>
            <a:br>
              <a:rPr lang="en-US" dirty="0" smtClean="0">
                <a:solidFill>
                  <a:srgbClr val="000000"/>
                </a:solidFill>
                <a:latin typeface="Arial Narrow"/>
                <a:cs typeface="Arial Narrow"/>
              </a:rPr>
            </a:br>
            <a:r>
              <a:rPr lang="en-US" dirty="0" smtClean="0">
                <a:solidFill>
                  <a:srgbClr val="000000"/>
                </a:solidFill>
                <a:latin typeface="Arial Narrow"/>
                <a:cs typeface="Arial Narrow"/>
              </a:rPr>
              <a:t>Product Evolution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Market Structure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1600200"/>
            <a:ext cx="7705828" cy="36163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3838" defTabSz="454025">
              <a:lnSpc>
                <a:spcPts val="3000"/>
              </a:lnSpc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Market definition</a:t>
            </a:r>
          </a:p>
          <a:p>
            <a:pPr marL="227013" indent="3175" defTabSz="454025">
              <a:lnSpc>
                <a:spcPts val="2400"/>
              </a:lnSpc>
              <a:tabLst>
                <a:tab pos="1825625" algn="l"/>
              </a:tabLst>
            </a:pPr>
            <a:r>
              <a:rPr lang="en-US" b="1" dirty="0" smtClean="0">
                <a:latin typeface="Arial Narrow"/>
                <a:cs typeface="Arial Narrow"/>
              </a:rPr>
              <a:t>A market comprises customers — people and organizations — who require products and services to satisfy their needs … and have sufficient purchasing power – and interest to buy what firms are offering.</a:t>
            </a:r>
          </a:p>
          <a:p>
            <a:pPr marL="228600" indent="-223838" defTabSz="454025">
              <a:lnSpc>
                <a:spcPts val="3000"/>
              </a:lnSpc>
              <a:spcBef>
                <a:spcPts val="600"/>
              </a:spcBef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Market size factors</a:t>
            </a:r>
          </a:p>
          <a:p>
            <a:pPr marL="457200" indent="-223838" defTabSz="454025">
              <a:tabLst>
                <a:tab pos="1825625" algn="l"/>
              </a:tabLst>
            </a:pPr>
            <a:r>
              <a:rPr lang="en-US" b="1" dirty="0" smtClean="0">
                <a:latin typeface="Arial Narrow"/>
                <a:cs typeface="Arial Narrow"/>
              </a:rPr>
              <a:t>•	Population size and growth</a:t>
            </a:r>
          </a:p>
          <a:p>
            <a:pPr marL="457200" indent="-223838" defTabSz="454025">
              <a:tabLst>
                <a:tab pos="1825625" algn="l"/>
              </a:tabLst>
            </a:pPr>
            <a:r>
              <a:rPr lang="en-US" b="1" dirty="0" smtClean="0">
                <a:latin typeface="Arial Narrow"/>
                <a:cs typeface="Arial Narrow"/>
              </a:rPr>
              <a:t>•	Population mix</a:t>
            </a:r>
          </a:p>
          <a:p>
            <a:pPr marL="457200" indent="-223838" defTabSz="454025">
              <a:tabLst>
                <a:tab pos="1825625" algn="l"/>
              </a:tabLst>
            </a:pPr>
            <a:r>
              <a:rPr lang="en-US" b="1" dirty="0" smtClean="0">
                <a:latin typeface="Arial Narrow"/>
                <a:cs typeface="Arial Narrow"/>
              </a:rPr>
              <a:t>•	Geographic population shifts</a:t>
            </a:r>
          </a:p>
          <a:p>
            <a:pPr marL="457200" indent="-223838" defTabSz="454025">
              <a:tabLst>
                <a:tab pos="1825625" algn="l"/>
              </a:tabLst>
            </a:pPr>
            <a:r>
              <a:rPr lang="en-US" b="1" dirty="0" smtClean="0">
                <a:latin typeface="Arial Narrow"/>
                <a:cs typeface="Arial Narrow"/>
              </a:rPr>
              <a:t>•	Income and income distribution</a:t>
            </a:r>
          </a:p>
          <a:p>
            <a:pPr marL="457200" indent="-223838" defTabSz="454025">
              <a:tabLst>
                <a:tab pos="1825625" algn="l"/>
              </a:tabLst>
            </a:pPr>
            <a:r>
              <a:rPr lang="en-US" b="1" dirty="0" smtClean="0">
                <a:latin typeface="Arial Narrow"/>
                <a:cs typeface="Arial Narrow"/>
              </a:rPr>
              <a:t>•	Age distribution</a:t>
            </a:r>
          </a:p>
          <a:p>
            <a:pPr marL="228600" indent="-223838" defTabSz="454025">
              <a:lnSpc>
                <a:spcPts val="3000"/>
              </a:lnSpc>
              <a:spcBef>
                <a:spcPts val="600"/>
              </a:spcBef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Beware marketing myopia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Market, Sales Potentials/Forecasts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600200"/>
            <a:ext cx="7329962" cy="20005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61963" indent="-231775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Market potential — what market sales could become</a:t>
            </a:r>
          </a:p>
          <a:p>
            <a:pPr marL="461963" indent="-231775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Sales potential — what the firm’s sales could </a:t>
            </a:r>
            <a:r>
              <a:rPr lang="en-US" sz="2000" b="1" dirty="0" smtClean="0">
                <a:latin typeface="Arial Narrow"/>
                <a:cs typeface="Arial Narrow"/>
              </a:rPr>
              <a:t>become</a:t>
            </a:r>
          </a:p>
          <a:p>
            <a:pPr marL="461963" indent="-231775" defTabSz="454025">
              <a:spcBef>
                <a:spcPts val="3600"/>
              </a:spcBef>
              <a:tabLst>
                <a:tab pos="1825625" algn="l"/>
              </a:tabLst>
            </a:pPr>
            <a:r>
              <a:rPr lang="en-US" sz="2000" b="1" dirty="0">
                <a:latin typeface="Arial Narrow"/>
                <a:cs typeface="Arial Narrow"/>
              </a:rPr>
              <a:t>•	Market size forecast — expected market sales in a given time period</a:t>
            </a:r>
          </a:p>
          <a:p>
            <a:pPr marL="461963" indent="-231775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dirty="0">
                <a:latin typeface="Arial Narrow"/>
                <a:cs typeface="Arial Narrow"/>
              </a:rPr>
              <a:t>•	</a:t>
            </a:r>
            <a:r>
              <a:rPr lang="en-US" sz="2000" b="1" dirty="0">
                <a:latin typeface="Arial Narrow"/>
                <a:cs typeface="Arial Narrow"/>
              </a:rPr>
              <a:t>Sales forecast —the firm’s expected sales in a given time </a:t>
            </a:r>
            <a:r>
              <a:rPr lang="en-US" sz="2000" b="1" dirty="0" smtClean="0">
                <a:latin typeface="Arial Narrow"/>
                <a:cs typeface="Arial Narrow"/>
              </a:rPr>
              <a:t>period</a:t>
            </a:r>
            <a:endParaRPr lang="en-US" sz="2000" b="1" dirty="0">
              <a:latin typeface="Arial Narrow"/>
              <a:cs typeface="Arial Narrow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0099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Market Structure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600200"/>
            <a:ext cx="7331190" cy="3216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4025">
              <a:lnSpc>
                <a:spcPts val="3000"/>
              </a:lnSpc>
              <a:spcBef>
                <a:spcPts val="1800"/>
              </a:spcBef>
              <a:tabLst>
                <a:tab pos="1825625" algn="l"/>
              </a:tabLst>
            </a:pPr>
            <a:r>
              <a:rPr lang="en-US" sz="2400" b="1" dirty="0" smtClean="0">
                <a:latin typeface="Arial Narrow"/>
                <a:cs typeface="Arial Narrow"/>
              </a:rPr>
              <a:t>Definitions and Distinctions</a:t>
            </a:r>
          </a:p>
          <a:p>
            <a:pPr marL="1831975" indent="-1831975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b="1" dirty="0" smtClean="0">
                <a:solidFill>
                  <a:srgbClr val="873A1F"/>
                </a:solidFill>
                <a:latin typeface="Arial Narrow"/>
                <a:cs typeface="Arial Narrow"/>
              </a:rPr>
              <a:t>Product class:</a:t>
            </a:r>
            <a:r>
              <a:rPr lang="en-US" b="1" dirty="0" smtClean="0">
                <a:latin typeface="Arial Narrow"/>
                <a:cs typeface="Arial Narrow"/>
              </a:rPr>
              <a:t>	A group of products offered by competing suppliers that serve a subset of customer needs in a roughly similar manner.</a:t>
            </a:r>
          </a:p>
          <a:p>
            <a:pPr marL="1831975" indent="-1831975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b="1" dirty="0" smtClean="0">
                <a:solidFill>
                  <a:srgbClr val="873A1F"/>
                </a:solidFill>
                <a:latin typeface="Arial Narrow"/>
                <a:cs typeface="Arial Narrow"/>
              </a:rPr>
              <a:t>Product form:</a:t>
            </a:r>
            <a:r>
              <a:rPr lang="en-US" b="1" dirty="0" smtClean="0">
                <a:latin typeface="Arial Narrow"/>
                <a:cs typeface="Arial Narrow"/>
              </a:rPr>
              <a:t>	Several product forms comprise each product class. Products within a product form are more similar in how they meet customer needs than products in other product forms.</a:t>
            </a:r>
          </a:p>
          <a:p>
            <a:pPr marL="1831975" indent="-1831975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b="1" dirty="0" smtClean="0">
                <a:solidFill>
                  <a:srgbClr val="873A1F"/>
                </a:solidFill>
                <a:latin typeface="Arial Narrow"/>
                <a:cs typeface="Arial Narrow"/>
              </a:rPr>
              <a:t>Product line:</a:t>
            </a:r>
            <a:r>
              <a:rPr lang="en-US" b="1" dirty="0" smtClean="0">
                <a:latin typeface="Arial Narrow"/>
                <a:cs typeface="Arial Narrow"/>
              </a:rPr>
              <a:t>	A group of related products that a single firm offers.</a:t>
            </a:r>
          </a:p>
          <a:p>
            <a:pPr marL="1831975" indent="-1831975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b="1" dirty="0" smtClean="0">
                <a:solidFill>
                  <a:srgbClr val="873A1F"/>
                </a:solidFill>
                <a:latin typeface="Arial Narrow"/>
                <a:cs typeface="Arial Narrow"/>
              </a:rPr>
              <a:t>Product item:</a:t>
            </a:r>
            <a:r>
              <a:rPr lang="en-US" b="1" dirty="0" smtClean="0">
                <a:latin typeface="Arial Narrow"/>
                <a:cs typeface="Arial Narrow"/>
              </a:rPr>
              <a:t>	A subset of the product line that is uniquely identified.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9404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14400" y="1600200"/>
            <a:ext cx="7340376" cy="16773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 smtClean="0">
                <a:latin typeface="Arial Narrow"/>
                <a:cs typeface="Arial Narrow"/>
              </a:rPr>
              <a:t>Defining a Market: Class Discussion</a:t>
            </a:r>
          </a:p>
          <a:p>
            <a:pPr marL="682625" indent="-223838" defTabSz="454025">
              <a:lnSpc>
                <a:spcPct val="150000"/>
              </a:lnSpc>
              <a:spcBef>
                <a:spcPts val="600"/>
              </a:spcBef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Think of Zara — define Zara’s market at different levels</a:t>
            </a:r>
          </a:p>
          <a:p>
            <a:pPr marL="682625" indent="-223838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How much more broadly could you make your definition, but still maintain focus?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Market Insight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6746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Market Insight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1600200"/>
            <a:ext cx="7705828" cy="23083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 smtClean="0">
                <a:latin typeface="Arial Narrow"/>
                <a:cs typeface="Arial Narrow"/>
              </a:rPr>
              <a:t>Session Roadmap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Market Structure</a:t>
            </a:r>
          </a:p>
          <a:p>
            <a:pPr marL="682625" indent="-223838" defTabSz="454025">
              <a:lnSpc>
                <a:spcPct val="150000"/>
              </a:lnSpc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Market, product evolution</a:t>
            </a:r>
          </a:p>
          <a:p>
            <a:pPr marL="682625" indent="-223838" defTabSz="454025">
              <a:lnSpc>
                <a:spcPct val="150000"/>
              </a:lnSpc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Industry forces</a:t>
            </a:r>
          </a:p>
          <a:p>
            <a:pPr marL="682625" indent="-223838" defTabSz="454025">
              <a:lnSpc>
                <a:spcPct val="150000"/>
              </a:lnSpc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Environmental forces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Building Blocks for Securing Market Insight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4812793"/>
            <a:ext cx="2757464" cy="680969"/>
          </a:xfrm>
          <a:prstGeom prst="rect">
            <a:avLst/>
          </a:prstGeom>
          <a:solidFill>
            <a:srgbClr val="FFF10B"/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 anchorCtr="1">
            <a:noAutofit/>
          </a:bodyPr>
          <a:lstStyle/>
          <a:p>
            <a:pPr algn="ctr">
              <a:lnSpc>
                <a:spcPts val="2200"/>
              </a:lnSpc>
            </a:pPr>
            <a:r>
              <a:rPr lang="en-US" dirty="0" smtClean="0">
                <a:latin typeface="Arial Narrow"/>
                <a:cs typeface="Arial Narrow"/>
              </a:rPr>
              <a:t>Environmental Forces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28864" y="4812793"/>
            <a:ext cx="2757464" cy="680969"/>
          </a:xfrm>
          <a:prstGeom prst="rect">
            <a:avLst/>
          </a:prstGeom>
          <a:solidFill>
            <a:srgbClr val="EB9547"/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 anchorCtr="1">
            <a:noAutofit/>
          </a:bodyPr>
          <a:lstStyle/>
          <a:p>
            <a:pPr algn="ctr">
              <a:lnSpc>
                <a:spcPts val="2200"/>
              </a:lnSpc>
            </a:pPr>
            <a:r>
              <a:rPr lang="en-US" dirty="0" smtClean="0">
                <a:solidFill>
                  <a:srgbClr val="000000"/>
                </a:solidFill>
                <a:latin typeface="Arial Narrow"/>
                <a:cs typeface="Arial Narrow"/>
              </a:rPr>
              <a:t>Industry Forces</a:t>
            </a:r>
          </a:p>
        </p:txBody>
      </p:sp>
      <p:sp>
        <p:nvSpPr>
          <p:cNvPr id="24" name="Oval 23"/>
          <p:cNvSpPr/>
          <p:nvPr/>
        </p:nvSpPr>
        <p:spPr>
          <a:xfrm>
            <a:off x="3101299" y="3183989"/>
            <a:ext cx="2788408" cy="1095072"/>
          </a:xfrm>
          <a:prstGeom prst="ellipse">
            <a:avLst/>
          </a:prstGeom>
          <a:solidFill>
            <a:srgbClr val="CD092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 Narrow"/>
                <a:cs typeface="Arial Narrow"/>
              </a:rPr>
              <a:t>Market Insight</a:t>
            </a:r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25" name="Straight Arrow Connector 24"/>
          <p:cNvCxnSpPr>
            <a:stCxn id="20" idx="2"/>
            <a:endCxn id="24" idx="1"/>
          </p:cNvCxnSpPr>
          <p:nvPr/>
        </p:nvCxnSpPr>
        <p:spPr>
          <a:xfrm rot="16200000" flipH="1">
            <a:off x="2485324" y="2320030"/>
            <a:ext cx="832137" cy="1216520"/>
          </a:xfrm>
          <a:prstGeom prst="straightConnector1">
            <a:avLst/>
          </a:prstGeom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1" idx="2"/>
            <a:endCxn id="24" idx="7"/>
          </p:cNvCxnSpPr>
          <p:nvPr/>
        </p:nvCxnSpPr>
        <p:spPr>
          <a:xfrm rot="5400000">
            <a:off x="5728407" y="2265169"/>
            <a:ext cx="832137" cy="1326242"/>
          </a:xfrm>
          <a:prstGeom prst="straightConnector1">
            <a:avLst/>
          </a:prstGeom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2" idx="0"/>
            <a:endCxn id="24" idx="3"/>
          </p:cNvCxnSpPr>
          <p:nvPr/>
        </p:nvCxnSpPr>
        <p:spPr>
          <a:xfrm rot="5400000" flipH="1" flipV="1">
            <a:off x="2554341" y="3857482"/>
            <a:ext cx="694102" cy="1216520"/>
          </a:xfrm>
          <a:prstGeom prst="straightConnector1">
            <a:avLst/>
          </a:prstGeom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3" idx="0"/>
            <a:endCxn id="24" idx="5"/>
          </p:cNvCxnSpPr>
          <p:nvPr/>
        </p:nvCxnSpPr>
        <p:spPr>
          <a:xfrm rot="16200000" flipV="1">
            <a:off x="5797424" y="3802621"/>
            <a:ext cx="694102" cy="1326242"/>
          </a:xfrm>
          <a:prstGeom prst="straightConnector1">
            <a:avLst/>
          </a:prstGeom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14400" y="1831253"/>
            <a:ext cx="2757464" cy="680969"/>
          </a:xfrm>
          <a:prstGeom prst="rect">
            <a:avLst/>
          </a:prstGeom>
          <a:solidFill>
            <a:srgbClr val="0092D2"/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 anchorCtr="1">
            <a:noAutofit/>
          </a:bodyPr>
          <a:lstStyle/>
          <a:p>
            <a:pPr algn="ctr">
              <a:lnSpc>
                <a:spcPts val="2200"/>
              </a:lnSpc>
            </a:pPr>
            <a:r>
              <a:rPr lang="en-US" dirty="0" smtClean="0">
                <a:solidFill>
                  <a:srgbClr val="000000"/>
                </a:solidFill>
                <a:latin typeface="Arial Narrow"/>
                <a:cs typeface="Arial Narrow"/>
              </a:rPr>
              <a:t>Market Structure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428864" y="1831253"/>
            <a:ext cx="2757464" cy="680969"/>
          </a:xfrm>
          <a:prstGeom prst="rect">
            <a:avLst/>
          </a:prstGeom>
          <a:solidFill>
            <a:srgbClr val="54AC59"/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 anchorCtr="1">
            <a:noAutofit/>
          </a:bodyPr>
          <a:lstStyle/>
          <a:p>
            <a:pPr algn="ctr">
              <a:lnSpc>
                <a:spcPts val="22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Market, </a:t>
            </a:r>
            <a:br>
              <a:rPr lang="en-US" sz="2400" b="1" dirty="0" smtClean="0">
                <a:solidFill>
                  <a:srgbClr val="000000"/>
                </a:solidFill>
                <a:latin typeface="Arial Narrow"/>
                <a:cs typeface="Arial Narrow"/>
              </a:rPr>
            </a:br>
            <a:r>
              <a:rPr lang="en-US" sz="24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Product Evolution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Market, Product Evolution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1600200"/>
            <a:ext cx="7705828" cy="37394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 smtClean="0">
                <a:latin typeface="Arial Narrow"/>
                <a:cs typeface="Arial Narrow"/>
              </a:rPr>
              <a:t>Life Cycles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The life-cycle framework is a good vehicle to explain market and product evolution. </a:t>
            </a:r>
          </a:p>
          <a:p>
            <a:pPr marL="744537" indent="-285750" defTabSz="454025">
              <a:lnSpc>
                <a:spcPct val="200000"/>
              </a:lnSpc>
              <a:buFont typeface="Arial"/>
              <a:buChar char="•"/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Life cycles help firms understand and predict market conditions.</a:t>
            </a:r>
          </a:p>
          <a:p>
            <a:pPr marL="744537" indent="-285750" defTabSz="454025">
              <a:lnSpc>
                <a:spcPct val="200000"/>
              </a:lnSpc>
              <a:buFont typeface="Arial"/>
              <a:buChar char="•"/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Five life-cycle stages are: introduction; early growth; late growth; maturity, decline</a:t>
            </a:r>
          </a:p>
          <a:p>
            <a:pPr marL="744537" indent="-285750" defTabSz="454025">
              <a:lnSpc>
                <a:spcPct val="200000"/>
              </a:lnSpc>
              <a:buFont typeface="Arial"/>
              <a:buChar char="•"/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Life cycles require a long-term view of demand.</a:t>
            </a:r>
          </a:p>
          <a:p>
            <a:pPr marL="744537" indent="-285750" defTabSz="454025">
              <a:lnSpc>
                <a:spcPct val="200000"/>
              </a:lnSpc>
              <a:buFont typeface="Arial"/>
              <a:buChar char="•"/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Product-class and product-form life cycles are shorter than the market life cycle.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endParaRPr lang="en-US" dirty="0" smtClean="0">
              <a:latin typeface="Arial Narrow"/>
              <a:cs typeface="Arial Narrow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2076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07196" y="1600200"/>
            <a:ext cx="7713031" cy="35855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latin typeface="Arial Narrow"/>
                <a:cs typeface="Arial Narrow"/>
              </a:rPr>
              <a:t>Section </a:t>
            </a:r>
            <a:r>
              <a:rPr lang="en-US" sz="2400" dirty="0" smtClean="0">
                <a:latin typeface="Arial Narrow"/>
                <a:cs typeface="Arial Narrow"/>
              </a:rPr>
              <a:t>2: </a:t>
            </a:r>
            <a:r>
              <a:rPr lang="en-US" sz="2400" dirty="0">
                <a:latin typeface="Arial Narrow"/>
                <a:cs typeface="Arial Narrow"/>
              </a:rPr>
              <a:t>Marketing and the Firm</a:t>
            </a:r>
            <a:endParaRPr lang="en-US" sz="2400" dirty="0" smtClean="0">
              <a:latin typeface="Arial Narrow"/>
              <a:cs typeface="Arial Narrow"/>
            </a:endParaRPr>
          </a:p>
          <a:p>
            <a:pPr>
              <a:lnSpc>
                <a:spcPct val="150000"/>
              </a:lnSpc>
            </a:pPr>
            <a:r>
              <a:rPr lang="en-US" sz="2600" b="1" dirty="0" smtClean="0">
                <a:latin typeface="Arial Narrow"/>
                <a:cs typeface="Arial Narrow"/>
              </a:rPr>
              <a:t>Section </a:t>
            </a:r>
            <a:r>
              <a:rPr lang="en-US" sz="2600" b="1" dirty="0" smtClean="0">
                <a:latin typeface="Arial Narrow"/>
                <a:cs typeface="Arial Narrow"/>
              </a:rPr>
              <a:t>3:  </a:t>
            </a:r>
            <a:r>
              <a:rPr lang="en-US" sz="2600" b="1" dirty="0">
                <a:latin typeface="Arial Narrow"/>
                <a:cs typeface="Arial Narrow"/>
              </a:rPr>
              <a:t>Fundamental Insights for Strategic Marketing</a:t>
            </a:r>
            <a:endParaRPr lang="en-US" sz="2600" b="1" dirty="0" smtClean="0">
              <a:latin typeface="Arial Narrow"/>
              <a:cs typeface="Arial Narrow"/>
            </a:endParaRPr>
          </a:p>
          <a:p>
            <a:pPr marL="458788"/>
            <a:r>
              <a:rPr lang="en-US" sz="2200" b="1" dirty="0" smtClean="0">
                <a:latin typeface="Arial Narrow"/>
                <a:cs typeface="Arial Narrow"/>
              </a:rPr>
              <a:t>Chapter 3: Market Insight</a:t>
            </a:r>
          </a:p>
          <a:p>
            <a:pPr marL="458788"/>
            <a:r>
              <a:rPr lang="en-US" sz="2000" dirty="0" smtClean="0">
                <a:latin typeface="Arial Narrow"/>
                <a:cs typeface="Arial Narrow"/>
              </a:rPr>
              <a:t>Chapter 4: Customer Insight</a:t>
            </a:r>
          </a:p>
          <a:p>
            <a:pPr marL="458788"/>
            <a:r>
              <a:rPr lang="en-US" sz="2000" dirty="0" smtClean="0">
                <a:latin typeface="Arial Narrow"/>
                <a:cs typeface="Arial Narrow"/>
              </a:rPr>
              <a:t>Chapter 5: Insight about Competitors, Company, </a:t>
            </a:r>
            <a:r>
              <a:rPr lang="en-US" sz="2000" dirty="0" err="1" smtClean="0">
                <a:latin typeface="Arial Narrow"/>
                <a:cs typeface="Arial Narrow"/>
              </a:rPr>
              <a:t>Complementers</a:t>
            </a:r>
            <a:endParaRPr lang="en-US" sz="2000" dirty="0" smtClean="0">
              <a:latin typeface="Arial Narrow"/>
              <a:cs typeface="Arial Narrow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Arial Narrow"/>
                <a:cs typeface="Arial Narrow"/>
              </a:rPr>
              <a:t>Transition </a:t>
            </a:r>
            <a:r>
              <a:rPr lang="en-US" sz="2400" dirty="0">
                <a:latin typeface="Arial Narrow"/>
                <a:cs typeface="Arial Narrow"/>
              </a:rPr>
              <a:t>to Strategic Marketing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rial Narrow"/>
                <a:cs typeface="Arial Narrow"/>
              </a:rPr>
              <a:t>Section </a:t>
            </a:r>
            <a:r>
              <a:rPr lang="en-US" sz="2400" dirty="0" smtClean="0">
                <a:latin typeface="Arial Narrow"/>
                <a:cs typeface="Arial Narrow"/>
              </a:rPr>
              <a:t>3: </a:t>
            </a:r>
            <a:r>
              <a:rPr lang="en-US" sz="2400" dirty="0">
                <a:latin typeface="Arial Narrow"/>
                <a:cs typeface="Arial Narrow"/>
              </a:rPr>
              <a:t>Strategic Marketing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rial Narrow"/>
                <a:cs typeface="Arial Narrow"/>
              </a:rPr>
              <a:t>Section </a:t>
            </a:r>
            <a:r>
              <a:rPr lang="en-US" sz="2400" dirty="0" smtClean="0">
                <a:latin typeface="Arial Narrow"/>
                <a:cs typeface="Arial Narrow"/>
              </a:rPr>
              <a:t>4: </a:t>
            </a:r>
            <a:r>
              <a:rPr lang="en-US" sz="2400" dirty="0">
                <a:latin typeface="Arial Narrow"/>
                <a:cs typeface="Arial Narrow"/>
              </a:rPr>
              <a:t>Implementing the Market </a:t>
            </a:r>
            <a:r>
              <a:rPr lang="en-US" sz="2400" dirty="0" smtClean="0">
                <a:latin typeface="Arial Narrow"/>
                <a:cs typeface="Arial Narrow"/>
              </a:rPr>
              <a:t>Strategy</a:t>
            </a:r>
            <a:endParaRPr lang="en-US" sz="2400" dirty="0">
              <a:latin typeface="Arial Narrow"/>
              <a:cs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Managing Markets Strategically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Life-cycle Stages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600200"/>
            <a:ext cx="7705828" cy="4278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 smtClean="0">
                <a:latin typeface="Arial Narrow"/>
                <a:cs typeface="Arial Narrow"/>
              </a:rPr>
              <a:t>Life-cycle Stages</a:t>
            </a:r>
          </a:p>
          <a:p>
            <a:pPr marL="460375" indent="-233363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</a:t>
            </a:r>
            <a:r>
              <a:rPr lang="en-US" b="1" dirty="0" smtClean="0">
                <a:latin typeface="Arial Narrow"/>
                <a:cs typeface="Arial Narrow"/>
              </a:rPr>
              <a:t>Introduction </a:t>
            </a:r>
            <a:r>
              <a:rPr lang="en-US" dirty="0" smtClean="0">
                <a:latin typeface="Arial Narrow"/>
                <a:cs typeface="Arial Narrow"/>
              </a:rPr>
              <a:t>— Products are new; suppliers struggle to build profitable volume (failed pioneer Apple Newton led to BlackBerry and </a:t>
            </a:r>
            <a:r>
              <a:rPr lang="en-US" dirty="0" err="1" smtClean="0">
                <a:latin typeface="Arial Narrow"/>
                <a:cs typeface="Arial Narrow"/>
              </a:rPr>
              <a:t>iPad</a:t>
            </a:r>
            <a:r>
              <a:rPr lang="en-US" dirty="0" smtClean="0">
                <a:latin typeface="Arial Narrow"/>
                <a:cs typeface="Arial Narrow"/>
              </a:rPr>
              <a:t>). </a:t>
            </a:r>
          </a:p>
          <a:p>
            <a:pPr marL="460375" indent="-233363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</a:t>
            </a:r>
            <a:r>
              <a:rPr lang="en-US" b="1" dirty="0" smtClean="0">
                <a:latin typeface="Arial Narrow"/>
                <a:cs typeface="Arial Narrow"/>
              </a:rPr>
              <a:t>Early Growth </a:t>
            </a:r>
            <a:r>
              <a:rPr lang="en-US" dirty="0" smtClean="0">
                <a:latin typeface="Arial Narrow"/>
                <a:cs typeface="Arial Narrow"/>
              </a:rPr>
              <a:t>— High growth and high profit margin. Examples: hybrid cars, tablet computers. </a:t>
            </a:r>
          </a:p>
          <a:p>
            <a:pPr marL="460375" indent="-233363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</a:t>
            </a:r>
            <a:r>
              <a:rPr lang="en-US" b="1" dirty="0" smtClean="0">
                <a:latin typeface="Arial Narrow"/>
                <a:cs typeface="Arial Narrow"/>
              </a:rPr>
              <a:t>Late Growth </a:t>
            </a:r>
            <a:r>
              <a:rPr lang="en-US" dirty="0" smtClean="0">
                <a:latin typeface="Arial Narrow"/>
                <a:cs typeface="Arial Narrow"/>
              </a:rPr>
              <a:t>— Many product and supply chain uncertainties resolved; sales increase but growth rate slows. Firms seriously differentiate products from competitors — aka </a:t>
            </a:r>
            <a:r>
              <a:rPr lang="en-US" i="1" dirty="0" smtClean="0">
                <a:latin typeface="Arial Narrow"/>
                <a:cs typeface="Arial Narrow"/>
              </a:rPr>
              <a:t>competitive turbulence</a:t>
            </a:r>
            <a:r>
              <a:rPr lang="en-US" dirty="0" smtClean="0">
                <a:latin typeface="Arial Narrow"/>
                <a:cs typeface="Arial Narrow"/>
              </a:rPr>
              <a:t>. </a:t>
            </a:r>
          </a:p>
          <a:p>
            <a:pPr marL="460375" indent="-233363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</a:t>
            </a:r>
            <a:r>
              <a:rPr lang="en-US" b="1" dirty="0" smtClean="0">
                <a:latin typeface="Arial Narrow"/>
                <a:cs typeface="Arial Narrow"/>
              </a:rPr>
              <a:t>Maturity </a:t>
            </a:r>
            <a:r>
              <a:rPr lang="en-US" dirty="0" smtClean="0">
                <a:latin typeface="Arial Narrow"/>
                <a:cs typeface="Arial Narrow"/>
              </a:rPr>
              <a:t>— Slow growth — most sales to repeat/loyal customers. Examples: </a:t>
            </a:r>
            <a:r>
              <a:rPr lang="en-US" dirty="0" err="1" smtClean="0">
                <a:latin typeface="Arial Narrow"/>
                <a:cs typeface="Arial Narrow"/>
              </a:rPr>
              <a:t>FMCGs</a:t>
            </a:r>
            <a:r>
              <a:rPr lang="en-US" dirty="0" smtClean="0">
                <a:latin typeface="Arial Narrow"/>
                <a:cs typeface="Arial Narrow"/>
              </a:rPr>
              <a:t> like detergents, milk. </a:t>
            </a:r>
          </a:p>
          <a:p>
            <a:pPr marL="460375" indent="-233363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</a:t>
            </a:r>
            <a:r>
              <a:rPr lang="en-US" b="1" dirty="0" smtClean="0">
                <a:latin typeface="Arial Narrow"/>
                <a:cs typeface="Arial Narrow"/>
              </a:rPr>
              <a:t>Decline </a:t>
            </a:r>
            <a:r>
              <a:rPr lang="en-US" dirty="0" smtClean="0">
                <a:latin typeface="Arial Narrow"/>
                <a:cs typeface="Arial Narrow"/>
              </a:rPr>
              <a:t>— Sales turn down; decline can be fast or slow. Overcapacity leads to price competition. Examples: payphones, carbon paper.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008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Market and Product Evolution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pic>
        <p:nvPicPr>
          <p:cNvPr id="7" name="Picture 6" descr="figure 3.4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3" y="2566244"/>
            <a:ext cx="6553200" cy="37909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669" y="2094750"/>
            <a:ext cx="2047240" cy="11887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0515" y="2535430"/>
            <a:ext cx="2047240" cy="120523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68598" y="4181172"/>
            <a:ext cx="883918" cy="6463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Maturity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  <a:latin typeface="Arial Narrow"/>
                <a:cs typeface="Arial Narrow"/>
              </a:rPr>
              <a:t>Concentrated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  <a:latin typeface="Arial Narrow"/>
                <a:cs typeface="Arial Narrow"/>
              </a:rPr>
              <a:t>fragmented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Market and Product Evolution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600200"/>
            <a:ext cx="730358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 smtClean="0">
                <a:latin typeface="Arial Narrow"/>
                <a:cs typeface="Arial Narrow"/>
              </a:rPr>
              <a:t>Sales and Profit Margin Life Cycles</a:t>
            </a:r>
          </a:p>
        </p:txBody>
      </p:sp>
      <p:pic>
        <p:nvPicPr>
          <p:cNvPr id="9" name="Picture 8" descr="figure 3.6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877" y="2387424"/>
            <a:ext cx="6275070" cy="37033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Market and Product Evolution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600200"/>
            <a:ext cx="730358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 smtClean="0">
                <a:latin typeface="Arial Narrow"/>
                <a:cs typeface="Arial Narrow"/>
              </a:rPr>
              <a:t>Truncated Life Cycle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514600"/>
            <a:ext cx="5791200" cy="3314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Market Insight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1611775"/>
            <a:ext cx="7705828" cy="23083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 smtClean="0">
                <a:latin typeface="Arial Narrow"/>
                <a:cs typeface="Arial Narrow"/>
              </a:rPr>
              <a:t>Session Roadmap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Market Structure</a:t>
            </a:r>
          </a:p>
          <a:p>
            <a:pPr marL="682625" indent="-223838" defTabSz="454025">
              <a:lnSpc>
                <a:spcPct val="150000"/>
              </a:lnSpc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Market, product evolution</a:t>
            </a:r>
          </a:p>
          <a:p>
            <a:pPr marL="682625" indent="-223838" defTabSz="454025">
              <a:lnSpc>
                <a:spcPct val="150000"/>
              </a:lnSpc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Industry forces</a:t>
            </a:r>
          </a:p>
          <a:p>
            <a:pPr marL="682625" indent="-223838" defTabSz="454025">
              <a:lnSpc>
                <a:spcPct val="150000"/>
              </a:lnSpc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Environmental forces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Building Blocks for Securing Market Insight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4812793"/>
            <a:ext cx="2757464" cy="680969"/>
          </a:xfrm>
          <a:prstGeom prst="rect">
            <a:avLst/>
          </a:prstGeom>
          <a:solidFill>
            <a:srgbClr val="FFF10B"/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 anchorCtr="1">
            <a:noAutofit/>
          </a:bodyPr>
          <a:lstStyle/>
          <a:p>
            <a:pPr algn="ctr">
              <a:lnSpc>
                <a:spcPts val="2200"/>
              </a:lnSpc>
            </a:pPr>
            <a:r>
              <a:rPr lang="en-US" dirty="0" smtClean="0">
                <a:latin typeface="Arial Narrow"/>
                <a:cs typeface="Arial Narrow"/>
              </a:rPr>
              <a:t>Environmental Forces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28864" y="4812793"/>
            <a:ext cx="2757464" cy="680969"/>
          </a:xfrm>
          <a:prstGeom prst="rect">
            <a:avLst/>
          </a:prstGeom>
          <a:solidFill>
            <a:srgbClr val="EB9547"/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 anchorCtr="1">
            <a:noAutofit/>
          </a:bodyPr>
          <a:lstStyle/>
          <a:p>
            <a:pPr algn="ctr">
              <a:lnSpc>
                <a:spcPts val="22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Industry Forces</a:t>
            </a:r>
          </a:p>
        </p:txBody>
      </p:sp>
      <p:sp>
        <p:nvSpPr>
          <p:cNvPr id="24" name="Oval 23"/>
          <p:cNvSpPr/>
          <p:nvPr/>
        </p:nvSpPr>
        <p:spPr>
          <a:xfrm>
            <a:off x="3101299" y="3183989"/>
            <a:ext cx="2788408" cy="1095072"/>
          </a:xfrm>
          <a:prstGeom prst="ellipse">
            <a:avLst/>
          </a:prstGeom>
          <a:solidFill>
            <a:srgbClr val="CD092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 Narrow"/>
                <a:cs typeface="Arial Narrow"/>
              </a:rPr>
              <a:t>Market Insight</a:t>
            </a:r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25" name="Straight Arrow Connector 24"/>
          <p:cNvCxnSpPr>
            <a:stCxn id="20" idx="2"/>
            <a:endCxn id="24" idx="1"/>
          </p:cNvCxnSpPr>
          <p:nvPr/>
        </p:nvCxnSpPr>
        <p:spPr>
          <a:xfrm rot="16200000" flipH="1">
            <a:off x="2485324" y="2320030"/>
            <a:ext cx="832137" cy="1216520"/>
          </a:xfrm>
          <a:prstGeom prst="straightConnector1">
            <a:avLst/>
          </a:prstGeom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1" idx="2"/>
            <a:endCxn id="24" idx="7"/>
          </p:cNvCxnSpPr>
          <p:nvPr/>
        </p:nvCxnSpPr>
        <p:spPr>
          <a:xfrm rot="5400000">
            <a:off x="5728407" y="2265169"/>
            <a:ext cx="832137" cy="1326242"/>
          </a:xfrm>
          <a:prstGeom prst="straightConnector1">
            <a:avLst/>
          </a:prstGeom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2" idx="0"/>
            <a:endCxn id="24" idx="3"/>
          </p:cNvCxnSpPr>
          <p:nvPr/>
        </p:nvCxnSpPr>
        <p:spPr>
          <a:xfrm rot="5400000" flipH="1" flipV="1">
            <a:off x="2554341" y="3857482"/>
            <a:ext cx="694102" cy="1216520"/>
          </a:xfrm>
          <a:prstGeom prst="straightConnector1">
            <a:avLst/>
          </a:prstGeom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3" idx="0"/>
            <a:endCxn id="24" idx="5"/>
          </p:cNvCxnSpPr>
          <p:nvPr/>
        </p:nvCxnSpPr>
        <p:spPr>
          <a:xfrm rot="16200000" flipV="1">
            <a:off x="5797424" y="3802621"/>
            <a:ext cx="694102" cy="1326242"/>
          </a:xfrm>
          <a:prstGeom prst="straightConnector1">
            <a:avLst/>
          </a:prstGeom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14400" y="1831253"/>
            <a:ext cx="2757464" cy="680969"/>
          </a:xfrm>
          <a:prstGeom prst="rect">
            <a:avLst/>
          </a:prstGeom>
          <a:solidFill>
            <a:srgbClr val="0092D2"/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 anchorCtr="1">
            <a:noAutofit/>
          </a:bodyPr>
          <a:lstStyle/>
          <a:p>
            <a:pPr algn="ctr">
              <a:lnSpc>
                <a:spcPts val="2200"/>
              </a:lnSpc>
            </a:pPr>
            <a:r>
              <a:rPr lang="en-US" dirty="0" smtClean="0">
                <a:solidFill>
                  <a:srgbClr val="000000"/>
                </a:solidFill>
                <a:latin typeface="Arial Narrow"/>
                <a:cs typeface="Arial Narrow"/>
              </a:rPr>
              <a:t>Market Structure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428864" y="1831253"/>
            <a:ext cx="2757464" cy="680969"/>
          </a:xfrm>
          <a:prstGeom prst="rect">
            <a:avLst/>
          </a:prstGeom>
          <a:solidFill>
            <a:srgbClr val="54AC59"/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 anchorCtr="1">
            <a:noAutofit/>
          </a:bodyPr>
          <a:lstStyle/>
          <a:p>
            <a:pPr algn="ctr">
              <a:lnSpc>
                <a:spcPts val="2200"/>
              </a:lnSpc>
            </a:pPr>
            <a:r>
              <a:rPr lang="en-US" dirty="0" smtClean="0">
                <a:solidFill>
                  <a:srgbClr val="000000"/>
                </a:solidFill>
                <a:latin typeface="Arial Narrow"/>
                <a:cs typeface="Arial Narrow"/>
              </a:rPr>
              <a:t>Market,</a:t>
            </a:r>
            <a:br>
              <a:rPr lang="en-US" dirty="0" smtClean="0">
                <a:solidFill>
                  <a:srgbClr val="000000"/>
                </a:solidFill>
                <a:latin typeface="Arial Narrow"/>
                <a:cs typeface="Arial Narrow"/>
              </a:rPr>
            </a:br>
            <a:r>
              <a:rPr lang="en-US" dirty="0" smtClean="0">
                <a:solidFill>
                  <a:srgbClr val="000000"/>
                </a:solidFill>
                <a:latin typeface="Arial Narrow"/>
                <a:cs typeface="Arial Narrow"/>
              </a:rPr>
              <a:t>Product Evolution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Industry Forces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340577" y="2990747"/>
            <a:ext cx="2286000" cy="1371600"/>
          </a:xfrm>
          <a:prstGeom prst="ellipse">
            <a:avLst/>
          </a:prstGeom>
          <a:solidFill>
            <a:srgbClr val="41B3DC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en-US" sz="1600" dirty="0" smtClean="0">
                <a:solidFill>
                  <a:schemeClr val="tx1"/>
                </a:solidFill>
                <a:latin typeface="Arial Narrow"/>
                <a:cs typeface="Arial Narrow"/>
              </a:rPr>
              <a:t>Current Direct</a:t>
            </a:r>
          </a:p>
          <a:p>
            <a:pPr algn="ctr">
              <a:spcBef>
                <a:spcPts val="1200"/>
              </a:spcBef>
            </a:pPr>
            <a:endParaRPr lang="en-US" sz="1600" dirty="0" smtClean="0">
              <a:solidFill>
                <a:schemeClr val="tx1"/>
              </a:solidFill>
              <a:latin typeface="Arial Narrow"/>
              <a:cs typeface="Arial Narrow"/>
            </a:endParaRPr>
          </a:p>
          <a:p>
            <a:pPr algn="ctr">
              <a:spcBef>
                <a:spcPts val="1200"/>
              </a:spcBef>
            </a:pPr>
            <a:r>
              <a:rPr lang="en-US" sz="1600" dirty="0" smtClean="0">
                <a:solidFill>
                  <a:schemeClr val="tx1"/>
                </a:solidFill>
                <a:latin typeface="Arial Narrow"/>
                <a:cs typeface="Arial Narrow"/>
              </a:rPr>
              <a:t>Competitors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60486" y="3460060"/>
            <a:ext cx="1033272" cy="457200"/>
          </a:xfrm>
          <a:prstGeom prst="rect">
            <a:avLst/>
          </a:prstGeom>
          <a:solidFill>
            <a:srgbClr val="CD0920"/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 anchorCtr="1">
            <a:noAutofit/>
          </a:bodyPr>
          <a:lstStyle/>
          <a:p>
            <a:pPr algn="ctr">
              <a:lnSpc>
                <a:spcPts val="2200"/>
              </a:lnSpc>
            </a:pPr>
            <a:r>
              <a:rPr lang="en-US" dirty="0" smtClean="0">
                <a:solidFill>
                  <a:schemeClr val="bg1"/>
                </a:solidFill>
                <a:latin typeface="Arial Narrow"/>
                <a:cs typeface="Arial Narrow"/>
              </a:rPr>
              <a:t>The Firm</a:t>
            </a:r>
          </a:p>
        </p:txBody>
      </p:sp>
      <p:sp>
        <p:nvSpPr>
          <p:cNvPr id="25" name="Oval 24"/>
          <p:cNvSpPr/>
          <p:nvPr/>
        </p:nvSpPr>
        <p:spPr>
          <a:xfrm>
            <a:off x="3570644" y="1483705"/>
            <a:ext cx="1828800" cy="914400"/>
          </a:xfrm>
          <a:prstGeom prst="ellipse">
            <a:avLst/>
          </a:prstGeom>
          <a:solidFill>
            <a:srgbClr val="F1B57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sz="1600" dirty="0" smtClean="0">
                <a:solidFill>
                  <a:schemeClr val="tx1"/>
                </a:solidFill>
                <a:latin typeface="Arial Narrow"/>
                <a:cs typeface="Arial Narrow"/>
              </a:rPr>
              <a:t>Suppliers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3570644" y="5061255"/>
            <a:ext cx="1828800" cy="914400"/>
          </a:xfrm>
          <a:prstGeom prst="ellipse">
            <a:avLst/>
          </a:prstGeom>
          <a:solidFill>
            <a:srgbClr val="CBB3CB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sz="1600" dirty="0" smtClean="0">
                <a:solidFill>
                  <a:schemeClr val="tx1"/>
                </a:solidFill>
                <a:latin typeface="Arial Narrow"/>
                <a:cs typeface="Arial Narrow"/>
              </a:rPr>
              <a:t>Buyers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704569" y="3237302"/>
            <a:ext cx="1828800" cy="914400"/>
          </a:xfrm>
          <a:prstGeom prst="ellipse">
            <a:avLst/>
          </a:prstGeom>
          <a:solidFill>
            <a:srgbClr val="C1DEB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sz="1600" dirty="0" smtClean="0">
                <a:solidFill>
                  <a:schemeClr val="tx1"/>
                </a:solidFill>
                <a:latin typeface="Arial Narrow"/>
                <a:cs typeface="Arial Narrow"/>
              </a:rPr>
              <a:t>New Direct Entrants</a:t>
            </a:r>
          </a:p>
        </p:txBody>
      </p:sp>
      <p:sp>
        <p:nvSpPr>
          <p:cNvPr id="31" name="Oval 30"/>
          <p:cNvSpPr/>
          <p:nvPr/>
        </p:nvSpPr>
        <p:spPr>
          <a:xfrm>
            <a:off x="6652782" y="3237302"/>
            <a:ext cx="1828800" cy="914400"/>
          </a:xfrm>
          <a:prstGeom prst="ellipse">
            <a:avLst/>
          </a:prstGeom>
          <a:solidFill>
            <a:srgbClr val="FFF887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sz="1600" dirty="0" smtClean="0">
                <a:solidFill>
                  <a:schemeClr val="tx1"/>
                </a:solidFill>
                <a:latin typeface="Arial Narrow"/>
                <a:cs typeface="Arial Narrow"/>
              </a:rPr>
              <a:t>Indirect Competitors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32" name="Straight Arrow Connector 31"/>
          <p:cNvCxnSpPr>
            <a:stCxn id="25" idx="4"/>
            <a:endCxn id="17" idx="0"/>
          </p:cNvCxnSpPr>
          <p:nvPr/>
        </p:nvCxnSpPr>
        <p:spPr>
          <a:xfrm rot="5400000">
            <a:off x="4187990" y="2693693"/>
            <a:ext cx="592642" cy="1467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31" idx="2"/>
            <a:endCxn id="17" idx="6"/>
          </p:cNvCxnSpPr>
          <p:nvPr/>
        </p:nvCxnSpPr>
        <p:spPr>
          <a:xfrm rot="10800000">
            <a:off x="5626578" y="3676548"/>
            <a:ext cx="1026205" cy="17955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17" idx="2"/>
          </p:cNvCxnSpPr>
          <p:nvPr/>
        </p:nvCxnSpPr>
        <p:spPr>
          <a:xfrm>
            <a:off x="2533369" y="3676547"/>
            <a:ext cx="807208" cy="1588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17" idx="4"/>
          </p:cNvCxnSpPr>
          <p:nvPr/>
        </p:nvCxnSpPr>
        <p:spPr>
          <a:xfrm rot="16200000" flipV="1">
            <a:off x="4134856" y="4711068"/>
            <a:ext cx="698910" cy="1468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Industry Forces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1600200"/>
            <a:ext cx="7705828" cy="35086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175" indent="-3175" defTabSz="454025">
              <a:tabLst>
                <a:tab pos="1825625" algn="l"/>
              </a:tabLst>
            </a:pPr>
            <a:r>
              <a:rPr lang="en-US" sz="2400" b="1" dirty="0" smtClean="0">
                <a:latin typeface="Arial Narrow"/>
                <a:cs typeface="Arial Narrow"/>
              </a:rPr>
              <a:t>Direct Competitors</a:t>
            </a:r>
          </a:p>
          <a:p>
            <a:pPr marL="454025" indent="-223838" defTabSz="454025">
              <a:spcBef>
                <a:spcPts val="1800"/>
              </a:spcBef>
              <a:tabLst>
                <a:tab pos="1825625" algn="l"/>
              </a:tabLst>
            </a:pPr>
            <a:r>
              <a:rPr lang="en-US" b="1" dirty="0" smtClean="0">
                <a:latin typeface="Arial Narrow"/>
                <a:cs typeface="Arial Narrow"/>
              </a:rPr>
              <a:t>•	Traditional direct competitors</a:t>
            </a:r>
            <a:r>
              <a:rPr lang="en-US" dirty="0" smtClean="0">
                <a:latin typeface="Arial Narrow"/>
                <a:cs typeface="Arial Narrow"/>
              </a:rPr>
              <a:t> — offer similar customer benefits from similar products as the firm offers; differential advantage may be difficult to achieve.</a:t>
            </a:r>
            <a:endParaRPr lang="en-US" b="1" dirty="0" smtClean="0">
              <a:latin typeface="Arial Narrow"/>
              <a:cs typeface="Arial Narrow"/>
            </a:endParaRPr>
          </a:p>
          <a:p>
            <a:pPr marL="454025" indent="-223838" defTabSz="454025">
              <a:spcBef>
                <a:spcPts val="1800"/>
              </a:spcBef>
              <a:tabLst>
                <a:tab pos="1825625" algn="l"/>
              </a:tabLst>
            </a:pPr>
            <a:r>
              <a:rPr lang="en-US" b="1" dirty="0" smtClean="0">
                <a:latin typeface="Arial Narrow"/>
                <a:cs typeface="Arial Narrow"/>
              </a:rPr>
              <a:t>•	Acquisitions and divestitures</a:t>
            </a:r>
            <a:r>
              <a:rPr lang="en-US" dirty="0" smtClean="0">
                <a:latin typeface="Arial Narrow"/>
                <a:cs typeface="Arial Narrow"/>
              </a:rPr>
              <a:t> — If a competitor acquires a competitor firm/business unit, or similarly divests, the competitor changes.</a:t>
            </a:r>
            <a:endParaRPr lang="en-US" b="1" dirty="0" smtClean="0">
              <a:latin typeface="Arial Narrow"/>
              <a:cs typeface="Arial Narrow"/>
            </a:endParaRPr>
          </a:p>
          <a:p>
            <a:pPr marL="454025" indent="-223838" defTabSz="454025">
              <a:spcBef>
                <a:spcPts val="1800"/>
              </a:spcBef>
              <a:tabLst>
                <a:tab pos="1825625" algn="l"/>
              </a:tabLst>
            </a:pPr>
            <a:r>
              <a:rPr lang="en-US" b="1" dirty="0" smtClean="0">
                <a:latin typeface="Arial Narrow"/>
                <a:cs typeface="Arial Narrow"/>
              </a:rPr>
              <a:t>•	Mergers</a:t>
            </a:r>
            <a:r>
              <a:rPr lang="en-US" dirty="0" smtClean="0">
                <a:latin typeface="Arial Narrow"/>
                <a:cs typeface="Arial Narrow"/>
              </a:rPr>
              <a:t> — Two entities combine as equal partners to create a stronger competitor by pooling strengths and reducing risks.</a:t>
            </a:r>
            <a:endParaRPr lang="en-US" b="1" dirty="0" smtClean="0">
              <a:latin typeface="Arial Narrow"/>
              <a:cs typeface="Arial Narrow"/>
            </a:endParaRPr>
          </a:p>
          <a:p>
            <a:pPr marL="454025" indent="-223838" defTabSz="454025">
              <a:spcBef>
                <a:spcPts val="1800"/>
              </a:spcBef>
              <a:tabLst>
                <a:tab pos="1825625" algn="l"/>
              </a:tabLst>
            </a:pPr>
            <a:r>
              <a:rPr lang="en-US" b="1" dirty="0" smtClean="0">
                <a:latin typeface="Arial Narrow"/>
                <a:cs typeface="Arial Narrow"/>
              </a:rPr>
              <a:t>•	Private equity</a:t>
            </a:r>
            <a:r>
              <a:rPr lang="en-US" dirty="0" smtClean="0">
                <a:latin typeface="Arial Narrow"/>
                <a:cs typeface="Arial Narrow"/>
              </a:rPr>
              <a:t> — Some firms incur significant debt. To satisfy owner goals, they cut costs and become more competitive.</a:t>
            </a:r>
            <a:endParaRPr lang="en-US" b="1" dirty="0" smtClean="0">
              <a:latin typeface="Arial Narrow"/>
              <a:cs typeface="Arial Narrow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Industry Forces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340577" y="2990747"/>
            <a:ext cx="2286000" cy="1371600"/>
          </a:xfrm>
          <a:prstGeom prst="ellipse">
            <a:avLst/>
          </a:prstGeom>
          <a:solidFill>
            <a:srgbClr val="41B3DC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en-US" sz="1600" dirty="0" smtClean="0">
                <a:solidFill>
                  <a:schemeClr val="tx1"/>
                </a:solidFill>
                <a:latin typeface="Arial Narrow"/>
                <a:cs typeface="Arial Narrow"/>
              </a:rPr>
              <a:t>Current Direct</a:t>
            </a:r>
          </a:p>
          <a:p>
            <a:pPr algn="ctr">
              <a:spcBef>
                <a:spcPts val="1200"/>
              </a:spcBef>
            </a:pPr>
            <a:endParaRPr lang="en-US" sz="1600" dirty="0" smtClean="0">
              <a:solidFill>
                <a:schemeClr val="tx1"/>
              </a:solidFill>
              <a:latin typeface="Arial Narrow"/>
              <a:cs typeface="Arial Narrow"/>
            </a:endParaRPr>
          </a:p>
          <a:p>
            <a:pPr algn="ctr">
              <a:spcBef>
                <a:spcPts val="1200"/>
              </a:spcBef>
            </a:pPr>
            <a:r>
              <a:rPr lang="en-US" sz="1600" dirty="0" smtClean="0">
                <a:solidFill>
                  <a:schemeClr val="tx1"/>
                </a:solidFill>
                <a:latin typeface="Arial Narrow"/>
                <a:cs typeface="Arial Narrow"/>
              </a:rPr>
              <a:t>Competitors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60486" y="3460060"/>
            <a:ext cx="1033272" cy="457200"/>
          </a:xfrm>
          <a:prstGeom prst="rect">
            <a:avLst/>
          </a:prstGeom>
          <a:solidFill>
            <a:srgbClr val="CD0920"/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 anchorCtr="1">
            <a:noAutofit/>
          </a:bodyPr>
          <a:lstStyle/>
          <a:p>
            <a:pPr algn="ctr">
              <a:lnSpc>
                <a:spcPts val="2200"/>
              </a:lnSpc>
            </a:pPr>
            <a:r>
              <a:rPr lang="en-US" dirty="0" smtClean="0">
                <a:solidFill>
                  <a:schemeClr val="bg1"/>
                </a:solidFill>
                <a:latin typeface="Arial Narrow"/>
                <a:cs typeface="Arial Narrow"/>
              </a:rPr>
              <a:t>The Firm</a:t>
            </a:r>
          </a:p>
        </p:txBody>
      </p:sp>
      <p:sp>
        <p:nvSpPr>
          <p:cNvPr id="14" name="Oval 13"/>
          <p:cNvSpPr/>
          <p:nvPr/>
        </p:nvSpPr>
        <p:spPr>
          <a:xfrm>
            <a:off x="3570644" y="1483705"/>
            <a:ext cx="1828800" cy="914400"/>
          </a:xfrm>
          <a:prstGeom prst="ellipse">
            <a:avLst/>
          </a:prstGeom>
          <a:solidFill>
            <a:srgbClr val="F1B57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sz="1600" dirty="0" smtClean="0">
                <a:solidFill>
                  <a:schemeClr val="tx1"/>
                </a:solidFill>
                <a:latin typeface="Arial Narrow"/>
                <a:cs typeface="Arial Narrow"/>
              </a:rPr>
              <a:t>Suppliers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3570644" y="5061255"/>
            <a:ext cx="1828800" cy="914400"/>
          </a:xfrm>
          <a:prstGeom prst="ellipse">
            <a:avLst/>
          </a:prstGeom>
          <a:solidFill>
            <a:srgbClr val="CBB3CB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sz="1600" dirty="0" smtClean="0">
                <a:solidFill>
                  <a:schemeClr val="tx1"/>
                </a:solidFill>
                <a:latin typeface="Arial Narrow"/>
                <a:cs typeface="Arial Narrow"/>
              </a:rPr>
              <a:t>Buyers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04569" y="3237302"/>
            <a:ext cx="1828800" cy="914400"/>
          </a:xfrm>
          <a:prstGeom prst="ellipse">
            <a:avLst/>
          </a:prstGeom>
          <a:solidFill>
            <a:srgbClr val="C1DEB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b="1" dirty="0" smtClean="0">
                <a:solidFill>
                  <a:schemeClr val="tx1"/>
                </a:solidFill>
                <a:latin typeface="Arial Narrow"/>
                <a:cs typeface="Arial Narrow"/>
              </a:rPr>
              <a:t>New Direct Entrants</a:t>
            </a:r>
          </a:p>
        </p:txBody>
      </p:sp>
      <p:sp>
        <p:nvSpPr>
          <p:cNvPr id="17" name="Oval 16"/>
          <p:cNvSpPr/>
          <p:nvPr/>
        </p:nvSpPr>
        <p:spPr>
          <a:xfrm>
            <a:off x="6652782" y="3237302"/>
            <a:ext cx="1828800" cy="914400"/>
          </a:xfrm>
          <a:prstGeom prst="ellipse">
            <a:avLst/>
          </a:prstGeom>
          <a:solidFill>
            <a:srgbClr val="FFF887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sz="1600" dirty="0" smtClean="0">
                <a:solidFill>
                  <a:schemeClr val="tx1"/>
                </a:solidFill>
                <a:latin typeface="Arial Narrow"/>
                <a:cs typeface="Arial Narrow"/>
              </a:rPr>
              <a:t>Indirect Competitors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18" name="Straight Arrow Connector 17"/>
          <p:cNvCxnSpPr>
            <a:stCxn id="14" idx="4"/>
            <a:endCxn id="12" idx="0"/>
          </p:cNvCxnSpPr>
          <p:nvPr/>
        </p:nvCxnSpPr>
        <p:spPr>
          <a:xfrm rot="5400000">
            <a:off x="4187990" y="2693693"/>
            <a:ext cx="592642" cy="1467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7" idx="2"/>
            <a:endCxn id="12" idx="6"/>
          </p:cNvCxnSpPr>
          <p:nvPr/>
        </p:nvCxnSpPr>
        <p:spPr>
          <a:xfrm rot="10800000">
            <a:off x="5626578" y="3676548"/>
            <a:ext cx="1026205" cy="17955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2" idx="2"/>
          </p:cNvCxnSpPr>
          <p:nvPr/>
        </p:nvCxnSpPr>
        <p:spPr>
          <a:xfrm>
            <a:off x="2533369" y="3676547"/>
            <a:ext cx="807208" cy="1588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2" idx="4"/>
          </p:cNvCxnSpPr>
          <p:nvPr/>
        </p:nvCxnSpPr>
        <p:spPr>
          <a:xfrm rot="16200000" flipV="1">
            <a:off x="4134856" y="4711068"/>
            <a:ext cx="698910" cy="1468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Industry Forces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1600200"/>
            <a:ext cx="7705828" cy="3323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175" indent="-3175" defTabSz="454025">
              <a:tabLst>
                <a:tab pos="1825625" algn="l"/>
              </a:tabLst>
            </a:pPr>
            <a:r>
              <a:rPr lang="en-US" sz="2400" b="1" dirty="0" smtClean="0">
                <a:latin typeface="Arial Narrow"/>
                <a:cs typeface="Arial Narrow"/>
              </a:rPr>
              <a:t>New Direct Entrants</a:t>
            </a:r>
            <a:r>
              <a:rPr lang="en-US" sz="2400" dirty="0" smtClean="0">
                <a:latin typeface="Arial Narrow"/>
                <a:cs typeface="Arial Narrow"/>
              </a:rPr>
              <a:t> — enter from a different arena; offer similar products and services</a:t>
            </a:r>
            <a:endParaRPr lang="en-US" sz="2400" b="1" dirty="0" smtClean="0">
              <a:latin typeface="Arial Narrow"/>
              <a:cs typeface="Arial Narrow"/>
            </a:endParaRPr>
          </a:p>
          <a:p>
            <a:pPr marL="454025" indent="-223838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b="1" dirty="0" smtClean="0">
                <a:latin typeface="Arial Narrow"/>
                <a:cs typeface="Arial Narrow"/>
              </a:rPr>
              <a:t>•	Firm employees </a:t>
            </a:r>
            <a:r>
              <a:rPr lang="en-US" dirty="0" smtClean="0">
                <a:latin typeface="Arial Narrow"/>
                <a:cs typeface="Arial Narrow"/>
              </a:rPr>
              <a:t>— potential threat as competitors</a:t>
            </a:r>
            <a:endParaRPr lang="en-US" b="1" dirty="0" smtClean="0">
              <a:latin typeface="Arial Narrow"/>
              <a:cs typeface="Arial Narrow"/>
            </a:endParaRPr>
          </a:p>
          <a:p>
            <a:pPr marL="454025" indent="-223838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b="1" dirty="0" smtClean="0">
                <a:latin typeface="Arial Narrow"/>
                <a:cs typeface="Arial Narrow"/>
              </a:rPr>
              <a:t>•	Geographic expansion </a:t>
            </a:r>
            <a:r>
              <a:rPr lang="en-US" dirty="0" smtClean="0">
                <a:latin typeface="Arial Narrow"/>
                <a:cs typeface="Arial Narrow"/>
              </a:rPr>
              <a:t>— strengths in different geographies</a:t>
            </a:r>
            <a:endParaRPr lang="en-US" b="1" dirty="0" smtClean="0">
              <a:latin typeface="Arial Narrow"/>
              <a:cs typeface="Arial Narrow"/>
            </a:endParaRPr>
          </a:p>
          <a:p>
            <a:pPr marL="454025" indent="-223838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b="1" dirty="0" smtClean="0">
                <a:latin typeface="Arial Narrow"/>
                <a:cs typeface="Arial Narrow"/>
              </a:rPr>
              <a:t>•	Networks</a:t>
            </a:r>
            <a:r>
              <a:rPr lang="en-US" dirty="0" smtClean="0">
                <a:latin typeface="Arial Narrow"/>
                <a:cs typeface="Arial Narrow"/>
              </a:rPr>
              <a:t> — group of firms collaborate and pool resources</a:t>
            </a:r>
            <a:endParaRPr lang="en-US" b="1" dirty="0" smtClean="0">
              <a:latin typeface="Arial Narrow"/>
              <a:cs typeface="Arial Narrow"/>
            </a:endParaRPr>
          </a:p>
          <a:p>
            <a:pPr marL="454025" indent="-223838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b="1" dirty="0" smtClean="0">
                <a:latin typeface="Arial Narrow"/>
                <a:cs typeface="Arial Narrow"/>
              </a:rPr>
              <a:t>•	New sales and distribution channels </a:t>
            </a:r>
            <a:r>
              <a:rPr lang="en-US" dirty="0" smtClean="0">
                <a:latin typeface="Arial Narrow"/>
                <a:cs typeface="Arial Narrow"/>
              </a:rPr>
              <a:t>— like online presence; </a:t>
            </a:r>
            <a:r>
              <a:rPr lang="en-US" dirty="0" err="1" smtClean="0">
                <a:latin typeface="Arial Narrow"/>
                <a:cs typeface="Arial Narrow"/>
              </a:rPr>
              <a:t>Alibaba.com</a:t>
            </a:r>
            <a:endParaRPr lang="en-US" dirty="0" smtClean="0">
              <a:latin typeface="Arial Narrow"/>
              <a:cs typeface="Arial Narrow"/>
            </a:endParaRPr>
          </a:p>
          <a:p>
            <a:pPr marL="454025" indent="-223838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b="1" dirty="0" smtClean="0">
                <a:latin typeface="Arial Narrow"/>
                <a:cs typeface="Arial Narrow"/>
              </a:rPr>
              <a:t>•	Startup entry</a:t>
            </a:r>
            <a:r>
              <a:rPr lang="en-US" dirty="0" smtClean="0">
                <a:latin typeface="Arial Narrow"/>
                <a:cs typeface="Arial Narrow"/>
              </a:rPr>
              <a:t> — flexibility; lack of legacy issues can provide an edge</a:t>
            </a:r>
          </a:p>
          <a:p>
            <a:pPr marL="454025" indent="-223838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b="1" dirty="0" smtClean="0">
                <a:latin typeface="Arial Narrow"/>
                <a:cs typeface="Arial Narrow"/>
              </a:rPr>
              <a:t>•	Strategic alliances</a:t>
            </a:r>
            <a:r>
              <a:rPr lang="en-US" dirty="0" smtClean="0">
                <a:latin typeface="Arial Narrow"/>
                <a:cs typeface="Arial Narrow"/>
              </a:rPr>
              <a:t> — can strengthen two individual firms by combining resources</a:t>
            </a:r>
            <a:endParaRPr lang="en-US" b="1" dirty="0" smtClean="0">
              <a:latin typeface="Arial Narrow"/>
              <a:cs typeface="Arial Narrow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7563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2057400"/>
            <a:ext cx="6242012" cy="12464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cap="all" dirty="0" smtClean="0">
                <a:latin typeface="Arial Narrow"/>
                <a:cs typeface="Arial Narrow"/>
              </a:rPr>
              <a:t>Chapter 3</a:t>
            </a:r>
          </a:p>
          <a:p>
            <a:pPr rtl="0">
              <a:spcBef>
                <a:spcPts val="1800"/>
              </a:spcBef>
            </a:pPr>
            <a:r>
              <a:rPr lang="en-US" sz="4800" kern="1200" dirty="0" smtClean="0">
                <a:solidFill>
                  <a:schemeClr val="tx1"/>
                </a:solidFill>
                <a:latin typeface="Arial Narrow"/>
                <a:ea typeface="+mn-ea"/>
                <a:cs typeface="Arial Narrow"/>
              </a:rPr>
              <a:t>Market Insight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Industry Forces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3340577" y="2990747"/>
            <a:ext cx="2286000" cy="1371600"/>
          </a:xfrm>
          <a:prstGeom prst="ellipse">
            <a:avLst/>
          </a:prstGeom>
          <a:solidFill>
            <a:srgbClr val="41B3DC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en-US" sz="1600" dirty="0" smtClean="0">
                <a:solidFill>
                  <a:schemeClr val="tx1"/>
                </a:solidFill>
                <a:latin typeface="Arial Narrow"/>
                <a:cs typeface="Arial Narrow"/>
              </a:rPr>
              <a:t>Current Direct</a:t>
            </a:r>
          </a:p>
          <a:p>
            <a:pPr algn="ctr">
              <a:spcBef>
                <a:spcPts val="1200"/>
              </a:spcBef>
            </a:pPr>
            <a:endParaRPr lang="en-US" sz="1600" dirty="0" smtClean="0">
              <a:solidFill>
                <a:schemeClr val="tx1"/>
              </a:solidFill>
              <a:latin typeface="Arial Narrow"/>
              <a:cs typeface="Arial Narrow"/>
            </a:endParaRPr>
          </a:p>
          <a:p>
            <a:pPr algn="ctr">
              <a:spcBef>
                <a:spcPts val="1200"/>
              </a:spcBef>
            </a:pPr>
            <a:r>
              <a:rPr lang="en-US" sz="1600" dirty="0" smtClean="0">
                <a:solidFill>
                  <a:schemeClr val="tx1"/>
                </a:solidFill>
                <a:latin typeface="Arial Narrow"/>
                <a:cs typeface="Arial Narrow"/>
              </a:rPr>
              <a:t>Competitors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60486" y="3460060"/>
            <a:ext cx="1033272" cy="457200"/>
          </a:xfrm>
          <a:prstGeom prst="rect">
            <a:avLst/>
          </a:prstGeom>
          <a:solidFill>
            <a:srgbClr val="CD0920"/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 anchorCtr="1">
            <a:noAutofit/>
          </a:bodyPr>
          <a:lstStyle/>
          <a:p>
            <a:pPr algn="ctr">
              <a:lnSpc>
                <a:spcPts val="2200"/>
              </a:lnSpc>
            </a:pPr>
            <a:r>
              <a:rPr lang="en-US" dirty="0" smtClean="0">
                <a:solidFill>
                  <a:schemeClr val="bg1"/>
                </a:solidFill>
                <a:latin typeface="Arial Narrow"/>
                <a:cs typeface="Arial Narrow"/>
              </a:rPr>
              <a:t>The Firm</a:t>
            </a:r>
          </a:p>
        </p:txBody>
      </p:sp>
      <p:sp>
        <p:nvSpPr>
          <p:cNvPr id="26" name="Oval 25"/>
          <p:cNvSpPr/>
          <p:nvPr/>
        </p:nvSpPr>
        <p:spPr>
          <a:xfrm>
            <a:off x="3570644" y="1483705"/>
            <a:ext cx="1828800" cy="914400"/>
          </a:xfrm>
          <a:prstGeom prst="ellipse">
            <a:avLst/>
          </a:prstGeom>
          <a:solidFill>
            <a:srgbClr val="F1B57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sz="1600" dirty="0" smtClean="0">
                <a:solidFill>
                  <a:schemeClr val="tx1"/>
                </a:solidFill>
                <a:latin typeface="Arial Narrow"/>
                <a:cs typeface="Arial Narrow"/>
              </a:rPr>
              <a:t>Suppliers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3570644" y="5061255"/>
            <a:ext cx="1828800" cy="914400"/>
          </a:xfrm>
          <a:prstGeom prst="ellipse">
            <a:avLst/>
          </a:prstGeom>
          <a:solidFill>
            <a:srgbClr val="CBB3CB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sz="1600" dirty="0" smtClean="0">
                <a:solidFill>
                  <a:schemeClr val="tx1"/>
                </a:solidFill>
                <a:latin typeface="Arial Narrow"/>
                <a:cs typeface="Arial Narrow"/>
              </a:rPr>
              <a:t>Buyers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704569" y="3237302"/>
            <a:ext cx="1828800" cy="914400"/>
          </a:xfrm>
          <a:prstGeom prst="ellipse">
            <a:avLst/>
          </a:prstGeom>
          <a:solidFill>
            <a:srgbClr val="C1DEB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sz="1600" dirty="0" smtClean="0">
                <a:solidFill>
                  <a:schemeClr val="tx1"/>
                </a:solidFill>
                <a:latin typeface="Arial Narrow"/>
                <a:cs typeface="Arial Narrow"/>
              </a:rPr>
              <a:t>New Direct Entrants</a:t>
            </a:r>
          </a:p>
        </p:txBody>
      </p:sp>
      <p:sp>
        <p:nvSpPr>
          <p:cNvPr id="29" name="Oval 28"/>
          <p:cNvSpPr/>
          <p:nvPr/>
        </p:nvSpPr>
        <p:spPr>
          <a:xfrm>
            <a:off x="6652782" y="3237302"/>
            <a:ext cx="1828800" cy="914400"/>
          </a:xfrm>
          <a:prstGeom prst="ellipse">
            <a:avLst/>
          </a:prstGeom>
          <a:solidFill>
            <a:srgbClr val="FFF887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b="1" dirty="0" smtClean="0">
                <a:solidFill>
                  <a:schemeClr val="tx1"/>
                </a:solidFill>
                <a:latin typeface="Arial Narrow"/>
                <a:cs typeface="Arial Narrow"/>
              </a:rPr>
              <a:t>Indirect Competitors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30" name="Straight Arrow Connector 29"/>
          <p:cNvCxnSpPr>
            <a:stCxn id="26" idx="4"/>
            <a:endCxn id="24" idx="0"/>
          </p:cNvCxnSpPr>
          <p:nvPr/>
        </p:nvCxnSpPr>
        <p:spPr>
          <a:xfrm rot="5400000">
            <a:off x="4187990" y="2693693"/>
            <a:ext cx="592642" cy="1467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9" idx="2"/>
            <a:endCxn id="24" idx="6"/>
          </p:cNvCxnSpPr>
          <p:nvPr/>
        </p:nvCxnSpPr>
        <p:spPr>
          <a:xfrm rot="10800000">
            <a:off x="5626578" y="3676548"/>
            <a:ext cx="1026205" cy="17955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24" idx="2"/>
          </p:cNvCxnSpPr>
          <p:nvPr/>
        </p:nvCxnSpPr>
        <p:spPr>
          <a:xfrm>
            <a:off x="2533369" y="3676547"/>
            <a:ext cx="807208" cy="1588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endCxn id="24" idx="4"/>
          </p:cNvCxnSpPr>
          <p:nvPr/>
        </p:nvCxnSpPr>
        <p:spPr>
          <a:xfrm rot="16200000" flipV="1">
            <a:off x="4134856" y="4711068"/>
            <a:ext cx="698910" cy="1468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Industry Forces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340577" y="2990747"/>
            <a:ext cx="2286000" cy="1371600"/>
          </a:xfrm>
          <a:prstGeom prst="ellipse">
            <a:avLst/>
          </a:prstGeom>
          <a:solidFill>
            <a:srgbClr val="41B3DC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en-US" sz="1600" dirty="0" smtClean="0">
                <a:solidFill>
                  <a:schemeClr val="tx1"/>
                </a:solidFill>
                <a:latin typeface="Arial Narrow"/>
                <a:cs typeface="Arial Narrow"/>
              </a:rPr>
              <a:t>Current Direct</a:t>
            </a:r>
          </a:p>
          <a:p>
            <a:pPr algn="ctr">
              <a:spcBef>
                <a:spcPts val="1200"/>
              </a:spcBef>
            </a:pPr>
            <a:endParaRPr lang="en-US" sz="1600" dirty="0" smtClean="0">
              <a:solidFill>
                <a:schemeClr val="tx1"/>
              </a:solidFill>
              <a:latin typeface="Arial Narrow"/>
              <a:cs typeface="Arial Narrow"/>
            </a:endParaRPr>
          </a:p>
          <a:p>
            <a:pPr algn="ctr">
              <a:spcBef>
                <a:spcPts val="1200"/>
              </a:spcBef>
            </a:pPr>
            <a:r>
              <a:rPr lang="en-US" sz="1600" dirty="0" smtClean="0">
                <a:solidFill>
                  <a:schemeClr val="tx1"/>
                </a:solidFill>
                <a:latin typeface="Arial Narrow"/>
                <a:cs typeface="Arial Narrow"/>
              </a:rPr>
              <a:t>Competitors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60486" y="3460060"/>
            <a:ext cx="1033272" cy="457200"/>
          </a:xfrm>
          <a:prstGeom prst="rect">
            <a:avLst/>
          </a:prstGeom>
          <a:solidFill>
            <a:srgbClr val="CD0920"/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 anchorCtr="1">
            <a:noAutofit/>
          </a:bodyPr>
          <a:lstStyle/>
          <a:p>
            <a:pPr algn="ctr">
              <a:lnSpc>
                <a:spcPts val="2200"/>
              </a:lnSpc>
            </a:pPr>
            <a:r>
              <a:rPr lang="en-US" dirty="0" smtClean="0">
                <a:solidFill>
                  <a:schemeClr val="bg1"/>
                </a:solidFill>
                <a:latin typeface="Arial Narrow"/>
                <a:cs typeface="Arial Narrow"/>
              </a:rPr>
              <a:t>The Firm</a:t>
            </a:r>
          </a:p>
        </p:txBody>
      </p:sp>
      <p:sp>
        <p:nvSpPr>
          <p:cNvPr id="24" name="Oval 23"/>
          <p:cNvSpPr/>
          <p:nvPr/>
        </p:nvSpPr>
        <p:spPr>
          <a:xfrm>
            <a:off x="3570644" y="1483705"/>
            <a:ext cx="1828800" cy="914400"/>
          </a:xfrm>
          <a:prstGeom prst="ellipse">
            <a:avLst/>
          </a:prstGeom>
          <a:solidFill>
            <a:srgbClr val="F1B57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b="1" dirty="0" smtClean="0">
                <a:solidFill>
                  <a:schemeClr val="tx1"/>
                </a:solidFill>
                <a:latin typeface="Arial Narrow"/>
                <a:cs typeface="Arial Narrow"/>
              </a:rPr>
              <a:t>Suppliers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3570644" y="5061255"/>
            <a:ext cx="1828800" cy="914400"/>
          </a:xfrm>
          <a:prstGeom prst="ellipse">
            <a:avLst/>
          </a:prstGeom>
          <a:solidFill>
            <a:srgbClr val="CBB3CB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sz="1600" dirty="0" smtClean="0">
                <a:solidFill>
                  <a:schemeClr val="tx1"/>
                </a:solidFill>
                <a:latin typeface="Arial Narrow"/>
                <a:cs typeface="Arial Narrow"/>
              </a:rPr>
              <a:t>Buyers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704569" y="3237302"/>
            <a:ext cx="1828800" cy="914400"/>
          </a:xfrm>
          <a:prstGeom prst="ellipse">
            <a:avLst/>
          </a:prstGeom>
          <a:solidFill>
            <a:srgbClr val="C1DEB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sz="1600" dirty="0" smtClean="0">
                <a:solidFill>
                  <a:schemeClr val="tx1"/>
                </a:solidFill>
                <a:latin typeface="Arial Narrow"/>
                <a:cs typeface="Arial Narrow"/>
              </a:rPr>
              <a:t>New Direct Entrants</a:t>
            </a:r>
          </a:p>
        </p:txBody>
      </p:sp>
      <p:sp>
        <p:nvSpPr>
          <p:cNvPr id="27" name="Oval 26"/>
          <p:cNvSpPr/>
          <p:nvPr/>
        </p:nvSpPr>
        <p:spPr>
          <a:xfrm>
            <a:off x="6652782" y="3237302"/>
            <a:ext cx="1828800" cy="914400"/>
          </a:xfrm>
          <a:prstGeom prst="ellipse">
            <a:avLst/>
          </a:prstGeom>
          <a:solidFill>
            <a:srgbClr val="FFF887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sz="1600" dirty="0" smtClean="0">
                <a:solidFill>
                  <a:schemeClr val="tx1"/>
                </a:solidFill>
                <a:latin typeface="Arial Narrow"/>
                <a:cs typeface="Arial Narrow"/>
              </a:rPr>
              <a:t>Indirect Competitors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28" name="Straight Arrow Connector 27"/>
          <p:cNvCxnSpPr>
            <a:stCxn id="24" idx="4"/>
            <a:endCxn id="22" idx="0"/>
          </p:cNvCxnSpPr>
          <p:nvPr/>
        </p:nvCxnSpPr>
        <p:spPr>
          <a:xfrm rot="5400000">
            <a:off x="4187990" y="2693693"/>
            <a:ext cx="592642" cy="1467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7" idx="2"/>
            <a:endCxn id="22" idx="6"/>
          </p:cNvCxnSpPr>
          <p:nvPr/>
        </p:nvCxnSpPr>
        <p:spPr>
          <a:xfrm rot="10800000">
            <a:off x="5626578" y="3676548"/>
            <a:ext cx="1026205" cy="17955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22" idx="2"/>
          </p:cNvCxnSpPr>
          <p:nvPr/>
        </p:nvCxnSpPr>
        <p:spPr>
          <a:xfrm>
            <a:off x="2533369" y="3676547"/>
            <a:ext cx="807208" cy="1588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22" idx="4"/>
          </p:cNvCxnSpPr>
          <p:nvPr/>
        </p:nvCxnSpPr>
        <p:spPr>
          <a:xfrm rot="16200000" flipV="1">
            <a:off x="4134856" y="4711068"/>
            <a:ext cx="698910" cy="1468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Industry Forces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340577" y="2990747"/>
            <a:ext cx="2286000" cy="1371600"/>
          </a:xfrm>
          <a:prstGeom prst="ellipse">
            <a:avLst/>
          </a:prstGeom>
          <a:solidFill>
            <a:srgbClr val="41B3DC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en-US" sz="1600" b="1" dirty="0" smtClean="0">
                <a:solidFill>
                  <a:schemeClr val="tx1"/>
                </a:solidFill>
                <a:latin typeface="Arial Narrow"/>
                <a:cs typeface="Arial Narrow"/>
              </a:rPr>
              <a:t>Current Direct</a:t>
            </a:r>
          </a:p>
          <a:p>
            <a:pPr algn="ctr">
              <a:spcBef>
                <a:spcPts val="1200"/>
              </a:spcBef>
            </a:pPr>
            <a:endParaRPr lang="en-US" sz="1600" b="1" dirty="0" smtClean="0">
              <a:solidFill>
                <a:schemeClr val="tx1"/>
              </a:solidFill>
              <a:latin typeface="Arial Narrow"/>
              <a:cs typeface="Arial Narrow"/>
            </a:endParaRPr>
          </a:p>
          <a:p>
            <a:pPr algn="ctr">
              <a:spcBef>
                <a:spcPts val="1200"/>
              </a:spcBef>
            </a:pPr>
            <a:r>
              <a:rPr lang="en-US" sz="1600" b="1" dirty="0" smtClean="0">
                <a:solidFill>
                  <a:schemeClr val="tx1"/>
                </a:solidFill>
                <a:latin typeface="Arial Narrow"/>
                <a:cs typeface="Arial Narrow"/>
              </a:rPr>
              <a:t>Competitors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60486" y="3460060"/>
            <a:ext cx="1033272" cy="457200"/>
          </a:xfrm>
          <a:prstGeom prst="rect">
            <a:avLst/>
          </a:prstGeom>
          <a:solidFill>
            <a:srgbClr val="CD0920"/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 anchorCtr="1">
            <a:noAutofit/>
          </a:bodyPr>
          <a:lstStyle/>
          <a:p>
            <a:pPr algn="ctr">
              <a:lnSpc>
                <a:spcPts val="2200"/>
              </a:lnSpc>
            </a:pPr>
            <a:r>
              <a:rPr lang="en-US" dirty="0" smtClean="0">
                <a:solidFill>
                  <a:schemeClr val="bg1"/>
                </a:solidFill>
                <a:latin typeface="Arial Narrow"/>
                <a:cs typeface="Arial Narrow"/>
              </a:rPr>
              <a:t>The Firm</a:t>
            </a:r>
          </a:p>
        </p:txBody>
      </p:sp>
      <p:sp>
        <p:nvSpPr>
          <p:cNvPr id="24" name="Oval 23"/>
          <p:cNvSpPr/>
          <p:nvPr/>
        </p:nvSpPr>
        <p:spPr>
          <a:xfrm>
            <a:off x="3570644" y="1483705"/>
            <a:ext cx="1828800" cy="914400"/>
          </a:xfrm>
          <a:prstGeom prst="ellipse">
            <a:avLst/>
          </a:prstGeom>
          <a:solidFill>
            <a:srgbClr val="F1B57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sz="1600" b="1" dirty="0" smtClean="0">
                <a:solidFill>
                  <a:schemeClr val="tx1"/>
                </a:solidFill>
                <a:latin typeface="Arial Narrow"/>
                <a:cs typeface="Arial Narrow"/>
              </a:rPr>
              <a:t>Suppliers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3570644" y="5061255"/>
            <a:ext cx="1828800" cy="914400"/>
          </a:xfrm>
          <a:prstGeom prst="ellipse">
            <a:avLst/>
          </a:prstGeom>
          <a:solidFill>
            <a:srgbClr val="CBB3CB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sz="1600" b="1" dirty="0" smtClean="0">
                <a:solidFill>
                  <a:schemeClr val="tx1"/>
                </a:solidFill>
                <a:latin typeface="Arial Narrow"/>
                <a:cs typeface="Arial Narrow"/>
              </a:rPr>
              <a:t>Buyers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704569" y="3237302"/>
            <a:ext cx="1828800" cy="914400"/>
          </a:xfrm>
          <a:prstGeom prst="ellipse">
            <a:avLst/>
          </a:prstGeom>
          <a:solidFill>
            <a:srgbClr val="C1DEB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sz="1600" b="1" dirty="0" smtClean="0">
                <a:solidFill>
                  <a:schemeClr val="tx1"/>
                </a:solidFill>
                <a:latin typeface="Arial Narrow"/>
                <a:cs typeface="Arial Narrow"/>
              </a:rPr>
              <a:t>New Direct Entrants</a:t>
            </a:r>
          </a:p>
        </p:txBody>
      </p:sp>
      <p:sp>
        <p:nvSpPr>
          <p:cNvPr id="27" name="Oval 26"/>
          <p:cNvSpPr/>
          <p:nvPr/>
        </p:nvSpPr>
        <p:spPr>
          <a:xfrm>
            <a:off x="6652782" y="3237302"/>
            <a:ext cx="1828800" cy="914400"/>
          </a:xfrm>
          <a:prstGeom prst="ellipse">
            <a:avLst/>
          </a:prstGeom>
          <a:solidFill>
            <a:srgbClr val="FFF887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sz="1600" b="1" dirty="0" smtClean="0">
                <a:solidFill>
                  <a:schemeClr val="tx1"/>
                </a:solidFill>
                <a:latin typeface="Arial Narrow"/>
                <a:cs typeface="Arial Narrow"/>
              </a:rPr>
              <a:t>Indirect Competitors</a:t>
            </a:r>
            <a:endParaRPr lang="en-US" sz="1600" b="1" dirty="0">
              <a:solidFill>
                <a:schemeClr val="tx1"/>
              </a:solidFill>
            </a:endParaRPr>
          </a:p>
        </p:txBody>
      </p:sp>
      <p:cxnSp>
        <p:nvCxnSpPr>
          <p:cNvPr id="28" name="Straight Arrow Connector 27"/>
          <p:cNvCxnSpPr>
            <a:stCxn id="24" idx="4"/>
            <a:endCxn id="22" idx="0"/>
          </p:cNvCxnSpPr>
          <p:nvPr/>
        </p:nvCxnSpPr>
        <p:spPr>
          <a:xfrm rot="5400000">
            <a:off x="4187990" y="2693693"/>
            <a:ext cx="592642" cy="1467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7" idx="2"/>
            <a:endCxn id="22" idx="6"/>
          </p:cNvCxnSpPr>
          <p:nvPr/>
        </p:nvCxnSpPr>
        <p:spPr>
          <a:xfrm rot="10800000">
            <a:off x="5626578" y="3676548"/>
            <a:ext cx="1026205" cy="17955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22" idx="2"/>
          </p:cNvCxnSpPr>
          <p:nvPr/>
        </p:nvCxnSpPr>
        <p:spPr>
          <a:xfrm>
            <a:off x="2533369" y="3676547"/>
            <a:ext cx="807208" cy="1588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22" idx="4"/>
          </p:cNvCxnSpPr>
          <p:nvPr/>
        </p:nvCxnSpPr>
        <p:spPr>
          <a:xfrm rot="16200000" flipV="1">
            <a:off x="4134856" y="4711068"/>
            <a:ext cx="698910" cy="1468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Market Insight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1600200"/>
            <a:ext cx="7705828" cy="23083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 smtClean="0">
                <a:latin typeface="Arial Narrow"/>
                <a:cs typeface="Arial Narrow"/>
              </a:rPr>
              <a:t>Session Roadmap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Market Structure</a:t>
            </a:r>
          </a:p>
          <a:p>
            <a:pPr marL="682625" indent="-223838" defTabSz="454025">
              <a:lnSpc>
                <a:spcPct val="150000"/>
              </a:lnSpc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Market, product evolution</a:t>
            </a:r>
          </a:p>
          <a:p>
            <a:pPr marL="682625" indent="-223838" defTabSz="454025">
              <a:lnSpc>
                <a:spcPct val="150000"/>
              </a:lnSpc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Industry forces</a:t>
            </a:r>
          </a:p>
          <a:p>
            <a:pPr marL="682625" indent="-223838" defTabSz="454025">
              <a:lnSpc>
                <a:spcPct val="150000"/>
              </a:lnSpc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Environmental forces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Building Blocks for Securing Market Insight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14400" y="4812793"/>
            <a:ext cx="2757464" cy="680969"/>
          </a:xfrm>
          <a:prstGeom prst="rect">
            <a:avLst/>
          </a:prstGeom>
          <a:solidFill>
            <a:srgbClr val="FFF10B"/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 anchorCtr="1">
            <a:noAutofit/>
          </a:bodyPr>
          <a:lstStyle/>
          <a:p>
            <a:pPr algn="ctr">
              <a:lnSpc>
                <a:spcPts val="2200"/>
              </a:lnSpc>
            </a:pPr>
            <a:r>
              <a:rPr lang="en-US" sz="2400" b="1" dirty="0" smtClean="0">
                <a:latin typeface="Arial Narrow"/>
                <a:cs typeface="Arial Narrow"/>
              </a:rPr>
              <a:t>Environmental Forces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428864" y="4812793"/>
            <a:ext cx="2757464" cy="680969"/>
          </a:xfrm>
          <a:prstGeom prst="rect">
            <a:avLst/>
          </a:prstGeom>
          <a:solidFill>
            <a:srgbClr val="EB9547"/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 anchorCtr="1">
            <a:noAutofit/>
          </a:bodyPr>
          <a:lstStyle/>
          <a:p>
            <a:pPr algn="ctr">
              <a:lnSpc>
                <a:spcPts val="2200"/>
              </a:lnSpc>
            </a:pPr>
            <a:r>
              <a:rPr lang="en-US" dirty="0" smtClean="0">
                <a:solidFill>
                  <a:srgbClr val="000000"/>
                </a:solidFill>
                <a:latin typeface="Arial Narrow"/>
                <a:cs typeface="Arial Narrow"/>
              </a:rPr>
              <a:t>Industry Forces</a:t>
            </a:r>
          </a:p>
        </p:txBody>
      </p:sp>
      <p:sp>
        <p:nvSpPr>
          <p:cNvPr id="27" name="Oval 26"/>
          <p:cNvSpPr/>
          <p:nvPr/>
        </p:nvSpPr>
        <p:spPr>
          <a:xfrm>
            <a:off x="3101299" y="3183989"/>
            <a:ext cx="2788408" cy="1095072"/>
          </a:xfrm>
          <a:prstGeom prst="ellipse">
            <a:avLst/>
          </a:prstGeom>
          <a:solidFill>
            <a:srgbClr val="CD092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 Narrow"/>
                <a:cs typeface="Arial Narrow"/>
              </a:rPr>
              <a:t>Market Insight</a:t>
            </a:r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28" name="Straight Arrow Connector 27"/>
          <p:cNvCxnSpPr>
            <a:stCxn id="23" idx="2"/>
            <a:endCxn id="27" idx="1"/>
          </p:cNvCxnSpPr>
          <p:nvPr/>
        </p:nvCxnSpPr>
        <p:spPr>
          <a:xfrm rot="16200000" flipH="1">
            <a:off x="2485324" y="2320030"/>
            <a:ext cx="832137" cy="1216520"/>
          </a:xfrm>
          <a:prstGeom prst="straightConnector1">
            <a:avLst/>
          </a:prstGeom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4" idx="2"/>
            <a:endCxn id="27" idx="7"/>
          </p:cNvCxnSpPr>
          <p:nvPr/>
        </p:nvCxnSpPr>
        <p:spPr>
          <a:xfrm rot="5400000">
            <a:off x="5728407" y="2265169"/>
            <a:ext cx="832137" cy="1326242"/>
          </a:xfrm>
          <a:prstGeom prst="straightConnector1">
            <a:avLst/>
          </a:prstGeom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5" idx="0"/>
            <a:endCxn id="27" idx="3"/>
          </p:cNvCxnSpPr>
          <p:nvPr/>
        </p:nvCxnSpPr>
        <p:spPr>
          <a:xfrm rot="5400000" flipH="1" flipV="1">
            <a:off x="2554341" y="3857482"/>
            <a:ext cx="694102" cy="1216520"/>
          </a:xfrm>
          <a:prstGeom prst="straightConnector1">
            <a:avLst/>
          </a:prstGeom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6" idx="0"/>
            <a:endCxn id="27" idx="5"/>
          </p:cNvCxnSpPr>
          <p:nvPr/>
        </p:nvCxnSpPr>
        <p:spPr>
          <a:xfrm rot="16200000" flipV="1">
            <a:off x="5797424" y="3802621"/>
            <a:ext cx="694102" cy="1326242"/>
          </a:xfrm>
          <a:prstGeom prst="straightConnector1">
            <a:avLst/>
          </a:prstGeom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14400" y="1831253"/>
            <a:ext cx="2757464" cy="680969"/>
          </a:xfrm>
          <a:prstGeom prst="rect">
            <a:avLst/>
          </a:prstGeom>
          <a:solidFill>
            <a:srgbClr val="0092D2"/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 anchorCtr="1">
            <a:noAutofit/>
          </a:bodyPr>
          <a:lstStyle/>
          <a:p>
            <a:pPr algn="ctr">
              <a:lnSpc>
                <a:spcPts val="2200"/>
              </a:lnSpc>
            </a:pPr>
            <a:r>
              <a:rPr lang="en-US" dirty="0" smtClean="0">
                <a:solidFill>
                  <a:srgbClr val="000000"/>
                </a:solidFill>
                <a:latin typeface="Arial Narrow"/>
                <a:cs typeface="Arial Narrow"/>
              </a:rPr>
              <a:t>Market Structure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28864" y="1831253"/>
            <a:ext cx="2757464" cy="680969"/>
          </a:xfrm>
          <a:prstGeom prst="rect">
            <a:avLst/>
          </a:prstGeom>
          <a:solidFill>
            <a:srgbClr val="54AC59"/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 anchorCtr="1">
            <a:noAutofit/>
          </a:bodyPr>
          <a:lstStyle/>
          <a:p>
            <a:pPr algn="ctr">
              <a:lnSpc>
                <a:spcPts val="2200"/>
              </a:lnSpc>
            </a:pPr>
            <a:r>
              <a:rPr lang="en-US" dirty="0" smtClean="0">
                <a:solidFill>
                  <a:srgbClr val="000000"/>
                </a:solidFill>
                <a:latin typeface="Arial Narrow"/>
                <a:cs typeface="Arial Narrow"/>
              </a:rPr>
              <a:t>Market, </a:t>
            </a:r>
            <a:br>
              <a:rPr lang="en-US" dirty="0" smtClean="0">
                <a:solidFill>
                  <a:srgbClr val="000000"/>
                </a:solidFill>
                <a:latin typeface="Arial Narrow"/>
                <a:cs typeface="Arial Narrow"/>
              </a:rPr>
            </a:br>
            <a:r>
              <a:rPr lang="en-US" dirty="0" smtClean="0">
                <a:solidFill>
                  <a:srgbClr val="000000"/>
                </a:solidFill>
                <a:latin typeface="Arial Narrow"/>
                <a:cs typeface="Arial Narrow"/>
              </a:rPr>
              <a:t>Product Evolution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Environmental Forces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1600200"/>
            <a:ext cx="7705828" cy="28392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175" indent="-3175" defTabSz="454025">
              <a:tabLst>
                <a:tab pos="1825625" algn="l"/>
              </a:tabLst>
            </a:pPr>
            <a:r>
              <a:rPr lang="en-US" sz="2400" b="1" dirty="0" smtClean="0">
                <a:latin typeface="Arial Narrow"/>
                <a:cs typeface="Arial Narrow"/>
              </a:rPr>
              <a:t>PESTLE</a:t>
            </a:r>
          </a:p>
          <a:p>
            <a:pPr marL="454025" indent="-223838" defTabSz="454025">
              <a:lnSpc>
                <a:spcPct val="150000"/>
              </a:lnSpc>
              <a:tabLst>
                <a:tab pos="1825625" algn="l"/>
              </a:tabLst>
            </a:pPr>
            <a:r>
              <a:rPr lang="en-US" b="1" dirty="0" smtClean="0">
                <a:latin typeface="Arial Narrow"/>
                <a:cs typeface="Arial Narrow"/>
              </a:rPr>
              <a:t>P – Political</a:t>
            </a:r>
          </a:p>
          <a:p>
            <a:pPr marL="454025" indent="-223838" defTabSz="454025">
              <a:lnSpc>
                <a:spcPct val="150000"/>
              </a:lnSpc>
              <a:tabLst>
                <a:tab pos="1825625" algn="l"/>
              </a:tabLst>
            </a:pPr>
            <a:r>
              <a:rPr lang="en-US" b="1" dirty="0" smtClean="0">
                <a:latin typeface="Arial Narrow"/>
                <a:cs typeface="Arial Narrow"/>
              </a:rPr>
              <a:t>E – Economic</a:t>
            </a:r>
          </a:p>
          <a:p>
            <a:pPr marL="454025" indent="-223838" defTabSz="454025">
              <a:lnSpc>
                <a:spcPct val="150000"/>
              </a:lnSpc>
              <a:tabLst>
                <a:tab pos="1825625" algn="l"/>
              </a:tabLst>
            </a:pPr>
            <a:r>
              <a:rPr lang="en-US" b="1" dirty="0" smtClean="0">
                <a:latin typeface="Arial Narrow"/>
                <a:cs typeface="Arial Narrow"/>
              </a:rPr>
              <a:t>S – </a:t>
            </a:r>
            <a:r>
              <a:rPr lang="en-US" b="1" dirty="0" err="1" smtClean="0">
                <a:latin typeface="Arial Narrow"/>
                <a:cs typeface="Arial Narrow"/>
              </a:rPr>
              <a:t>Sociocultural</a:t>
            </a:r>
            <a:endParaRPr lang="en-US" b="1" dirty="0" smtClean="0">
              <a:latin typeface="Arial Narrow"/>
              <a:cs typeface="Arial Narrow"/>
            </a:endParaRPr>
          </a:p>
          <a:p>
            <a:pPr marL="454025" indent="-223838" defTabSz="454025">
              <a:lnSpc>
                <a:spcPct val="150000"/>
              </a:lnSpc>
              <a:tabLst>
                <a:tab pos="1825625" algn="l"/>
              </a:tabLst>
            </a:pPr>
            <a:r>
              <a:rPr lang="en-US" b="1" dirty="0" smtClean="0">
                <a:latin typeface="Arial Narrow"/>
                <a:cs typeface="Arial Narrow"/>
              </a:rPr>
              <a:t>T – Technological</a:t>
            </a:r>
          </a:p>
          <a:p>
            <a:pPr marL="454025" indent="-223838" defTabSz="454025">
              <a:lnSpc>
                <a:spcPct val="150000"/>
              </a:lnSpc>
              <a:tabLst>
                <a:tab pos="1825625" algn="l"/>
              </a:tabLst>
            </a:pPr>
            <a:r>
              <a:rPr lang="en-US" b="1" dirty="0" smtClean="0">
                <a:latin typeface="Arial Narrow"/>
                <a:cs typeface="Arial Narrow"/>
              </a:rPr>
              <a:t>L – Legal/Regulatory</a:t>
            </a:r>
          </a:p>
          <a:p>
            <a:pPr marL="454025" indent="-223838" defTabSz="454025">
              <a:lnSpc>
                <a:spcPct val="150000"/>
              </a:lnSpc>
              <a:tabLst>
                <a:tab pos="1825625" algn="l"/>
              </a:tabLst>
            </a:pPr>
            <a:r>
              <a:rPr lang="en-US" b="1" dirty="0" smtClean="0">
                <a:latin typeface="Arial Narrow"/>
                <a:cs typeface="Arial Narrow"/>
              </a:rPr>
              <a:t>E – Environmental (physical)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Environmental Forces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" y="1600200"/>
            <a:ext cx="770582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175" indent="-3175" defTabSz="454025">
              <a:tabLst>
                <a:tab pos="1825625" algn="l"/>
              </a:tabLst>
            </a:pPr>
            <a:r>
              <a:rPr lang="en-US" sz="2400" b="1" dirty="0" smtClean="0">
                <a:latin typeface="Arial Narrow"/>
                <a:cs typeface="Arial Narrow"/>
              </a:rPr>
              <a:t>Political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66565"/>
              </p:ext>
            </p:extLst>
          </p:nvPr>
        </p:nvGraphicFramePr>
        <p:xfrm>
          <a:off x="1524000" y="2302347"/>
          <a:ext cx="6096000" cy="3337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 Narrow"/>
                          <a:cs typeface="Arial Narrow"/>
                        </a:rPr>
                        <a:t>Policy Variable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3A1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 Narrow"/>
                          <a:cs typeface="Arial Narrow"/>
                        </a:rPr>
                        <a:t>General Goal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3A1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 Narrow"/>
                          <a:cs typeface="Arial Narrow"/>
                        </a:rPr>
                        <a:t>Competition policy</a:t>
                      </a:r>
                      <a:endParaRPr lang="en-US" sz="140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 Narrow"/>
                          <a:cs typeface="Arial Narrow"/>
                        </a:rPr>
                        <a:t>Enhance competition</a:t>
                      </a:r>
                    </a:p>
                  </a:txBody>
                  <a:tcPr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 Narrow"/>
                          <a:cs typeface="Arial Narrow"/>
                        </a:rPr>
                        <a:t>Employment law</a:t>
                      </a:r>
                      <a:endParaRPr lang="en-US" sz="140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 Narrow"/>
                          <a:cs typeface="Arial Narrow"/>
                        </a:rPr>
                        <a:t>Protect employees</a:t>
                      </a:r>
                    </a:p>
                  </a:txBody>
                  <a:tcPr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 Narrow"/>
                          <a:cs typeface="Arial Narrow"/>
                        </a:rPr>
                        <a:t>Government spending</a:t>
                      </a:r>
                      <a:endParaRPr lang="en-US" sz="140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 Narrow"/>
                          <a:cs typeface="Arial Narrow"/>
                        </a:rPr>
                        <a:t>Implement government policy</a:t>
                      </a:r>
                    </a:p>
                  </a:txBody>
                  <a:tcPr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 Narrow"/>
                          <a:cs typeface="Arial Narrow"/>
                        </a:rPr>
                        <a:t>Multinational agreements</a:t>
                      </a:r>
                      <a:endParaRPr lang="en-US" sz="140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 Narrow"/>
                          <a:cs typeface="Arial Narrow"/>
                        </a:rPr>
                        <a:t>Enhance trade and</a:t>
                      </a:r>
                      <a:r>
                        <a:rPr lang="en-US" sz="1400" baseline="0" dirty="0" smtClean="0">
                          <a:latin typeface="Arial Narrow"/>
                          <a:cs typeface="Arial Narrow"/>
                        </a:rPr>
                        <a:t> investment</a:t>
                      </a:r>
                      <a:endParaRPr lang="en-US" sz="1400" dirty="0" smtClean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 Narrow"/>
                          <a:cs typeface="Arial Narrow"/>
                        </a:rPr>
                        <a:t>Political stability</a:t>
                      </a:r>
                      <a:endParaRPr lang="en-US" sz="140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 Narrow"/>
                          <a:cs typeface="Arial Narrow"/>
                        </a:rPr>
                        <a:t>Enhance investment</a:t>
                      </a:r>
                    </a:p>
                  </a:txBody>
                  <a:tcPr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 Narrow"/>
                          <a:cs typeface="Arial Narrow"/>
                        </a:rPr>
                        <a:t>Privatization</a:t>
                      </a:r>
                      <a:endParaRPr lang="en-US" sz="140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 Narrow"/>
                          <a:cs typeface="Arial Narrow"/>
                        </a:rPr>
                        <a:t>Enhance competition</a:t>
                      </a:r>
                    </a:p>
                  </a:txBody>
                  <a:tcPr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 Narrow"/>
                          <a:cs typeface="Arial Narrow"/>
                        </a:rPr>
                        <a:t>Regulation of financial markets</a:t>
                      </a:r>
                      <a:endParaRPr lang="en-US" sz="140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 Narrow"/>
                          <a:cs typeface="Arial Narrow"/>
                        </a:rPr>
                        <a:t>Protect investors</a:t>
                      </a:r>
                    </a:p>
                  </a:txBody>
                  <a:tcPr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 Narrow"/>
                          <a:cs typeface="Arial Narrow"/>
                        </a:rPr>
                        <a:t>Taxation policy</a:t>
                      </a:r>
                      <a:endParaRPr lang="en-US" sz="140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 Narrow"/>
                          <a:cs typeface="Arial Narrow"/>
                        </a:rPr>
                        <a:t>Redistribute</a:t>
                      </a:r>
                      <a:r>
                        <a:rPr lang="en-US" sz="1400" baseline="0" dirty="0" smtClean="0">
                          <a:latin typeface="Arial Narrow"/>
                          <a:cs typeface="Arial Narrow"/>
                        </a:rPr>
                        <a:t> income</a:t>
                      </a:r>
                      <a:endParaRPr lang="en-US" sz="1400" dirty="0" smtClean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Environmental Forces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4400" y="1600200"/>
            <a:ext cx="770582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175" indent="-3175" defTabSz="454025">
              <a:tabLst>
                <a:tab pos="1825625" algn="l"/>
              </a:tabLst>
            </a:pPr>
            <a:r>
              <a:rPr lang="en-US" sz="2400" b="1" dirty="0" smtClean="0">
                <a:latin typeface="Arial Narrow"/>
                <a:cs typeface="Arial Narrow"/>
              </a:rPr>
              <a:t>Economic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8418831"/>
              </p:ext>
            </p:extLst>
          </p:nvPr>
        </p:nvGraphicFramePr>
        <p:xfrm>
          <a:off x="914399" y="2113167"/>
          <a:ext cx="7330425" cy="4074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13056"/>
                <a:gridCol w="551736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 Narrow"/>
                          <a:cs typeface="Arial Narrow"/>
                        </a:rPr>
                        <a:t>Economic Variable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3A1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 Narrow"/>
                          <a:cs typeface="Arial Narrow"/>
                        </a:rPr>
                        <a:t>Impact</a:t>
                      </a:r>
                      <a:r>
                        <a:rPr lang="en-US" sz="1600" b="1" baseline="0" dirty="0" smtClean="0">
                          <a:solidFill>
                            <a:schemeClr val="bg1"/>
                          </a:solidFill>
                          <a:latin typeface="Arial Narrow"/>
                          <a:cs typeface="Arial Narrow"/>
                        </a:rPr>
                        <a:t> on Economic Well-Being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3A1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 Narrow"/>
                          <a:cs typeface="Arial Narrow"/>
                        </a:rPr>
                        <a:t>Balance of payments</a:t>
                      </a:r>
                      <a:endParaRPr lang="en-US" sz="140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 Narrow"/>
                          <a:cs typeface="Arial Narrow"/>
                        </a:rPr>
                        <a:t>Negative balance</a:t>
                      </a:r>
                      <a:r>
                        <a:rPr lang="en-US" sz="1400" baseline="0" dirty="0" smtClean="0">
                          <a:latin typeface="Arial Narrow"/>
                          <a:cs typeface="Arial Narrow"/>
                        </a:rPr>
                        <a:t> of payments means government must borrow – increased pressure for higher taxes</a:t>
                      </a:r>
                      <a:endParaRPr lang="en-US" sz="1400" dirty="0" smtClean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 Narrow"/>
                          <a:cs typeface="Arial Narrow"/>
                        </a:rPr>
                        <a:t>Exchange</a:t>
                      </a:r>
                      <a:r>
                        <a:rPr lang="en-US" sz="1400" baseline="0" dirty="0" smtClean="0">
                          <a:latin typeface="Arial Narrow"/>
                          <a:cs typeface="Arial Narrow"/>
                        </a:rPr>
                        <a:t> rates</a:t>
                      </a:r>
                      <a:endParaRPr lang="en-US" sz="140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 Narrow"/>
                          <a:cs typeface="Arial Narrow"/>
                        </a:rPr>
                        <a:t>Value of national currents. Low exchanges rates help exports; high exchange rates are better for purchasing foreign goods.</a:t>
                      </a:r>
                    </a:p>
                  </a:txBody>
                  <a:tcPr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 Narrow"/>
                          <a:cs typeface="Arial Narrow"/>
                        </a:rPr>
                        <a:t>Disposable income</a:t>
                      </a:r>
                      <a:endParaRPr lang="en-US" sz="140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 Narrow"/>
                          <a:cs typeface="Arial Narrow"/>
                        </a:rPr>
                        <a:t>An individual’s income after paying</a:t>
                      </a:r>
                      <a:r>
                        <a:rPr lang="en-US" sz="1400" baseline="0" dirty="0" smtClean="0">
                          <a:latin typeface="Arial Narrow"/>
                          <a:cs typeface="Arial Narrow"/>
                        </a:rPr>
                        <a:t> taxes – available for spending and saving. Higher is better.</a:t>
                      </a:r>
                      <a:endParaRPr lang="en-US" sz="1400" dirty="0" smtClean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 Narrow"/>
                          <a:cs typeface="Arial Narrow"/>
                        </a:rPr>
                        <a:t>GDP or</a:t>
                      </a:r>
                      <a:r>
                        <a:rPr lang="en-US" sz="1400" baseline="0" dirty="0" smtClean="0">
                          <a:latin typeface="Arial Narrow"/>
                          <a:cs typeface="Arial Narrow"/>
                        </a:rPr>
                        <a:t> GDP per capita</a:t>
                      </a:r>
                      <a:endParaRPr lang="en-US" sz="140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 Narrow"/>
                          <a:cs typeface="Arial Narrow"/>
                        </a:rPr>
                        <a:t>The measure of a nation’s output, or output</a:t>
                      </a:r>
                      <a:r>
                        <a:rPr lang="en-US" sz="1400" baseline="0" dirty="0" smtClean="0">
                          <a:latin typeface="Arial Narrow"/>
                          <a:cs typeface="Arial Narrow"/>
                        </a:rPr>
                        <a:t> per person. Higher is better.</a:t>
                      </a:r>
                      <a:endParaRPr lang="en-US" sz="1400" dirty="0" smtClean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 Narrow"/>
                          <a:cs typeface="Arial Narrow"/>
                        </a:rPr>
                        <a:t>Inflation</a:t>
                      </a:r>
                      <a:endParaRPr lang="en-US" sz="140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 Narrow"/>
                          <a:cs typeface="Arial Narrow"/>
                        </a:rPr>
                        <a:t>Rate of price increases. Lower is better, but too lows means deflation.</a:t>
                      </a:r>
                    </a:p>
                  </a:txBody>
                  <a:tcPr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 Narrow"/>
                          <a:cs typeface="Arial Narrow"/>
                        </a:rPr>
                        <a:t>Interest rates</a:t>
                      </a:r>
                      <a:endParaRPr lang="en-US" sz="140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 Narrow"/>
                          <a:cs typeface="Arial Narrow"/>
                        </a:rPr>
                        <a:t>Affect customer spending – especially for durables and business investment. Lower is better, but too low may fuel deflation.</a:t>
                      </a:r>
                    </a:p>
                  </a:txBody>
                  <a:tcPr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 Narrow"/>
                          <a:cs typeface="Arial Narrow"/>
                        </a:rPr>
                        <a:t>Savings rate</a:t>
                      </a:r>
                      <a:endParaRPr lang="en-US" sz="140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 Narrow"/>
                          <a:cs typeface="Arial Narrow"/>
                        </a:rPr>
                        <a:t>Affects</a:t>
                      </a:r>
                      <a:r>
                        <a:rPr lang="en-US" sz="1400" baseline="0" dirty="0" smtClean="0">
                          <a:latin typeface="Arial Narrow"/>
                          <a:cs typeface="Arial Narrow"/>
                        </a:rPr>
                        <a:t> interest rates and consumer spending. Higher is better, but too high means insufficient consumption.</a:t>
                      </a:r>
                      <a:endParaRPr lang="en-US" sz="1400" dirty="0" smtClean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 Narrow"/>
                          <a:cs typeface="Arial Narrow"/>
                        </a:rPr>
                        <a:t>Unemployment</a:t>
                      </a:r>
                      <a:endParaRPr lang="en-US" sz="140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 Narrow"/>
                          <a:cs typeface="Arial Narrow"/>
                        </a:rPr>
                        <a:t>Population out of work. Lower is better, but too low and labor costs increase.</a:t>
                      </a:r>
                    </a:p>
                  </a:txBody>
                  <a:tcPr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Environmental Forces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1600200"/>
            <a:ext cx="770582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175" indent="-3175" defTabSz="454025">
              <a:tabLst>
                <a:tab pos="1825625" algn="l"/>
              </a:tabLst>
            </a:pPr>
            <a:r>
              <a:rPr lang="en-US" sz="2400" b="1" dirty="0" err="1" smtClean="0">
                <a:latin typeface="Arial Narrow"/>
                <a:cs typeface="Arial Narrow"/>
              </a:rPr>
              <a:t>Sociocultural</a:t>
            </a:r>
            <a:endParaRPr lang="en-US" sz="2400" b="1" dirty="0" smtClean="0">
              <a:latin typeface="Arial Narrow"/>
              <a:cs typeface="Arial Narrow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7273818"/>
              </p:ext>
            </p:extLst>
          </p:nvPr>
        </p:nvGraphicFramePr>
        <p:xfrm>
          <a:off x="914399" y="2176227"/>
          <a:ext cx="7705829" cy="4150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19364"/>
                <a:gridCol w="598646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 Narrow"/>
                          <a:cs typeface="Arial Narrow"/>
                        </a:rPr>
                        <a:t>Cultural Dimension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3A1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 Narrow"/>
                          <a:cs typeface="Arial Narrow"/>
                        </a:rPr>
                        <a:t>Elements of Cultural Dimensions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3A1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 Narrow"/>
                          <a:cs typeface="Arial Narrow"/>
                        </a:rPr>
                        <a:t>Aesthetics</a:t>
                      </a:r>
                      <a:endParaRPr lang="en-US" sz="140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 Narrow"/>
                          <a:cs typeface="Arial Narrow"/>
                        </a:rPr>
                        <a:t>Beauty, good taste, color, music, brand names, architecture</a:t>
                      </a:r>
                    </a:p>
                  </a:txBody>
                  <a:tcPr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 Narrow"/>
                          <a:cs typeface="Arial Narrow"/>
                        </a:rPr>
                        <a:t>Education</a:t>
                      </a:r>
                      <a:endParaRPr lang="en-US" sz="140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 Narrow"/>
                          <a:cs typeface="Arial Narrow"/>
                        </a:rPr>
                        <a:t>Formal, vocation, primary, secondary,</a:t>
                      </a:r>
                      <a:r>
                        <a:rPr lang="en-US" sz="1400" baseline="0" dirty="0" smtClean="0">
                          <a:latin typeface="Arial Narrow"/>
                          <a:cs typeface="Arial Narrow"/>
                        </a:rPr>
                        <a:t> higher, literacy, human resources planning</a:t>
                      </a:r>
                      <a:endParaRPr lang="en-US" sz="1400" dirty="0" smtClean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 Narrow"/>
                          <a:cs typeface="Arial Narrow"/>
                        </a:rPr>
                        <a:t>Language</a:t>
                      </a:r>
                      <a:endParaRPr lang="en-US" sz="140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 Narrow"/>
                          <a:cs typeface="Arial Narrow"/>
                        </a:rPr>
                        <a:t>Spoken, written,</a:t>
                      </a:r>
                      <a:r>
                        <a:rPr lang="en-US" sz="1400" baseline="0" dirty="0" smtClean="0">
                          <a:latin typeface="Arial Narrow"/>
                          <a:cs typeface="Arial Narrow"/>
                        </a:rPr>
                        <a:t> official, linguistic pluralism, hierarchy, international, mass media</a:t>
                      </a:r>
                      <a:endParaRPr lang="en-US" sz="1400" dirty="0" smtClean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 Narrow"/>
                          <a:cs typeface="Arial Narrow"/>
                        </a:rPr>
                        <a:t>Law</a:t>
                      </a:r>
                      <a:endParaRPr lang="en-US" sz="140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 Narrow"/>
                          <a:cs typeface="Arial Narrow"/>
                        </a:rPr>
                        <a:t>Common, code, foreign,</a:t>
                      </a:r>
                      <a:r>
                        <a:rPr lang="en-US" sz="1400" baseline="0" dirty="0" smtClean="0">
                          <a:latin typeface="Arial Narrow"/>
                          <a:cs typeface="Arial Narrow"/>
                        </a:rPr>
                        <a:t> home country antitrust policy, international, regulation</a:t>
                      </a:r>
                      <a:endParaRPr lang="en-US" sz="1400" dirty="0" smtClean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 Narrow"/>
                          <a:cs typeface="Arial Narrow"/>
                        </a:rPr>
                        <a:t>Politics</a:t>
                      </a:r>
                      <a:endParaRPr lang="en-US" sz="140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 Narrow"/>
                          <a:cs typeface="Arial Narrow"/>
                        </a:rPr>
                        <a:t>Nationalism, sovereignty,</a:t>
                      </a:r>
                      <a:r>
                        <a:rPr lang="en-US" sz="1400" baseline="0" dirty="0" smtClean="0">
                          <a:latin typeface="Arial Narrow"/>
                          <a:cs typeface="Arial Narrow"/>
                        </a:rPr>
                        <a:t> imperialism, power, national interests, ideologies, political risk</a:t>
                      </a:r>
                      <a:endParaRPr lang="en-US" sz="1400" dirty="0" smtClean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 Narrow"/>
                          <a:cs typeface="Arial Narrow"/>
                        </a:rPr>
                        <a:t>Religion</a:t>
                      </a:r>
                      <a:endParaRPr lang="en-US" sz="140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 Narrow"/>
                          <a:cs typeface="Arial Narrow"/>
                        </a:rPr>
                        <a:t>Sacred objects, philosophical systems, beliefs and</a:t>
                      </a:r>
                      <a:r>
                        <a:rPr lang="en-US" sz="1400" baseline="0" dirty="0" smtClean="0">
                          <a:latin typeface="Arial Narrow"/>
                          <a:cs typeface="Arial Narrow"/>
                        </a:rPr>
                        <a:t> norms, prayer, taboos, holidays, rituals</a:t>
                      </a:r>
                      <a:endParaRPr lang="en-US" sz="1400" dirty="0" smtClean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 Narrow"/>
                          <a:cs typeface="Arial Narrow"/>
                        </a:rPr>
                        <a:t>Social organization</a:t>
                      </a:r>
                      <a:endParaRPr lang="en-US" sz="140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 Narrow"/>
                          <a:cs typeface="Arial Narrow"/>
                        </a:rPr>
                        <a:t>Kinship, institutions, authority structures, interest groups, mobility, stratification, status systems</a:t>
                      </a:r>
                    </a:p>
                  </a:txBody>
                  <a:tcPr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 Narrow"/>
                          <a:cs typeface="Arial Narrow"/>
                        </a:rPr>
                        <a:t>Technical and material</a:t>
                      </a:r>
                      <a:endParaRPr lang="en-US" sz="140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 Narrow"/>
                          <a:cs typeface="Arial Narrow"/>
                        </a:rPr>
                        <a:t>Transportation,</a:t>
                      </a:r>
                      <a:r>
                        <a:rPr lang="en-US" sz="1400" baseline="0" dirty="0" smtClean="0">
                          <a:latin typeface="Arial Narrow"/>
                          <a:cs typeface="Arial Narrow"/>
                        </a:rPr>
                        <a:t> energy systems, tools and objects, communications, urbanization, science, invention</a:t>
                      </a:r>
                      <a:endParaRPr lang="en-US" sz="1400" dirty="0" smtClean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 Narrow"/>
                          <a:cs typeface="Arial Narrow"/>
                        </a:rPr>
                        <a:t>Values and attitudes</a:t>
                      </a:r>
                      <a:endParaRPr lang="en-US" sz="140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 Narrow"/>
                          <a:cs typeface="Arial Narrow"/>
                        </a:rPr>
                        <a:t>Time, achievement,</a:t>
                      </a:r>
                      <a:r>
                        <a:rPr lang="en-US" sz="1400" baseline="0" dirty="0" smtClean="0">
                          <a:latin typeface="Arial Narrow"/>
                          <a:cs typeface="Arial Narrow"/>
                        </a:rPr>
                        <a:t> work, wealth, change, scientific method, risk-taking, community involvement</a:t>
                      </a:r>
                      <a:endParaRPr lang="en-US" sz="1400" dirty="0" smtClean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3A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Environmental Forces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1600200"/>
            <a:ext cx="770582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175" indent="-3175" defTabSz="454025">
              <a:tabLst>
                <a:tab pos="1825625" algn="l"/>
              </a:tabLst>
            </a:pPr>
            <a:r>
              <a:rPr lang="en-US" sz="2400" b="1" dirty="0" smtClean="0">
                <a:latin typeface="Arial Narrow"/>
                <a:cs typeface="Arial Narrow"/>
              </a:rPr>
              <a:t>Technological Innovations since World War II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14400" y="2623478"/>
            <a:ext cx="1794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 Narrow"/>
                <a:cs typeface="Arial Narrow"/>
              </a:rPr>
              <a:t>cellular telephone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453542" y="2346479"/>
            <a:ext cx="14048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Arial Narrow"/>
                <a:cs typeface="Arial Narrow"/>
              </a:rPr>
              <a:t>synthetic and </a:t>
            </a:r>
            <a:br>
              <a:rPr lang="en-US" b="1" dirty="0" smtClean="0">
                <a:latin typeface="Arial Narrow"/>
                <a:cs typeface="Arial Narrow"/>
              </a:rPr>
            </a:br>
            <a:r>
              <a:rPr lang="en-US" b="1" dirty="0" smtClean="0">
                <a:latin typeface="Arial Narrow"/>
                <a:cs typeface="Arial Narrow"/>
              </a:rPr>
              <a:t>optical fibers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733360" y="2623478"/>
            <a:ext cx="6860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 Narrow"/>
                <a:cs typeface="Arial Narrow"/>
              </a:rPr>
              <a:t>ATMs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086677" y="2669644"/>
            <a:ext cx="11738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Arial Narrow"/>
                <a:cs typeface="Arial Narrow"/>
              </a:rPr>
              <a:t>virtually all </a:t>
            </a:r>
            <a:br>
              <a:rPr lang="en-US" b="1" dirty="0" smtClean="0">
                <a:latin typeface="Arial Narrow"/>
                <a:cs typeface="Arial Narrow"/>
              </a:rPr>
            </a:br>
            <a:r>
              <a:rPr lang="en-US" b="1" dirty="0" smtClean="0">
                <a:latin typeface="Arial Narrow"/>
                <a:cs typeface="Arial Narrow"/>
              </a:rPr>
              <a:t>plastics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164082" y="3613666"/>
            <a:ext cx="16044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Arial Narrow"/>
                <a:cs typeface="Arial Narrow"/>
              </a:rPr>
              <a:t>antibiotic drugs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485187" y="3429000"/>
            <a:ext cx="1205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Arial Narrow"/>
                <a:cs typeface="Arial Narrow"/>
              </a:rPr>
              <a:t>dry copiers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37622" y="4083691"/>
            <a:ext cx="15733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Arial Narrow"/>
                <a:cs typeface="Arial Narrow"/>
              </a:rPr>
              <a:t>color television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309365" y="4083691"/>
            <a:ext cx="1152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Arial Narrow"/>
                <a:cs typeface="Arial Narrow"/>
              </a:rPr>
              <a:t>computers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061320" y="4453023"/>
            <a:ext cx="11464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Arial Narrow"/>
                <a:cs typeface="Arial Narrow"/>
              </a:rPr>
              <a:t>passenger</a:t>
            </a:r>
            <a:br>
              <a:rPr lang="en-US" b="1" dirty="0" smtClean="0">
                <a:latin typeface="Arial Narrow"/>
                <a:cs typeface="Arial Narrow"/>
              </a:rPr>
            </a:br>
            <a:r>
              <a:rPr lang="en-US" b="1" dirty="0" smtClean="0">
                <a:latin typeface="Arial Narrow"/>
                <a:cs typeface="Arial Narrow"/>
              </a:rPr>
              <a:t>jet aircraft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768570" y="4278767"/>
            <a:ext cx="17412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Arial Narrow"/>
                <a:cs typeface="Arial Narrow"/>
              </a:rPr>
              <a:t>digital video</a:t>
            </a:r>
            <a:br>
              <a:rPr lang="en-US" b="1" dirty="0" smtClean="0">
                <a:latin typeface="Arial Narrow"/>
                <a:cs typeface="Arial Narrow"/>
              </a:rPr>
            </a:br>
            <a:r>
              <a:rPr lang="en-US" b="1" dirty="0" smtClean="0">
                <a:latin typeface="Arial Narrow"/>
                <a:cs typeface="Arial Narrow"/>
              </a:rPr>
              <a:t>recorders (</a:t>
            </a:r>
            <a:r>
              <a:rPr lang="en-US" b="1" dirty="0" err="1" smtClean="0">
                <a:latin typeface="Arial Narrow"/>
                <a:cs typeface="Arial Narrow"/>
              </a:rPr>
              <a:t>DVRs</a:t>
            </a:r>
            <a:r>
              <a:rPr lang="en-US" b="1" dirty="0" smtClean="0">
                <a:latin typeface="Arial Narrow"/>
                <a:cs typeface="Arial Narrow"/>
              </a:rPr>
              <a:t>)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914400" y="5099354"/>
            <a:ext cx="1825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Arial Narrow"/>
                <a:cs typeface="Arial Narrow"/>
              </a:rPr>
              <a:t>integrated circuits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830073" y="5637109"/>
            <a:ext cx="1762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Arial Narrow"/>
                <a:cs typeface="Arial Narrow"/>
              </a:rPr>
              <a:t>microwave ovens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5976808" y="5637109"/>
            <a:ext cx="15835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Arial Narrow"/>
                <a:cs typeface="Arial Narrow"/>
              </a:rPr>
              <a:t>communication</a:t>
            </a:r>
            <a:br>
              <a:rPr lang="en-US" b="1" dirty="0" smtClean="0">
                <a:latin typeface="Arial Narrow"/>
                <a:cs typeface="Arial Narrow"/>
              </a:rPr>
            </a:br>
            <a:r>
              <a:rPr lang="en-US" b="1" dirty="0" smtClean="0">
                <a:latin typeface="Arial Narrow"/>
                <a:cs typeface="Arial Narrow"/>
              </a:rPr>
              <a:t>satellites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0"/>
            <a:ext cx="9144000" cy="1088136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Chapter Roadmap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3957359"/>
              </p:ext>
            </p:extLst>
          </p:nvPr>
        </p:nvGraphicFramePr>
        <p:xfrm>
          <a:off x="574292" y="1584982"/>
          <a:ext cx="8117128" cy="2153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9282"/>
                <a:gridCol w="2029282"/>
                <a:gridCol w="2029282"/>
                <a:gridCol w="2029282"/>
              </a:tblGrid>
              <a:tr h="370840">
                <a:tc grid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Arial Narrow"/>
                          <a:cs typeface="Arial Narrow"/>
                        </a:rPr>
                        <a:t>What is Market Insight?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chemeClr val="bg1"/>
                          </a:solidFill>
                          <a:latin typeface="Arial Narrow"/>
                          <a:cs typeface="Arial Narrow"/>
                        </a:rPr>
                        <a:t>Market Structure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bg1"/>
                          </a:solidFill>
                          <a:latin typeface="Arial Narrow"/>
                          <a:cs typeface="Arial Narrow"/>
                        </a:rPr>
                        <a:t>Market,</a:t>
                      </a:r>
                      <a:br>
                        <a:rPr lang="en-US" sz="1000" b="1" dirty="0" smtClean="0">
                          <a:solidFill>
                            <a:schemeClr val="bg1"/>
                          </a:solidFill>
                          <a:latin typeface="Arial Narrow"/>
                          <a:cs typeface="Arial Narrow"/>
                        </a:rPr>
                      </a:br>
                      <a:r>
                        <a:rPr lang="en-US" sz="1000" b="1" dirty="0" smtClean="0">
                          <a:solidFill>
                            <a:schemeClr val="bg1"/>
                          </a:solidFill>
                          <a:latin typeface="Arial Narrow"/>
                          <a:cs typeface="Arial Narrow"/>
                        </a:rPr>
                        <a:t>Product Evolution</a:t>
                      </a:r>
                      <a:endParaRPr lang="en-US" sz="1000" b="1" dirty="0">
                        <a:solidFill>
                          <a:schemeClr val="bg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bg1"/>
                          </a:solidFill>
                          <a:latin typeface="Arial Narrow"/>
                          <a:cs typeface="Arial Narrow"/>
                        </a:rPr>
                        <a:t>Industry Forces</a:t>
                      </a:r>
                      <a:endParaRPr lang="en-US" sz="1000" b="1" dirty="0">
                        <a:solidFill>
                          <a:schemeClr val="bg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bg1"/>
                          </a:solidFill>
                          <a:latin typeface="Arial Narrow"/>
                          <a:cs typeface="Arial Narrow"/>
                        </a:rPr>
                        <a:t>Environmental Forces (PESTLE)</a:t>
                      </a:r>
                      <a:endParaRPr lang="en-US" sz="1000" b="1" dirty="0">
                        <a:solidFill>
                          <a:schemeClr val="bg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The Market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Products Serving the Market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Firm Products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Factors Affecting Market Size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175" indent="-3175">
                        <a:spcBef>
                          <a:spcPts val="600"/>
                        </a:spcBef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The Family of Life Cycles</a:t>
                      </a:r>
                    </a:p>
                    <a:p>
                      <a:pPr marL="3175" indent="-3175">
                        <a:spcBef>
                          <a:spcPts val="600"/>
                        </a:spcBef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Product-Form Life Cycles</a:t>
                      </a:r>
                      <a:endParaRPr lang="en-US" sz="10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Current Direct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Competitors</a:t>
                      </a:r>
                      <a:endParaRPr lang="en-US" sz="100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New Direct Entrants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Indirect Competitors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Suppliers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Buyers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Political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Economic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00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Sociocultural</a:t>
                      </a:r>
                      <a:endParaRPr lang="en-US" sz="100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Technological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Legal/Regulatory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Environment (Physical)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92" y="3746286"/>
            <a:ext cx="3730357" cy="243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5726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Environmental Forces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1600200"/>
            <a:ext cx="770582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175" indent="-3175" defTabSz="454025">
              <a:tabLst>
                <a:tab pos="1825625" algn="l"/>
              </a:tabLst>
            </a:pPr>
            <a:r>
              <a:rPr lang="en-US" sz="2400" b="1" dirty="0" smtClean="0">
                <a:latin typeface="Arial Narrow"/>
                <a:cs typeface="Arial Narrow"/>
              </a:rPr>
              <a:t>Technology: Select </a:t>
            </a:r>
            <a:r>
              <a:rPr lang="en-US" sz="2400" b="1" dirty="0">
                <a:latin typeface="Arial Narrow"/>
                <a:cs typeface="Arial Narrow"/>
              </a:rPr>
              <a:t>i</a:t>
            </a:r>
            <a:r>
              <a:rPr lang="en-US" sz="2400" b="1" dirty="0" smtClean="0">
                <a:latin typeface="Arial Narrow"/>
                <a:cs typeface="Arial Narrow"/>
              </a:rPr>
              <a:t>nnovations since World War II</a:t>
            </a:r>
          </a:p>
        </p:txBody>
      </p:sp>
      <p:pic>
        <p:nvPicPr>
          <p:cNvPr id="11" name="Picture 10" descr="bigstock-Computer-6575081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788" y="2227883"/>
            <a:ext cx="3529330" cy="2395855"/>
          </a:xfrm>
          <a:prstGeom prst="rect">
            <a:avLst/>
          </a:prstGeom>
        </p:spPr>
      </p:pic>
      <p:pic>
        <p:nvPicPr>
          <p:cNvPr id="12" name="Picture 11" descr="binoculars.ps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118" y="2615504"/>
            <a:ext cx="1714500" cy="1100328"/>
          </a:xfrm>
          <a:prstGeom prst="rect">
            <a:avLst/>
          </a:prstGeom>
        </p:spPr>
      </p:pic>
      <p:pic>
        <p:nvPicPr>
          <p:cNvPr id="13" name="Picture 12" descr="DVD and VHS tape.ps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378" y="4795083"/>
            <a:ext cx="2638044" cy="1485900"/>
          </a:xfrm>
          <a:prstGeom prst="rect">
            <a:avLst/>
          </a:prstGeom>
        </p:spPr>
      </p:pic>
      <p:pic>
        <p:nvPicPr>
          <p:cNvPr id="14" name="Picture 13" descr="mailbox.ps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0924" y="2096655"/>
            <a:ext cx="2309622" cy="1940509"/>
          </a:xfrm>
          <a:prstGeom prst="rect">
            <a:avLst/>
          </a:prstGeom>
        </p:spPr>
      </p:pic>
      <p:pic>
        <p:nvPicPr>
          <p:cNvPr id="15" name="Picture 14" descr="smartphone.ps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0039" y="4427037"/>
            <a:ext cx="920496" cy="1853946"/>
          </a:xfrm>
          <a:prstGeom prst="rect">
            <a:avLst/>
          </a:prstGeom>
        </p:spPr>
      </p:pic>
      <p:pic>
        <p:nvPicPr>
          <p:cNvPr id="16" name="Picture 15" descr="video camera.psd"/>
          <p:cNvPicPr>
            <a:picLocks noChangeAspect="1"/>
          </p:cNvPicPr>
          <p:nvPr/>
        </p:nvPicPr>
        <p:blipFill>
          <a:blip r:embed="rId7"/>
          <a:srcRect b="24397"/>
          <a:stretch>
            <a:fillRect/>
          </a:stretch>
        </p:blipFill>
        <p:spPr>
          <a:xfrm>
            <a:off x="3992118" y="4427037"/>
            <a:ext cx="2665933" cy="14324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17547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Environmental Forces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1600200"/>
            <a:ext cx="7705828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175" indent="-3175" defTabSz="454025">
              <a:tabLst>
                <a:tab pos="1825625" algn="l"/>
              </a:tabLst>
            </a:pPr>
            <a:r>
              <a:rPr lang="en-US" sz="2400" b="1" dirty="0" smtClean="0">
                <a:latin typeface="Arial Narrow"/>
                <a:cs typeface="Arial Narrow"/>
              </a:rPr>
              <a:t>Technological</a:t>
            </a:r>
          </a:p>
          <a:p>
            <a:pPr marL="454025" indent="-223838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b="1" dirty="0" smtClean="0">
                <a:latin typeface="Arial Narrow"/>
                <a:cs typeface="Arial Narrow"/>
              </a:rPr>
              <a:t>•	Sustaining technologies: improve performance for </a:t>
            </a:r>
            <a:r>
              <a:rPr lang="en-US" b="1" i="1" dirty="0" smtClean="0">
                <a:latin typeface="Arial Narrow"/>
                <a:cs typeface="Arial Narrow"/>
              </a:rPr>
              <a:t>current </a:t>
            </a:r>
            <a:r>
              <a:rPr lang="en-US" b="1" dirty="0" smtClean="0">
                <a:latin typeface="Arial Narrow"/>
                <a:cs typeface="Arial Narrow"/>
              </a:rPr>
              <a:t>products on dimensions </a:t>
            </a:r>
            <a:r>
              <a:rPr lang="en-US" b="1" i="1" dirty="0" smtClean="0">
                <a:latin typeface="Arial Narrow"/>
                <a:cs typeface="Arial Narrow"/>
              </a:rPr>
              <a:t>existing </a:t>
            </a:r>
            <a:r>
              <a:rPr lang="en-US" b="1" dirty="0" smtClean="0">
                <a:latin typeface="Arial Narrow"/>
                <a:cs typeface="Arial Narrow"/>
              </a:rPr>
              <a:t>customers value</a:t>
            </a:r>
          </a:p>
          <a:p>
            <a:pPr marL="454025" indent="-223838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b="1" dirty="0" smtClean="0">
                <a:latin typeface="Arial Narrow"/>
                <a:cs typeface="Arial Narrow"/>
              </a:rPr>
              <a:t>•	Disruptive technologies: bring new and very different value propositions</a:t>
            </a:r>
          </a:p>
          <a:p>
            <a:pPr marL="454025" indent="-223838" defTabSz="454025">
              <a:spcBef>
                <a:spcPts val="1200"/>
              </a:spcBef>
              <a:tabLst>
                <a:tab pos="1825625" algn="l"/>
              </a:tabLst>
            </a:pPr>
            <a:r>
              <a:rPr lang="en-US" b="1" dirty="0" smtClean="0">
                <a:latin typeface="Arial Narrow"/>
                <a:cs typeface="Arial Narrow"/>
              </a:rPr>
              <a:t>•	Firms often ignore or reject disruptive innovations</a:t>
            </a:r>
          </a:p>
          <a:p>
            <a:pPr marL="692150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sz="1600" b="1" dirty="0" smtClean="0">
                <a:latin typeface="Arial Narrow"/>
                <a:cs typeface="Arial Narrow"/>
              </a:rPr>
              <a:t>•	inferior performance</a:t>
            </a:r>
          </a:p>
          <a:p>
            <a:pPr marL="692150" indent="-223838" defTabSz="454025">
              <a:spcBef>
                <a:spcPts val="600"/>
              </a:spcBef>
              <a:tabLst>
                <a:tab pos="1825625" algn="l"/>
              </a:tabLst>
            </a:pPr>
            <a:r>
              <a:rPr lang="en-US" sz="1600" b="1" dirty="0" smtClean="0">
                <a:latin typeface="Arial Narrow"/>
                <a:cs typeface="Arial Narrow"/>
              </a:rPr>
              <a:t>•	firm rewards – potential cannibalization</a:t>
            </a:r>
          </a:p>
        </p:txBody>
      </p:sp>
      <p:pic>
        <p:nvPicPr>
          <p:cNvPr id="5" name="Picture 4" descr="technology 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655" y="4283186"/>
            <a:ext cx="2846060" cy="15592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Environmental Forces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04569" y="1483705"/>
            <a:ext cx="20780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Arial Narrow"/>
                <a:cs typeface="Arial Narrow"/>
              </a:rPr>
              <a:t>Industry Forces</a:t>
            </a:r>
            <a:endParaRPr lang="en-US" sz="2400" dirty="0"/>
          </a:p>
        </p:txBody>
      </p:sp>
      <p:sp>
        <p:nvSpPr>
          <p:cNvPr id="17" name="Oval 16"/>
          <p:cNvSpPr/>
          <p:nvPr/>
        </p:nvSpPr>
        <p:spPr>
          <a:xfrm>
            <a:off x="3340577" y="3230771"/>
            <a:ext cx="2286000" cy="1371600"/>
          </a:xfrm>
          <a:prstGeom prst="ellipse">
            <a:avLst/>
          </a:prstGeom>
          <a:solidFill>
            <a:srgbClr val="41B3DC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en-US" sz="1600" b="1" dirty="0" smtClean="0">
                <a:solidFill>
                  <a:schemeClr val="tx1"/>
                </a:solidFill>
                <a:latin typeface="Arial Narrow"/>
                <a:cs typeface="Arial Narrow"/>
              </a:rPr>
              <a:t>Current Direct</a:t>
            </a:r>
          </a:p>
          <a:p>
            <a:pPr algn="ctr">
              <a:spcBef>
                <a:spcPts val="1200"/>
              </a:spcBef>
            </a:pPr>
            <a:endParaRPr lang="en-US" sz="1600" b="1" dirty="0" smtClean="0">
              <a:solidFill>
                <a:schemeClr val="tx1"/>
              </a:solidFill>
              <a:latin typeface="Arial Narrow"/>
              <a:cs typeface="Arial Narrow"/>
            </a:endParaRPr>
          </a:p>
          <a:p>
            <a:pPr algn="ctr">
              <a:spcBef>
                <a:spcPts val="1200"/>
              </a:spcBef>
            </a:pPr>
            <a:r>
              <a:rPr lang="en-US" sz="1600" b="1" dirty="0" smtClean="0">
                <a:solidFill>
                  <a:schemeClr val="tx1"/>
                </a:solidFill>
                <a:latin typeface="Arial Narrow"/>
                <a:cs typeface="Arial Narrow"/>
              </a:rPr>
              <a:t>Competitors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60486" y="3700084"/>
            <a:ext cx="1033272" cy="457200"/>
          </a:xfrm>
          <a:prstGeom prst="rect">
            <a:avLst/>
          </a:prstGeom>
          <a:solidFill>
            <a:srgbClr val="CD0920"/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 anchorCtr="1">
            <a:noAutofit/>
          </a:bodyPr>
          <a:lstStyle/>
          <a:p>
            <a:pPr algn="ctr">
              <a:lnSpc>
                <a:spcPts val="2200"/>
              </a:lnSpc>
            </a:pPr>
            <a:r>
              <a:rPr lang="en-US" dirty="0" smtClean="0">
                <a:solidFill>
                  <a:schemeClr val="bg1"/>
                </a:solidFill>
                <a:latin typeface="Arial Narrow"/>
                <a:cs typeface="Arial Narrow"/>
              </a:rPr>
              <a:t>The Firm</a:t>
            </a:r>
          </a:p>
        </p:txBody>
      </p:sp>
      <p:sp>
        <p:nvSpPr>
          <p:cNvPr id="19" name="Oval 18"/>
          <p:cNvSpPr/>
          <p:nvPr/>
        </p:nvSpPr>
        <p:spPr>
          <a:xfrm>
            <a:off x="3570644" y="1723729"/>
            <a:ext cx="1828800" cy="914400"/>
          </a:xfrm>
          <a:prstGeom prst="ellipse">
            <a:avLst/>
          </a:prstGeom>
          <a:solidFill>
            <a:srgbClr val="F1B57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sz="1600" b="1" dirty="0" smtClean="0">
                <a:solidFill>
                  <a:schemeClr val="tx1"/>
                </a:solidFill>
                <a:latin typeface="Arial Narrow"/>
                <a:cs typeface="Arial Narrow"/>
              </a:rPr>
              <a:t>Suppliers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570644" y="5301279"/>
            <a:ext cx="1828800" cy="914400"/>
          </a:xfrm>
          <a:prstGeom prst="ellipse">
            <a:avLst/>
          </a:prstGeom>
          <a:solidFill>
            <a:srgbClr val="CBB3CB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sz="1600" b="1" dirty="0" smtClean="0">
                <a:solidFill>
                  <a:schemeClr val="tx1"/>
                </a:solidFill>
                <a:latin typeface="Arial Narrow"/>
                <a:cs typeface="Arial Narrow"/>
              </a:rPr>
              <a:t>Buyers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04569" y="3477326"/>
            <a:ext cx="1828800" cy="914400"/>
          </a:xfrm>
          <a:prstGeom prst="ellipse">
            <a:avLst/>
          </a:prstGeom>
          <a:solidFill>
            <a:srgbClr val="C1DEB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sz="1600" b="1" dirty="0" smtClean="0">
                <a:solidFill>
                  <a:schemeClr val="tx1"/>
                </a:solidFill>
                <a:latin typeface="Arial Narrow"/>
                <a:cs typeface="Arial Narrow"/>
              </a:rPr>
              <a:t>New Direct Entrants</a:t>
            </a:r>
          </a:p>
        </p:txBody>
      </p:sp>
      <p:sp>
        <p:nvSpPr>
          <p:cNvPr id="22" name="Oval 21"/>
          <p:cNvSpPr/>
          <p:nvPr/>
        </p:nvSpPr>
        <p:spPr>
          <a:xfrm>
            <a:off x="6652782" y="3477326"/>
            <a:ext cx="1828800" cy="914400"/>
          </a:xfrm>
          <a:prstGeom prst="ellipse">
            <a:avLst/>
          </a:prstGeom>
          <a:solidFill>
            <a:srgbClr val="FFF887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sz="1600" b="1" dirty="0" smtClean="0">
                <a:solidFill>
                  <a:schemeClr val="tx1"/>
                </a:solidFill>
                <a:latin typeface="Arial Narrow"/>
                <a:cs typeface="Arial Narrow"/>
              </a:rPr>
              <a:t>Indirect Competitors</a:t>
            </a:r>
            <a:endParaRPr lang="en-US" sz="1600" b="1" dirty="0">
              <a:solidFill>
                <a:schemeClr val="tx1"/>
              </a:solidFill>
            </a:endParaRPr>
          </a:p>
        </p:txBody>
      </p:sp>
      <p:cxnSp>
        <p:nvCxnSpPr>
          <p:cNvPr id="23" name="Straight Arrow Connector 22"/>
          <p:cNvCxnSpPr>
            <a:stCxn id="19" idx="4"/>
            <a:endCxn id="17" idx="0"/>
          </p:cNvCxnSpPr>
          <p:nvPr/>
        </p:nvCxnSpPr>
        <p:spPr>
          <a:xfrm rot="5400000">
            <a:off x="4187990" y="2933717"/>
            <a:ext cx="592642" cy="1467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2" idx="2"/>
            <a:endCxn id="17" idx="6"/>
          </p:cNvCxnSpPr>
          <p:nvPr/>
        </p:nvCxnSpPr>
        <p:spPr>
          <a:xfrm rot="10800000">
            <a:off x="5626578" y="3916572"/>
            <a:ext cx="1026205" cy="17955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17" idx="2"/>
          </p:cNvCxnSpPr>
          <p:nvPr/>
        </p:nvCxnSpPr>
        <p:spPr>
          <a:xfrm>
            <a:off x="2533369" y="3916571"/>
            <a:ext cx="807208" cy="1588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17" idx="4"/>
          </p:cNvCxnSpPr>
          <p:nvPr/>
        </p:nvCxnSpPr>
        <p:spPr>
          <a:xfrm rot="16200000" flipV="1">
            <a:off x="4134856" y="4951092"/>
            <a:ext cx="698910" cy="1468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gure 3.9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00" y="2304409"/>
            <a:ext cx="7501890" cy="3834765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Environmental Forces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4569" y="1483705"/>
            <a:ext cx="47608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Arial Narrow"/>
                <a:cs typeface="Arial Narrow"/>
              </a:rPr>
              <a:t>The Augmented Industry Environment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Market Insight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1600200"/>
            <a:ext cx="7705828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 smtClean="0">
                <a:latin typeface="Arial Narrow"/>
                <a:cs typeface="Arial Narrow"/>
              </a:rPr>
              <a:t>Session Roadmap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Market Structure</a:t>
            </a:r>
          </a:p>
          <a:p>
            <a:pPr marL="682625" indent="-223838" defTabSz="454025">
              <a:lnSpc>
                <a:spcPct val="150000"/>
              </a:lnSpc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Market, product evolution</a:t>
            </a:r>
          </a:p>
          <a:p>
            <a:pPr marL="682625" indent="-223838" defTabSz="454025">
              <a:lnSpc>
                <a:spcPct val="150000"/>
              </a:lnSpc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Industry forces</a:t>
            </a:r>
          </a:p>
          <a:p>
            <a:pPr marL="682625" indent="-223838" defTabSz="454025">
              <a:lnSpc>
                <a:spcPct val="150000"/>
              </a:lnSpc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Environmental forces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Building Blocks for Securing Market Insight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14400" y="4812793"/>
            <a:ext cx="2757464" cy="680969"/>
          </a:xfrm>
          <a:prstGeom prst="rect">
            <a:avLst/>
          </a:prstGeom>
          <a:solidFill>
            <a:srgbClr val="FFF10B"/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 anchorCtr="1">
            <a:noAutofit/>
          </a:bodyPr>
          <a:lstStyle/>
          <a:p>
            <a:pPr algn="ctr">
              <a:lnSpc>
                <a:spcPts val="2200"/>
              </a:lnSpc>
            </a:pPr>
            <a:r>
              <a:rPr lang="en-US" b="1" dirty="0" smtClean="0">
                <a:latin typeface="Arial Narrow"/>
                <a:cs typeface="Arial Narrow"/>
              </a:rPr>
              <a:t>Environmental Forces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428864" y="4812793"/>
            <a:ext cx="2757464" cy="680969"/>
          </a:xfrm>
          <a:prstGeom prst="rect">
            <a:avLst/>
          </a:prstGeom>
          <a:solidFill>
            <a:srgbClr val="EB9547"/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 anchorCtr="1">
            <a:noAutofit/>
          </a:bodyPr>
          <a:lstStyle/>
          <a:p>
            <a:pPr algn="ctr">
              <a:lnSpc>
                <a:spcPts val="2200"/>
              </a:lnSpc>
            </a:pPr>
            <a:r>
              <a:rPr lang="en-US" b="1" dirty="0" smtClean="0">
                <a:solidFill>
                  <a:srgbClr val="000000"/>
                </a:solidFill>
                <a:latin typeface="Arial Narrow"/>
                <a:cs typeface="Arial Narrow"/>
              </a:rPr>
              <a:t>Industry Forces</a:t>
            </a:r>
          </a:p>
        </p:txBody>
      </p:sp>
      <p:sp>
        <p:nvSpPr>
          <p:cNvPr id="28" name="Oval 27"/>
          <p:cNvSpPr/>
          <p:nvPr/>
        </p:nvSpPr>
        <p:spPr>
          <a:xfrm>
            <a:off x="3101299" y="3183989"/>
            <a:ext cx="2788408" cy="1095072"/>
          </a:xfrm>
          <a:prstGeom prst="ellipse">
            <a:avLst/>
          </a:prstGeom>
          <a:solidFill>
            <a:srgbClr val="CD092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 Narrow"/>
                <a:cs typeface="Arial Narrow"/>
              </a:rPr>
              <a:t>Market Insight</a:t>
            </a:r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29" name="Straight Arrow Connector 28"/>
          <p:cNvCxnSpPr>
            <a:stCxn id="24" idx="2"/>
            <a:endCxn id="28" idx="1"/>
          </p:cNvCxnSpPr>
          <p:nvPr/>
        </p:nvCxnSpPr>
        <p:spPr>
          <a:xfrm rot="16200000" flipH="1">
            <a:off x="2485324" y="2320030"/>
            <a:ext cx="832137" cy="1216520"/>
          </a:xfrm>
          <a:prstGeom prst="straightConnector1">
            <a:avLst/>
          </a:prstGeom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5" idx="2"/>
            <a:endCxn id="28" idx="7"/>
          </p:cNvCxnSpPr>
          <p:nvPr/>
        </p:nvCxnSpPr>
        <p:spPr>
          <a:xfrm rot="5400000">
            <a:off x="5728407" y="2265169"/>
            <a:ext cx="832137" cy="1326242"/>
          </a:xfrm>
          <a:prstGeom prst="straightConnector1">
            <a:avLst/>
          </a:prstGeom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6" idx="0"/>
            <a:endCxn id="28" idx="3"/>
          </p:cNvCxnSpPr>
          <p:nvPr/>
        </p:nvCxnSpPr>
        <p:spPr>
          <a:xfrm rot="5400000" flipH="1" flipV="1">
            <a:off x="2554341" y="3857482"/>
            <a:ext cx="694102" cy="1216520"/>
          </a:xfrm>
          <a:prstGeom prst="straightConnector1">
            <a:avLst/>
          </a:prstGeom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7" idx="0"/>
            <a:endCxn id="28" idx="5"/>
          </p:cNvCxnSpPr>
          <p:nvPr/>
        </p:nvCxnSpPr>
        <p:spPr>
          <a:xfrm rot="16200000" flipV="1">
            <a:off x="5797424" y="3802621"/>
            <a:ext cx="694102" cy="1326242"/>
          </a:xfrm>
          <a:prstGeom prst="straightConnector1">
            <a:avLst/>
          </a:prstGeom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1831253"/>
            <a:ext cx="2757464" cy="680969"/>
          </a:xfrm>
          <a:prstGeom prst="rect">
            <a:avLst/>
          </a:prstGeom>
          <a:solidFill>
            <a:srgbClr val="0092D2"/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 anchorCtr="1">
            <a:noAutofit/>
          </a:bodyPr>
          <a:lstStyle/>
          <a:p>
            <a:pPr algn="ctr">
              <a:lnSpc>
                <a:spcPts val="2200"/>
              </a:lnSpc>
            </a:pPr>
            <a:r>
              <a:rPr lang="en-US" b="1" dirty="0" smtClean="0">
                <a:solidFill>
                  <a:srgbClr val="000000"/>
                </a:solidFill>
                <a:latin typeface="Arial Narrow"/>
                <a:cs typeface="Arial Narrow"/>
              </a:rPr>
              <a:t>Market Structure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428864" y="1831253"/>
            <a:ext cx="2757464" cy="680969"/>
          </a:xfrm>
          <a:prstGeom prst="rect">
            <a:avLst/>
          </a:prstGeom>
          <a:solidFill>
            <a:srgbClr val="54AC59"/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 anchorCtr="1">
            <a:no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Arial Narrow"/>
                <a:cs typeface="Arial Narrow"/>
              </a:rPr>
              <a:t>Market,</a:t>
            </a:r>
            <a:r>
              <a:rPr lang="en-US" dirty="0"/>
              <a:t> </a:t>
            </a:r>
            <a:r>
              <a:rPr lang="en-US" b="1" dirty="0" smtClean="0">
                <a:solidFill>
                  <a:srgbClr val="000000"/>
                </a:solidFill>
                <a:latin typeface="Arial Narrow"/>
                <a:cs typeface="Arial Narrow"/>
              </a:rPr>
              <a:t/>
            </a:r>
            <a:br>
              <a:rPr lang="en-US" b="1" dirty="0" smtClean="0">
                <a:solidFill>
                  <a:srgbClr val="000000"/>
                </a:solidFill>
                <a:latin typeface="Arial Narrow"/>
                <a:cs typeface="Arial Narrow"/>
              </a:rPr>
            </a:br>
            <a:r>
              <a:rPr lang="en-US" b="1" dirty="0" smtClean="0">
                <a:solidFill>
                  <a:srgbClr val="000000"/>
                </a:solidFill>
                <a:latin typeface="Arial Narrow"/>
                <a:cs typeface="Arial Narrow"/>
              </a:rPr>
              <a:t>Product Evolution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71600" y="1600200"/>
            <a:ext cx="6242012" cy="12464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cap="all" dirty="0" smtClean="0">
                <a:latin typeface="Arial Narrow"/>
                <a:cs typeface="Arial Narrow"/>
              </a:rPr>
              <a:t>Chapter 3</a:t>
            </a:r>
          </a:p>
          <a:p>
            <a:pPr rtl="0">
              <a:spcBef>
                <a:spcPts val="1800"/>
              </a:spcBef>
            </a:pPr>
            <a:r>
              <a:rPr lang="en-US" sz="4800" kern="1200" dirty="0" smtClean="0">
                <a:solidFill>
                  <a:schemeClr val="tx1"/>
                </a:solidFill>
                <a:latin typeface="Arial Narrow"/>
                <a:ea typeface="+mn-ea"/>
                <a:cs typeface="Arial Narrow"/>
              </a:rPr>
              <a:t>Market Insight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371599" y="3902964"/>
            <a:ext cx="6207552" cy="1445003"/>
            <a:chOff x="136772" y="3872484"/>
            <a:chExt cx="7463482" cy="1737360"/>
          </a:xfrm>
        </p:grpSpPr>
        <p:pic>
          <p:nvPicPr>
            <p:cNvPr id="19" name="Picture 18" descr="TVM Cover 4th edition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3030" y="3886200"/>
              <a:ext cx="1321308" cy="1709928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20" name="Picture 19" descr="CMF 2015 Cover 4th edition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02315" y="3886200"/>
              <a:ext cx="1321308" cy="1709928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21" name="Picture 20" descr="MM21c 2015 Cover 4th edition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71600" y="3886200"/>
              <a:ext cx="1321308" cy="1709928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22" name="Picture 21" descr="TVM Cover 4th edition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73014" y="3886200"/>
              <a:ext cx="1083852" cy="1709928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23" name="Picture 22" descr="TVM Cover 4th edition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75542" y="3886200"/>
              <a:ext cx="1124712" cy="1709928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772" y="3872484"/>
              <a:ext cx="1216152" cy="17373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Insight for Strategic Marketing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402297" y="1605432"/>
            <a:ext cx="19851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Arial Narrow"/>
                <a:cs typeface="Arial Narrow"/>
              </a:rPr>
              <a:t>Market Insight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670036" y="4418147"/>
            <a:ext cx="19851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Arial Narrow"/>
                <a:cs typeface="Arial Narrow"/>
              </a:rPr>
              <a:t>Customer Insight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6066813" y="4418147"/>
            <a:ext cx="19851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Arial Narrow"/>
                <a:cs typeface="Arial Narrow"/>
              </a:rPr>
              <a:t>Competitor</a:t>
            </a:r>
          </a:p>
          <a:p>
            <a:pPr algn="ctr"/>
            <a:r>
              <a:rPr lang="en-US" b="1" dirty="0" smtClean="0">
                <a:latin typeface="Arial Narrow"/>
                <a:cs typeface="Arial Narrow"/>
              </a:rPr>
              <a:t>Company</a:t>
            </a:r>
          </a:p>
          <a:p>
            <a:pPr algn="ctr"/>
            <a:r>
              <a:rPr lang="en-US" b="1" dirty="0" err="1" smtClean="0">
                <a:latin typeface="Arial Narrow"/>
                <a:cs typeface="Arial Narrow"/>
              </a:rPr>
              <a:t>Complementer</a:t>
            </a:r>
            <a:endParaRPr lang="en-US" dirty="0"/>
          </a:p>
        </p:txBody>
      </p:sp>
      <p:cxnSp>
        <p:nvCxnSpPr>
          <p:cNvPr id="29" name="Straight Arrow Connector 28"/>
          <p:cNvCxnSpPr>
            <a:stCxn id="26" idx="0"/>
            <a:endCxn id="24" idx="2"/>
          </p:cNvCxnSpPr>
          <p:nvPr/>
        </p:nvCxnSpPr>
        <p:spPr>
          <a:xfrm rot="5400000" flipH="1" flipV="1">
            <a:off x="1807065" y="1830326"/>
            <a:ext cx="2443383" cy="2732261"/>
          </a:xfrm>
          <a:prstGeom prst="straightConnector1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27" idx="0"/>
          </p:cNvCxnSpPr>
          <p:nvPr/>
        </p:nvCxnSpPr>
        <p:spPr>
          <a:xfrm>
            <a:off x="4421452" y="1974765"/>
            <a:ext cx="2637951" cy="2443382"/>
          </a:xfrm>
          <a:prstGeom prst="straightConnector1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>
            <a:off x="2493367" y="4613236"/>
            <a:ext cx="3831569" cy="1588"/>
          </a:xfrm>
          <a:prstGeom prst="straightConnector1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8063" y="2825482"/>
            <a:ext cx="1317625" cy="130175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7983048" y="4706845"/>
            <a:ext cx="805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 Narrow"/>
                <a:cs typeface="Arial Narrow"/>
              </a:rPr>
              <a:t>Insight</a:t>
            </a:r>
            <a:endParaRPr lang="en-US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8748" y="4418148"/>
            <a:ext cx="114300" cy="952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Market Insight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600200"/>
            <a:ext cx="7705828" cy="26520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 smtClean="0">
                <a:latin typeface="Arial Narrow"/>
                <a:cs typeface="Arial Narrow"/>
              </a:rPr>
              <a:t>Market insight is critical for:</a:t>
            </a:r>
          </a:p>
          <a:p>
            <a:pPr marL="682625" indent="-223838" defTabSz="454025">
              <a:lnSpc>
                <a:spcPct val="150000"/>
              </a:lnSpc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Anticipating market changes</a:t>
            </a:r>
          </a:p>
          <a:p>
            <a:pPr marL="682625" indent="-223838" defTabSz="454025">
              <a:lnSpc>
                <a:spcPct val="150000"/>
              </a:lnSpc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Identifying potential opportunities</a:t>
            </a:r>
          </a:p>
          <a:p>
            <a:pPr marL="682625" indent="-223838" defTabSz="454025">
              <a:lnSpc>
                <a:spcPct val="150000"/>
              </a:lnSpc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Opportunity sizing</a:t>
            </a:r>
          </a:p>
          <a:p>
            <a:pPr marL="682625" indent="-223838" defTabSz="454025">
              <a:lnSpc>
                <a:spcPct val="150000"/>
              </a:lnSpc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Identifying areas to differentiate from competitors</a:t>
            </a:r>
          </a:p>
          <a:p>
            <a:pPr marL="682625" indent="-223838" defTabSz="454025">
              <a:lnSpc>
                <a:spcPct val="150000"/>
              </a:lnSpc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Laying a foundation for developing the market strategy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Market Insight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600200"/>
            <a:ext cx="7705828" cy="37548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 smtClean="0">
                <a:latin typeface="Arial Narrow"/>
                <a:cs typeface="Arial Narrow"/>
              </a:rPr>
              <a:t>Core Focus</a:t>
            </a:r>
          </a:p>
          <a:p>
            <a:pPr marL="682625" indent="-223838" defTabSz="454025">
              <a:lnSpc>
                <a:spcPct val="150000"/>
              </a:lnSpc>
              <a:tabLst>
                <a:tab pos="1825625" algn="l"/>
              </a:tabLst>
            </a:pPr>
            <a:r>
              <a:rPr lang="en-US" sz="2400" b="1" dirty="0" smtClean="0">
                <a:latin typeface="Arial Narrow"/>
                <a:cs typeface="Arial Narrow"/>
              </a:rPr>
              <a:t>•	State of nature</a:t>
            </a:r>
          </a:p>
          <a:p>
            <a:pPr marL="682625" indent="-223838" defTabSz="454025">
              <a:lnSpc>
                <a:spcPct val="150000"/>
              </a:lnSpc>
              <a:tabLst>
                <a:tab pos="1946275" algn="l"/>
              </a:tabLst>
            </a:pPr>
            <a:r>
              <a:rPr lang="en-US" sz="2400" b="1" dirty="0">
                <a:latin typeface="Arial Narrow"/>
                <a:cs typeface="Arial Narrow"/>
              </a:rPr>
              <a:t> </a:t>
            </a:r>
            <a:r>
              <a:rPr lang="en-US" sz="2400" b="1" dirty="0" smtClean="0">
                <a:latin typeface="Arial Narrow"/>
                <a:cs typeface="Arial Narrow"/>
              </a:rPr>
              <a:t>    Example</a:t>
            </a:r>
            <a:r>
              <a:rPr lang="en-US" sz="2400" dirty="0" smtClean="0">
                <a:latin typeface="Arial Narrow"/>
                <a:cs typeface="Arial Narrow"/>
              </a:rPr>
              <a:t>:	What competitors does the firm face now?</a:t>
            </a:r>
          </a:p>
          <a:p>
            <a:pPr marL="682625" indent="-223838" defTabSz="454025">
              <a:lnSpc>
                <a:spcPct val="150000"/>
              </a:lnSpc>
              <a:tabLst>
                <a:tab pos="1946275" algn="l"/>
              </a:tabLst>
            </a:pPr>
            <a:r>
              <a:rPr lang="en-US" sz="2400" b="1" dirty="0" smtClean="0">
                <a:latin typeface="Arial Narrow"/>
                <a:cs typeface="Arial Narrow"/>
              </a:rPr>
              <a:t>•	Trends</a:t>
            </a:r>
          </a:p>
          <a:p>
            <a:pPr marL="682625" indent="-223838" defTabSz="454025">
              <a:lnSpc>
                <a:spcPct val="150000"/>
              </a:lnSpc>
              <a:tabLst>
                <a:tab pos="1946275" algn="l"/>
              </a:tabLst>
            </a:pPr>
            <a:r>
              <a:rPr lang="en-US" sz="2400" b="1" dirty="0">
                <a:latin typeface="Arial Narrow"/>
                <a:cs typeface="Arial Narrow"/>
              </a:rPr>
              <a:t> </a:t>
            </a:r>
            <a:r>
              <a:rPr lang="en-US" sz="2400" b="1" dirty="0" smtClean="0">
                <a:latin typeface="Arial Narrow"/>
                <a:cs typeface="Arial Narrow"/>
              </a:rPr>
              <a:t>    Example:	</a:t>
            </a:r>
            <a:r>
              <a:rPr lang="en-US" sz="2400" dirty="0" smtClean="0">
                <a:latin typeface="Arial Narrow"/>
                <a:cs typeface="Arial Narrow"/>
              </a:rPr>
              <a:t>What competitors will the firm face in three years?</a:t>
            </a:r>
          </a:p>
          <a:p>
            <a:pPr marL="1597025" lvl="2" indent="-223838" defTabSz="454025">
              <a:lnSpc>
                <a:spcPct val="150000"/>
              </a:lnSpc>
              <a:tabLst>
                <a:tab pos="1946275" algn="l"/>
              </a:tabLst>
            </a:pPr>
            <a:r>
              <a:rPr lang="en-US" sz="2400" dirty="0" smtClean="0">
                <a:latin typeface="Arial Narrow"/>
                <a:cs typeface="Arial Narrow"/>
              </a:rPr>
              <a:t>		What trends are affecting the industry?</a:t>
            </a:r>
          </a:p>
          <a:p>
            <a:pPr marL="2054225" lvl="3" indent="-223838" defTabSz="454025">
              <a:lnSpc>
                <a:spcPct val="150000"/>
              </a:lnSpc>
              <a:tabLst>
                <a:tab pos="1946275" algn="l"/>
              </a:tabLst>
            </a:pPr>
            <a:r>
              <a:rPr lang="en-US" sz="2400" dirty="0" smtClean="0">
                <a:latin typeface="Arial Narrow"/>
                <a:cs typeface="Arial Narrow"/>
              </a:rPr>
              <a:t>	What will be their impact on the firm?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03" y="1642321"/>
            <a:ext cx="6503349" cy="42373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Building Blocks for Securing Market Insight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872194" y="2586326"/>
            <a:ext cx="1857880" cy="5582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1600" dirty="0" smtClean="0">
                <a:solidFill>
                  <a:srgbClr val="000000"/>
                </a:solidFill>
                <a:latin typeface="Arial Narrow"/>
                <a:cs typeface="Arial Narrow"/>
              </a:rPr>
              <a:t>Assess how products and markets are evolving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78076" y="2586326"/>
            <a:ext cx="1857880" cy="2761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1600" dirty="0" smtClean="0">
                <a:solidFill>
                  <a:srgbClr val="000000"/>
                </a:solidFill>
                <a:latin typeface="Arial Narrow"/>
                <a:cs typeface="Arial Narrow"/>
              </a:rPr>
              <a:t>Define the market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570984" y="4300302"/>
            <a:ext cx="1857880" cy="8404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1600" dirty="0" smtClean="0">
                <a:solidFill>
                  <a:srgbClr val="000000"/>
                </a:solidFill>
                <a:latin typeface="Arial Narrow"/>
                <a:cs typeface="Arial Narrow"/>
              </a:rPr>
              <a:t>Good market insight leads to better opportunities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335702" y="5879630"/>
            <a:ext cx="2340480" cy="5642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1600" dirty="0" smtClean="0">
                <a:solidFill>
                  <a:srgbClr val="000000"/>
                </a:solidFill>
                <a:latin typeface="Arial Narrow"/>
                <a:cs typeface="Arial Narrow"/>
              </a:rPr>
              <a:t>Competitive, supply-chain pressures of each market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860815" y="5879630"/>
            <a:ext cx="1970937" cy="5582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1600" dirty="0" smtClean="0">
                <a:solidFill>
                  <a:srgbClr val="000000"/>
                </a:solidFill>
                <a:latin typeface="Arial Narrow"/>
                <a:cs typeface="Arial Narrow"/>
              </a:rPr>
              <a:t>PESTLE – Impact the firm and other industry players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3428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03" y="1642321"/>
            <a:ext cx="6503349" cy="423730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Building Blocks for Securing Market Insight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72194" y="2586326"/>
            <a:ext cx="1857880" cy="5582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1600" dirty="0" smtClean="0">
                <a:solidFill>
                  <a:srgbClr val="000000"/>
                </a:solidFill>
                <a:latin typeface="Arial Narrow"/>
                <a:cs typeface="Arial Narrow"/>
              </a:rPr>
              <a:t>Assess how products and markets are evolving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78076" y="2586326"/>
            <a:ext cx="1857880" cy="2761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1600" dirty="0" smtClean="0">
                <a:solidFill>
                  <a:srgbClr val="000000"/>
                </a:solidFill>
                <a:latin typeface="Arial Narrow"/>
                <a:cs typeface="Arial Narrow"/>
              </a:rPr>
              <a:t>Define the market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570984" y="4300302"/>
            <a:ext cx="1857880" cy="8404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1600" dirty="0" smtClean="0">
                <a:solidFill>
                  <a:srgbClr val="000000"/>
                </a:solidFill>
                <a:latin typeface="Arial Narrow"/>
                <a:cs typeface="Arial Narrow"/>
              </a:rPr>
              <a:t>Good market insight leads to better opportunities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335702" y="5879630"/>
            <a:ext cx="2340480" cy="5642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1600" dirty="0" smtClean="0">
                <a:solidFill>
                  <a:srgbClr val="000000"/>
                </a:solidFill>
                <a:latin typeface="Arial Narrow"/>
                <a:cs typeface="Arial Narrow"/>
              </a:rPr>
              <a:t>Competitive, supply-chain </a:t>
            </a:r>
            <a:r>
              <a:rPr lang="en-US" sz="1600" dirty="0" smtClean="0">
                <a:solidFill>
                  <a:srgbClr val="000000"/>
                </a:solidFill>
                <a:latin typeface="Arial Narrow"/>
                <a:cs typeface="Arial Narrow"/>
              </a:rPr>
              <a:t>pressures of each market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860815" y="5879630"/>
            <a:ext cx="1970937" cy="5582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1600" dirty="0" smtClean="0">
                <a:solidFill>
                  <a:srgbClr val="000000"/>
                </a:solidFill>
                <a:latin typeface="Arial Narrow"/>
                <a:cs typeface="Arial Narrow"/>
              </a:rPr>
              <a:t>PESTLE – Impact the firm and other industry players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1222</TotalTime>
  <Words>1016</Words>
  <Application>Microsoft Macintosh PowerPoint</Application>
  <PresentationFormat>On-screen Show (4:3)</PresentationFormat>
  <Paragraphs>444</Paragraphs>
  <Slides>46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Arial Narrow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Anna B. Type &amp; Graphics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Anna Botelho</dc:creator>
  <cp:lastModifiedBy>Anna Botelho</cp:lastModifiedBy>
  <cp:revision>51</cp:revision>
  <dcterms:created xsi:type="dcterms:W3CDTF">2016-05-02T17:59:53Z</dcterms:created>
  <dcterms:modified xsi:type="dcterms:W3CDTF">2017-02-17T20:42:31Z</dcterms:modified>
</cp:coreProperties>
</file>