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sldIdLst>
    <p:sldId id="257" r:id="rId2"/>
    <p:sldId id="258" r:id="rId3"/>
    <p:sldId id="259" r:id="rId4"/>
    <p:sldId id="397" r:id="rId5"/>
    <p:sldId id="265" r:id="rId6"/>
    <p:sldId id="266" r:id="rId7"/>
    <p:sldId id="268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270" r:id="rId18"/>
    <p:sldId id="271" r:id="rId19"/>
    <p:sldId id="272" r:id="rId20"/>
    <p:sldId id="273" r:id="rId21"/>
    <p:sldId id="342" r:id="rId22"/>
    <p:sldId id="343" r:id="rId23"/>
    <p:sldId id="27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7" r:id="rId36"/>
    <p:sldId id="368" r:id="rId37"/>
    <p:sldId id="400" r:id="rId38"/>
    <p:sldId id="369" r:id="rId39"/>
    <p:sldId id="401" r:id="rId40"/>
    <p:sldId id="370" r:id="rId41"/>
    <p:sldId id="373" r:id="rId42"/>
    <p:sldId id="374" r:id="rId43"/>
    <p:sldId id="404" r:id="rId44"/>
    <p:sldId id="402" r:id="rId45"/>
    <p:sldId id="375" r:id="rId46"/>
    <p:sldId id="406" r:id="rId47"/>
    <p:sldId id="376" r:id="rId48"/>
    <p:sldId id="377" r:id="rId49"/>
    <p:sldId id="381" r:id="rId50"/>
    <p:sldId id="382" r:id="rId51"/>
    <p:sldId id="383" r:id="rId52"/>
    <p:sldId id="384" r:id="rId53"/>
    <p:sldId id="385" r:id="rId54"/>
    <p:sldId id="405" r:id="rId55"/>
    <p:sldId id="386" r:id="rId56"/>
    <p:sldId id="387" r:id="rId57"/>
    <p:sldId id="389" r:id="rId58"/>
    <p:sldId id="390" r:id="rId59"/>
    <p:sldId id="395" r:id="rId60"/>
    <p:sldId id="391" r:id="rId61"/>
    <p:sldId id="396" r:id="rId62"/>
    <p:sldId id="392" r:id="rId63"/>
    <p:sldId id="393" r:id="rId64"/>
    <p:sldId id="394" r:id="rId65"/>
    <p:sldId id="30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864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940" autoAdjust="0"/>
    <p:restoredTop sz="94762" autoAdjust="0"/>
  </p:normalViewPr>
  <p:slideViewPr>
    <p:cSldViewPr snapToGrid="0" snapToObjects="1">
      <p:cViewPr varScale="1">
        <p:scale>
          <a:sx n="135" d="100"/>
          <a:sy n="135" d="100"/>
        </p:scale>
        <p:origin x="8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6A243-52D3-FF4E-A310-6E6B32E5BA2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0200E-BF69-A541-8201-9CC62557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200E-BF69-A541-8201-9CC62557A9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1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741920" y="6647930"/>
            <a:ext cx="1157368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4 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7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2294217" cy="3059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Illustration: </a:t>
            </a:r>
            <a:r>
              <a:rPr lang="en-US" sz="2400" b="1" i="1" dirty="0" smtClean="0">
                <a:latin typeface="Arial Narrow"/>
                <a:cs typeface="Arial Narrow"/>
              </a:rPr>
              <a:t>UPS</a:t>
            </a:r>
          </a:p>
          <a:p>
            <a:pPr marL="233363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Mailroom guy</a:t>
            </a:r>
          </a:p>
          <a:p>
            <a:pPr marL="233363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Shipping manager</a:t>
            </a:r>
          </a:p>
          <a:p>
            <a:pPr marL="233363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 service manager</a:t>
            </a:r>
          </a:p>
          <a:p>
            <a:pPr marL="233363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Logistics manager</a:t>
            </a:r>
          </a:p>
          <a:p>
            <a:pPr marL="233363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Chief financial officer</a:t>
            </a:r>
          </a:p>
          <a:p>
            <a:pPr marL="233363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Chief executive officer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53" y="1999362"/>
            <a:ext cx="5166360" cy="3192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Direct versus Indirect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4135" y="3782276"/>
            <a:ext cx="1828800" cy="347472"/>
          </a:xfrm>
          <a:prstGeom prst="rect">
            <a:avLst/>
          </a:prstGeom>
          <a:solidFill>
            <a:srgbClr val="C3D69B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Direct Customer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4135" y="4560352"/>
            <a:ext cx="1828800" cy="347472"/>
          </a:xfrm>
          <a:prstGeom prst="rect">
            <a:avLst/>
          </a:prstGeom>
          <a:solidFill>
            <a:srgbClr val="8EB4E3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Indirect Customer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4135" y="5306720"/>
            <a:ext cx="18288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Indirect Customer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53771" y="4538492"/>
            <a:ext cx="250421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Influencer/Advisor Organizations</a:t>
            </a:r>
          </a:p>
        </p:txBody>
      </p: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>
          <a:xfrm rot="5400000">
            <a:off x="3723233" y="4345050"/>
            <a:ext cx="43060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>
          <a:xfrm rot="5400000">
            <a:off x="3739087" y="5107272"/>
            <a:ext cx="398896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5335" y="2846056"/>
            <a:ext cx="1828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b="1" dirty="0" smtClean="0">
                <a:latin typeface="Arial Narrow"/>
                <a:cs typeface="Arial Narrow"/>
              </a:rPr>
              <a:t>Supplier Firm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2935" y="2617456"/>
            <a:ext cx="1828800" cy="685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b="1" dirty="0" smtClean="0">
                <a:latin typeface="Arial Narrow"/>
                <a:cs typeface="Arial Narrow"/>
              </a:rPr>
              <a:t>Complementary</a:t>
            </a:r>
            <a:br>
              <a:rPr lang="en-US" b="1" dirty="0" smtClean="0">
                <a:latin typeface="Arial Narrow"/>
                <a:cs typeface="Arial Narrow"/>
              </a:rPr>
            </a:br>
            <a:r>
              <a:rPr lang="en-US" b="1" dirty="0" smtClean="0">
                <a:latin typeface="Arial Narrow"/>
                <a:cs typeface="Arial Narrow"/>
              </a:rPr>
              <a:t>Supplier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02706" y="3303254"/>
            <a:ext cx="1735829" cy="456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546411" y="2696175"/>
            <a:ext cx="456740" cy="167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ight Brace 36"/>
          <p:cNvSpPr/>
          <p:nvPr/>
        </p:nvSpPr>
        <p:spPr>
          <a:xfrm>
            <a:off x="5065699" y="3759998"/>
            <a:ext cx="267385" cy="1894194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0" idx="1"/>
            <a:endCxn id="37" idx="1"/>
          </p:cNvCxnSpPr>
          <p:nvPr/>
        </p:nvCxnSpPr>
        <p:spPr>
          <a:xfrm flipH="1">
            <a:off x="5333084" y="4692381"/>
            <a:ext cx="1120687" cy="14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771" y="1695450"/>
            <a:ext cx="2266950" cy="1485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Direct versus Indirect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4135" y="3782276"/>
            <a:ext cx="1828800" cy="347472"/>
          </a:xfrm>
          <a:prstGeom prst="rect">
            <a:avLst/>
          </a:prstGeom>
          <a:solidFill>
            <a:srgbClr val="C3D69B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Direct Customer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4135" y="4560352"/>
            <a:ext cx="1828800" cy="347472"/>
          </a:xfrm>
          <a:prstGeom prst="rect">
            <a:avLst/>
          </a:prstGeom>
          <a:solidFill>
            <a:srgbClr val="8EB4E3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Indirect Customer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4135" y="5306720"/>
            <a:ext cx="18288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Indirect Customer 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3771" y="4538492"/>
            <a:ext cx="250421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Influencer/Advisor Organizations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5400000">
            <a:off x="3723233" y="4345050"/>
            <a:ext cx="43060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3739087" y="5107272"/>
            <a:ext cx="398896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5335" y="2846056"/>
            <a:ext cx="1828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Supplier Firm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2935" y="2617456"/>
            <a:ext cx="1828800" cy="685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Complementary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Supplier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2706" y="3303254"/>
            <a:ext cx="1735829" cy="456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546411" y="2696175"/>
            <a:ext cx="456740" cy="167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5065699" y="3759998"/>
            <a:ext cx="267385" cy="1894194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9" idx="1"/>
            <a:endCxn id="16" idx="1"/>
          </p:cNvCxnSpPr>
          <p:nvPr/>
        </p:nvCxnSpPr>
        <p:spPr>
          <a:xfrm flipH="1">
            <a:off x="5333084" y="4692381"/>
            <a:ext cx="1120687" cy="14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93" y="2302671"/>
            <a:ext cx="1905000" cy="14573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Direct versus Indirect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4135" y="3782276"/>
            <a:ext cx="1828800" cy="347472"/>
          </a:xfrm>
          <a:prstGeom prst="rect">
            <a:avLst/>
          </a:prstGeom>
          <a:solidFill>
            <a:srgbClr val="C3D69B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Direct Customer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4135" y="4560352"/>
            <a:ext cx="1828800" cy="347472"/>
          </a:xfrm>
          <a:prstGeom prst="rect">
            <a:avLst/>
          </a:prstGeom>
          <a:solidFill>
            <a:srgbClr val="8EB4E3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Indirect Customer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4135" y="5306720"/>
            <a:ext cx="18288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Indirect Customer 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3771" y="4538492"/>
            <a:ext cx="250421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Influencer/Advisor Organizations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5400000">
            <a:off x="3723233" y="4345050"/>
            <a:ext cx="43060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3739087" y="5107272"/>
            <a:ext cx="398896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5335" y="2846056"/>
            <a:ext cx="1828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Supplier Firm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2935" y="2617456"/>
            <a:ext cx="1828800" cy="685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Complementary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Supplier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2706" y="3303254"/>
            <a:ext cx="1735829" cy="456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546411" y="2696175"/>
            <a:ext cx="456740" cy="167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5065699" y="3759998"/>
            <a:ext cx="267385" cy="1894194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9" idx="1"/>
            <a:endCxn id="16" idx="1"/>
          </p:cNvCxnSpPr>
          <p:nvPr/>
        </p:nvCxnSpPr>
        <p:spPr>
          <a:xfrm flipH="1">
            <a:off x="5333084" y="4692381"/>
            <a:ext cx="1120687" cy="14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8" y="5307514"/>
            <a:ext cx="2225040" cy="1229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Direct versus Indirect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4135" y="3782276"/>
            <a:ext cx="1828800" cy="347472"/>
          </a:xfrm>
          <a:prstGeom prst="rect">
            <a:avLst/>
          </a:prstGeom>
          <a:solidFill>
            <a:srgbClr val="C3D69B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Direct Customer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4135" y="4560352"/>
            <a:ext cx="1828800" cy="347472"/>
          </a:xfrm>
          <a:prstGeom prst="rect">
            <a:avLst/>
          </a:prstGeom>
          <a:solidFill>
            <a:srgbClr val="8EB4E3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Indirect Customer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4135" y="5306720"/>
            <a:ext cx="18288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Indirect Customer 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3771" y="4538492"/>
            <a:ext cx="250421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Influencer/Advisor Organizations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5400000">
            <a:off x="3723233" y="4345050"/>
            <a:ext cx="43060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3739087" y="5107272"/>
            <a:ext cx="398896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5335" y="2846056"/>
            <a:ext cx="1828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Supplier Firm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2935" y="2617456"/>
            <a:ext cx="1828800" cy="685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Complementary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Supplier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2706" y="3303254"/>
            <a:ext cx="1735829" cy="456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546411" y="2696175"/>
            <a:ext cx="456740" cy="167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5065699" y="3759998"/>
            <a:ext cx="267385" cy="1894194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9" idx="1"/>
            <a:endCxn id="16" idx="1"/>
          </p:cNvCxnSpPr>
          <p:nvPr/>
        </p:nvCxnSpPr>
        <p:spPr>
          <a:xfrm flipH="1">
            <a:off x="5333084" y="4692381"/>
            <a:ext cx="1120687" cy="14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8" y="5307514"/>
            <a:ext cx="2225040" cy="122936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804847" y="4692381"/>
            <a:ext cx="1219288" cy="84271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804847" y="3943525"/>
            <a:ext cx="1219288" cy="748856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0354" y="4533207"/>
            <a:ext cx="111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(Interactions)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Direct versus Indirect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4135" y="3782276"/>
            <a:ext cx="1828800" cy="347472"/>
          </a:xfrm>
          <a:prstGeom prst="rect">
            <a:avLst/>
          </a:prstGeom>
          <a:solidFill>
            <a:srgbClr val="C3D69B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Direct Customer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4135" y="4560352"/>
            <a:ext cx="1828800" cy="347472"/>
          </a:xfrm>
          <a:prstGeom prst="rect">
            <a:avLst/>
          </a:prstGeom>
          <a:solidFill>
            <a:srgbClr val="8EB4E3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Indirect Customer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4135" y="5306720"/>
            <a:ext cx="18288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Indirect Customer 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3771" y="4538492"/>
            <a:ext cx="250421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Influencer/Advisor Organizations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5400000">
            <a:off x="3723233" y="4345050"/>
            <a:ext cx="43060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3739087" y="5107272"/>
            <a:ext cx="398896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5335" y="2846056"/>
            <a:ext cx="1828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Supplier Firm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2935" y="2617456"/>
            <a:ext cx="1828800" cy="685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Complementary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Supplier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2706" y="3303254"/>
            <a:ext cx="1735829" cy="456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546411" y="2696175"/>
            <a:ext cx="456740" cy="167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5065699" y="3759998"/>
            <a:ext cx="267385" cy="1894194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9" idx="1"/>
            <a:endCxn id="16" idx="1"/>
          </p:cNvCxnSpPr>
          <p:nvPr/>
        </p:nvCxnSpPr>
        <p:spPr>
          <a:xfrm flipH="1">
            <a:off x="5333084" y="4692381"/>
            <a:ext cx="1120687" cy="14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04847" y="4692381"/>
            <a:ext cx="1219288" cy="84271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04847" y="3943525"/>
            <a:ext cx="1219288" cy="748856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0354" y="4533207"/>
            <a:ext cx="111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(Interactions)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71" y="5025542"/>
            <a:ext cx="1981200" cy="1257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Roles in the Purchase Process</a:t>
            </a:r>
          </a:p>
        </p:txBody>
      </p:sp>
      <p:sp>
        <p:nvSpPr>
          <p:cNvPr id="23" name="Oval 22"/>
          <p:cNvSpPr/>
          <p:nvPr/>
        </p:nvSpPr>
        <p:spPr>
          <a:xfrm>
            <a:off x="4114020" y="3704711"/>
            <a:ext cx="137160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Customer Roles</a:t>
            </a:r>
          </a:p>
        </p:txBody>
      </p:sp>
      <p:sp>
        <p:nvSpPr>
          <p:cNvPr id="24" name="Oval 23"/>
          <p:cNvSpPr/>
          <p:nvPr/>
        </p:nvSpPr>
        <p:spPr>
          <a:xfrm>
            <a:off x="2830073" y="2695855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Specifier</a:t>
            </a:r>
            <a:endParaRPr lang="en-US" sz="11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43486" y="2467255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Initiator</a:t>
            </a:r>
          </a:p>
        </p:txBody>
      </p:sp>
      <p:sp>
        <p:nvSpPr>
          <p:cNvPr id="26" name="Oval 25"/>
          <p:cNvSpPr/>
          <p:nvPr/>
        </p:nvSpPr>
        <p:spPr>
          <a:xfrm>
            <a:off x="6324782" y="2695855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Coach</a:t>
            </a:r>
          </a:p>
        </p:txBody>
      </p:sp>
      <p:sp>
        <p:nvSpPr>
          <p:cNvPr id="27" name="Oval 26"/>
          <p:cNvSpPr/>
          <p:nvPr/>
        </p:nvSpPr>
        <p:spPr>
          <a:xfrm>
            <a:off x="7467782" y="3476112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Information Provider</a:t>
            </a:r>
          </a:p>
        </p:txBody>
      </p:sp>
      <p:sp>
        <p:nvSpPr>
          <p:cNvPr id="28" name="Oval 27"/>
          <p:cNvSpPr/>
          <p:nvPr/>
        </p:nvSpPr>
        <p:spPr>
          <a:xfrm>
            <a:off x="7101362" y="4440797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Gatekeeper</a:t>
            </a:r>
          </a:p>
        </p:txBody>
      </p:sp>
      <p:sp>
        <p:nvSpPr>
          <p:cNvPr id="29" name="Oval 28"/>
          <p:cNvSpPr/>
          <p:nvPr/>
        </p:nvSpPr>
        <p:spPr>
          <a:xfrm>
            <a:off x="6324782" y="542691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User</a:t>
            </a:r>
          </a:p>
        </p:txBody>
      </p:sp>
      <p:sp>
        <p:nvSpPr>
          <p:cNvPr id="30" name="Oval 29"/>
          <p:cNvSpPr/>
          <p:nvPr/>
        </p:nvSpPr>
        <p:spPr>
          <a:xfrm>
            <a:off x="4543486" y="588411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Buyer</a:t>
            </a:r>
          </a:p>
        </p:txBody>
      </p:sp>
      <p:sp>
        <p:nvSpPr>
          <p:cNvPr id="31" name="Oval 30"/>
          <p:cNvSpPr/>
          <p:nvPr/>
        </p:nvSpPr>
        <p:spPr>
          <a:xfrm>
            <a:off x="2830073" y="542691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Decision-Maker</a:t>
            </a:r>
          </a:p>
        </p:txBody>
      </p:sp>
      <p:sp>
        <p:nvSpPr>
          <p:cNvPr id="32" name="Oval 31"/>
          <p:cNvSpPr/>
          <p:nvPr/>
        </p:nvSpPr>
        <p:spPr>
          <a:xfrm>
            <a:off x="1037067" y="4212197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Influencer</a:t>
            </a:r>
          </a:p>
        </p:txBody>
      </p:sp>
      <p:cxnSp>
        <p:nvCxnSpPr>
          <p:cNvPr id="34" name="Straight Arrow Connector 33"/>
          <p:cNvCxnSpPr>
            <a:endCxn id="25" idx="4"/>
          </p:cNvCxnSpPr>
          <p:nvPr/>
        </p:nvCxnSpPr>
        <p:spPr>
          <a:xfrm rot="5400000" flipH="1" flipV="1">
            <a:off x="4651815" y="3252683"/>
            <a:ext cx="791398" cy="134943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7"/>
            <a:endCxn id="26" idx="3"/>
          </p:cNvCxnSpPr>
          <p:nvPr/>
        </p:nvCxnSpPr>
        <p:spPr>
          <a:xfrm rot="5400000" flipH="1" flipV="1">
            <a:off x="5478724" y="2892131"/>
            <a:ext cx="819477" cy="1207416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2"/>
          </p:cNvCxnSpPr>
          <p:nvPr/>
        </p:nvCxnSpPr>
        <p:spPr>
          <a:xfrm flipV="1">
            <a:off x="5429915" y="3704712"/>
            <a:ext cx="2037867" cy="417052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3" idx="6"/>
            <a:endCxn id="28" idx="2"/>
          </p:cNvCxnSpPr>
          <p:nvPr/>
        </p:nvCxnSpPr>
        <p:spPr>
          <a:xfrm>
            <a:off x="5485620" y="4390511"/>
            <a:ext cx="1615742" cy="278886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9" idx="1"/>
          </p:cNvCxnSpPr>
          <p:nvPr/>
        </p:nvCxnSpPr>
        <p:spPr>
          <a:xfrm>
            <a:off x="5418774" y="4669399"/>
            <a:ext cx="1073396" cy="824466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0" idx="0"/>
          </p:cNvCxnSpPr>
          <p:nvPr/>
        </p:nvCxnSpPr>
        <p:spPr>
          <a:xfrm rot="16200000" flipH="1">
            <a:off x="4638045" y="5407169"/>
            <a:ext cx="818938" cy="134943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3" idx="3"/>
            <a:endCxn id="31" idx="7"/>
          </p:cNvCxnSpPr>
          <p:nvPr/>
        </p:nvCxnSpPr>
        <p:spPr>
          <a:xfrm rot="5400000">
            <a:off x="3751076" y="4930055"/>
            <a:ext cx="618420" cy="509201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3" idx="1"/>
          </p:cNvCxnSpPr>
          <p:nvPr/>
        </p:nvCxnSpPr>
        <p:spPr>
          <a:xfrm rot="16200000" flipV="1">
            <a:off x="3552552" y="3143243"/>
            <a:ext cx="763776" cy="760892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3" idx="2"/>
            <a:endCxn id="32" idx="6"/>
          </p:cNvCxnSpPr>
          <p:nvPr/>
        </p:nvCxnSpPr>
        <p:spPr>
          <a:xfrm rot="10800000" flipV="1">
            <a:off x="2180068" y="4390511"/>
            <a:ext cx="1933953" cy="50286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70270" y="3086100"/>
            <a:ext cx="577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Major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2202349" y="3086100"/>
            <a:ext cx="585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Minor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625743" y="5186089"/>
            <a:ext cx="958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Champion/</a:t>
            </a:r>
            <a:b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Sponsor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1901542" y="5186088"/>
            <a:ext cx="696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Spoiler</a:t>
            </a:r>
            <a:endParaRPr lang="en-US" sz="1400" dirty="0"/>
          </a:p>
        </p:txBody>
      </p:sp>
      <p:cxnSp>
        <p:nvCxnSpPr>
          <p:cNvPr id="92" name="Straight Connector 91"/>
          <p:cNvCxnSpPr>
            <a:stCxn id="32" idx="0"/>
          </p:cNvCxnSpPr>
          <p:nvPr/>
        </p:nvCxnSpPr>
        <p:spPr>
          <a:xfrm rot="5400000" flipH="1" flipV="1">
            <a:off x="1123259" y="3726887"/>
            <a:ext cx="970619" cy="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8" idx="1"/>
            <a:endCxn id="87" idx="3"/>
          </p:cNvCxnSpPr>
          <p:nvPr/>
        </p:nvCxnSpPr>
        <p:spPr>
          <a:xfrm rot="10800000">
            <a:off x="1047585" y="3239989"/>
            <a:ext cx="1154765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89" idx="0"/>
          </p:cNvCxnSpPr>
          <p:nvPr/>
        </p:nvCxnSpPr>
        <p:spPr>
          <a:xfrm rot="5400000">
            <a:off x="990381" y="4783836"/>
            <a:ext cx="516691" cy="28781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V="1">
            <a:off x="1755274" y="4761293"/>
            <a:ext cx="530077" cy="31951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Purchase Decision Roles: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B2B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904"/>
              </p:ext>
            </p:extLst>
          </p:nvPr>
        </p:nvGraphicFramePr>
        <p:xfrm>
          <a:off x="914399" y="2172899"/>
          <a:ext cx="7775603" cy="4043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756"/>
                <a:gridCol w="6149847"/>
              </a:tblGrid>
              <a:tr h="34533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Roles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Purchase Decision: Multinational firm seeks supplier for marketing training programs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Initiator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Head of HR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Specifier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Junior HR personnel who develop the program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Influencer</a:t>
                      </a:r>
                    </a:p>
                    <a:p>
                      <a:pPr marL="111125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Champion/sponsor</a:t>
                      </a:r>
                    </a:p>
                    <a:p>
                      <a:pPr marL="111125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Spoiler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Senior line executives</a:t>
                      </a:r>
                    </a:p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Senior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executives committed to Columbia Business School</a:t>
                      </a:r>
                    </a:p>
                    <a:p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Two senior line executives with MBAs from Harvard and Wharton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Decision-maker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CEO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Buyer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Purchasing officer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User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Middle managers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Gatekeeper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Senior HR personnel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Information provider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Bricker’s – good source on executive education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Coach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Consultant to firm; previously Columbia faculty member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Purchase Decision Roles: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B2C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59310"/>
              </p:ext>
            </p:extLst>
          </p:nvPr>
        </p:nvGraphicFramePr>
        <p:xfrm>
          <a:off x="914399" y="2172899"/>
          <a:ext cx="7775603" cy="4043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756"/>
                <a:gridCol w="6149847"/>
              </a:tblGrid>
              <a:tr h="34533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Roles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Purchase Decision: Family is deciding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whether to take a cruise for the family vacation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Initiator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Family physician – advises family to take vacation for mother’s health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Specifier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Grandmother (has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basic requirements that must be met)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Influencer</a:t>
                      </a:r>
                    </a:p>
                    <a:p>
                      <a:pPr marL="111125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Champion/sponsor</a:t>
                      </a:r>
                    </a:p>
                    <a:p>
                      <a:pPr marL="111125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Spoiler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Children</a:t>
                      </a:r>
                    </a:p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Second cousin (works for cruise line)</a:t>
                      </a:r>
                    </a:p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Daughter’s boyfriend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– has summer job at a Caribbean resort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Decision-maker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Mother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Buyer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Father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User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Mother, father, children, grandparents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Gatekeeper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Live-in housekeeper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Information provider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Travel agent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Coach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Neighbor – takes three cruises annually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Insight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600200"/>
            <a:ext cx="7705828" cy="2375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Who are the customers?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What do customers need and want?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How do customers buy?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Influences on customer purchase decisions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358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2:  </a:t>
            </a:r>
            <a:r>
              <a:rPr lang="en-US" sz="2600" b="1" dirty="0">
                <a:latin typeface="Arial Narrow"/>
                <a:cs typeface="Arial Narrow"/>
              </a:rPr>
              <a:t>Fundamental Insights for Strategic Marketing</a:t>
            </a:r>
            <a:endParaRPr lang="en-US" sz="2600" b="1" dirty="0" smtClean="0">
              <a:latin typeface="Arial Narrow"/>
              <a:cs typeface="Arial Narrow"/>
            </a:endParaRPr>
          </a:p>
          <a:p>
            <a:pPr marL="458788"/>
            <a:r>
              <a:rPr lang="en-US" sz="2000" dirty="0" smtClean="0">
                <a:latin typeface="Arial Narrow"/>
                <a:cs typeface="Arial Narrow"/>
              </a:rPr>
              <a:t>Chapter 3: Market Insight</a:t>
            </a:r>
          </a:p>
          <a:p>
            <a:pPr marL="458788"/>
            <a:r>
              <a:rPr lang="en-US" sz="2200" b="1" dirty="0" smtClean="0">
                <a:latin typeface="Arial Narrow"/>
                <a:cs typeface="Arial Narrow"/>
              </a:rPr>
              <a:t>Chapter 4: Customer Insight</a:t>
            </a:r>
          </a:p>
          <a:p>
            <a:pPr marL="458788"/>
            <a:r>
              <a:rPr lang="en-US" sz="2000" dirty="0" smtClean="0">
                <a:latin typeface="Arial Narrow"/>
                <a:cs typeface="Arial Narrow"/>
              </a:rPr>
              <a:t>Chapter 5: Insight about Competitors, Company, and </a:t>
            </a:r>
            <a:r>
              <a:rPr lang="en-US" sz="2000" dirty="0" err="1" smtClean="0">
                <a:latin typeface="Arial Narrow"/>
                <a:cs typeface="Arial Narrow"/>
              </a:rPr>
              <a:t>Complementers</a:t>
            </a:r>
            <a:endParaRPr lang="en-US" sz="20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Transition </a:t>
            </a:r>
            <a:r>
              <a:rPr lang="en-US" sz="2400" dirty="0">
                <a:latin typeface="Arial Narrow"/>
                <a:cs typeface="Arial Narrow"/>
              </a:rPr>
              <a:t>to Strategic Marketing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3: </a:t>
            </a:r>
            <a:r>
              <a:rPr lang="en-US" sz="2400" dirty="0">
                <a:latin typeface="Arial Narrow"/>
                <a:cs typeface="Arial Narrow"/>
              </a:rPr>
              <a:t>Strategic Marketing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4: </a:t>
            </a:r>
            <a:r>
              <a:rPr lang="en-US" sz="2400" dirty="0">
                <a:latin typeface="Arial Narrow"/>
                <a:cs typeface="Arial Narrow"/>
              </a:rPr>
              <a:t>Implementing the Market </a:t>
            </a:r>
            <a:r>
              <a:rPr lang="en-US" sz="2400" dirty="0" smtClean="0">
                <a:latin typeface="Arial Narrow"/>
                <a:cs typeface="Arial Narrow"/>
              </a:rPr>
              <a:t>Strategy</a:t>
            </a:r>
            <a:endParaRPr lang="en-US" sz="2400" dirty="0"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600200"/>
            <a:ext cx="7705828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Recognized versus latent</a:t>
            </a:r>
          </a:p>
          <a:p>
            <a:pPr marL="688975" indent="-2365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Recognized — customers understanding their needs</a:t>
            </a:r>
          </a:p>
          <a:p>
            <a:pPr marL="688975" indent="-2365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Latent — customers not aware of their needs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Attributes and features, benefits, values ladder</a:t>
            </a:r>
          </a:p>
          <a:p>
            <a:pPr marL="688975" indent="-2365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Attributes and features — include design element</a:t>
            </a:r>
          </a:p>
          <a:p>
            <a:pPr marL="688975" indent="-2365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Benefits and values — what customers receive from features and attributes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Hierarchy of needs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— Maslow’s five major needs groups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Types of value</a:t>
            </a:r>
            <a:r>
              <a:rPr lang="en-US" dirty="0" smtClean="0">
                <a:latin typeface="Arial Narrow"/>
                <a:cs typeface="Arial Narrow"/>
              </a:rPr>
              <a:t> — Economic, Functional, Psychological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value issues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experiences</a:t>
            </a:r>
            <a:r>
              <a:rPr lang="en-US" dirty="0" smtClean="0">
                <a:latin typeface="Arial Narrow"/>
                <a:cs typeface="Arial Narrow"/>
              </a:rPr>
              <a:t> — Experiences may be more important than benefits and values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Recognized Need: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Cubic Watermelons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pic>
        <p:nvPicPr>
          <p:cNvPr id="11" name="Picture 10" descr="F4.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09" y="2571750"/>
            <a:ext cx="4500563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Latent Need: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Personal Watermelon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2286000"/>
            <a:ext cx="4445000" cy="323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Maslow’s Hierarchy of Needs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1582025" y="2084758"/>
            <a:ext cx="6172132" cy="426658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9545" y="3000284"/>
            <a:ext cx="549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Self-Actualization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Self-fulfillment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1909545" y="3666622"/>
            <a:ext cx="549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Ego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Prestige, Success, Self-Respect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909545" y="4357298"/>
            <a:ext cx="549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Social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Love, Affection, Friendship, Belonging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909545" y="5070252"/>
            <a:ext cx="549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Safety &amp; Security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Protection, Order, Security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909545" y="5706724"/>
            <a:ext cx="549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Physiological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Food, Drink, Air, Shelter, Sex</a:t>
            </a:r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31706" y="3666622"/>
            <a:ext cx="227277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37926" y="4322290"/>
            <a:ext cx="325675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51296" y="5008176"/>
            <a:ext cx="4233591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90938" y="5662164"/>
            <a:ext cx="5173013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Attributes and Features, Benefits, Values Ladder</a:t>
            </a:r>
          </a:p>
        </p:txBody>
      </p:sp>
      <p:sp>
        <p:nvSpPr>
          <p:cNvPr id="16" name="Pentagon 15"/>
          <p:cNvSpPr/>
          <p:nvPr/>
        </p:nvSpPr>
        <p:spPr>
          <a:xfrm>
            <a:off x="3281144" y="2783840"/>
            <a:ext cx="2286000" cy="914400"/>
          </a:xfrm>
          <a:prstGeom prst="homePlat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/>
                <a:cs typeface="Arial Narrow"/>
              </a:rPr>
              <a:t>Values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281144" y="4003040"/>
            <a:ext cx="2286000" cy="914400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Benefits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3281144" y="5212080"/>
            <a:ext cx="2286000" cy="914400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/>
                <a:cs typeface="Arial Narrow"/>
              </a:rPr>
              <a:t>Attributes and Features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75144" y="2783840"/>
            <a:ext cx="2396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Why the customer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believes these benefits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are important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227544" y="4053840"/>
            <a:ext cx="2396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What attributes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and features do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for the customer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6227544" y="5392708"/>
            <a:ext cx="2396089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Key product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characteristics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914401" y="2368341"/>
            <a:ext cx="16154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 smtClean="0">
                <a:latin typeface="Arial Narrow"/>
                <a:cs typeface="Arial Narrow"/>
              </a:rPr>
              <a:t>Influence Power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Increases!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-291728" y="4493632"/>
            <a:ext cx="3265696" cy="1588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Laddering: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Electric Drill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pic>
        <p:nvPicPr>
          <p:cNvPr id="30" name="Picture 29" descr="value ladder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023" y="2146300"/>
            <a:ext cx="1752600" cy="4038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electric drill ladder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82" y="2432050"/>
            <a:ext cx="1809750" cy="37528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Laddering: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</a:t>
            </a:r>
            <a:r>
              <a:rPr lang="en-US" sz="2400" b="1" i="1" dirty="0" err="1" smtClean="0">
                <a:latin typeface="Arial Narrow"/>
                <a:cs typeface="Arial Narrow"/>
              </a:rPr>
              <a:t>Nivea</a:t>
            </a:r>
            <a:r>
              <a:rPr lang="en-US" sz="2400" b="1" i="1" dirty="0" smtClean="0">
                <a:latin typeface="Arial Narrow"/>
                <a:cs typeface="Arial Narrow"/>
              </a:rPr>
              <a:t> Skin Cream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pic>
        <p:nvPicPr>
          <p:cNvPr id="20" name="Picture 19" descr="value ladder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023" y="2146300"/>
            <a:ext cx="1752600" cy="4038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electric drill ladder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32" y="2432050"/>
            <a:ext cx="1619249" cy="37528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Laddering: </a:t>
            </a:r>
            <a:r>
              <a:rPr lang="en-US" sz="2400" b="1" i="1" dirty="0" smtClean="0">
                <a:latin typeface="Arial Narrow"/>
                <a:cs typeface="Arial Narrow"/>
              </a:rPr>
              <a:t>Benefits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Focuses attention on customer benefits and values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Provides alternative communication options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Broadens view of competition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Types of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 descr="figure 4.7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33" y="1779535"/>
            <a:ext cx="6019800" cy="421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Economic Value (EVC):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Conveyor Belts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Assumptions</a:t>
            </a:r>
          </a:p>
          <a:p>
            <a:pPr marL="685800" indent="-228600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Conveyor belts can be made of cotton or polyester yarn</a:t>
            </a:r>
          </a:p>
          <a:p>
            <a:pPr marL="685800" indent="-228600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Length of conveyor belt life is proportional to yarn strength</a:t>
            </a:r>
          </a:p>
          <a:p>
            <a:pPr marL="685800" indent="-228600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Customer value is directly related to conveyor belt life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Cotton-based conveyor belts</a:t>
            </a:r>
          </a:p>
          <a:p>
            <a:pPr marL="685800" indent="-228600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Cotton strength = 2 grams per denier (</a:t>
            </a:r>
            <a:r>
              <a:rPr lang="en-US" sz="1600" b="1" dirty="0" err="1" smtClean="0">
                <a:latin typeface="Arial Narrow"/>
                <a:cs typeface="Arial Narrow"/>
              </a:rPr>
              <a:t>g.p.d</a:t>
            </a:r>
            <a:r>
              <a:rPr lang="en-US" sz="1600" b="1" dirty="0" smtClean="0">
                <a:latin typeface="Arial Narrow"/>
                <a:cs typeface="Arial Narrow"/>
              </a:rPr>
              <a:t>.)</a:t>
            </a:r>
          </a:p>
          <a:p>
            <a:pPr marL="685800" indent="-228600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Cotton yarn price = 90¢ / lb.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Polyester-based conveyor belts</a:t>
            </a:r>
          </a:p>
          <a:p>
            <a:pPr marL="685800" indent="-228600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Polyester strength = 8 </a:t>
            </a:r>
            <a:r>
              <a:rPr lang="en-US" sz="1600" b="1" dirty="0" err="1" smtClean="0">
                <a:latin typeface="Arial Narrow"/>
                <a:cs typeface="Arial Narrow"/>
              </a:rPr>
              <a:t>g.p.d</a:t>
            </a:r>
            <a:r>
              <a:rPr lang="en-US" sz="1600" b="1" dirty="0" smtClean="0">
                <a:latin typeface="Arial Narrow"/>
                <a:cs typeface="Arial Narrow"/>
              </a:rPr>
              <a:t>.</a:t>
            </a:r>
          </a:p>
          <a:p>
            <a:pPr marL="685800" indent="-228600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Extra processing cost for the customer from using polyester = 30¢ / lb.</a:t>
            </a:r>
          </a:p>
          <a:p>
            <a:pPr algn="ctr">
              <a:spcBef>
                <a:spcPts val="18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Question: What is the EVC for polyester yarn?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057400"/>
            <a:ext cx="624201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4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Customer Insight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Economic Value (EVC):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Conveyor Belts</a:t>
            </a:r>
          </a:p>
        </p:txBody>
      </p:sp>
      <p:pic>
        <p:nvPicPr>
          <p:cNvPr id="41" name="Picture 40" descr="figure 4.6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64" y="2178050"/>
            <a:ext cx="6978015" cy="4128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Psychological Value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Good feelings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Status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Reduces risk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Confidence in job security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4170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Customer Value Issues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Actual value versus potential value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Future value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Presence value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Scarcity value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Value for whom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When customers recognize value</a:t>
            </a:r>
          </a:p>
          <a:p>
            <a:pPr marL="685800" indent="-228600">
              <a:spcBef>
                <a:spcPts val="600"/>
              </a:spcBef>
            </a:pPr>
            <a:r>
              <a:rPr lang="en-US" dirty="0" smtClean="0">
                <a:latin typeface="Arial Narrow"/>
                <a:cs typeface="Arial Narrow"/>
              </a:rPr>
              <a:t>•	search benefits — </a:t>
            </a:r>
            <a:r>
              <a:rPr lang="en-US" dirty="0">
                <a:latin typeface="Arial Narrow"/>
                <a:cs typeface="Arial Narrow"/>
              </a:rPr>
              <a:t>value third party information</a:t>
            </a:r>
            <a:endParaRPr lang="en-US" dirty="0" smtClean="0">
              <a:latin typeface="Arial Narrow"/>
              <a:cs typeface="Arial Narrow"/>
            </a:endParaRPr>
          </a:p>
          <a:p>
            <a:pPr marL="685800" indent="-228600">
              <a:spcBef>
                <a:spcPts val="600"/>
              </a:spcBef>
            </a:pPr>
            <a:r>
              <a:rPr lang="en-US" dirty="0" smtClean="0">
                <a:latin typeface="Arial Narrow"/>
                <a:cs typeface="Arial Narrow"/>
              </a:rPr>
              <a:t>•	use </a:t>
            </a:r>
            <a:r>
              <a:rPr lang="en-US" dirty="0">
                <a:latin typeface="Arial Narrow"/>
                <a:cs typeface="Arial Narrow"/>
              </a:rPr>
              <a:t>benefits</a:t>
            </a:r>
            <a:r>
              <a:rPr lang="en-US" dirty="0" smtClean="0">
                <a:latin typeface="Arial Narrow"/>
                <a:cs typeface="Arial Narrow"/>
              </a:rPr>
              <a:t> — </a:t>
            </a:r>
            <a:r>
              <a:rPr lang="en-US" dirty="0">
                <a:latin typeface="Arial Narrow"/>
                <a:cs typeface="Arial Narrow"/>
              </a:rPr>
              <a:t>value after consumption</a:t>
            </a:r>
            <a:endParaRPr lang="en-US" dirty="0" smtClean="0">
              <a:latin typeface="Arial Narrow"/>
              <a:cs typeface="Arial Narrow"/>
            </a:endParaRPr>
          </a:p>
          <a:p>
            <a:pPr marL="685800" indent="-228600">
              <a:spcBef>
                <a:spcPts val="600"/>
              </a:spcBef>
            </a:pPr>
            <a:r>
              <a:rPr lang="en-US" dirty="0" smtClean="0">
                <a:latin typeface="Arial Narrow"/>
                <a:cs typeface="Arial Narrow"/>
              </a:rPr>
              <a:t>•	credence </a:t>
            </a:r>
            <a:r>
              <a:rPr lang="en-US" dirty="0">
                <a:latin typeface="Arial Narrow"/>
                <a:cs typeface="Arial Narrow"/>
              </a:rPr>
              <a:t>benefits</a:t>
            </a:r>
            <a:r>
              <a:rPr lang="en-US" dirty="0" smtClean="0">
                <a:latin typeface="Arial Narrow"/>
                <a:cs typeface="Arial Narrow"/>
              </a:rPr>
              <a:t> — </a:t>
            </a:r>
            <a:r>
              <a:rPr lang="en-US" dirty="0">
                <a:latin typeface="Arial Narrow"/>
                <a:cs typeface="Arial Narrow"/>
              </a:rPr>
              <a:t>value </a:t>
            </a:r>
            <a:r>
              <a:rPr lang="en-US" dirty="0" smtClean="0">
                <a:latin typeface="Arial Narrow"/>
                <a:cs typeface="Arial Narrow"/>
              </a:rPr>
              <a:t>long after consumption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What Do Customers Need and Want?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Customer Experiences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64435"/>
              </p:ext>
            </p:extLst>
          </p:nvPr>
        </p:nvGraphicFramePr>
        <p:xfrm>
          <a:off x="1524000" y="2482896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Type of Experience</a:t>
                      </a:r>
                      <a:endParaRPr lang="en-US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Example</a:t>
                      </a:r>
                      <a:endParaRPr lang="en-US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Real experience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Go to see a movie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Anticipatory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experience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See an advertisement for the movie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Vicarious experience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Send a daughter to the movie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Insight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328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Who are the customers?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What do customers need and want?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How do customers buy?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Influences on customer purchase decisions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 4.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6" y="2688449"/>
            <a:ext cx="7943850" cy="1562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Purchase Decision Process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4399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Recognize Problems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2282205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Acquire Information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3656164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Evaluate Alternatives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5034533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Make a</a:t>
            </a:r>
          </a:p>
          <a:p>
            <a:pPr algn="ctr"/>
            <a:r>
              <a:rPr lang="en-US" sz="1400" dirty="0" smtClean="0">
                <a:latin typeface="Arial Narrow"/>
                <a:cs typeface="Arial Narrow"/>
              </a:rPr>
              <a:t>Choice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6403055" y="2968578"/>
            <a:ext cx="107438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Purchase, Secure 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Product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83861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Postpurchase</a:t>
            </a:r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 Processes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Acquire Information: </a:t>
            </a:r>
            <a:r>
              <a:rPr lang="en-US" sz="2400" b="1" i="1" dirty="0" smtClean="0">
                <a:latin typeface="Arial Narrow"/>
                <a:cs typeface="Arial Narrow"/>
              </a:rPr>
              <a:t>Awareness Set Illustration – Soft Drink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11623"/>
              </p:ext>
            </p:extLst>
          </p:nvPr>
        </p:nvGraphicFramePr>
        <p:xfrm>
          <a:off x="1524000" y="2369772"/>
          <a:ext cx="6096000" cy="293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Awareness Set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Mountain Dew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Coke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Pepsi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Diet Pepsi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Root Beer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Ginger</a:t>
                      </a: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 Ale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Diet Ginger 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Hi-C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Snapple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Sprite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7-Up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Diet 7-Up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Orange Slice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err="1" smtClean="0">
                          <a:latin typeface="Arial Narrow"/>
                          <a:cs typeface="Arial Narrow"/>
                        </a:rPr>
                        <a:t>Fanta</a:t>
                      </a:r>
                      <a:endParaRPr lang="en-US" sz="1400" b="0" dirty="0" smtClean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Cherry Coke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Cherry 7-Up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Dr Pepper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Diet Dr Pepper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Mr. </a:t>
                      </a:r>
                      <a:r>
                        <a:rPr lang="en-US" sz="1400" b="0" dirty="0" err="1" smtClean="0">
                          <a:latin typeface="Arial Narrow"/>
                          <a:cs typeface="Arial Narrow"/>
                        </a:rPr>
                        <a:t>Pibb</a:t>
                      </a:r>
                      <a:endParaRPr lang="en-US" sz="1400" b="0" dirty="0" smtClean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Caffeine-free Coke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 4.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6" y="2688449"/>
            <a:ext cx="7943850" cy="1562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399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Recognize Problems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282205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Acquire Information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656164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Evaluate Alternatives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5034533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Make a</a:t>
            </a:r>
          </a:p>
          <a:p>
            <a:pPr algn="ctr"/>
            <a:r>
              <a:rPr lang="en-US" sz="1400" dirty="0" smtClean="0">
                <a:latin typeface="Arial Narrow"/>
                <a:cs typeface="Arial Narrow"/>
              </a:rPr>
              <a:t>Choice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6403055" y="2968578"/>
            <a:ext cx="107438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Purchase, Secure 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Product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861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Postpurchase</a:t>
            </a:r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 Processes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Purchase Decision Process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128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9407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Evaluate Alternatives: </a:t>
            </a:r>
            <a:r>
              <a:rPr lang="en-US" sz="2400" b="1" i="1" dirty="0" smtClean="0">
                <a:latin typeface="Arial Narrow"/>
                <a:cs typeface="Arial Narrow"/>
              </a:rPr>
              <a:t>Consideration Set Illustration – Soft Drink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90042"/>
              </p:ext>
            </p:extLst>
          </p:nvPr>
        </p:nvGraphicFramePr>
        <p:xfrm>
          <a:off x="1524000" y="2369772"/>
          <a:ext cx="6096000" cy="293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Awareness Set</a:t>
                      </a:r>
                      <a:endParaRPr lang="en-US" sz="1400" b="1" dirty="0">
                        <a:solidFill>
                          <a:schemeClr val="bg1">
                            <a:alpha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Consideration Set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Mountain Dew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Coke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Pepsi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Diet Pepsi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Root Beer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Ginger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Ale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Diet Ginger 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Hi-C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Snapple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Sprite</a:t>
                      </a:r>
                      <a:endParaRPr lang="en-US" sz="1400" b="0" dirty="0">
                        <a:solidFill>
                          <a:schemeClr val="tx1">
                            <a:alpha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7-Up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Diet 7-Up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Orange Slice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err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Fanta</a:t>
                      </a:r>
                      <a:endParaRPr lang="en-US" sz="1400" b="0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Cherry Coke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Cherry 7-Up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Dr Pepper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Diet Dr Pepper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Mr. </a:t>
                      </a:r>
                      <a:r>
                        <a:rPr lang="en-US" sz="1400" b="0" dirty="0" err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Pibb</a:t>
                      </a:r>
                      <a:endParaRPr lang="en-US" sz="1400" b="0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Caffeine-free Coke</a:t>
                      </a:r>
                      <a:endParaRPr lang="en-US" sz="1400" b="0" dirty="0">
                        <a:solidFill>
                          <a:schemeClr val="tx1">
                            <a:alpha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Snapple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7-Up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Diet Pepsi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Root Beer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Dr Pepper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051" y="4317952"/>
            <a:ext cx="1858010" cy="924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 4.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6" y="2688449"/>
            <a:ext cx="7943850" cy="1562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399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Recognize Problems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282205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Acquire Information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656164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Evaluate Alternatives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034533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Make a</a:t>
            </a:r>
          </a:p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Choice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6403055" y="2968578"/>
            <a:ext cx="107438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Purchase, Secure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Product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861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Postpurchase</a:t>
            </a:r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 Processes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Purchase Decision Process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12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7378"/>
              </p:ext>
            </p:extLst>
          </p:nvPr>
        </p:nvGraphicFramePr>
        <p:xfrm>
          <a:off x="574294" y="1584982"/>
          <a:ext cx="812912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824"/>
                <a:gridCol w="1625824"/>
                <a:gridCol w="1625824"/>
                <a:gridCol w="1625824"/>
                <a:gridCol w="162582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Who Are the Customers?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What Do Customers </a:t>
                      </a:r>
                      <a:b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Need and Want?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How Do Customers Buy?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Influences on Consumer Purchase Decisions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Influences on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Organizational Purchase Decisions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Macro-Level Customers, Micro-Level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Customers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Roles in the Purchase Decision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Current Customers, Potential Customers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Direct Customers,</a:t>
                      </a:r>
                      <a:b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Indirect Customers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Customer Needs: Recognized versus Latent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Attributes/Features versus Benefits/Values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Hierarchies of Needs/ Features,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Benefits/Values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Functional, Psychological, and Economic Benefits and Values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Characteristics of </a:t>
                      </a:r>
                      <a:b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Benefits/Values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Beyond Customer </a:t>
                      </a:r>
                      <a:b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Benefits/Values — Customer Experiences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Purchase-Decision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Stages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Environmental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Individual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Changes in the </a:t>
                      </a:r>
                      <a:b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Procurement Process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Evolution in Buyer-Seller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Relationships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Increased Corporate Attention to Procurement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Reduced Numbers of Suppliers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682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Make a Choice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Rational approaches – order choice components by importance</a:t>
            </a:r>
          </a:p>
          <a:p>
            <a:pPr marL="4572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Less than fully rational approaches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1600200"/>
            <a:ext cx="7769111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Make a Choice: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of Less Than Fully Rational Behavior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2286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You are in a store about to buy a $25 book. Your friend walks by and says you can buy the same book two blocks away for $10.</a:t>
            </a:r>
          </a:p>
          <a:p>
            <a:pPr marL="2286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Question: Would you walk two blocks to save $15?</a:t>
            </a:r>
          </a:p>
          <a:p>
            <a:pPr marL="228600">
              <a:spcBef>
                <a:spcPts val="3600"/>
              </a:spcBef>
            </a:pPr>
            <a:r>
              <a:rPr lang="en-US" b="1" dirty="0" smtClean="0">
                <a:latin typeface="Arial Narrow"/>
                <a:cs typeface="Arial Narrow"/>
              </a:rPr>
              <a:t>You are in a store about to buy a home-entertainment system for $765. Your friend walks by and says you can buy the same system two blocks away for $750.</a:t>
            </a:r>
          </a:p>
          <a:p>
            <a:pPr marL="2286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Question: Would you walk two blocks to save $15?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1600200"/>
            <a:ext cx="7769111" cy="4324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Make a Choice</a:t>
            </a:r>
          </a:p>
          <a:p>
            <a:pPr marL="2286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You are about to buy a soft drink. You have 2 choices.</a:t>
            </a:r>
          </a:p>
          <a:p>
            <a:pPr marL="4572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small – $1.00</a:t>
            </a:r>
          </a:p>
          <a:p>
            <a:pPr marL="457200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large – $1.49</a:t>
            </a:r>
          </a:p>
          <a:p>
            <a:pPr marL="2286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Which will you choose?</a:t>
            </a:r>
          </a:p>
          <a:p>
            <a:pPr marL="228600">
              <a:spcBef>
                <a:spcPts val="3600"/>
              </a:spcBef>
            </a:pPr>
            <a:r>
              <a:rPr lang="en-US" b="1" dirty="0" smtClean="0">
                <a:latin typeface="Arial Narrow"/>
                <a:cs typeface="Arial Narrow"/>
              </a:rPr>
              <a:t>You are about to buy a soft drink. You have 3 choices.</a:t>
            </a:r>
          </a:p>
          <a:p>
            <a:pPr marL="4572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small – $1.00</a:t>
            </a:r>
          </a:p>
          <a:p>
            <a:pPr marL="457200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large – $1.49</a:t>
            </a:r>
          </a:p>
          <a:p>
            <a:pPr marL="457200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very large – $1.89</a:t>
            </a:r>
          </a:p>
          <a:p>
            <a:pPr marL="2286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Which will you choose?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1600200"/>
            <a:ext cx="776911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Class Discussion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Do you always act rationally in your purchase decisions?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Can you identify a situation where you behaved less than rationally?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406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ure 4.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6" y="2688449"/>
            <a:ext cx="7943850" cy="1562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399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Recognize Problems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282205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Acquire Information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656164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Evaluate Alternatives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5034533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Make a</a:t>
            </a:r>
          </a:p>
          <a:p>
            <a:pPr algn="ctr"/>
            <a:r>
              <a:rPr lang="en-US" sz="1400" dirty="0" smtClean="0">
                <a:latin typeface="Arial Narrow"/>
                <a:cs typeface="Arial Narrow"/>
              </a:rPr>
              <a:t>Choice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6403055" y="2968578"/>
            <a:ext cx="107438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Purchase, Secure Product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83861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Postpurchase</a:t>
            </a:r>
            <a:r>
              <a:rPr lang="en-U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Processes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Purchase Decision Process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128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err="1" smtClean="0">
                <a:latin typeface="Arial Narrow"/>
                <a:cs typeface="Arial Narrow"/>
              </a:rPr>
              <a:t>Postpurchase</a:t>
            </a:r>
            <a:r>
              <a:rPr lang="en-US" sz="2400" b="1" dirty="0" smtClean="0">
                <a:latin typeface="Arial Narrow"/>
                <a:cs typeface="Arial Narrow"/>
              </a:rPr>
              <a:t> Processes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468592"/>
            <a:ext cx="4291439" cy="357020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>
              <a:spcBef>
                <a:spcPts val="24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Use</a:t>
            </a:r>
          </a:p>
          <a:p>
            <a:pPr>
              <a:spcBef>
                <a:spcPts val="24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Use experience</a:t>
            </a:r>
          </a:p>
          <a:p>
            <a:pPr>
              <a:spcBef>
                <a:spcPts val="24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Dissonance reduction</a:t>
            </a:r>
          </a:p>
          <a:p>
            <a:pPr>
              <a:spcBef>
                <a:spcPts val="24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Communications with customers/potential customers</a:t>
            </a:r>
          </a:p>
          <a:p>
            <a:pPr>
              <a:spcBef>
                <a:spcPts val="24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Comparison with others</a:t>
            </a:r>
          </a:p>
          <a:p>
            <a:pPr>
              <a:spcBef>
                <a:spcPts val="24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Product and packaging disposal</a:t>
            </a:r>
          </a:p>
          <a:p>
            <a:pPr>
              <a:spcBef>
                <a:spcPts val="24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Repurchase</a:t>
            </a: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286000" y="4233508"/>
            <a:ext cx="2061476" cy="45056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5"/>
          </p:cNvCxnSpPr>
          <p:nvPr/>
        </p:nvCxnSpPr>
        <p:spPr>
          <a:xfrm rot="16200000" flipH="1">
            <a:off x="2686087" y="4162545"/>
            <a:ext cx="1060437" cy="2262342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88103" y="4599650"/>
            <a:ext cx="2159373" cy="697956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63118" y="4453492"/>
            <a:ext cx="2084358" cy="310005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674646" y="2112614"/>
            <a:ext cx="1060437" cy="2262342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188103" y="3243786"/>
            <a:ext cx="2159373" cy="697956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263118" y="3766976"/>
            <a:ext cx="2084358" cy="310005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14400" y="3592764"/>
            <a:ext cx="1371600" cy="1371600"/>
          </a:xfrm>
          <a:prstGeom prst="ellipse">
            <a:avLst/>
          </a:prstGeom>
          <a:solidFill>
            <a:srgbClr val="864D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Important </a:t>
            </a:r>
            <a:r>
              <a:rPr lang="en-US" sz="14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Postpurchase</a:t>
            </a:r>
            <a:r>
              <a:rPr lang="en-U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Issues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Purchase Decision Process</a:t>
            </a:r>
          </a:p>
        </p:txBody>
      </p:sp>
      <p:pic>
        <p:nvPicPr>
          <p:cNvPr id="6" name="Picture 5" descr="figure 4.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6" y="2717909"/>
            <a:ext cx="7943850" cy="971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399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Recognize Problems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282205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Acquire Information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656164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Evaluate Alternatives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034533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Make a</a:t>
            </a:r>
          </a:p>
          <a:p>
            <a:pPr algn="ctr"/>
            <a:r>
              <a:rPr lang="en-US" sz="1400" dirty="0" smtClean="0">
                <a:latin typeface="Arial Narrow"/>
                <a:cs typeface="Arial Narrow"/>
              </a:rPr>
              <a:t>Choice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403055" y="2968578"/>
            <a:ext cx="107438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Purchase, Secure Product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83861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Postpurchase</a:t>
            </a:r>
            <a:r>
              <a:rPr lang="en-U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Processes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Purchase Decision Process</a:t>
            </a:r>
          </a:p>
        </p:txBody>
      </p:sp>
      <p:pic>
        <p:nvPicPr>
          <p:cNvPr id="26" name="Picture 25" descr="figure 4.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6" y="2688449"/>
            <a:ext cx="7943850" cy="15621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14399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Recognize Problems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2282205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Acquire Information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3656164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Evaluate Alternatives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5034533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Make a</a:t>
            </a:r>
          </a:p>
          <a:p>
            <a:pPr algn="ctr"/>
            <a:r>
              <a:rPr lang="en-US" sz="1400" dirty="0" smtClean="0">
                <a:latin typeface="Arial Narrow"/>
                <a:cs typeface="Arial Narrow"/>
              </a:rPr>
              <a:t>Choice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6403055" y="2968578"/>
            <a:ext cx="107438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Purchase, Secure 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Product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83861" y="3067028"/>
            <a:ext cx="107438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Postpurchase</a:t>
            </a:r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 Processes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How Do Customers Buy?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Purchase Decision Process: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DVD Player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2069"/>
              </p:ext>
            </p:extLst>
          </p:nvPr>
        </p:nvGraphicFramePr>
        <p:xfrm>
          <a:off x="914400" y="2294449"/>
          <a:ext cx="7303582" cy="292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3155"/>
                <a:gridCol w="5140427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Decision Process Stage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Action and Cognitions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Recognizing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problems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Sees advertisement: “That looks cool and I don’t have one.”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Acquiring information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Demonstration in store: “What is this thing?” “What does it do?”</a:t>
                      </a:r>
                    </a:p>
                    <a:p>
                      <a:pPr marL="1716088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“What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is the price?” “Where can I get one?”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Evaluating alternatives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Examine various options: “Is Sony better than Toshiba and Phillips?”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Making a choice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“I am going to buy Sony.”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Purchasing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and securing the product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“Here’s my credit card.”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Post-purchase processes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“How do I hook this up?”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“Where do I get service?”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Insight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Who are the customers?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What do customers need and want?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How do customers buy?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Influences on customer purchase decisions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Insight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436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Who are the customers?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What do customers need and want?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How do customers buy?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Influences on customer purchase decisions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Customer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Consumer Decisions – B2C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Environmental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Individual</a:t>
            </a:r>
          </a:p>
          <a:p>
            <a:pPr>
              <a:spcBef>
                <a:spcPts val="2400"/>
              </a:spcBef>
            </a:pPr>
            <a:r>
              <a:rPr lang="en-US" sz="2200" dirty="0" smtClean="0">
                <a:latin typeface="Arial Narrow"/>
                <a:cs typeface="Arial Narrow"/>
              </a:rPr>
              <a:t>Organizational Decisions – B2B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BM figure 4.5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23" y="2216838"/>
            <a:ext cx="5467350" cy="40965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Consumer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Environmental – Culture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Consumer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Social Classes in America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37828"/>
              </p:ext>
            </p:extLst>
          </p:nvPr>
        </p:nvGraphicFramePr>
        <p:xfrm>
          <a:off x="914400" y="2294449"/>
          <a:ext cx="7303584" cy="311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1804"/>
                <a:gridCol w="2070542"/>
                <a:gridCol w="351123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Broad Category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Fine-grained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Category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Description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Upper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Upper-upper (0.3%)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Inherited wealth, aristocratic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names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Lower-upper (1.2%)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Newer social elite, corporate leadership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Upper-middle (12.5%)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Managers and professionals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Middle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Middle class (32%)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Average pay white-collar workers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Working class (38%)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Average pay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blue-collar workers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Lower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Lower (9%)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Working, living standards just above poverty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6088" indent="-17160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Real lower-lower (7%)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88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On public assistance, poverty-stricken, often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without work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Consumer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728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Other People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Primary reference group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Secondary reference groups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Aspirational</a:t>
            </a:r>
            <a:r>
              <a:rPr lang="en-US" sz="2000" b="1" dirty="0" smtClean="0">
                <a:latin typeface="Arial Narrow"/>
                <a:cs typeface="Arial Narrow"/>
              </a:rPr>
              <a:t> groups</a:t>
            </a:r>
          </a:p>
        </p:txBody>
      </p:sp>
      <p:pic>
        <p:nvPicPr>
          <p:cNvPr id="7" name="Picture 6" descr="aspirationa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09" y="3747642"/>
            <a:ext cx="3352800" cy="2425700"/>
          </a:xfrm>
          <a:prstGeom prst="rect">
            <a:avLst/>
          </a:prstGeom>
        </p:spPr>
      </p:pic>
      <p:pic>
        <p:nvPicPr>
          <p:cNvPr id="8" name="Picture 7" descr="aspirational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5" y="3747642"/>
            <a:ext cx="3213100" cy="252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Aspirational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 Groups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Aspirational Influences</a:t>
            </a:r>
          </a:p>
        </p:txBody>
      </p:sp>
      <p:pic>
        <p:nvPicPr>
          <p:cNvPr id="2" name="Picture 1" descr="aspirational brands 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>
          <a:xfrm>
            <a:off x="914398" y="2068617"/>
            <a:ext cx="6705600" cy="3612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834268"/>
            <a:ext cx="7877624" cy="61555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Which brands in this portfolio, are still aspirational to you and which are not? Why not?</a:t>
            </a:r>
            <a:endParaRPr lang="en-US" sz="2000" b="1" dirty="0"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376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Consumer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3575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Individual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Economic resources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Technological competence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Time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Physical and mental health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Should/want conflicts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Lifestyle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Life-cycle stage</a:t>
            </a:r>
          </a:p>
        </p:txBody>
      </p:sp>
      <p:pic>
        <p:nvPicPr>
          <p:cNvPr id="6" name="Picture 5" descr="Asian-Consumers-Still-Very-Traditional-Survey-2v3jc16l32f6gj2mzimu4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66" y="2118451"/>
            <a:ext cx="4127500" cy="2444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Consumer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Life-Cycle Stages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79350"/>
              </p:ext>
            </p:extLst>
          </p:nvPr>
        </p:nvGraphicFramePr>
        <p:xfrm>
          <a:off x="914400" y="2241708"/>
          <a:ext cx="7303584" cy="3742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3584"/>
              </a:tblGrid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Infant and pre-school — parents make all purchase decisions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School-age — may influence parents making purchase decisions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Teenager, living at home, purchases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from allowance, gifts, part-time jobs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Young, single, head of household, no children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Married, no children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Married, young children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Married, teenage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children</a:t>
                      </a:r>
                      <a:endParaRPr lang="en-US" sz="1400" b="1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Married, second family, young children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Married, no children, empty-nesters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Single, widow/widower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lifecy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80" y="3500853"/>
            <a:ext cx="30480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Customer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 smtClean="0">
                <a:latin typeface="Arial Narrow"/>
                <a:cs typeface="Arial Narrow"/>
              </a:rPr>
              <a:t>Consumer Decisions – B2C</a:t>
            </a:r>
            <a:endParaRPr lang="en-US" sz="2000" b="1" dirty="0" smtClean="0">
              <a:latin typeface="Arial Narrow"/>
              <a:cs typeface="Arial Narrow"/>
            </a:endParaRPr>
          </a:p>
          <a:p>
            <a:pPr>
              <a:spcBef>
                <a:spcPts val="24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Organizational Decisions – B2B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Organizational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762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2625" indent="-223838" defTabSz="454025"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Changes in the procurement process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broader scope of procurement responsibilities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centralization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globalization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Internet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procurement expertise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Evolution in buyer-seller relationships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Increased corporate attention to procurement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Reducing the number of suppliers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Organizational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546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2625" indent="-2238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Changes in the procurement process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Evolution in buyer-seller relationships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Increased corporate attention to procurement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Reducing the number of suppliers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Insight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600200"/>
            <a:ext cx="7705828" cy="230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Who are the customers?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What do customers need and want?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How do customers buy?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Influences on customer purchase decisions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Organizational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Evolution in Buyer-Seller Relationships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497214"/>
            <a:ext cx="1915673" cy="70434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Vendor</a:t>
            </a:r>
            <a:endParaRPr lang="en-US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042" y="2497214"/>
            <a:ext cx="1915673" cy="7043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Quality Supplier</a:t>
            </a:r>
            <a:endParaRPr lang="en-US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844" y="2497214"/>
            <a:ext cx="1915673" cy="7043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Partner</a:t>
            </a:r>
            <a:endParaRPr lang="en-US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844" y="4951740"/>
            <a:ext cx="19156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Deep Supplier/Global Account Relationship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629844" y="3613666"/>
            <a:ext cx="19156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Add Organizational Value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4400" y="4578225"/>
            <a:ext cx="7631117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" y="4951740"/>
            <a:ext cx="19156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Increased Competitive Pressure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66800" y="3766066"/>
            <a:ext cx="19156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Commodity Relationship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Organizational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358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2625" indent="-223838" defTabSz="454025"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Changes in the procurement process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Evolution in buyer-seller relationships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Increased corporate attention to procurement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organizational downsizing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branding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outsourcing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Reducing the number of suppliers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increased purchase complexity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improved product quality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greater procurement effectiveness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reduced input costs</a:t>
            </a:r>
          </a:p>
          <a:p>
            <a:pPr marL="911225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better service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Organizational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30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Reducing the number of suppliers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37974"/>
              </p:ext>
            </p:extLst>
          </p:nvPr>
        </p:nvGraphicFramePr>
        <p:xfrm>
          <a:off x="914400" y="2181325"/>
          <a:ext cx="7303584" cy="3512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5896"/>
                <a:gridCol w="1825896"/>
                <a:gridCol w="1825896"/>
                <a:gridCol w="1825896"/>
              </a:tblGrid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Company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Previous number of suppliers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New number of suppliers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Reduction (%) in number of suppliers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Airbus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3,000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500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83%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BAA Airports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11,500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3,000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74%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Barclay’s Bank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2,000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180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90%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Boeing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30,000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10,000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67%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Motorola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10,000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3,000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Texas Instruments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14,000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36%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Volkswagen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2,000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90%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Xerox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5,000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90%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Influences on Organizational Purchase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190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Influences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Changes in the procurement process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Evolution in buyer-seller relationships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Increased corporate attention to procurement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Reducing the number of suppliers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Insight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436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Who are the customers?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What do customers need and want?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How do customers buy?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Influences on customer purchase decisions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600200"/>
            <a:ext cx="624201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4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Customer Insight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9" name="Picture 18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329962" cy="1141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A customer is any person or organization, in the channel of distribution or decision (excluding competitors), whose actions can affect the purchase of the firm’s products and services.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9344"/>
            <a:ext cx="7329962" cy="4065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Macro versus micro</a:t>
            </a:r>
          </a:p>
          <a:p>
            <a:pPr marL="449263" indent="-222250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Organizations </a:t>
            </a:r>
            <a:r>
              <a:rPr lang="en-US" sz="2000" dirty="0">
                <a:latin typeface="Arial Narrow"/>
                <a:cs typeface="Arial Narrow"/>
              </a:rPr>
              <a:t>are macro </a:t>
            </a:r>
            <a:r>
              <a:rPr lang="en-US" sz="2000" dirty="0" smtClean="0">
                <a:latin typeface="Arial Narrow"/>
                <a:cs typeface="Arial Narrow"/>
              </a:rPr>
              <a:t>customers</a:t>
            </a:r>
          </a:p>
          <a:p>
            <a:pPr marL="449263" indent="-222250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Individuals </a:t>
            </a:r>
            <a:r>
              <a:rPr lang="en-US" sz="2000" dirty="0">
                <a:latin typeface="Arial Narrow"/>
                <a:cs typeface="Arial Narrow"/>
              </a:rPr>
              <a:t>are micro customers </a:t>
            </a:r>
            <a:endParaRPr lang="en-US" sz="2000" dirty="0" smtClean="0">
              <a:latin typeface="Arial Narrow"/>
              <a:cs typeface="Arial Narrow"/>
            </a:endParaRPr>
          </a:p>
          <a:p>
            <a:pPr marL="233363" indent="-233363" defTabSz="454025">
              <a:lnSpc>
                <a:spcPts val="3000"/>
              </a:lnSpc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Direct versus indirect</a:t>
            </a:r>
          </a:p>
          <a:p>
            <a:pPr marL="449263" indent="-222250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•	Direct </a:t>
            </a:r>
            <a:r>
              <a:rPr lang="en-US" sz="2000" dirty="0">
                <a:solidFill>
                  <a:srgbClr val="000000"/>
                </a:solidFill>
                <a:latin typeface="Arial Narrow"/>
                <a:cs typeface="Arial Narrow"/>
              </a:rPr>
              <a:t>customers 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pay for the product</a:t>
            </a:r>
          </a:p>
          <a:p>
            <a:pPr marL="449263" indent="-222250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•	Indirect customers play several different roles</a:t>
            </a:r>
          </a:p>
          <a:p>
            <a:pPr marL="233363" indent="-233363" defTabSz="454025">
              <a:lnSpc>
                <a:spcPts val="3000"/>
              </a:lnSpc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Roles in the purchase process: 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Multiple different roles</a:t>
            </a:r>
          </a:p>
          <a:p>
            <a:pPr marL="233363" indent="-233363" defTabSz="454025">
              <a:lnSpc>
                <a:spcPts val="3000"/>
              </a:lnSpc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Evolution: current versus future</a:t>
            </a:r>
          </a:p>
          <a:p>
            <a:pPr marL="452438" indent="-225425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•	Current </a:t>
            </a:r>
            <a:r>
              <a:rPr lang="en-US" sz="2000" dirty="0">
                <a:solidFill>
                  <a:srgbClr val="000000"/>
                </a:solidFill>
                <a:latin typeface="Arial Narrow"/>
                <a:cs typeface="Arial Narrow"/>
              </a:rPr>
              <a:t>customers – revenues today</a:t>
            </a:r>
            <a:endParaRPr lang="en-US" sz="20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452438" indent="-225425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•	Potential </a:t>
            </a:r>
            <a:r>
              <a:rPr lang="en-US" sz="2000" dirty="0">
                <a:solidFill>
                  <a:srgbClr val="000000"/>
                </a:solidFill>
                <a:latin typeface="Arial Narrow"/>
                <a:cs typeface="Arial Narrow"/>
              </a:rPr>
              <a:t>customers – revenues 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tomorrow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Who Are the Customers?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Macro versus Micro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7170" y="2512222"/>
            <a:ext cx="2757464" cy="6809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Organization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7170" y="3921244"/>
            <a:ext cx="2757464" cy="6809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/>
                <a:cs typeface="Arial Narrow"/>
              </a:rPr>
              <a:t>Purchasing Committee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8256" y="5465730"/>
            <a:ext cx="2757464" cy="6809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Individuals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3818" y="2640156"/>
            <a:ext cx="1215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Macro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6218" y="5447410"/>
            <a:ext cx="116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Micro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6951" y="3955882"/>
            <a:ext cx="1750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Decision-making</a:t>
            </a:r>
            <a:b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unit (DMU)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21" y="3696813"/>
            <a:ext cx="852805" cy="949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29118" y="2276651"/>
            <a:ext cx="852805" cy="949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81518" y="5078161"/>
            <a:ext cx="852805" cy="94996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 rot="5400000">
            <a:off x="4201876" y="3557217"/>
            <a:ext cx="72805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200287" y="4965446"/>
            <a:ext cx="72805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1830</Words>
  <Application>Microsoft Macintosh PowerPoint</Application>
  <PresentationFormat>On-screen Show (4:3)</PresentationFormat>
  <Paragraphs>736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61</cp:revision>
  <dcterms:created xsi:type="dcterms:W3CDTF">2016-05-02T17:59:54Z</dcterms:created>
  <dcterms:modified xsi:type="dcterms:W3CDTF">2017-02-17T21:34:14Z</dcterms:modified>
</cp:coreProperties>
</file>