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417" r:id="rId5"/>
    <p:sldId id="395" r:id="rId6"/>
    <p:sldId id="265" r:id="rId7"/>
    <p:sldId id="396" r:id="rId8"/>
    <p:sldId id="266" r:id="rId9"/>
    <p:sldId id="268" r:id="rId10"/>
    <p:sldId id="346" r:id="rId11"/>
    <p:sldId id="347" r:id="rId12"/>
    <p:sldId id="348" r:id="rId13"/>
    <p:sldId id="349" r:id="rId14"/>
    <p:sldId id="350" r:id="rId15"/>
    <p:sldId id="351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1" r:id="rId30"/>
    <p:sldId id="412" r:id="rId31"/>
    <p:sldId id="413" r:id="rId32"/>
    <p:sldId id="414" r:id="rId33"/>
    <p:sldId id="415" r:id="rId34"/>
    <p:sldId id="419" r:id="rId35"/>
    <p:sldId id="416" r:id="rId36"/>
    <p:sldId id="30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5" autoAdjust="0"/>
    <p:restoredTop sz="86429" autoAdjust="0"/>
  </p:normalViewPr>
  <p:slideViewPr>
    <p:cSldViewPr snapToGrid="0" snapToObjects="1">
      <p:cViewPr>
        <p:scale>
          <a:sx n="112" d="100"/>
          <a:sy n="112" d="100"/>
        </p:scale>
        <p:origin x="720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77181-D5C5-8248-8D66-BC013213FD32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F245E-079B-5F44-953A-9EACFA09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8280"/>
            <a:ext cx="9144000" cy="299720"/>
          </a:xfrm>
          <a:prstGeom prst="rect">
            <a:avLst/>
          </a:prstGeom>
          <a:solidFill>
            <a:srgbClr val="873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41920" y="6647930"/>
            <a:ext cx="1157368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Presentation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5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of 20 / </a:t>
            </a:r>
            <a:fld id="{850B1DE9-7D38-6A4C-824C-6768CAFECB05}" type="slidenum">
              <a:rPr lang="en-US" sz="800" b="1" kern="1200" cap="all" baseline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kern="1200" cap="all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7800" y="6647930"/>
            <a:ext cx="159819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none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 Noel Capon, 2017. All rights reserved.</a:t>
            </a:r>
            <a:endParaRPr lang="en-US" sz="800" b="1" kern="1200" cap="none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Palsucks.com" TargetMode="External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wker.c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71599" y="1940008"/>
            <a:ext cx="732680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Managing Markets Strategically</a:t>
            </a:r>
          </a:p>
          <a:p>
            <a:pPr rtl="0"/>
            <a:r>
              <a:rPr lang="en-US" sz="2000" b="1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Professor Noel Capon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R.C. Kopf Professor of International Marketing 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Columbia Business School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New York, NY</a:t>
            </a:r>
            <a:endParaRPr lang="en-US" sz="1400" dirty="0">
              <a:latin typeface="Arial Narrow"/>
              <a:cs typeface="Arial Narrow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8" name="Picture 17" descr="TVM Cover 4th editi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CMF 2015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MM21c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TVM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Identify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444" y="1518994"/>
            <a:ext cx="734836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031875" indent="-1031875" defTabSz="454025"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Structure of Competition</a:t>
            </a:r>
          </a:p>
        </p:txBody>
      </p:sp>
      <p:sp>
        <p:nvSpPr>
          <p:cNvPr id="21" name="Oval 20"/>
          <p:cNvSpPr/>
          <p:nvPr/>
        </p:nvSpPr>
        <p:spPr>
          <a:xfrm>
            <a:off x="3340577" y="3413651"/>
            <a:ext cx="2286000" cy="1371600"/>
          </a:xfrm>
          <a:prstGeom prst="ellipse">
            <a:avLst/>
          </a:prstGeom>
          <a:solidFill>
            <a:srgbClr val="41B3D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Current Direct</a:t>
            </a:r>
          </a:p>
          <a:p>
            <a:pPr algn="ctr">
              <a:spcBef>
                <a:spcPts val="1200"/>
              </a:spcBef>
            </a:pPr>
            <a:endParaRPr lang="en-US" sz="1600" b="1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pPr algn="ctr">
              <a:spcBef>
                <a:spcPts val="12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Competitors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0486" y="3882964"/>
            <a:ext cx="1033272" cy="457200"/>
          </a:xfrm>
          <a:prstGeom prst="rect">
            <a:avLst/>
          </a:prstGeom>
          <a:solidFill>
            <a:srgbClr val="CD092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The Firm</a:t>
            </a:r>
          </a:p>
        </p:txBody>
      </p:sp>
      <p:sp>
        <p:nvSpPr>
          <p:cNvPr id="23" name="Oval 22"/>
          <p:cNvSpPr/>
          <p:nvPr/>
        </p:nvSpPr>
        <p:spPr>
          <a:xfrm>
            <a:off x="3570644" y="1906609"/>
            <a:ext cx="1828800" cy="914400"/>
          </a:xfrm>
          <a:prstGeom prst="ellipse">
            <a:avLst/>
          </a:prstGeom>
          <a:solidFill>
            <a:srgbClr val="F1B57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Suppliers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70644" y="5484159"/>
            <a:ext cx="1828800" cy="914400"/>
          </a:xfrm>
          <a:prstGeom prst="ellipse">
            <a:avLst/>
          </a:prstGeom>
          <a:solidFill>
            <a:srgbClr val="CBB3C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Buyers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04569" y="3660206"/>
            <a:ext cx="1828800" cy="914400"/>
          </a:xfrm>
          <a:prstGeom prst="ellipse">
            <a:avLst/>
          </a:prstGeom>
          <a:solidFill>
            <a:srgbClr val="C1DEB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New Direct Entrants</a:t>
            </a:r>
          </a:p>
        </p:txBody>
      </p:sp>
      <p:sp>
        <p:nvSpPr>
          <p:cNvPr id="26" name="Oval 25"/>
          <p:cNvSpPr/>
          <p:nvPr/>
        </p:nvSpPr>
        <p:spPr>
          <a:xfrm>
            <a:off x="6652782" y="3660206"/>
            <a:ext cx="1828800" cy="914400"/>
          </a:xfrm>
          <a:prstGeom prst="ellipse">
            <a:avLst/>
          </a:prstGeom>
          <a:solidFill>
            <a:srgbClr val="FFF88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Indirect Competitors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3" idx="4"/>
            <a:endCxn id="21" idx="0"/>
          </p:cNvCxnSpPr>
          <p:nvPr/>
        </p:nvCxnSpPr>
        <p:spPr>
          <a:xfrm rot="5400000">
            <a:off x="4187990" y="3116597"/>
            <a:ext cx="592642" cy="146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2"/>
            <a:endCxn id="21" idx="6"/>
          </p:cNvCxnSpPr>
          <p:nvPr/>
        </p:nvCxnSpPr>
        <p:spPr>
          <a:xfrm rot="10800000">
            <a:off x="5626578" y="4099452"/>
            <a:ext cx="1026205" cy="1795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1" idx="2"/>
          </p:cNvCxnSpPr>
          <p:nvPr/>
        </p:nvCxnSpPr>
        <p:spPr>
          <a:xfrm>
            <a:off x="2533369" y="4099451"/>
            <a:ext cx="807208" cy="158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1" idx="4"/>
          </p:cNvCxnSpPr>
          <p:nvPr/>
        </p:nvCxnSpPr>
        <p:spPr>
          <a:xfrm rot="16200000" flipV="1">
            <a:off x="4134856" y="5133972"/>
            <a:ext cx="698910" cy="146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Identify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2539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Direct and Indirect Competition</a:t>
            </a:r>
          </a:p>
          <a:p>
            <a:pPr marL="23018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Direct competitors: Target similar customers to the firm by offering similar benefits and values with similar products, technology, and/or business models.</a:t>
            </a:r>
          </a:p>
          <a:p>
            <a:pPr marL="23018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Indirect competitors: Target the same customer with similar benefits and values, but with </a:t>
            </a:r>
            <a:r>
              <a:rPr lang="en-US" sz="2000" b="1" i="1" dirty="0" smtClean="0">
                <a:latin typeface="Arial Narrow"/>
                <a:cs typeface="Arial Narrow"/>
              </a:rPr>
              <a:t>different</a:t>
            </a:r>
            <a:r>
              <a:rPr lang="en-US" sz="2000" b="1" dirty="0" smtClean="0">
                <a:latin typeface="Arial Narrow"/>
                <a:cs typeface="Arial Narrow"/>
              </a:rPr>
              <a:t> products, technology, and/or business models.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Identify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4383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Direct and Indirect Competition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04277"/>
              </p:ext>
            </p:extLst>
          </p:nvPr>
        </p:nvGraphicFramePr>
        <p:xfrm>
          <a:off x="914400" y="2077554"/>
          <a:ext cx="7581362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0230"/>
                <a:gridCol w="2067044"/>
                <a:gridCol w="2067044"/>
                <a:gridCol w="2067044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Firm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Benefits and Values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Direct Competitors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Indirect Competitors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1" dirty="0" smtClean="0">
                          <a:latin typeface="Arial Narrow"/>
                          <a:cs typeface="Arial Narrow"/>
                        </a:rPr>
                        <a:t>Bloomberg BusinessWeek</a:t>
                      </a:r>
                      <a:endParaRPr lang="en-US" sz="1200" b="1" i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Business information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Arial Narrow"/>
                          <a:cs typeface="Arial Narrow"/>
                        </a:rPr>
                        <a:t>Fortune, Forbes</a:t>
                      </a:r>
                      <a:endParaRPr lang="en-US" sz="1200" b="1" i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MSNBC, Yahoo!, News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Citibank (retail)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Financial deposits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JPMorgan Chase, </a:t>
                      </a:r>
                      <a:br>
                        <a:rPr lang="en-US" sz="1200" b="1" i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Bank of New York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Vanguard, Merrill</a:t>
                      </a:r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 Lynch, </a:t>
                      </a:r>
                      <a:br>
                        <a:rPr lang="en-US" sz="1200" b="1" baseline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T. Rowe Price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Disney World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Family fun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Universal Studios, Busch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Gardens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Beach or ski vacation; </a:t>
                      </a:r>
                      <a:br>
                        <a:rPr lang="en-US" sz="1200" b="1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home-entertainment system (for disposable</a:t>
                      </a:r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 income)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ESPN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Men </a:t>
                      </a:r>
                      <a:br>
                        <a:rPr lang="en-US" sz="1200" b="1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(to advertisers as customers)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CBS, Fox, NBC, Fox </a:t>
                      </a:r>
                      <a:r>
                        <a:rPr lang="en-US" sz="1200" b="1" i="0" dirty="0" err="1" smtClean="0">
                          <a:latin typeface="Arial Narrow"/>
                          <a:cs typeface="Arial Narrow"/>
                        </a:rPr>
                        <a:t>SportsNet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Comedy Central, </a:t>
                      </a:r>
                      <a:br>
                        <a:rPr lang="en-US" sz="1200" b="1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Discovery Channel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Monster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Employee recruiting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CareerBuilder, Yahoo!, </a:t>
                      </a:r>
                      <a:br>
                        <a:rPr lang="en-US" sz="1200" b="1" i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Hot Jobs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LinkedIn, </a:t>
                      </a:r>
                      <a:r>
                        <a:rPr lang="en-US" sz="1200" b="1" dirty="0" err="1" smtClean="0">
                          <a:latin typeface="Arial Narrow"/>
                          <a:cs typeface="Arial Narrow"/>
                        </a:rPr>
                        <a:t>Facebook</a:t>
                      </a: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, Twitter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Home builders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New homes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Other builders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Foreclosed homes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Kodak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Images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Fuji, Agfa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HP, Sony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Metropolitan Museum of Art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Spending</a:t>
                      </a:r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 leisure time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Museum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of Modern Art, Whitney Museum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Broadway plays, movies, Central Park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Professional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sports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Live sports entertainment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Other professional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sports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Movie theaters, restaurants, TV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Identify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Direct and Indirect Competition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4400" y="2508608"/>
            <a:ext cx="53860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Direct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60656" y="2508608"/>
            <a:ext cx="68370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Indirect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914400" y="2949452"/>
            <a:ext cx="7329962" cy="20992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914400" y="3390295"/>
          <a:ext cx="73299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1681"/>
                <a:gridCol w="976060"/>
                <a:gridCol w="1259432"/>
                <a:gridCol w="1039031"/>
                <a:gridCol w="1185965"/>
                <a:gridCol w="1747791"/>
              </a:tblGrid>
              <a:tr h="370840">
                <a:tc>
                  <a:txBody>
                    <a:bodyPr/>
                    <a:lstStyle/>
                    <a:p>
                      <a:pPr marL="115888" indent="-115888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•	American Airlines</a:t>
                      </a:r>
                    </a:p>
                    <a:p>
                      <a:pPr marL="115888" indent="-115888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•	Delta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•	Regional airlines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•	Southwest Airlines</a:t>
                      </a:r>
                    </a:p>
                    <a:p>
                      <a:pPr marL="115888" marR="0" indent="-1158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•	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jetBlue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•	Amtrak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•	Telephone</a:t>
                      </a:r>
                    </a:p>
                    <a:p>
                      <a:pPr marL="115888" marR="0" indent="-1158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•	Fax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•	Video conferencing</a:t>
                      </a:r>
                    </a:p>
                    <a:p>
                      <a:pPr marL="115888" marR="0" indent="-1158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•	Electronic communications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MBM figure 5.4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74" y="2460014"/>
            <a:ext cx="6265545" cy="30594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Identify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Threat Framework </a:t>
            </a:r>
            <a:r>
              <a:rPr lang="en-US" b="1" dirty="0" smtClean="0">
                <a:latin typeface="Arial Narrow"/>
                <a:cs typeface="Arial Narrow"/>
              </a:rPr>
              <a:t>– identifies four categories; firm can prioritize threats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2193" y="1600200"/>
            <a:ext cx="8228287" cy="4216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Identify: Who are our competitors today? Who will they be tomorrow?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Describe: What are our competitors’ capabilities and difficulties?</a:t>
            </a:r>
          </a:p>
          <a:p>
            <a:pPr marL="682625" indent="-223838" defTabSz="454025">
              <a:tabLst>
                <a:tab pos="1825625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Evaluate: What are our competitors’ strategic options?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490663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Project: What do we expect our competitors to do? </a:t>
            </a:r>
            <a:br>
              <a:rPr lang="en-US" dirty="0" smtClean="0">
                <a:latin typeface="Arial Narrow"/>
                <a:cs typeface="Arial Narrow"/>
              </a:rPr>
            </a:br>
            <a:r>
              <a:rPr lang="en-US" dirty="0" smtClean="0">
                <a:latin typeface="Arial Narrow"/>
                <a:cs typeface="Arial Narrow"/>
              </a:rPr>
              <a:t>	In the short term? Medium term? Long term?</a:t>
            </a:r>
          </a:p>
          <a:p>
            <a:pPr marL="682625" indent="-223838" defTabSz="454025">
              <a:spcBef>
                <a:spcPts val="1200"/>
              </a:spcBef>
              <a:tabLst>
                <a:tab pos="1490663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490663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Manage: How can we get our competitors to do what we want them to do?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487843" y="2871129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486255" y="3610524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484667" y="4292783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489431" y="5310923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Describe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680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•	What </a:t>
            </a:r>
            <a:r>
              <a:rPr lang="en-US" sz="2400" b="1" i="1" dirty="0" smtClean="0">
                <a:latin typeface="Arial Narrow"/>
                <a:cs typeface="Arial Narrow"/>
              </a:rPr>
              <a:t>competitor data </a:t>
            </a:r>
            <a:r>
              <a:rPr lang="en-US" sz="2400" b="1" dirty="0" smtClean="0">
                <a:latin typeface="Arial Narrow"/>
                <a:cs typeface="Arial Narrow"/>
              </a:rPr>
              <a:t>should the firm collect?</a:t>
            </a:r>
          </a:p>
          <a:p>
            <a:pPr marL="461963" indent="-231775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Level of data</a:t>
            </a:r>
          </a:p>
          <a:p>
            <a:pPr marL="461963" indent="-231775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Type of data</a:t>
            </a:r>
          </a:p>
          <a:p>
            <a:pPr marL="230188" indent="-230188" defTabSz="454025">
              <a:lnSpc>
                <a:spcPts val="3000"/>
              </a:lnSpc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What </a:t>
            </a:r>
            <a:r>
              <a:rPr lang="en-US" sz="2000" b="1" i="1" dirty="0" smtClean="0">
                <a:latin typeface="Arial Narrow"/>
                <a:cs typeface="Arial Narrow"/>
              </a:rPr>
              <a:t>sources </a:t>
            </a:r>
            <a:r>
              <a:rPr lang="en-US" sz="2000" b="1" dirty="0" smtClean="0">
                <a:latin typeface="Arial Narrow"/>
                <a:cs typeface="Arial Narrow"/>
              </a:rPr>
              <a:t>of competitive data are available?</a:t>
            </a:r>
          </a:p>
          <a:p>
            <a:pPr marL="461963" indent="-231775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Secondary data</a:t>
            </a:r>
          </a:p>
          <a:p>
            <a:pPr marL="461963" indent="-231775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Primary data</a:t>
            </a:r>
          </a:p>
          <a:p>
            <a:pPr marL="230188" indent="-230188" defTabSz="454025">
              <a:lnSpc>
                <a:spcPts val="3000"/>
              </a:lnSpc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What internal </a:t>
            </a:r>
            <a:r>
              <a:rPr lang="en-US" sz="2000" b="1" i="1" dirty="0" smtClean="0">
                <a:latin typeface="Arial Narrow"/>
                <a:cs typeface="Arial Narrow"/>
              </a:rPr>
              <a:t>processes </a:t>
            </a:r>
            <a:r>
              <a:rPr lang="en-US" sz="2000" b="1" dirty="0" smtClean="0">
                <a:latin typeface="Arial Narrow"/>
                <a:cs typeface="Arial Narrow"/>
              </a:rPr>
              <a:t>should the firm use to secure competitive data?</a:t>
            </a:r>
          </a:p>
          <a:p>
            <a:pPr marL="230188" indent="-230188" defTabSz="454025">
              <a:lnSpc>
                <a:spcPts val="3000"/>
              </a:lnSpc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What </a:t>
            </a:r>
            <a:r>
              <a:rPr lang="en-US" sz="2000" b="1" i="1" dirty="0" smtClean="0">
                <a:latin typeface="Arial Narrow"/>
                <a:cs typeface="Arial Narrow"/>
              </a:rPr>
              <a:t>frameworks </a:t>
            </a:r>
            <a:r>
              <a:rPr lang="en-US" sz="2000" b="1" dirty="0" smtClean="0">
                <a:latin typeface="Arial Narrow"/>
                <a:cs typeface="Arial Narrow"/>
              </a:rPr>
              <a:t>can the firm use to describe competitors?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Describe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4383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Primary Data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633691"/>
              </p:ext>
            </p:extLst>
          </p:nvPr>
        </p:nvGraphicFramePr>
        <p:xfrm>
          <a:off x="914400" y="2077554"/>
          <a:ext cx="7467600" cy="3995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3236"/>
                <a:gridCol w="2713182"/>
                <a:gridCol w="3221182"/>
              </a:tblGrid>
              <a:tr h="3724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Generic Modes of Competition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Sample Internal Sources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Sample External Sources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2408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Availability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Distribution and logistics personnel</a:t>
                      </a:r>
                    </a:p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Sales force</a:t>
                      </a:r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 reports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Customer satisfaction surveys</a:t>
                      </a:r>
                    </a:p>
                    <a:p>
                      <a:pPr algn="l"/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• Third-party (industry analysts) studies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134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Features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Sales, marketing, engineering personnel</a:t>
                      </a:r>
                    </a:p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Internal analyses and trials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Trade publication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product reviews</a:t>
                      </a:r>
                    </a:p>
                    <a:p>
                      <a:pPr algn="l"/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• Competitor literature, consultants</a:t>
                      </a:r>
                    </a:p>
                    <a:p>
                      <a:pPr algn="l"/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• Competitor websites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788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Functionality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Competitor supplier analysis</a:t>
                      </a:r>
                    </a:p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Product comparison studies</a:t>
                      </a:r>
                    </a:p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Reverse engineering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Customer reports</a:t>
                      </a:r>
                    </a:p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Specialist trade reports/industry observers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134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General information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Senior firm executives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The Internet, including</a:t>
                      </a:r>
                    </a:p>
                    <a:p>
                      <a:pPr marL="230188" indent="0"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Competitor websites</a:t>
                      </a:r>
                    </a:p>
                    <a:p>
                      <a:pPr marL="230188" indent="0"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Rumor sites, e.g., </a:t>
                      </a:r>
                      <a:r>
                        <a:rPr lang="en-US" sz="1200" b="1" i="0" dirty="0" smtClean="0">
                          <a:latin typeface="Arial Narrow"/>
                          <a:cs typeface="Arial Narrow"/>
                          <a:hlinkClick r:id="rId2"/>
                        </a:rPr>
                        <a:t>www.gawker.com</a:t>
                      </a:r>
                      <a:endParaRPr lang="en-US" sz="1200" b="1" i="0" dirty="0" smtClean="0">
                        <a:latin typeface="Arial Narrow"/>
                        <a:cs typeface="Arial Narrow"/>
                      </a:endParaRPr>
                    </a:p>
                    <a:p>
                      <a:pPr marL="230188" indent="0"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Complaint sites, e.g., </a:t>
                      </a:r>
                      <a:r>
                        <a:rPr lang="en-US" sz="1200" b="1" i="0" dirty="0" smtClean="0">
                          <a:latin typeface="Arial Narrow"/>
                          <a:cs typeface="Arial Narrow"/>
                          <a:hlinkClick r:id="rId3"/>
                        </a:rPr>
                        <a:t>www.PayPalsucks.com</a:t>
                      </a:r>
                      <a:endParaRPr lang="en-US" sz="1200" b="1" i="0" dirty="0" smtClean="0">
                        <a:latin typeface="Arial Narrow"/>
                        <a:cs typeface="Arial Narrow"/>
                      </a:endParaRPr>
                    </a:p>
                    <a:p>
                      <a:pPr marL="230188" indent="0"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Blogs and forums</a:t>
                      </a:r>
                    </a:p>
                    <a:p>
                      <a:pPr marL="0" indent="0" algn="l"/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• Investment bankers/industry analysts</a:t>
                      </a:r>
                    </a:p>
                    <a:p>
                      <a:pPr marL="0" indent="0" algn="l"/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• Media (local, national)</a:t>
                      </a:r>
                    </a:p>
                    <a:p>
                      <a:pPr marL="0" indent="0" algn="l"/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• Annual reports, SEC filings, 10Ks</a:t>
                      </a:r>
                    </a:p>
                    <a:p>
                      <a:pPr marL="0" indent="0" algn="l"/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• Suppliers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Describe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4383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Primary Data </a:t>
            </a:r>
            <a:r>
              <a:rPr lang="en-US" b="1" dirty="0" smtClean="0">
                <a:latin typeface="Arial Narrow"/>
                <a:cs typeface="Arial Narrow"/>
              </a:rPr>
              <a:t>(continued)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598484"/>
              </p:ext>
            </p:extLst>
          </p:nvPr>
        </p:nvGraphicFramePr>
        <p:xfrm>
          <a:off x="914400" y="2077554"/>
          <a:ext cx="7467600" cy="3356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3236"/>
                <a:gridCol w="2713182"/>
                <a:gridCol w="3221182"/>
              </a:tblGrid>
              <a:tr h="3724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Generic Modes of Competition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Sample Internal Sources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Sample External Sources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2408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Image and reputation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Marketing, sales, and advertising personnel</a:t>
                      </a:r>
                    </a:p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Tracking studies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Customer perceptions, third-party studies</a:t>
                      </a:r>
                    </a:p>
                    <a:p>
                      <a:pPr marL="115888" indent="-115888"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Competitor advertising, promotion, and public relations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134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Product line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Sales, marketing, engineering personnel</a:t>
                      </a:r>
                    </a:p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Industry studies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Competitor product catalogs</a:t>
                      </a:r>
                    </a:p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Trade shows</a:t>
                      </a:r>
                    </a:p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Trade associations, press,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consultants</a:t>
                      </a:r>
                    </a:p>
                    <a:p>
                      <a:pPr algn="l"/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• Regulatory and patent filings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904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Price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Marketing,</a:t>
                      </a:r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 sales, and service personnel</a:t>
                      </a:r>
                    </a:p>
                    <a:p>
                      <a:pPr algn="l"/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• Sales force reports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Competitor price lists</a:t>
                      </a:r>
                    </a:p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Interviews with end customers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134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Selling and relationships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Sales force reports</a:t>
                      </a:r>
                    </a:p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Managerial assessments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Interviews with customers and channel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members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134"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Service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• Service personnel</a:t>
                      </a:r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 comparisons</a:t>
                      </a:r>
                    </a:p>
                    <a:p>
                      <a:pPr algn="l"/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• Comparative studies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Customer, third-party assessments</a:t>
                      </a:r>
                    </a:p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Mystery shopper reports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Describe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Internal Processes to Secure Competitive Data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Competing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Competitive intelligence system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Competitive intelligence department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Formal development of strategic plans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Gaming with multifunctional teams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Review of business lost and gained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b="1" i="1" dirty="0" smtClean="0">
                <a:latin typeface="Arial Narrow"/>
                <a:cs typeface="Arial Narrow"/>
              </a:rPr>
              <a:t>Shadow </a:t>
            </a:r>
            <a:r>
              <a:rPr lang="en-US" sz="2000" b="1" dirty="0" smtClean="0">
                <a:latin typeface="Arial Narrow"/>
                <a:cs typeface="Arial Narrow"/>
              </a:rPr>
              <a:t>system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Ethical and legal issues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136" y="1600200"/>
            <a:ext cx="200025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7196" y="1600200"/>
            <a:ext cx="7713031" cy="358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1: </a:t>
            </a:r>
            <a:r>
              <a:rPr lang="en-US" sz="2400" dirty="0">
                <a:latin typeface="Arial Narrow"/>
                <a:cs typeface="Arial Narrow"/>
              </a:rPr>
              <a:t>Marketing and the Firm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 Narrow"/>
                <a:cs typeface="Arial Narrow"/>
              </a:rPr>
              <a:t>Section </a:t>
            </a:r>
            <a:r>
              <a:rPr lang="en-US" sz="2600" b="1" dirty="0" smtClean="0">
                <a:latin typeface="Arial Narrow"/>
                <a:cs typeface="Arial Narrow"/>
              </a:rPr>
              <a:t>2:  </a:t>
            </a:r>
            <a:r>
              <a:rPr lang="en-US" sz="2600" b="1" dirty="0">
                <a:latin typeface="Arial Narrow"/>
                <a:cs typeface="Arial Narrow"/>
              </a:rPr>
              <a:t>Fundamental Insights for Strategic Marketing</a:t>
            </a:r>
            <a:endParaRPr lang="en-US" sz="2600" b="1" dirty="0" smtClean="0">
              <a:latin typeface="Arial Narrow"/>
              <a:cs typeface="Arial Narrow"/>
            </a:endParaRPr>
          </a:p>
          <a:p>
            <a:pPr marL="458788"/>
            <a:r>
              <a:rPr lang="en-US" sz="2000" dirty="0" smtClean="0">
                <a:latin typeface="Arial Narrow"/>
                <a:cs typeface="Arial Narrow"/>
              </a:rPr>
              <a:t>Chapter 3: Market Insight</a:t>
            </a:r>
          </a:p>
          <a:p>
            <a:pPr marL="458788"/>
            <a:r>
              <a:rPr lang="en-US" sz="2000" dirty="0" smtClean="0">
                <a:latin typeface="Arial Narrow"/>
                <a:cs typeface="Arial Narrow"/>
              </a:rPr>
              <a:t>Chapter 4: Customer Insight</a:t>
            </a:r>
          </a:p>
          <a:p>
            <a:pPr marL="458788"/>
            <a:r>
              <a:rPr lang="en-US" sz="2200" b="1" dirty="0" smtClean="0">
                <a:latin typeface="Arial Narrow"/>
                <a:cs typeface="Arial Narrow"/>
              </a:rPr>
              <a:t>Chapter 5: Insight about Competitors, Company, </a:t>
            </a:r>
            <a:r>
              <a:rPr lang="en-US" sz="2200" b="1" dirty="0" err="1" smtClean="0">
                <a:latin typeface="Arial Narrow"/>
                <a:cs typeface="Arial Narrow"/>
              </a:rPr>
              <a:t>Complementers</a:t>
            </a:r>
            <a:endParaRPr lang="en-US" sz="2200" b="1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Transition </a:t>
            </a:r>
            <a:r>
              <a:rPr lang="en-US" sz="2400" dirty="0">
                <a:latin typeface="Arial Narrow"/>
                <a:cs typeface="Arial Narrow"/>
              </a:rPr>
              <a:t>to Strategic Marketing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3: </a:t>
            </a:r>
            <a:r>
              <a:rPr lang="en-US" sz="2400" dirty="0">
                <a:latin typeface="Arial Narrow"/>
                <a:cs typeface="Arial Narrow"/>
              </a:rPr>
              <a:t>Strategic Marketing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4: </a:t>
            </a:r>
            <a:r>
              <a:rPr lang="en-US" sz="2400" dirty="0">
                <a:latin typeface="Arial Narrow"/>
                <a:cs typeface="Arial Narrow"/>
              </a:rPr>
              <a:t>Implementing the Market </a:t>
            </a:r>
            <a:r>
              <a:rPr lang="en-US" sz="2400" dirty="0" smtClean="0">
                <a:latin typeface="Arial Narrow"/>
                <a:cs typeface="Arial Narrow"/>
              </a:rPr>
              <a:t>Strategy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Markets Strategically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Describe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Frameworks to Describe Competitors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148840"/>
            <a:ext cx="7329962" cy="36137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0545" y="2310479"/>
            <a:ext cx="22860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Organization</a:t>
            </a:r>
          </a:p>
          <a:p>
            <a:pPr marL="346075" indent="-115888"/>
            <a:r>
              <a:rPr lang="en-US" sz="1200" b="1" dirty="0" smtClean="0">
                <a:solidFill>
                  <a:schemeClr val="tx1"/>
                </a:solidFill>
                <a:latin typeface="Arial Narrow"/>
                <a:cs typeface="Arial Narrow"/>
              </a:rPr>
              <a:t>•	Culture</a:t>
            </a:r>
          </a:p>
          <a:p>
            <a:pPr marL="346075" indent="-115888"/>
            <a:r>
              <a:rPr lang="en-US" sz="1200" b="1" dirty="0" smtClean="0">
                <a:solidFill>
                  <a:schemeClr val="tx1"/>
                </a:solidFill>
                <a:latin typeface="Arial Narrow"/>
                <a:cs typeface="Arial Narrow"/>
              </a:rPr>
              <a:t>•	Infrastructure</a:t>
            </a:r>
          </a:p>
          <a:p>
            <a:pPr marL="346075" indent="-115888"/>
            <a:r>
              <a:rPr lang="en-US" sz="1200" b="1" dirty="0" smtClean="0">
                <a:solidFill>
                  <a:schemeClr val="tx1"/>
                </a:solidFill>
                <a:latin typeface="Arial Narrow"/>
                <a:cs typeface="Arial Narrow"/>
              </a:rPr>
              <a:t>•	Processes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0545" y="4848166"/>
            <a:ext cx="2286000" cy="77724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Current Strategy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Performance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456545" y="5254559"/>
            <a:ext cx="254000" cy="158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54545" y="2767679"/>
            <a:ext cx="2057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Strengths &amp; Vulnerabilities</a:t>
            </a:r>
          </a:p>
          <a:p>
            <a:pPr marL="346075" indent="-115888"/>
            <a:r>
              <a:rPr lang="en-US" sz="1200" b="1" dirty="0" smtClean="0">
                <a:solidFill>
                  <a:schemeClr val="tx1"/>
                </a:solidFill>
                <a:latin typeface="Arial Narrow"/>
                <a:cs typeface="Arial Narrow"/>
              </a:rPr>
              <a:t>•	Assets</a:t>
            </a:r>
          </a:p>
          <a:p>
            <a:pPr marL="346075" indent="-115888"/>
            <a:r>
              <a:rPr lang="en-US" sz="1200" b="1" dirty="0" smtClean="0">
                <a:solidFill>
                  <a:schemeClr val="tx1"/>
                </a:solidFill>
                <a:latin typeface="Arial Narrow"/>
                <a:cs typeface="Arial Narrow"/>
              </a:rPr>
              <a:t>•	Capabilities and competencies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4545" y="3834479"/>
            <a:ext cx="2057400" cy="50799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Mind-Set</a:t>
            </a:r>
          </a:p>
          <a:p>
            <a:pPr marL="346075" indent="-115888"/>
            <a:r>
              <a:rPr lang="en-US" sz="1200" b="1" dirty="0" smtClean="0">
                <a:solidFill>
                  <a:schemeClr val="tx1"/>
                </a:solidFill>
                <a:latin typeface="Arial Narrow"/>
                <a:cs typeface="Arial Narrow"/>
              </a:rPr>
              <a:t>•	Assumptions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59763" y="3149834"/>
            <a:ext cx="2057400" cy="106448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Firm in the Environment</a:t>
            </a:r>
          </a:p>
          <a:p>
            <a:pPr marL="346075" indent="-115888"/>
            <a:r>
              <a:rPr lang="en-US" sz="1200" b="1" dirty="0" smtClean="0">
                <a:solidFill>
                  <a:schemeClr val="tx1"/>
                </a:solidFill>
                <a:latin typeface="Arial Narrow"/>
                <a:cs typeface="Arial Narrow"/>
              </a:rPr>
              <a:t>•	Value chain</a:t>
            </a:r>
          </a:p>
          <a:p>
            <a:pPr marL="346075" indent="-115888"/>
            <a:r>
              <a:rPr lang="en-US" sz="1200" b="1" dirty="0" smtClean="0">
                <a:solidFill>
                  <a:schemeClr val="tx1"/>
                </a:solidFill>
                <a:latin typeface="Arial Narrow"/>
                <a:cs typeface="Arial Narrow"/>
              </a:rPr>
              <a:t>•	Alliances and </a:t>
            </a:r>
            <a:br>
              <a:rPr lang="en-US" sz="1200" b="1" dirty="0" smtClean="0">
                <a:solidFill>
                  <a:schemeClr val="tx1"/>
                </a:solidFill>
                <a:latin typeface="Arial Narrow"/>
                <a:cs typeface="Arial Narrow"/>
              </a:rPr>
            </a:br>
            <a:r>
              <a:rPr lang="en-US" sz="12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special relationships</a:t>
            </a:r>
          </a:p>
          <a:p>
            <a:pPr marL="346075" indent="-115888"/>
            <a:r>
              <a:rPr lang="en-US" sz="1200" b="1" dirty="0" smtClean="0">
                <a:solidFill>
                  <a:schemeClr val="tx1"/>
                </a:solidFill>
                <a:latin typeface="Arial Narrow"/>
                <a:cs typeface="Arial Narrow"/>
              </a:rPr>
              <a:t>•	Networks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774284" y="4036522"/>
            <a:ext cx="1623287" cy="158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</p:cNvCxnSpPr>
          <p:nvPr/>
        </p:nvCxnSpPr>
        <p:spPr>
          <a:xfrm>
            <a:off x="3211945" y="3224879"/>
            <a:ext cx="909782" cy="162408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</p:cNvCxnSpPr>
          <p:nvPr/>
        </p:nvCxnSpPr>
        <p:spPr>
          <a:xfrm>
            <a:off x="3211945" y="4088478"/>
            <a:ext cx="598055" cy="75968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1"/>
          </p:cNvCxnSpPr>
          <p:nvPr/>
        </p:nvCxnSpPr>
        <p:spPr>
          <a:xfrm rot="10800000" flipV="1">
            <a:off x="5126183" y="3682078"/>
            <a:ext cx="833581" cy="116608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43722" y="5943600"/>
            <a:ext cx="2286000" cy="35005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Future Strategy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14400" y="5943600"/>
            <a:ext cx="2526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00" dirty="0" smtClean="0">
                <a:latin typeface="Arial Narrow"/>
                <a:cs typeface="Arial Narrow"/>
              </a:rPr>
              <a:t>Source: L. Fahey, </a:t>
            </a:r>
            <a:r>
              <a:rPr lang="en-US" sz="1000" i="1" dirty="0" smtClean="0">
                <a:latin typeface="Arial Narrow"/>
                <a:cs typeface="Arial Narrow"/>
              </a:rPr>
              <a:t>Outwitting, Outmaneuvering and Outperforming Competitors, New York: Wiley, 1999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Describe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The Value Chain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939637" y="2286000"/>
          <a:ext cx="5380180" cy="200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036"/>
                <a:gridCol w="1076036"/>
                <a:gridCol w="1076036"/>
                <a:gridCol w="1076036"/>
                <a:gridCol w="1076036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Infrastructure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Human resource management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Product and process development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Procurement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Inbound logistics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Production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Outbound logistics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Sales and marketing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Service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Isosceles Triangle 19"/>
          <p:cNvSpPr/>
          <p:nvPr/>
        </p:nvSpPr>
        <p:spPr>
          <a:xfrm rot="5400000">
            <a:off x="7004858" y="2600960"/>
            <a:ext cx="2001518" cy="137160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008000"/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4400" y="2771097"/>
            <a:ext cx="982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Supporting</a:t>
            </a:r>
          </a:p>
          <a:p>
            <a:r>
              <a:rPr lang="en-US" sz="1400" b="1" dirty="0" smtClean="0">
                <a:latin typeface="Arial Narrow"/>
                <a:cs typeface="Arial Narrow"/>
              </a:rPr>
              <a:t>activities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957114" y="3764299"/>
            <a:ext cx="814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Primary</a:t>
            </a:r>
          </a:p>
          <a:p>
            <a:r>
              <a:rPr lang="en-US" sz="1400" b="1" dirty="0" smtClean="0">
                <a:latin typeface="Arial Narrow"/>
                <a:cs typeface="Arial Narrow"/>
              </a:rPr>
              <a:t>activities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Describe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The Value Chain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Where does the competitor have a cost advantage?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Where is the competitor at a cost disadvantage?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Where does the competitor have a value advantage?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Where is the competitor at a value disadvantage?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Describe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4383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Illustration</a:t>
            </a:r>
            <a:endParaRPr lang="en-US" b="1" dirty="0" smtClean="0">
              <a:latin typeface="Arial Narrow"/>
              <a:cs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288139"/>
              </p:ext>
            </p:extLst>
          </p:nvPr>
        </p:nvGraphicFramePr>
        <p:xfrm>
          <a:off x="914399" y="2077554"/>
          <a:ext cx="7324384" cy="3999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2192"/>
                <a:gridCol w="3662192"/>
              </a:tblGrid>
              <a:tr h="37240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Indicators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Inferences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117475" indent="-117475" algn="l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Hired new </a:t>
                      </a:r>
                      <a:r>
                        <a:rPr lang="en-US" sz="1400" b="1" i="1" dirty="0" smtClean="0">
                          <a:latin typeface="Arial Narrow"/>
                          <a:cs typeface="Arial Narrow"/>
                        </a:rPr>
                        <a:t>customer service </a:t>
                      </a: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manager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Competitor is going to upgrade service quality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Reorganized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customer support and service (CSS)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Initial confirmation</a:t>
                      </a: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 of alerting signal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CSS now reports to VP of marketing (versus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sales)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Signals increased importance of service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Initiating new training programs for sales force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Enhancing service for all key customer segments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Emphasizes customer service in advertising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Service seen as valuable to attract, retain, and grow customers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CEO comments: “Customers expect quality in services as well as in the product”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Service is becoming part of the competitor’s mind-set</a:t>
                      </a: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 — will be institutionalized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Customer to our salesperson: “ABC is now doing things for us they never did before”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Confirms competitor is</a:t>
                      </a: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 institutionalizing and leveraging service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93" y="1600200"/>
            <a:ext cx="8228287" cy="4216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Identify: Who are our competitors today? Who will they be tomorrow?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Describe: What are our competitors’ capabilities and difficulties?</a:t>
            </a:r>
          </a:p>
          <a:p>
            <a:pPr marL="682625" indent="-223838" defTabSz="454025">
              <a:tabLst>
                <a:tab pos="1825625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Evaluate: What are our competitors’ strategic options?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490663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Project: What do we expect our competitors to do? </a:t>
            </a:r>
            <a:br>
              <a:rPr lang="en-US" dirty="0" smtClean="0">
                <a:latin typeface="Arial Narrow"/>
                <a:cs typeface="Arial Narrow"/>
              </a:rPr>
            </a:br>
            <a:r>
              <a:rPr lang="en-US" dirty="0" smtClean="0">
                <a:latin typeface="Arial Narrow"/>
                <a:cs typeface="Arial Narrow"/>
              </a:rPr>
              <a:t>	In the short term? Medium term? Long term?</a:t>
            </a:r>
          </a:p>
          <a:p>
            <a:pPr marL="682625" indent="-223838" defTabSz="454025">
              <a:spcBef>
                <a:spcPts val="1200"/>
              </a:spcBef>
              <a:tabLst>
                <a:tab pos="1490663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490663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Manage: How can we get our competitors to do what we want them to do?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487843" y="2871129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486255" y="3575889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484667" y="4292783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489431" y="5310923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Evaluate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4383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Competitive Assessment Analysis</a:t>
            </a:r>
            <a:endParaRPr lang="en-US" b="1" dirty="0" smtClean="0">
              <a:latin typeface="Arial Narrow"/>
              <a:cs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95462"/>
              </p:ext>
            </p:extLst>
          </p:nvPr>
        </p:nvGraphicFramePr>
        <p:xfrm>
          <a:off x="914399" y="2077554"/>
          <a:ext cx="7710056" cy="3775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912"/>
                <a:gridCol w="1001141"/>
                <a:gridCol w="1118673"/>
                <a:gridCol w="1022602"/>
                <a:gridCol w="1131455"/>
                <a:gridCol w="1027545"/>
                <a:gridCol w="1073728"/>
              </a:tblGrid>
              <a:tr h="518160">
                <a:tc rowSpan="2">
                  <a:txBody>
                    <a:bodyPr/>
                    <a:lstStyle/>
                    <a:p>
                      <a:pPr marL="1588" indent="-1588"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Requirements: needs, benefits,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values</a:t>
                      </a:r>
                    </a:p>
                    <a:p>
                      <a:pPr marL="1588" indent="-1588" algn="l"/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Importance Rank</a:t>
                      </a:r>
                    </a:p>
                    <a:p>
                      <a:pPr algn="ctr"/>
                      <a:r>
                        <a:rPr lang="en-US" sz="18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lang="en-US" sz="18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Necessary Capabilities / Resources</a:t>
                      </a:r>
                    </a:p>
                    <a:p>
                      <a:pPr algn="ctr"/>
                      <a:r>
                        <a:rPr lang="en-US" sz="18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lang="en-US" sz="18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 vMerge="1">
                  <a:txBody>
                    <a:bodyPr/>
                    <a:lstStyle/>
                    <a:p>
                      <a:pPr marL="1588" indent="-1588" algn="l"/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Efficient Manufacturing</a:t>
                      </a:r>
                      <a:r>
                        <a:rPr lang="en-US" sz="1300" b="1" i="0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System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Good Distribution System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Just-in-Time Delivery Systems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Well-Funded R&amp;D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Access to Low Cost Materials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1588" indent="-1588" algn="l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Easy product availability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Arial Narrow"/>
                          <a:cs typeface="Arial Narrow"/>
                        </a:rPr>
                        <a:t>*</a:t>
                      </a:r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Arial Narrow"/>
                          <a:cs typeface="Arial Narrow"/>
                        </a:rPr>
                        <a:t>*</a:t>
                      </a:r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24">
                <a:tc>
                  <a:txBody>
                    <a:bodyPr/>
                    <a:lstStyle/>
                    <a:p>
                      <a:pPr marL="1588" indent="-1588" algn="l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Low prices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Arial Narrow"/>
                          <a:cs typeface="Arial Narrow"/>
                        </a:rPr>
                        <a:t>*</a:t>
                      </a:r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Arial Narrow"/>
                          <a:cs typeface="Arial Narrow"/>
                        </a:rPr>
                        <a:t>*</a:t>
                      </a:r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64">
                <a:tc>
                  <a:txBody>
                    <a:bodyPr/>
                    <a:lstStyle/>
                    <a:p>
                      <a:pPr marL="1588" indent="-1588" algn="l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Low inventories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Arial Narrow"/>
                          <a:cs typeface="Arial Narrow"/>
                        </a:rPr>
                        <a:t>*</a:t>
                      </a:r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64">
                <a:tc>
                  <a:txBody>
                    <a:bodyPr/>
                    <a:lstStyle/>
                    <a:p>
                      <a:pPr marL="1588" indent="-1588" algn="l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Access to cutting-edge technology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Arial Narrow"/>
                          <a:cs typeface="Arial Narrow"/>
                        </a:rPr>
                        <a:t>*</a:t>
                      </a:r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64">
                <a:tc>
                  <a:txBody>
                    <a:bodyPr/>
                    <a:lstStyle/>
                    <a:p>
                      <a:pPr marL="1588" indent="-1588" algn="l"/>
                      <a:r>
                        <a:rPr lang="en-US" sz="1400" b="0" i="1" dirty="0" smtClean="0">
                          <a:latin typeface="Arial Narrow"/>
                          <a:cs typeface="Arial Narrow"/>
                        </a:rPr>
                        <a:t>Etc</a:t>
                      </a: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.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Evaluate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Three Questions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Relevance — Do we have the capability/resource?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Superiority — Is our capability/resource superior to competition?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Sustainability — Would it be difficult for competitors to catch up with us?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Evaluate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4383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Competitive Assessment Analysis</a:t>
            </a:r>
            <a:endParaRPr lang="en-US" b="1" dirty="0" smtClean="0">
              <a:latin typeface="Arial Narrow"/>
              <a:cs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61436"/>
              </p:ext>
            </p:extLst>
          </p:nvPr>
        </p:nvGraphicFramePr>
        <p:xfrm>
          <a:off x="914399" y="2077554"/>
          <a:ext cx="7710056" cy="3611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912"/>
                <a:gridCol w="1001141"/>
                <a:gridCol w="1118673"/>
                <a:gridCol w="1022602"/>
                <a:gridCol w="1131455"/>
                <a:gridCol w="1027545"/>
                <a:gridCol w="1073728"/>
              </a:tblGrid>
              <a:tr h="518160">
                <a:tc rowSpan="2">
                  <a:txBody>
                    <a:bodyPr/>
                    <a:lstStyle/>
                    <a:p>
                      <a:pPr marL="1588" indent="-1588"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Requirements: needs, benefits,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values</a:t>
                      </a:r>
                    </a:p>
                    <a:p>
                      <a:pPr marL="1588" indent="-1588" algn="l"/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Importance Rank</a:t>
                      </a:r>
                    </a:p>
                    <a:p>
                      <a:pPr algn="ctr"/>
                      <a:r>
                        <a:rPr lang="en-US" sz="18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lang="en-US" sz="18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Necessary Capabilities / Resources</a:t>
                      </a:r>
                    </a:p>
                    <a:p>
                      <a:pPr algn="ctr"/>
                      <a:r>
                        <a:rPr lang="en-US" sz="18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lang="en-US" sz="18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 vMerge="1">
                  <a:txBody>
                    <a:bodyPr/>
                    <a:lstStyle/>
                    <a:p>
                      <a:pPr marL="1588" indent="-1588" algn="l"/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Efficient Manufacturing</a:t>
                      </a:r>
                      <a:r>
                        <a:rPr lang="en-US" sz="1300" b="1" i="0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System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Good Distribution System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Just-in-Time Delivery Systems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Well-Funded R&amp;D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Access to Low Cost Materials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1588" indent="-1588" algn="l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Easy product availability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latin typeface="Arial Narrow"/>
                          <a:cs typeface="Arial Narrow"/>
                        </a:rPr>
                        <a:t>* YN</a:t>
                      </a:r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latin typeface="Arial Narrow"/>
                          <a:cs typeface="Arial Narrow"/>
                        </a:rPr>
                        <a:t>* YYY</a:t>
                      </a:r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24">
                <a:tc>
                  <a:txBody>
                    <a:bodyPr/>
                    <a:lstStyle/>
                    <a:p>
                      <a:pPr marL="1588" indent="-1588" algn="l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Low prices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latin typeface="Arial Narrow"/>
                          <a:cs typeface="Arial Narrow"/>
                        </a:rPr>
                        <a:t>* YN</a:t>
                      </a:r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latin typeface="Arial Narrow"/>
                          <a:cs typeface="Arial Narrow"/>
                        </a:rPr>
                        <a:t>* YYN</a:t>
                      </a:r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64">
                <a:tc>
                  <a:txBody>
                    <a:bodyPr/>
                    <a:lstStyle/>
                    <a:p>
                      <a:pPr marL="1588" indent="-1588" algn="l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Low inventories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latin typeface="Arial Narrow"/>
                          <a:cs typeface="Arial Narrow"/>
                        </a:rPr>
                        <a:t>* N</a:t>
                      </a:r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64">
                <a:tc>
                  <a:txBody>
                    <a:bodyPr/>
                    <a:lstStyle/>
                    <a:p>
                      <a:pPr marL="1588" indent="-1588" algn="l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Access to cutting-edge technology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latin typeface="Arial Narrow"/>
                          <a:cs typeface="Arial Narrow"/>
                        </a:rPr>
                        <a:t>* YYN</a:t>
                      </a:r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64">
                <a:tc>
                  <a:txBody>
                    <a:bodyPr/>
                    <a:lstStyle/>
                    <a:p>
                      <a:pPr marL="1588" indent="-1588" algn="l"/>
                      <a:r>
                        <a:rPr lang="en-US" sz="1400" b="0" i="1" dirty="0" smtClean="0">
                          <a:latin typeface="Arial Narrow"/>
                          <a:cs typeface="Arial Narrow"/>
                        </a:rPr>
                        <a:t>Etc</a:t>
                      </a: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.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93" y="1600200"/>
            <a:ext cx="8228287" cy="4216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Identify: Who are our competitors today? Who will they be tomorrow?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Describe: What are our competitors’ capabilities and difficulties?</a:t>
            </a:r>
          </a:p>
          <a:p>
            <a:pPr marL="682625" indent="-223838" defTabSz="454025">
              <a:tabLst>
                <a:tab pos="1825625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Evaluate: What are our competitors’ strategic options?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490663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Project: What do we expect our competitors to do? 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b="1" dirty="0" smtClean="0">
                <a:latin typeface="Arial Narrow"/>
                <a:cs typeface="Arial Narrow"/>
              </a:rPr>
              <a:t>	In the short term? Medium term? Long term?</a:t>
            </a:r>
          </a:p>
          <a:p>
            <a:pPr marL="682625" indent="-223838" defTabSz="454025">
              <a:spcBef>
                <a:spcPts val="1200"/>
              </a:spcBef>
              <a:tabLst>
                <a:tab pos="1490663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490663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Manage: How can we get our competitors to do what we want them to do?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487843" y="2871129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486255" y="3575889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484667" y="4281545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489431" y="5299685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93" y="1600200"/>
            <a:ext cx="8228287" cy="4216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Identify: Who are our competitors today? Who will they be tomorrow?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Describe: What are our competitors’ capabilities and difficulties?</a:t>
            </a:r>
          </a:p>
          <a:p>
            <a:pPr marL="682625" indent="-223838" defTabSz="454025">
              <a:tabLst>
                <a:tab pos="1825625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Evaluate: What are our competitors’ strategic options?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490663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Project: What do we expect our competitors to do? </a:t>
            </a:r>
            <a:br>
              <a:rPr lang="en-US" dirty="0" smtClean="0">
                <a:latin typeface="Arial Narrow"/>
                <a:cs typeface="Arial Narrow"/>
              </a:rPr>
            </a:br>
            <a:r>
              <a:rPr lang="en-US" dirty="0" smtClean="0">
                <a:latin typeface="Arial Narrow"/>
                <a:cs typeface="Arial Narrow"/>
              </a:rPr>
              <a:t>	In the short term? Medium term? Long term?</a:t>
            </a:r>
          </a:p>
          <a:p>
            <a:pPr marL="682625" indent="-223838" defTabSz="454025">
              <a:spcBef>
                <a:spcPts val="1200"/>
              </a:spcBef>
              <a:tabLst>
                <a:tab pos="1490663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490663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Manage: How can we get our competitors to do what we want them to do?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487843" y="2871129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486255" y="3575889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484667" y="4281545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489431" y="5299685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057400"/>
            <a:ext cx="6881109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5</a:t>
            </a:r>
          </a:p>
          <a:p>
            <a:pPr rtl="0">
              <a:spcBef>
                <a:spcPts val="1800"/>
              </a:spcBef>
            </a:pP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Insight about Competitors, Company, </a:t>
            </a:r>
            <a:r>
              <a:rPr lang="en-US" sz="4800" kern="1200" dirty="0" err="1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Complementers</a:t>
            </a:r>
            <a:endParaRPr lang="en-US" sz="4800" kern="12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Manage 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03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Signaling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Preemptive signals</a:t>
            </a:r>
            <a:r>
              <a:rPr lang="en-US" sz="1600" b="1" dirty="0" smtClean="0">
                <a:latin typeface="Arial Narrow"/>
                <a:cs typeface="Arial Narrow"/>
              </a:rPr>
              <a:t> </a:t>
            </a:r>
          </a:p>
          <a:p>
            <a:pPr marL="973138" lvl="1" indent="-285750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suggests how competitors should behave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Tit-for-tat signals</a:t>
            </a:r>
          </a:p>
          <a:p>
            <a:pPr marL="1030288" lvl="1" indent="-342900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 </a:t>
            </a:r>
            <a:r>
              <a:rPr lang="en-US" sz="1600" b="1" dirty="0" smtClean="0">
                <a:latin typeface="Arial Narrow"/>
                <a:cs typeface="Arial Narrow"/>
              </a:rPr>
              <a:t>prohibits competitor gains; matches action</a:t>
            </a:r>
          </a:p>
          <a:p>
            <a:pPr marL="461963" indent="-2317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Warning signals</a:t>
            </a:r>
            <a:endParaRPr lang="en-US" sz="1600" b="1" dirty="0" smtClean="0">
              <a:latin typeface="Arial Narrow"/>
              <a:cs typeface="Arial Narrow"/>
            </a:endParaRPr>
          </a:p>
          <a:p>
            <a:pPr marL="973138" lvl="1" indent="-285750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 preannounces response to possible competitor actions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93" y="1600200"/>
            <a:ext cx="8228287" cy="4539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Identify: Who are our competitors today? Who will they be tomorrow?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Describe: What are our competitors’ capabilities and difficulties?</a:t>
            </a:r>
          </a:p>
          <a:p>
            <a:pPr marL="682625" indent="-223838" defTabSz="454025">
              <a:tabLst>
                <a:tab pos="1825625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Evaluate: What are our competitors’ strategic options?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490663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Project: What do we expect our competitors to do? 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b="1" dirty="0" smtClean="0">
                <a:latin typeface="Arial Narrow"/>
                <a:cs typeface="Arial Narrow"/>
              </a:rPr>
              <a:t>	In the short term? Medium term? Long term?</a:t>
            </a:r>
          </a:p>
          <a:p>
            <a:pPr marL="682625" indent="-223838" defTabSz="454025">
              <a:spcBef>
                <a:spcPts val="1200"/>
              </a:spcBef>
              <a:tabLst>
                <a:tab pos="1490663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490663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Manage: How can we get our competitors to do what we want them to do?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487843" y="2902617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486255" y="3704988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484667" y="4450223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489431" y="5531339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Complementers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93" y="1600200"/>
            <a:ext cx="822828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Definition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Types of </a:t>
            </a:r>
            <a:r>
              <a:rPr lang="en-US" sz="2000" b="1" dirty="0" err="1" smtClean="0">
                <a:latin typeface="Arial Narrow"/>
                <a:cs typeface="Arial Narrow"/>
              </a:rPr>
              <a:t>complementer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Complementers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93" y="1600200"/>
            <a:ext cx="8228287" cy="4262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Definition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Any organization whose activities impact firm sales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latin typeface="Arial Narrow"/>
                <a:cs typeface="Arial Narrow"/>
              </a:rPr>
              <a:t>Types of </a:t>
            </a:r>
            <a:r>
              <a:rPr lang="en-US" sz="2400" b="1" dirty="0" err="1" smtClean="0">
                <a:latin typeface="Arial Narrow"/>
                <a:cs typeface="Arial Narrow"/>
              </a:rPr>
              <a:t>Complementer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Independent organizations</a:t>
            </a:r>
          </a:p>
          <a:p>
            <a:pPr marL="90646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customers</a:t>
            </a:r>
          </a:p>
          <a:p>
            <a:pPr marL="90646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suppliers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Competitors</a:t>
            </a:r>
          </a:p>
          <a:p>
            <a:pPr marL="90646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strong </a:t>
            </a:r>
            <a:r>
              <a:rPr lang="en-US" b="1" dirty="0" err="1" smtClean="0">
                <a:latin typeface="Arial Narrow"/>
                <a:cs typeface="Arial Narrow"/>
              </a:rPr>
              <a:t>complementarity</a:t>
            </a:r>
            <a:endParaRPr lang="en-US" b="1" dirty="0" smtClean="0">
              <a:latin typeface="Arial Narrow"/>
              <a:cs typeface="Arial Narrow"/>
            </a:endParaRPr>
          </a:p>
          <a:p>
            <a:pPr marL="90646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weak </a:t>
            </a:r>
            <a:r>
              <a:rPr lang="en-US" b="1" dirty="0" err="1" smtClean="0">
                <a:latin typeface="Arial Narrow"/>
                <a:cs typeface="Arial Narrow"/>
              </a:rPr>
              <a:t>complementarity</a:t>
            </a:r>
            <a:endParaRPr lang="en-US" b="1" dirty="0" smtClean="0">
              <a:latin typeface="Arial Narrow"/>
              <a:cs typeface="Arial Narrow"/>
            </a:endParaRPr>
          </a:p>
          <a:p>
            <a:pPr marL="90646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unwelcome </a:t>
            </a:r>
            <a:r>
              <a:rPr lang="en-US" b="1" dirty="0" err="1" smtClean="0">
                <a:latin typeface="Arial Narrow"/>
                <a:cs typeface="Arial Narrow"/>
              </a:rPr>
              <a:t>complementarity</a:t>
            </a:r>
            <a:endParaRPr lang="en-US" b="1" dirty="0" smtClean="0"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Complementers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 descr="apple vs goo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80" y="3333750"/>
            <a:ext cx="3467100" cy="2349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399" y="1600200"/>
            <a:ext cx="776911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Class Discussion</a:t>
            </a:r>
          </a:p>
          <a:p>
            <a:pPr marL="454025" indent="-227013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Compare Apple’s and Google’s approach to </a:t>
            </a:r>
            <a:r>
              <a:rPr lang="en-US" sz="2000" b="1" dirty="0" err="1" smtClean="0">
                <a:latin typeface="Arial Narrow"/>
                <a:cs typeface="Arial Narrow"/>
              </a:rPr>
              <a:t>smartphones</a:t>
            </a:r>
            <a:r>
              <a:rPr lang="en-US" sz="2000" b="1" dirty="0" smtClean="0">
                <a:latin typeface="Arial Narrow"/>
                <a:cs typeface="Arial Narrow"/>
              </a:rPr>
              <a:t>.</a:t>
            </a:r>
          </a:p>
          <a:p>
            <a:pPr marL="454025" indent="-227013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Discuss competitor and </a:t>
            </a:r>
            <a:r>
              <a:rPr lang="en-US" sz="2000" b="1" dirty="0" err="1" smtClean="0">
                <a:latin typeface="Arial Narrow"/>
                <a:cs typeface="Arial Narrow"/>
              </a:rPr>
              <a:t>complementer</a:t>
            </a:r>
            <a:r>
              <a:rPr lang="en-US" sz="2000" b="1" dirty="0" smtClean="0">
                <a:latin typeface="Arial Narrow"/>
                <a:cs typeface="Arial Narrow"/>
              </a:rPr>
              <a:t> relationships.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152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Complementers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93" y="1600200"/>
            <a:ext cx="822828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Definition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Types of </a:t>
            </a:r>
            <a:r>
              <a:rPr lang="en-US" sz="2000" b="1" dirty="0" err="1" smtClean="0">
                <a:latin typeface="Arial Narrow"/>
                <a:cs typeface="Arial Narrow"/>
              </a:rPr>
              <a:t>complementer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599" y="1600200"/>
            <a:ext cx="6989913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5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rial Narrow"/>
                <a:cs typeface="Arial Narrow"/>
              </a:rPr>
              <a:t>Insight about Competitors, Company, </a:t>
            </a:r>
            <a:r>
              <a:rPr lang="en-US" sz="4800" dirty="0" err="1" smtClean="0">
                <a:latin typeface="Arial Narrow"/>
                <a:cs typeface="Arial Narrow"/>
              </a:rPr>
              <a:t>Complementers</a:t>
            </a:r>
            <a:endParaRPr lang="en-US" sz="4800" dirty="0" smtClean="0">
              <a:latin typeface="Arial Narrow"/>
              <a:cs typeface="Arial Narrow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9" name="Picture 18" descr="TVM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CMF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MM21c 2015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 descr="TVM Cover 4th edition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Chapter Roadmap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65790"/>
              </p:ext>
            </p:extLst>
          </p:nvPr>
        </p:nvGraphicFramePr>
        <p:xfrm>
          <a:off x="574294" y="1584982"/>
          <a:ext cx="8129118" cy="253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853"/>
                <a:gridCol w="1354853"/>
                <a:gridCol w="1354853"/>
                <a:gridCol w="1354853"/>
                <a:gridCol w="1354853"/>
                <a:gridCol w="1354853"/>
              </a:tblGrid>
              <a:tr h="370840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Competitors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Developing </a:t>
                      </a:r>
                      <a:b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Competitive Insight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Identify Competitors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Describe Competitors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Evaluate Competitors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Project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0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Competitor Actions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Manage Competitors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Structure of Competition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Competitive Dynamics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The Firm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as Competitor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Collecting Competitor Data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Competitive Data Sources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Processes to Secure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Competitive Data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Frameworks to Describe Competitors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Putting It All Together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Competitor Assessment Analysis (CAA)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48817"/>
              </p:ext>
            </p:extLst>
          </p:nvPr>
        </p:nvGraphicFramePr>
        <p:xfrm>
          <a:off x="574294" y="4582160"/>
          <a:ext cx="325164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64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The Company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Company Assessment Analysis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039763"/>
              </p:ext>
            </p:extLst>
          </p:nvPr>
        </p:nvGraphicFramePr>
        <p:xfrm>
          <a:off x="5451764" y="4582160"/>
          <a:ext cx="3251648" cy="84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64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Complementers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Independent Organizations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Competitors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46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Fundamental Business Model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600200"/>
            <a:ext cx="3657600" cy="347472"/>
          </a:xfrm>
          <a:prstGeom prst="rect">
            <a:avLst/>
          </a:prstGeom>
          <a:solidFill>
            <a:srgbClr val="17375E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Shareholder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262433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Organizational 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Survival, Growth</a:t>
            </a:r>
            <a:endParaRPr lang="en-US" dirty="0" smtClean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934759"/>
            <a:ext cx="3657600" cy="34747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Current, Potential 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Profits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04107"/>
            <a:ext cx="3657600" cy="3474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latin typeface="Arial Narrow"/>
                <a:cs typeface="Arial Narrow"/>
              </a:rPr>
              <a:t>Attract, Retain, </a:t>
            </a:r>
            <a:r>
              <a:rPr lang="en-US" dirty="0" smtClean="0">
                <a:latin typeface="Arial Narrow"/>
                <a:cs typeface="Arial Narrow"/>
              </a:rPr>
              <a:t>Grow </a:t>
            </a:r>
            <a:r>
              <a:rPr lang="en-US" dirty="0" smtClean="0">
                <a:latin typeface="Arial Narrow"/>
                <a:cs typeface="Arial Narrow"/>
              </a:rPr>
              <a:t>Customers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4279413"/>
            <a:ext cx="3657600" cy="34747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Customer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951740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Company</a:t>
            </a:r>
          </a:p>
        </p:txBody>
      </p:sp>
      <p:cxnSp>
        <p:nvCxnSpPr>
          <p:cNvPr id="11" name="Straight Arrow Connector 10"/>
          <p:cNvCxnSpPr>
            <a:stCxn id="10" idx="0"/>
            <a:endCxn id="9" idx="2"/>
          </p:cNvCxnSpPr>
          <p:nvPr/>
        </p:nvCxnSpPr>
        <p:spPr>
          <a:xfrm rot="5400000" flipH="1" flipV="1">
            <a:off x="4409573" y="4789313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407985" y="411619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406397" y="3443864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404809" y="2771537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403221" y="209921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6428" y="3799179"/>
            <a:ext cx="1446701" cy="66995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sp>
        <p:nvSpPr>
          <p:cNvPr id="17" name="Oval 16"/>
          <p:cNvSpPr/>
          <p:nvPr/>
        </p:nvSpPr>
        <p:spPr>
          <a:xfrm>
            <a:off x="7079106" y="3113379"/>
            <a:ext cx="1424813" cy="6644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cxnSp>
        <p:nvCxnSpPr>
          <p:cNvPr id="18" name="Straight Arrow Connector 17"/>
          <p:cNvCxnSpPr>
            <a:stCxn id="16" idx="6"/>
            <a:endCxn id="8" idx="1"/>
          </p:cNvCxnSpPr>
          <p:nvPr/>
        </p:nvCxnSpPr>
        <p:spPr>
          <a:xfrm flipV="1">
            <a:off x="2183129" y="3777843"/>
            <a:ext cx="560071" cy="356312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6400802" y="3445611"/>
            <a:ext cx="678304" cy="35356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Insight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about Competitors,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Company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Complementers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32675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Key Topics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Competitors</a:t>
            </a:r>
          </a:p>
          <a:p>
            <a:pPr marL="914400" indent="-223838" defTabSz="454025"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cannot </a:t>
            </a:r>
            <a:r>
              <a:rPr lang="en-US" b="1" dirty="0">
                <a:latin typeface="Arial Narrow"/>
                <a:cs typeface="Arial Narrow"/>
              </a:rPr>
              <a:t>do </a:t>
            </a:r>
            <a:endParaRPr lang="en-US" b="1" dirty="0" smtClean="0">
              <a:latin typeface="Arial Narrow"/>
              <a:cs typeface="Arial Narrow"/>
            </a:endParaRPr>
          </a:p>
          <a:p>
            <a:pPr marL="914400" indent="-223838" defTabSz="454025"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will </a:t>
            </a:r>
            <a:r>
              <a:rPr lang="en-US" b="1" dirty="0">
                <a:latin typeface="Arial Narrow"/>
                <a:cs typeface="Arial Narrow"/>
              </a:rPr>
              <a:t>not do</a:t>
            </a:r>
          </a:p>
          <a:p>
            <a:pPr marL="914400" indent="-223838" defTabSz="454025"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will </a:t>
            </a:r>
            <a:r>
              <a:rPr lang="en-US" b="1" dirty="0">
                <a:latin typeface="Arial Narrow"/>
                <a:cs typeface="Arial Narrow"/>
              </a:rPr>
              <a:t>be disadvantaged if they do</a:t>
            </a:r>
            <a:endParaRPr lang="en-US" b="1" dirty="0" smtClean="0">
              <a:latin typeface="Arial Narrow"/>
              <a:cs typeface="Arial Narrow"/>
            </a:endParaRP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b="1" dirty="0" err="1" smtClean="0">
                <a:latin typeface="Arial Narrow"/>
                <a:cs typeface="Arial Narrow"/>
              </a:rPr>
              <a:t>Complementers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914400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•	Any </a:t>
            </a:r>
            <a:r>
              <a:rPr lang="en-US" b="1" dirty="0">
                <a:solidFill>
                  <a:srgbClr val="000000"/>
                </a:solidFill>
                <a:latin typeface="Arial Narrow"/>
                <a:cs typeface="Arial Narrow"/>
              </a:rPr>
              <a:t>organization whose actions affect firm sales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6" name="Picture 5" descr="samsung vs ap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28" y="1600200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93" y="1600200"/>
            <a:ext cx="8228287" cy="4539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Identify: Who are our competitors today? Who will they be tomorrow?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Describe: What are our competitors’ capabilities and difficulties?</a:t>
            </a:r>
          </a:p>
          <a:p>
            <a:pPr marL="682625" indent="-223838" defTabSz="454025">
              <a:tabLst>
                <a:tab pos="1825625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Evaluate: What are our competitors’ strategic options?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490663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Project: What do we expect our competitors to do? 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b="1" dirty="0" smtClean="0">
                <a:latin typeface="Arial Narrow"/>
                <a:cs typeface="Arial Narrow"/>
              </a:rPr>
              <a:t>	In the short term? Medium term? Long term?</a:t>
            </a:r>
          </a:p>
          <a:p>
            <a:pPr marL="682625" indent="-223838" defTabSz="454025">
              <a:spcBef>
                <a:spcPts val="1200"/>
              </a:spcBef>
              <a:tabLst>
                <a:tab pos="1490663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490663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Manage: How can we get our competitors to do what we want them to do?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487843" y="2902617"/>
            <a:ext cx="324594" cy="1588"/>
          </a:xfrm>
          <a:prstGeom prst="straightConnector1">
            <a:avLst/>
          </a:prstGeom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486255" y="3704988"/>
            <a:ext cx="324594" cy="1588"/>
          </a:xfrm>
          <a:prstGeom prst="straightConnector1">
            <a:avLst/>
          </a:prstGeom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484667" y="4450223"/>
            <a:ext cx="324594" cy="1588"/>
          </a:xfrm>
          <a:prstGeom prst="straightConnector1">
            <a:avLst/>
          </a:prstGeom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489431" y="5531339"/>
            <a:ext cx="324594" cy="1588"/>
          </a:xfrm>
          <a:prstGeom prst="straightConnector1">
            <a:avLst/>
          </a:prstGeom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193" y="1600200"/>
            <a:ext cx="8228287" cy="4216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Identify: Who are our competitors today? Who will they be tomorrow?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Describe: What are our competitors’ capabilities and difficulties?</a:t>
            </a:r>
          </a:p>
          <a:p>
            <a:pPr marL="682625" indent="-223838" defTabSz="454025">
              <a:tabLst>
                <a:tab pos="1825625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Evaluate: What are our competitors’ strategic options?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490663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Project: What do we expect our competitors to do? </a:t>
            </a:r>
            <a:br>
              <a:rPr lang="en-US" dirty="0" smtClean="0">
                <a:latin typeface="Arial Narrow"/>
                <a:cs typeface="Arial Narrow"/>
              </a:rPr>
            </a:br>
            <a:r>
              <a:rPr lang="en-US" dirty="0" smtClean="0">
                <a:latin typeface="Arial Narrow"/>
                <a:cs typeface="Arial Narrow"/>
              </a:rPr>
              <a:t>	In the short term? Medium term? Long term?</a:t>
            </a:r>
          </a:p>
          <a:p>
            <a:pPr marL="682625" indent="-223838" defTabSz="454025">
              <a:spcBef>
                <a:spcPts val="1200"/>
              </a:spcBef>
              <a:tabLst>
                <a:tab pos="1490663" algn="l"/>
              </a:tabLst>
            </a:pP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tabLst>
                <a:tab pos="1490663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Manage: How can we get our competitors to do what we want them to do?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487843" y="2902617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486255" y="3642012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484667" y="4324271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489431" y="5342411"/>
            <a:ext cx="324594" cy="1588"/>
          </a:xfrm>
          <a:prstGeom prst="straightConnector1">
            <a:avLst/>
          </a:prstGeom>
          <a:ln w="50800" cap="flat" cmpd="sng" algn="ctr">
            <a:solidFill>
              <a:srgbClr val="E46C0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Competitors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7329962" cy="237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31875" indent="-1031875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Identify:	Who Are Our Competitors Today? </a:t>
            </a:r>
            <a:br>
              <a:rPr lang="en-US" sz="2400" b="1" dirty="0" smtClean="0">
                <a:latin typeface="Arial Narrow"/>
                <a:cs typeface="Arial Narrow"/>
              </a:rPr>
            </a:br>
            <a:r>
              <a:rPr lang="en-US" sz="2400" b="1" dirty="0" smtClean="0">
                <a:latin typeface="Arial Narrow"/>
                <a:cs typeface="Arial Narrow"/>
              </a:rPr>
              <a:t>Who Will They Be Tomorrow?</a:t>
            </a:r>
          </a:p>
          <a:p>
            <a:pPr marL="465138" indent="-2333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Structure of competition</a:t>
            </a:r>
          </a:p>
          <a:p>
            <a:pPr marL="465138" indent="-2333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Direct and indirect competition</a:t>
            </a:r>
          </a:p>
          <a:p>
            <a:pPr marL="465138" indent="-2333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Threat framework</a:t>
            </a:r>
          </a:p>
          <a:p>
            <a:pPr marL="465138" indent="-2333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b="1" dirty="0" err="1" smtClean="0">
                <a:latin typeface="Arial Narrow"/>
                <a:cs typeface="Arial Narrow"/>
              </a:rPr>
              <a:t>Intrafirm</a:t>
            </a:r>
            <a:r>
              <a:rPr lang="en-US" sz="2000" b="1" dirty="0" smtClean="0">
                <a:latin typeface="Arial Narrow"/>
                <a:cs typeface="Arial Narrow"/>
              </a:rPr>
              <a:t> competition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1126</Words>
  <Application>Microsoft Macintosh PowerPoint</Application>
  <PresentationFormat>On-screen Show (4:3)</PresentationFormat>
  <Paragraphs>515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 Narrow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Anna B. Type &amp; Graphics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Botelho</dc:creator>
  <cp:lastModifiedBy>Anna Botelho</cp:lastModifiedBy>
  <cp:revision>64</cp:revision>
  <dcterms:created xsi:type="dcterms:W3CDTF">2016-05-02T17:59:54Z</dcterms:created>
  <dcterms:modified xsi:type="dcterms:W3CDTF">2017-02-17T21:51:12Z</dcterms:modified>
</cp:coreProperties>
</file>