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8"/>
  </p:notesMasterIdLst>
  <p:sldIdLst>
    <p:sldId id="257" r:id="rId2"/>
    <p:sldId id="258" r:id="rId3"/>
    <p:sldId id="259" r:id="rId4"/>
    <p:sldId id="470" r:id="rId5"/>
    <p:sldId id="435" r:id="rId6"/>
    <p:sldId id="396" r:id="rId7"/>
    <p:sldId id="436" r:id="rId8"/>
    <p:sldId id="266" r:id="rId9"/>
    <p:sldId id="268" r:id="rId10"/>
    <p:sldId id="347" r:id="rId11"/>
    <p:sldId id="348" r:id="rId12"/>
    <p:sldId id="349" r:id="rId13"/>
    <p:sldId id="417" r:id="rId14"/>
    <p:sldId id="418" r:id="rId15"/>
    <p:sldId id="419" r:id="rId16"/>
    <p:sldId id="420" r:id="rId17"/>
    <p:sldId id="421" r:id="rId18"/>
    <p:sldId id="350" r:id="rId19"/>
    <p:sldId id="351" r:id="rId20"/>
    <p:sldId id="467" r:id="rId21"/>
    <p:sldId id="397" r:id="rId22"/>
    <p:sldId id="398" r:id="rId23"/>
    <p:sldId id="399" r:id="rId24"/>
    <p:sldId id="400" r:id="rId25"/>
    <p:sldId id="401" r:id="rId26"/>
    <p:sldId id="403" r:id="rId27"/>
    <p:sldId id="404" r:id="rId28"/>
    <p:sldId id="437" r:id="rId29"/>
    <p:sldId id="438" r:id="rId30"/>
    <p:sldId id="469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52" r:id="rId45"/>
    <p:sldId id="454" r:id="rId46"/>
    <p:sldId id="453" r:id="rId47"/>
    <p:sldId id="455" r:id="rId48"/>
    <p:sldId id="456" r:id="rId49"/>
    <p:sldId id="457" r:id="rId50"/>
    <p:sldId id="458" r:id="rId51"/>
    <p:sldId id="459" r:id="rId52"/>
    <p:sldId id="460" r:id="rId53"/>
    <p:sldId id="461" r:id="rId54"/>
    <p:sldId id="471" r:id="rId55"/>
    <p:sldId id="462" r:id="rId56"/>
    <p:sldId id="305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A1F"/>
    <a:srgbClr val="F1B573"/>
    <a:srgbClr val="EC9939"/>
    <a:srgbClr val="E47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940" autoAdjust="0"/>
    <p:restoredTop sz="86429" autoAdjust="0"/>
  </p:normalViewPr>
  <p:slideViewPr>
    <p:cSldViewPr snapToGrid="0" snapToObjects="1">
      <p:cViewPr>
        <p:scale>
          <a:sx n="125" d="100"/>
          <a:sy n="125" d="100"/>
        </p:scale>
        <p:origin x="372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93A56-10AD-2D46-AB98-2B89E74A3170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D8831-79BF-CA45-8BFB-5224A447A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D8831-79BF-CA45-8BFB-5224A447A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4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D8831-79BF-CA45-8BFB-5224A447AD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7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D8831-79BF-CA45-8BFB-5224A447AD2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77181-D5C5-8248-8D66-BC013213FD32}" type="datetimeFigureOut">
              <a:rPr lang="en-US" smtClean="0"/>
              <a:pPr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F245E-079B-5F44-953A-9EACFA09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58280"/>
            <a:ext cx="9144000" cy="299720"/>
          </a:xfrm>
          <a:prstGeom prst="rect">
            <a:avLst/>
          </a:prstGeom>
          <a:solidFill>
            <a:srgbClr val="873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41920" y="6647930"/>
            <a:ext cx="1157368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Presentation 6 of 20 / </a:t>
            </a:r>
            <a:fld id="{850B1DE9-7D38-6A4C-824C-6768CAFECB05}" type="slidenum">
              <a:rPr lang="en-US" sz="800" b="1" kern="1200" cap="all" baseline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1" kern="1200" cap="all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7800" y="6647930"/>
            <a:ext cx="159819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none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© Noel Capon, 2017. All rights reserved.</a:t>
            </a:r>
            <a:endParaRPr lang="en-US" sz="800" b="1" kern="1200" cap="none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emf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71599" y="1940008"/>
            <a:ext cx="7326808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Managing Markets Strategically</a:t>
            </a:r>
          </a:p>
          <a:p>
            <a:pPr rtl="0"/>
            <a:r>
              <a:rPr lang="en-US" sz="2000" b="1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Professor Noel Capon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R.C. Kopf Professor of International Marketing 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Columbia Business School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New York, NY</a:t>
            </a:r>
            <a:endParaRPr lang="en-US" sz="1400" dirty="0">
              <a:latin typeface="Arial Narrow"/>
              <a:cs typeface="Arial Narrow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8" name="Picture 17" descr="TVM Cover 4th editio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CMF 2015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MM21c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TVM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Performance Gaps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4001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Closing Performance Gaps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Key question</a:t>
            </a:r>
          </a:p>
          <a:p>
            <a:pPr marL="685800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which opportunities shall we target?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Key options</a:t>
            </a:r>
          </a:p>
          <a:p>
            <a:pPr marL="685800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market penetration</a:t>
            </a:r>
          </a:p>
          <a:p>
            <a:pPr marL="685800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new markets and segments</a:t>
            </a:r>
          </a:p>
          <a:p>
            <a:pPr marL="685800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new products</a:t>
            </a:r>
          </a:p>
          <a:p>
            <a:pPr marL="685800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new businesses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Key challenge</a:t>
            </a:r>
          </a:p>
          <a:p>
            <a:pPr marL="685800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identify and array opportunities so we may choose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61829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32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Arial Narrow"/>
                <a:cs typeface="Arial Narrow"/>
              </a:rPr>
              <a:t>Imperative 1: Determine, Recommend Which Markets to Address</a:t>
            </a:r>
            <a:endParaRPr lang="en-US" sz="2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6609" y="1600200"/>
            <a:ext cx="7993871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Performance gaps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Strategy for growth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Screening criteria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Implementation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Develop and Implement Growth Strategies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673" y="1831976"/>
            <a:ext cx="2057400" cy="457200"/>
          </a:xfrm>
          <a:prstGeom prst="rect">
            <a:avLst/>
          </a:prstGeom>
          <a:solidFill>
            <a:srgbClr val="E4782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Strategy for Growth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9682" y="1831976"/>
            <a:ext cx="2057400" cy="457200"/>
          </a:xfrm>
          <a:prstGeom prst="rect">
            <a:avLst/>
          </a:prstGeom>
          <a:solidFill>
            <a:srgbClr val="EC993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Screening Criteria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6691" y="1831976"/>
            <a:ext cx="2057400" cy="457200"/>
          </a:xfrm>
          <a:prstGeom prst="rect">
            <a:avLst/>
          </a:prstGeom>
          <a:solidFill>
            <a:srgbClr val="F1B57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Implementation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>
            <a:off x="2830073" y="2060576"/>
            <a:ext cx="789609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77082" y="2062164"/>
            <a:ext cx="789609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H="1">
            <a:off x="567525" y="3017099"/>
            <a:ext cx="1730652" cy="274806"/>
          </a:xfrm>
          <a:prstGeom prst="bentConnector3">
            <a:avLst>
              <a:gd name="adj1" fmla="val 99773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95447" y="2970696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95447" y="3313043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95447" y="3655391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603384" y="2842476"/>
            <a:ext cx="43928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Vision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1603384" y="3184823"/>
            <a:ext cx="54816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Mission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1603384" y="3525583"/>
            <a:ext cx="86699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Growth path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1603384" y="3890020"/>
            <a:ext cx="106082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Timing of entry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600200"/>
            <a:ext cx="7329962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Vision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Mission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Growth path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Timing of entry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Vision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600200"/>
            <a:ext cx="7329962" cy="4201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Definition</a:t>
            </a:r>
          </a:p>
          <a:p>
            <a:pPr marL="465138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 description of the ideal future state concerning a firm/business</a:t>
            </a:r>
          </a:p>
          <a:p>
            <a:pPr indent="4763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Purpose</a:t>
            </a:r>
          </a:p>
          <a:p>
            <a:pPr marL="465138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Set broad direction and inspire</a:t>
            </a:r>
          </a:p>
          <a:p>
            <a:pPr indent="4763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Definition</a:t>
            </a:r>
          </a:p>
          <a:p>
            <a:pPr marL="465138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Ford Motor Company – circa 1920s – </a:t>
            </a:r>
            <a:r>
              <a:rPr lang="en-US" sz="2000" b="1" i="1" dirty="0" smtClean="0">
                <a:latin typeface="Arial Narrow"/>
                <a:cs typeface="Arial Narrow"/>
              </a:rPr>
              <a:t>“A car in every garage”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465138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Microsoft – 1980s/1990s – </a:t>
            </a:r>
            <a:r>
              <a:rPr lang="en-US" sz="2000" b="1" i="1" dirty="0" smtClean="0">
                <a:latin typeface="Arial Narrow"/>
                <a:cs typeface="Arial Narrow"/>
              </a:rPr>
              <a:t>“A personal computer on every desk”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465138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Microsoft – 2000s – </a:t>
            </a:r>
            <a:r>
              <a:rPr lang="en-US" sz="2000" b="1" i="1" dirty="0" smtClean="0">
                <a:latin typeface="Arial Narrow"/>
                <a:cs typeface="Arial Narrow"/>
              </a:rPr>
              <a:t>“To enable people and businesses throughout the world to realize their full potential”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endParaRPr lang="en-US" sz="2000" b="1" dirty="0" smtClean="0"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600200"/>
            <a:ext cx="7329962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Vision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Mission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Growth path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Timing of entry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Mission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600200"/>
            <a:ext cx="7329962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Purpose</a:t>
            </a:r>
          </a:p>
          <a:p>
            <a:pPr marL="465138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Guides the firm’s search for market opportunities</a:t>
            </a:r>
          </a:p>
          <a:p>
            <a:pPr marL="465138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Codify where the firm does well, or aspires to do well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Mission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600200"/>
            <a:ext cx="7329962" cy="4447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Alternative Bases — Internal Resources</a:t>
            </a:r>
          </a:p>
          <a:p>
            <a:pPr marL="465138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Core ingredient or natural resource</a:t>
            </a:r>
            <a:br>
              <a:rPr lang="en-US" sz="2000" b="1" dirty="0" smtClean="0">
                <a:latin typeface="Arial Narrow"/>
                <a:cs typeface="Arial Narrow"/>
              </a:rPr>
            </a:br>
            <a:r>
              <a:rPr lang="en-US" sz="2000" i="1" dirty="0" smtClean="0">
                <a:latin typeface="Arial Narrow"/>
                <a:cs typeface="Arial Narrow"/>
              </a:rPr>
              <a:t>We are a forest products company.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465138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 or service</a:t>
            </a:r>
            <a:br>
              <a:rPr lang="en-US" sz="2000" b="1" dirty="0" smtClean="0">
                <a:latin typeface="Arial Narrow"/>
                <a:cs typeface="Arial Narrow"/>
              </a:rPr>
            </a:br>
            <a:r>
              <a:rPr lang="en-US" sz="2000" i="1" dirty="0" smtClean="0">
                <a:latin typeface="Arial Narrow"/>
                <a:cs typeface="Arial Narrow"/>
              </a:rPr>
              <a:t>We are an automobile firm.</a:t>
            </a:r>
            <a:endParaRPr lang="en-US" sz="2000" dirty="0" smtClean="0">
              <a:latin typeface="Arial Narrow"/>
              <a:cs typeface="Arial Narrow"/>
            </a:endParaRPr>
          </a:p>
          <a:p>
            <a:pPr marL="465138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Technology</a:t>
            </a:r>
            <a:br>
              <a:rPr lang="en-US" sz="2000" b="1" dirty="0" smtClean="0">
                <a:latin typeface="Arial Narrow"/>
                <a:cs typeface="Arial Narrow"/>
              </a:rPr>
            </a:br>
            <a:r>
              <a:rPr lang="en-US" sz="2000" i="1" dirty="0" smtClean="0">
                <a:latin typeface="Arial Narrow"/>
                <a:cs typeface="Arial Narrow"/>
              </a:rPr>
              <a:t>We are an electronics firm.</a:t>
            </a:r>
          </a:p>
          <a:p>
            <a:pPr indent="4763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Alternative Bases — External Focus</a:t>
            </a:r>
          </a:p>
          <a:p>
            <a:pPr marL="465138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needs</a:t>
            </a:r>
            <a:br>
              <a:rPr lang="en-US" sz="2000" b="1" dirty="0" smtClean="0">
                <a:latin typeface="Arial Narrow"/>
                <a:cs typeface="Arial Narrow"/>
              </a:rPr>
            </a:br>
            <a:r>
              <a:rPr lang="en-US" sz="2000" i="1" dirty="0" smtClean="0">
                <a:latin typeface="Arial Narrow"/>
                <a:cs typeface="Arial Narrow"/>
              </a:rPr>
              <a:t>We satisfy people’s transportation needs.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465138" indent="-239713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Market or market segment</a:t>
            </a:r>
            <a:br>
              <a:rPr lang="en-US" sz="2000" b="1" dirty="0" smtClean="0">
                <a:latin typeface="Arial Narrow"/>
                <a:cs typeface="Arial Narrow"/>
              </a:rPr>
            </a:br>
            <a:r>
              <a:rPr lang="en-US" sz="2000" i="1" dirty="0" smtClean="0">
                <a:latin typeface="Arial Narrow"/>
                <a:cs typeface="Arial Narrow"/>
              </a:rPr>
              <a:t>Our markets are families with young children.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Mission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0" y="1600200"/>
            <a:ext cx="7329962" cy="2600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Core ingredient or natural resource (IR) — forest products company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Product or service (IR) — cars, bicycles, jet aircraft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Technology (IR) — electronics, glass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needs (EF) — transportation, entertainment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Market or market segment (EF) — families with young children</a:t>
            </a:r>
          </a:p>
          <a:p>
            <a:pPr marL="1588" indent="-1588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Mission directs search for market opportunities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Mission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600200"/>
            <a:ext cx="732996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763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Mission: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Courtyard by Marriott (CM)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To provide economy- and quality-minded frequent business travelers with a premier lodging facility, which is consistently perceived as clean, comfortable, well-maintained, and attractive, staffed by friendly, attentive, and efficient people.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Combines product/service (IR) and market/market segment (EF).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7196" y="1600200"/>
            <a:ext cx="7713031" cy="364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1: </a:t>
            </a:r>
            <a:r>
              <a:rPr lang="en-US" sz="2400" dirty="0">
                <a:latin typeface="Arial Narrow"/>
                <a:cs typeface="Arial Narrow"/>
              </a:rPr>
              <a:t>Marketing and the Firm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Section 2:  </a:t>
            </a:r>
            <a:r>
              <a:rPr lang="en-US" sz="2400" dirty="0">
                <a:latin typeface="Arial Narrow"/>
                <a:cs typeface="Arial Narrow"/>
              </a:rPr>
              <a:t>Fundamental Insights for Strategic Marketing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600" b="1" dirty="0" smtClean="0">
                <a:latin typeface="Arial Narrow"/>
                <a:cs typeface="Arial Narrow"/>
              </a:rPr>
              <a:t>Section 3: </a:t>
            </a:r>
            <a:r>
              <a:rPr lang="en-US" sz="2600" b="1" dirty="0">
                <a:latin typeface="Arial Narrow"/>
                <a:cs typeface="Arial Narrow"/>
              </a:rPr>
              <a:t>Strategic </a:t>
            </a:r>
            <a:r>
              <a:rPr lang="en-US" sz="2600" b="1" dirty="0" smtClean="0">
                <a:latin typeface="Arial Narrow"/>
                <a:cs typeface="Arial Narrow"/>
              </a:rPr>
              <a:t>Marketing</a:t>
            </a:r>
          </a:p>
          <a:p>
            <a:pPr marL="452438"/>
            <a:r>
              <a:rPr lang="en-US" sz="2200" b="1" dirty="0" smtClean="0">
                <a:latin typeface="Arial Narrow"/>
                <a:cs typeface="Arial Narrow"/>
              </a:rPr>
              <a:t>Chapter 6: Identifying, Choosing Opportunities</a:t>
            </a:r>
          </a:p>
          <a:p>
            <a:pPr marL="452438"/>
            <a:r>
              <a:rPr lang="en-US" sz="2000" dirty="0" smtClean="0">
                <a:latin typeface="Arial Narrow"/>
                <a:cs typeface="Arial Narrow"/>
              </a:rPr>
              <a:t>Chapter 7: Market Segmentation, Targeting</a:t>
            </a:r>
          </a:p>
          <a:p>
            <a:pPr marL="452438"/>
            <a:r>
              <a:rPr lang="en-US" sz="2000" dirty="0" smtClean="0">
                <a:latin typeface="Arial Narrow"/>
                <a:cs typeface="Arial Narrow"/>
              </a:rPr>
              <a:t>Chapter 8: Market Strategy – Integrating Firm Efforts for Marketing Success</a:t>
            </a:r>
          </a:p>
          <a:p>
            <a:pPr marL="452438"/>
            <a:r>
              <a:rPr lang="en-US" sz="2000" dirty="0" smtClean="0">
                <a:latin typeface="Arial Narrow"/>
                <a:cs typeface="Arial Narrow"/>
              </a:rPr>
              <a:t>Chapter 9: Managing through the Life Cycle</a:t>
            </a:r>
          </a:p>
          <a:p>
            <a:pPr marL="452438"/>
            <a:r>
              <a:rPr lang="en-US" sz="2000" dirty="0" smtClean="0">
                <a:latin typeface="Arial Narrow"/>
                <a:cs typeface="Arial Narrow"/>
              </a:rPr>
              <a:t>Chapter 10: Managing Brands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4: </a:t>
            </a:r>
            <a:r>
              <a:rPr lang="en-US" sz="2400" dirty="0">
                <a:latin typeface="Arial Narrow"/>
                <a:cs typeface="Arial Narrow"/>
              </a:rPr>
              <a:t>Implementing the Market </a:t>
            </a:r>
            <a:r>
              <a:rPr lang="en-US" sz="2400" dirty="0" smtClean="0">
                <a:latin typeface="Arial Narrow"/>
                <a:cs typeface="Arial Narrow"/>
              </a:rPr>
              <a:t>Strategy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Markets Strategically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Mission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399" y="1401750"/>
            <a:ext cx="77368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algn="ctr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Mission Directs Search for Market Opportunities</a:t>
            </a:r>
          </a:p>
        </p:txBody>
      </p:sp>
      <p:pic>
        <p:nvPicPr>
          <p:cNvPr id="2" name="Picture 1" descr="best hybr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429074"/>
            <a:ext cx="2385695" cy="1436370"/>
          </a:xfrm>
          <a:prstGeom prst="rect">
            <a:avLst/>
          </a:prstGeom>
        </p:spPr>
      </p:pic>
      <p:pic>
        <p:nvPicPr>
          <p:cNvPr id="3" name="Picture 2" descr="bo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89" y="2470349"/>
            <a:ext cx="2459990" cy="1395095"/>
          </a:xfrm>
          <a:prstGeom prst="rect">
            <a:avLst/>
          </a:prstGeom>
        </p:spPr>
      </p:pic>
      <p:pic>
        <p:nvPicPr>
          <p:cNvPr id="4" name="Picture 3" descr="p&amp;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439810"/>
            <a:ext cx="2360930" cy="1452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399" y="2036611"/>
            <a:ext cx="27061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Best Looking Hybrid Car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5089" y="2050511"/>
            <a:ext cx="216777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Best Sound System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4108546"/>
            <a:ext cx="406673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Specialize in Personal Care Products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695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Mission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29962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 defTabSz="454025">
              <a:lnSpc>
                <a:spcPts val="3000"/>
              </a:lnSpc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Modifying the Mission: </a:t>
            </a:r>
            <a:r>
              <a:rPr lang="en-US" sz="2400" b="1" i="1" dirty="0" smtClean="0">
                <a:latin typeface="Arial Narrow"/>
                <a:cs typeface="Arial Narrow"/>
              </a:rPr>
              <a:t>Illustration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63913"/>
            <a:ext cx="3668643" cy="2708434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marL="461963" indent="-231775" defTabSz="454025">
              <a:spcBef>
                <a:spcPts val="1200"/>
              </a:spcBef>
              <a:tabLst>
                <a:tab pos="3656013" algn="l"/>
                <a:tab pos="3887788" algn="l"/>
                <a:tab pos="4119563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Expanding</a:t>
            </a:r>
          </a:p>
          <a:p>
            <a:pPr marL="682625" indent="-231775" defTabSz="454025">
              <a:spcBef>
                <a:spcPts val="600"/>
              </a:spcBef>
              <a:tabLst>
                <a:tab pos="3656013" algn="l"/>
                <a:tab pos="3887788" algn="l"/>
                <a:tab pos="4119563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Amazon</a:t>
            </a:r>
          </a:p>
          <a:p>
            <a:pPr marL="682625" indent="-231775" defTabSz="454025">
              <a:spcBef>
                <a:spcPts val="600"/>
              </a:spcBef>
              <a:tabLst>
                <a:tab pos="3656013" algn="l"/>
                <a:tab pos="3887788" algn="l"/>
                <a:tab pos="4119563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Apple</a:t>
            </a:r>
          </a:p>
          <a:p>
            <a:pPr marL="682625" indent="-231775" defTabSz="454025">
              <a:spcBef>
                <a:spcPts val="600"/>
              </a:spcBef>
              <a:tabLst>
                <a:tab pos="3656013" algn="l"/>
                <a:tab pos="3887788" algn="l"/>
                <a:tab pos="4119563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Google</a:t>
            </a:r>
          </a:p>
          <a:p>
            <a:pPr marL="682625" indent="-231775" defTabSz="454025">
              <a:spcBef>
                <a:spcPts val="600"/>
              </a:spcBef>
              <a:tabLst>
                <a:tab pos="3656013" algn="l"/>
                <a:tab pos="3887788" algn="l"/>
                <a:tab pos="4119563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ServiceMaster</a:t>
            </a:r>
          </a:p>
          <a:p>
            <a:pPr marL="461963" indent="-231775" defTabSz="454025">
              <a:spcBef>
                <a:spcPts val="1200"/>
              </a:spcBef>
              <a:tabLst>
                <a:tab pos="3656013" algn="l"/>
                <a:tab pos="3887788" algn="l"/>
                <a:tab pos="4119563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Narrowing</a:t>
            </a:r>
          </a:p>
          <a:p>
            <a:pPr marL="682625" indent="-231775" defTabSz="454025">
              <a:spcBef>
                <a:spcPts val="600"/>
              </a:spcBef>
              <a:tabLst>
                <a:tab pos="3656013" algn="l"/>
                <a:tab pos="3887788" algn="l"/>
                <a:tab pos="4119563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DuPont</a:t>
            </a:r>
          </a:p>
          <a:p>
            <a:pPr marL="682625" indent="-231775" defTabSz="454025">
              <a:spcBef>
                <a:spcPts val="600"/>
              </a:spcBef>
              <a:tabLst>
                <a:tab pos="3656013" algn="l"/>
                <a:tab pos="3887788" algn="l"/>
                <a:tab pos="4119563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Corning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5443" y="2263913"/>
            <a:ext cx="3668643" cy="2062103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marL="461963" indent="-231775" defTabSz="454025">
              <a:spcBef>
                <a:spcPts val="1200"/>
              </a:spcBef>
              <a:tabLst>
                <a:tab pos="3656013" algn="l"/>
                <a:tab pos="3887788" algn="l"/>
                <a:tab pos="4119563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Changing</a:t>
            </a:r>
          </a:p>
          <a:p>
            <a:pPr marL="682625" indent="-231775" defTabSz="454025">
              <a:spcBef>
                <a:spcPts val="600"/>
              </a:spcBef>
              <a:tabLst>
                <a:tab pos="3656013" algn="l"/>
                <a:tab pos="3887788" algn="l"/>
                <a:tab pos="4119563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American Can</a:t>
            </a:r>
          </a:p>
          <a:p>
            <a:pPr marL="682625" indent="-231775" defTabSz="454025">
              <a:spcBef>
                <a:spcPts val="600"/>
              </a:spcBef>
              <a:tabLst>
                <a:tab pos="3656013" algn="l"/>
                <a:tab pos="3887788" algn="l"/>
                <a:tab pos="4119563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Westinghouse</a:t>
            </a:r>
          </a:p>
          <a:p>
            <a:pPr marL="461963" indent="-231775" defTabSz="454025">
              <a:spcBef>
                <a:spcPts val="1200"/>
              </a:spcBef>
              <a:tabLst>
                <a:tab pos="3656013" algn="l"/>
                <a:tab pos="3887788" algn="l"/>
                <a:tab pos="4119563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Starburst</a:t>
            </a:r>
          </a:p>
          <a:p>
            <a:pPr marL="682625" indent="-231775" defTabSz="454025">
              <a:spcBef>
                <a:spcPts val="600"/>
              </a:spcBef>
              <a:tabLst>
                <a:tab pos="3656013" algn="l"/>
                <a:tab pos="3887788" algn="l"/>
                <a:tab pos="4119563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Tyco</a:t>
            </a:r>
          </a:p>
          <a:p>
            <a:pPr marL="682625" indent="-231775" defTabSz="454025">
              <a:spcBef>
                <a:spcPts val="600"/>
              </a:spcBef>
              <a:tabLst>
                <a:tab pos="3656013" algn="l"/>
                <a:tab pos="3887788" algn="l"/>
                <a:tab pos="4119563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McGraw Hill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600200"/>
            <a:ext cx="7329962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Vision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Mission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Growth path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Timing of entry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Growth Path Matrix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62704" y="2560624"/>
          <a:ext cx="4439478" cy="2386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9826"/>
                <a:gridCol w="1479826"/>
                <a:gridCol w="1479826"/>
              </a:tblGrid>
              <a:tr h="7956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Market Growth 2: Market Expansion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(G)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Business Expansion: Concentric</a:t>
                      </a:r>
                      <a:r>
                        <a:rPr lang="en-US" sz="1200" baseline="0" dirty="0" smtClean="0">
                          <a:latin typeface="Arial Narrow"/>
                          <a:cs typeface="Arial Narrow"/>
                        </a:rPr>
                        <a:t> Products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Arial Narrow"/>
                          <a:cs typeface="Arial Narrow"/>
                        </a:rPr>
                        <a:t>(H)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Conglomeration</a:t>
                      </a:r>
                      <a:br>
                        <a:rPr lang="en-US" sz="1200" b="1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(I)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939"/>
                    </a:solidFill>
                  </a:tcPr>
                </a:tc>
              </a:tr>
              <a:tr h="7956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Market Growth 1:</a:t>
                      </a:r>
                      <a:br>
                        <a:rPr lang="en-US" sz="120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Market Extension</a:t>
                      </a:r>
                      <a:br>
                        <a:rPr lang="en-US" sz="120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(D)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Business Extension</a:t>
                      </a:r>
                      <a:br>
                        <a:rPr lang="en-US" sz="120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(E)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Business Expansion:</a:t>
                      </a:r>
                      <a:br>
                        <a:rPr lang="en-US" sz="120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Concentric</a:t>
                      </a:r>
                      <a:r>
                        <a:rPr lang="en-US" sz="1200" baseline="0" dirty="0" smtClean="0">
                          <a:latin typeface="Arial Narrow"/>
                          <a:cs typeface="Arial Narrow"/>
                        </a:rPr>
                        <a:t> Markets</a:t>
                      </a:r>
                      <a:br>
                        <a:rPr lang="en-US" sz="1200" baseline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aseline="0" dirty="0" smtClean="0">
                          <a:latin typeface="Arial Narrow"/>
                          <a:cs typeface="Arial Narrow"/>
                        </a:rPr>
                        <a:t>(F)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956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Market Penetration</a:t>
                      </a:r>
                      <a:br>
                        <a:rPr lang="en-US" sz="120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(A)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Product Growth 1:</a:t>
                      </a:r>
                      <a:br>
                        <a:rPr lang="en-US" sz="120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Product Extension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(B)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Product</a:t>
                      </a:r>
                      <a:r>
                        <a:rPr lang="en-US" sz="1200" baseline="0" dirty="0" smtClean="0">
                          <a:latin typeface="Arial Narrow"/>
                          <a:cs typeface="Arial Narrow"/>
                        </a:rPr>
                        <a:t> Growth 2:</a:t>
                      </a:r>
                      <a:br>
                        <a:rPr lang="en-US" sz="1200" baseline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aseline="0" dirty="0" smtClean="0">
                          <a:latin typeface="Arial Narrow"/>
                          <a:cs typeface="Arial Narrow"/>
                        </a:rPr>
                        <a:t>Product Expansion</a:t>
                      </a:r>
                      <a:br>
                        <a:rPr lang="en-US" sz="1200" baseline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aseline="0" dirty="0" smtClean="0">
                          <a:latin typeface="Arial Narrow"/>
                          <a:cs typeface="Arial Narrow"/>
                        </a:rPr>
                        <a:t>(C)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462704" y="4958503"/>
            <a:ext cx="1479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Existing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3942529" y="4958503"/>
            <a:ext cx="1479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Related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5422357" y="4958503"/>
            <a:ext cx="1479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New (to firm)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982879" y="2793975"/>
            <a:ext cx="1479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New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982879" y="3589106"/>
            <a:ext cx="1479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Related</a:t>
            </a:r>
            <a:endParaRPr lang="en-US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982879" y="4384236"/>
            <a:ext cx="1479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Existing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2462704" y="5335414"/>
            <a:ext cx="4439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Product/Technology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262431" y="3590287"/>
            <a:ext cx="2397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Market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6902182" y="2252847"/>
            <a:ext cx="576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Risk</a:t>
            </a:r>
            <a:endParaRPr lang="en-US" sz="14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62704" y="2407452"/>
            <a:ext cx="4439478" cy="1588"/>
          </a:xfrm>
          <a:prstGeom prst="straightConnector1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5991178" y="3758781"/>
            <a:ext cx="2397857" cy="1588"/>
          </a:xfrm>
          <a:prstGeom prst="straightConnector1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Growth Path Matrix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462704" y="2560624"/>
          <a:ext cx="4439478" cy="2386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9826"/>
                <a:gridCol w="1479826"/>
                <a:gridCol w="1479826"/>
              </a:tblGrid>
              <a:tr h="79560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Market Growth 2: Market Expansion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(G)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Business Expansion: Concentric</a:t>
                      </a:r>
                      <a:r>
                        <a:rPr lang="en-US" sz="1200" b="1" baseline="0" dirty="0" smtClean="0">
                          <a:latin typeface="Arial Narrow"/>
                          <a:cs typeface="Arial Narrow"/>
                        </a:rPr>
                        <a:t> Products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latin typeface="Arial Narrow"/>
                          <a:cs typeface="Arial Narrow"/>
                        </a:rPr>
                        <a:t>(H)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Conglomeration</a:t>
                      </a:r>
                      <a:br>
                        <a:rPr lang="en-US" sz="1200" b="1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(I)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9560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Market Growth 1:</a:t>
                      </a:r>
                      <a:br>
                        <a:rPr lang="en-US" sz="1200" b="1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Market Extension</a:t>
                      </a:r>
                      <a:br>
                        <a:rPr lang="en-US" sz="1200" b="1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(D)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Business Extension</a:t>
                      </a:r>
                      <a:br>
                        <a:rPr lang="en-US" sz="1200" b="1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(E)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Business Expansion:</a:t>
                      </a:r>
                      <a:br>
                        <a:rPr lang="en-US" sz="1200" b="1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Concentric</a:t>
                      </a:r>
                      <a:r>
                        <a:rPr lang="en-US" sz="1200" b="1" baseline="0" dirty="0" smtClean="0">
                          <a:latin typeface="Arial Narrow"/>
                          <a:cs typeface="Arial Narrow"/>
                        </a:rPr>
                        <a:t> Markets</a:t>
                      </a:r>
                      <a:br>
                        <a:rPr lang="en-US" sz="1200" b="1" baseline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baseline="0" dirty="0" smtClean="0">
                          <a:latin typeface="Arial Narrow"/>
                          <a:cs typeface="Arial Narrow"/>
                        </a:rPr>
                        <a:t>(F)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9560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Market Penetration</a:t>
                      </a:r>
                      <a:br>
                        <a:rPr lang="en-US" sz="1200" b="1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(A)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Product Growth 1:</a:t>
                      </a:r>
                      <a:br>
                        <a:rPr lang="en-US" sz="1200" b="1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Product Extension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(B)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Product</a:t>
                      </a:r>
                      <a:r>
                        <a:rPr lang="en-US" sz="1200" b="1" baseline="0" dirty="0" smtClean="0">
                          <a:latin typeface="Arial Narrow"/>
                          <a:cs typeface="Arial Narrow"/>
                        </a:rPr>
                        <a:t> Growth 2:</a:t>
                      </a:r>
                      <a:br>
                        <a:rPr lang="en-US" sz="1200" b="1" baseline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baseline="0" dirty="0" smtClean="0">
                          <a:latin typeface="Arial Narrow"/>
                          <a:cs typeface="Arial Narrow"/>
                        </a:rPr>
                        <a:t>Product Expansion</a:t>
                      </a:r>
                      <a:br>
                        <a:rPr lang="en-US" sz="1200" b="1" baseline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200" b="1" baseline="0" dirty="0" smtClean="0">
                          <a:latin typeface="Arial Narrow"/>
                          <a:cs typeface="Arial Narrow"/>
                        </a:rPr>
                        <a:t>(C)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462704" y="4958503"/>
            <a:ext cx="1479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Existing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3942529" y="4958503"/>
            <a:ext cx="1479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Related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5422357" y="4958503"/>
            <a:ext cx="1479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New (to firm)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982879" y="2793975"/>
            <a:ext cx="1479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New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982879" y="3589106"/>
            <a:ext cx="1479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Related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982879" y="4384236"/>
            <a:ext cx="1479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Existing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2462704" y="5335414"/>
            <a:ext cx="4439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Product/Technology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262431" y="3590287"/>
            <a:ext cx="2397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Market</a:t>
            </a:r>
            <a:endParaRPr lang="en-US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6902182" y="2252847"/>
            <a:ext cx="576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Risk</a:t>
            </a:r>
            <a:endParaRPr lang="en-US" sz="14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62704" y="2407452"/>
            <a:ext cx="4439478" cy="1588"/>
          </a:xfrm>
          <a:prstGeom prst="straightConnector1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5991178" y="3758781"/>
            <a:ext cx="2397857" cy="1588"/>
          </a:xfrm>
          <a:prstGeom prst="straightConnector1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Up Arrow 20"/>
          <p:cNvSpPr/>
          <p:nvPr/>
        </p:nvSpPr>
        <p:spPr>
          <a:xfrm>
            <a:off x="2672522" y="2560646"/>
            <a:ext cx="342348" cy="2386805"/>
          </a:xfrm>
          <a:prstGeom prst="upArrow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3740774">
            <a:off x="4486005" y="1803833"/>
            <a:ext cx="342348" cy="4179785"/>
          </a:xfrm>
          <a:prstGeom prst="upArrow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5400000">
            <a:off x="4654479" y="2710802"/>
            <a:ext cx="342348" cy="4153056"/>
          </a:xfrm>
          <a:prstGeom prst="upArrow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40687" y="1483705"/>
            <a:ext cx="2246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Alternative Paths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600200"/>
            <a:ext cx="7329962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Vision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Mission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Growth path</a:t>
            </a:r>
          </a:p>
          <a:p>
            <a:pPr marL="465138" indent="-23971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Timing of entry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Timing of Entry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 descr="figure 7.4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11" y="2200275"/>
            <a:ext cx="6553200" cy="3790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Timing of Entry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985" y="1600200"/>
            <a:ext cx="8004915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Success Requirements – </a:t>
            </a:r>
            <a:r>
              <a:rPr lang="en-US" sz="2400" b="1" i="1" dirty="0" smtClean="0">
                <a:latin typeface="Arial Narrow"/>
                <a:cs typeface="Arial Narrow"/>
              </a:rPr>
              <a:t>Pioneers – open up new markets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Consistent R&amp;D investment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Willingness to take risks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Excess people and capacity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Understand market development dynamics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Good lawyers (protect intellectual capital)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Pioneering skills</a:t>
            </a:r>
          </a:p>
        </p:txBody>
      </p:sp>
      <p:pic>
        <p:nvPicPr>
          <p:cNvPr id="10" name="Picture 9" descr="Apple 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282" y="2265013"/>
            <a:ext cx="1209675" cy="145732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uber_logo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932" y="3950520"/>
            <a:ext cx="1447800" cy="1333500"/>
          </a:xfrm>
          <a:prstGeom prst="rect">
            <a:avLst/>
          </a:prstGeom>
        </p:spPr>
      </p:pic>
      <p:pic>
        <p:nvPicPr>
          <p:cNvPr id="12" name="Picture 11" descr="airbnb logo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932" y="4441716"/>
            <a:ext cx="1651000" cy="165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Timing of Entry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 descr="figure 7.4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42" y="2200275"/>
            <a:ext cx="6209937" cy="3790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Timing of Entry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565" y="1600200"/>
            <a:ext cx="8004915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Success Requirements – </a:t>
            </a:r>
            <a:r>
              <a:rPr lang="en-US" sz="2400" b="1" i="1" dirty="0" smtClean="0">
                <a:latin typeface="Arial Narrow"/>
                <a:cs typeface="Arial Narrow"/>
              </a:rPr>
              <a:t>Follow-the-Leader – Enter as soon as possible after the leader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Strong development R&amp;D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Speed of action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Creative competitive intelligence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Good lawyers (identify weak spots in patents)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Financial strength to play catch-up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057400"/>
            <a:ext cx="6881109" cy="198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6</a:t>
            </a:r>
          </a:p>
          <a:p>
            <a:pPr rtl="0">
              <a:spcBef>
                <a:spcPts val="1800"/>
              </a:spcBef>
            </a:pP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Identifying, </a:t>
            </a:r>
            <a:b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</a:b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Choosing Opportunities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Timing of Entry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565" y="1600200"/>
            <a:ext cx="8004915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Success Requirements – </a:t>
            </a:r>
            <a:r>
              <a:rPr lang="en-US" sz="2400" b="1" i="1" dirty="0" smtClean="0">
                <a:latin typeface="Arial Narrow"/>
                <a:cs typeface="Arial Narrow"/>
              </a:rPr>
              <a:t>Follow-the-Leader – FedEx, Gillette, Google entered as follow-the-leader firms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Strong development R&amp;D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Speed of action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Creative competitive intelligence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Good lawyers (identify weak spots in patents)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Financial strength to play catch-up</a:t>
            </a:r>
          </a:p>
        </p:txBody>
      </p:sp>
      <p:pic>
        <p:nvPicPr>
          <p:cNvPr id="8" name="Picture 7" descr="FedEx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581" y="2565400"/>
            <a:ext cx="1524000" cy="647700"/>
          </a:xfrm>
          <a:prstGeom prst="rect">
            <a:avLst/>
          </a:prstGeom>
        </p:spPr>
      </p:pic>
      <p:pic>
        <p:nvPicPr>
          <p:cNvPr id="9" name="Picture 8" descr="gillette logo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581" y="3429000"/>
            <a:ext cx="2235200" cy="457200"/>
          </a:xfrm>
          <a:prstGeom prst="rect">
            <a:avLst/>
          </a:prstGeom>
        </p:spPr>
      </p:pic>
      <p:pic>
        <p:nvPicPr>
          <p:cNvPr id="10" name="Picture 9" descr="Google_2015_logo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581" y="4329849"/>
            <a:ext cx="1905000" cy="624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921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Timing of Entry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 descr="figure 7.4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42" y="2200275"/>
            <a:ext cx="6209937" cy="3790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Timing of Entry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565" y="1600200"/>
            <a:ext cx="8004915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Success Requirements – </a:t>
            </a:r>
            <a:r>
              <a:rPr lang="en-US" sz="2400" b="1" i="1" dirty="0" err="1" smtClean="0">
                <a:latin typeface="Arial Narrow"/>
                <a:cs typeface="Arial Narrow"/>
              </a:rPr>
              <a:t>Segmenters</a:t>
            </a:r>
            <a:r>
              <a:rPr lang="en-US" sz="2400" b="1" i="1" dirty="0" smtClean="0">
                <a:latin typeface="Arial Narrow"/>
                <a:cs typeface="Arial Narrow"/>
              </a:rPr>
              <a:t> – focus on marketing research skills to target narrow segments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Strong marketing research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Good customer insight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Ability to target narrow market segments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Modular design philosophy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Flexible operations systems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Timing of Entry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5" name="Picture 4" descr="figure 7.4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42" y="2200275"/>
            <a:ext cx="6209937" cy="3790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Timing of Entry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565" y="1600200"/>
            <a:ext cx="8004915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Success Requirements – </a:t>
            </a:r>
            <a:r>
              <a:rPr lang="en-US" sz="2400" b="1" i="1" dirty="0" smtClean="0">
                <a:latin typeface="Arial Narrow"/>
                <a:cs typeface="Arial Narrow"/>
              </a:rPr>
              <a:t>Me-Too – low cost, low price</a:t>
            </a:r>
          </a:p>
          <a:p>
            <a:pPr marL="682625" indent="-223838" defTabSz="454025">
              <a:lnSpc>
                <a:spcPct val="200000"/>
              </a:lnSpc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Value Engineering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Efficient, high-volume production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Low overhead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Aggressive purchasing</a:t>
            </a:r>
          </a:p>
        </p:txBody>
      </p:sp>
      <p:pic>
        <p:nvPicPr>
          <p:cNvPr id="8" name="Picture 7" descr="P19.01C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65" y="4338139"/>
            <a:ext cx="1746885" cy="702310"/>
          </a:xfrm>
          <a:prstGeom prst="rect">
            <a:avLst/>
          </a:prstGeom>
        </p:spPr>
      </p:pic>
      <p:pic>
        <p:nvPicPr>
          <p:cNvPr id="10" name="Picture 9" descr="P10.0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412" y="4484494"/>
            <a:ext cx="1616659" cy="555955"/>
          </a:xfrm>
          <a:prstGeom prst="rect">
            <a:avLst/>
          </a:prstGeom>
        </p:spPr>
      </p:pic>
      <p:pic>
        <p:nvPicPr>
          <p:cNvPr id="11" name="Picture 10" descr="2000px-Acer_20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432" y="4623339"/>
            <a:ext cx="1524000" cy="365760"/>
          </a:xfrm>
          <a:prstGeom prst="rect">
            <a:avLst/>
          </a:prstGeom>
        </p:spPr>
      </p:pic>
      <p:pic>
        <p:nvPicPr>
          <p:cNvPr id="12" name="Picture 11" descr="Huawei logo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82" y="4178119"/>
            <a:ext cx="1022350" cy="1022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Strategy for Growth: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Timing of Entry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16" y="1670597"/>
            <a:ext cx="6606540" cy="4033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72673" y="1831976"/>
            <a:ext cx="7751418" cy="2273488"/>
            <a:chOff x="772673" y="1831976"/>
            <a:chExt cx="7751418" cy="2273488"/>
          </a:xfrm>
        </p:grpSpPr>
        <p:sp>
          <p:nvSpPr>
            <p:cNvPr id="19" name="Rectangle 18"/>
            <p:cNvSpPr/>
            <p:nvPr/>
          </p:nvSpPr>
          <p:spPr>
            <a:xfrm>
              <a:off x="772673" y="1831976"/>
              <a:ext cx="2057400" cy="457200"/>
            </a:xfrm>
            <a:prstGeom prst="rect">
              <a:avLst/>
            </a:prstGeom>
            <a:solidFill>
              <a:srgbClr val="E4782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Strategy for Growth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19682" y="1831976"/>
              <a:ext cx="2057400" cy="457200"/>
            </a:xfrm>
            <a:prstGeom prst="rect">
              <a:avLst/>
            </a:prstGeom>
            <a:solidFill>
              <a:srgbClr val="EC9939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Screening Criteria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66691" y="1831976"/>
              <a:ext cx="2057400" cy="457200"/>
            </a:xfrm>
            <a:prstGeom prst="rect">
              <a:avLst/>
            </a:prstGeom>
            <a:solidFill>
              <a:srgbClr val="F1B57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Implementation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9" idx="3"/>
              <a:endCxn id="20" idx="1"/>
            </p:cNvCxnSpPr>
            <p:nvPr/>
          </p:nvCxnSpPr>
          <p:spPr>
            <a:xfrm>
              <a:off x="2830073" y="2060576"/>
              <a:ext cx="789609" cy="1588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677082" y="2062164"/>
              <a:ext cx="789609" cy="1588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 rot="16200000" flipH="1">
              <a:off x="567525" y="3017099"/>
              <a:ext cx="1730652" cy="274806"/>
            </a:xfrm>
            <a:prstGeom prst="bentConnector3">
              <a:avLst>
                <a:gd name="adj1" fmla="val 99773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95447" y="2970696"/>
              <a:ext cx="274804" cy="158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295447" y="3313043"/>
              <a:ext cx="274804" cy="158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95447" y="3655391"/>
              <a:ext cx="274804" cy="158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603384" y="2842476"/>
              <a:ext cx="439285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Vision</a:t>
              </a:r>
              <a:endParaRPr lang="en-US" sz="1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03384" y="3184823"/>
              <a:ext cx="548164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Mission</a:t>
              </a:r>
              <a:endParaRPr lang="en-US" sz="1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03384" y="3525583"/>
              <a:ext cx="866999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Growth path</a:t>
              </a:r>
              <a:endParaRPr lang="en-US" sz="1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03384" y="3890020"/>
              <a:ext cx="1060825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Timing of entry</a:t>
              </a:r>
              <a:endParaRPr lang="en-US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Develop, Implement Growth Strategies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61829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32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Arial Narrow"/>
                <a:cs typeface="Arial Narrow"/>
              </a:rPr>
              <a:t>Imperative 1: Determine, Recommend Which Markets to Address</a:t>
            </a:r>
            <a:endParaRPr lang="en-US" sz="2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609" y="1600200"/>
            <a:ext cx="7993871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Performance gaps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Strategy for growth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Screening criteria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Implementation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 Strategies: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Screening Criteria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673" y="1831976"/>
            <a:ext cx="2057400" cy="457200"/>
          </a:xfrm>
          <a:prstGeom prst="rect">
            <a:avLst/>
          </a:prstGeom>
          <a:solidFill>
            <a:srgbClr val="E4782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Strategy for Growth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9682" y="1831976"/>
            <a:ext cx="2057400" cy="457200"/>
          </a:xfrm>
          <a:prstGeom prst="rect">
            <a:avLst/>
          </a:prstGeom>
          <a:solidFill>
            <a:srgbClr val="EC993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Screening Criteria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6691" y="1831976"/>
            <a:ext cx="2057400" cy="457200"/>
          </a:xfrm>
          <a:prstGeom prst="rect">
            <a:avLst/>
          </a:prstGeom>
          <a:solidFill>
            <a:srgbClr val="F1B57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Implementation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2830073" y="2060576"/>
            <a:ext cx="789609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77082" y="2062164"/>
            <a:ext cx="789609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505575" y="3017099"/>
            <a:ext cx="1730652" cy="274806"/>
          </a:xfrm>
          <a:prstGeom prst="bentConnector3">
            <a:avLst>
              <a:gd name="adj1" fmla="val 99773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33497" y="2970696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33497" y="3313043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33497" y="3655391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41434" y="2842476"/>
            <a:ext cx="39843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Vision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541434" y="3184823"/>
            <a:ext cx="49907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Mission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541434" y="3525583"/>
            <a:ext cx="80204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Growth path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1541434" y="3890020"/>
            <a:ext cx="97053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Timing of entry</a:t>
            </a:r>
            <a:endParaRPr lang="en-US" sz="1400" dirty="0"/>
          </a:p>
        </p:txBody>
      </p:sp>
      <p:cxnSp>
        <p:nvCxnSpPr>
          <p:cNvPr id="18" name="Elbow Connector 17"/>
          <p:cNvCxnSpPr/>
          <p:nvPr/>
        </p:nvCxnSpPr>
        <p:spPr>
          <a:xfrm rot="16200000" flipH="1">
            <a:off x="3159340" y="3210342"/>
            <a:ext cx="2127446" cy="285113"/>
          </a:xfrm>
          <a:prstGeom prst="bentConnector3">
            <a:avLst>
              <a:gd name="adj1" fmla="val 99986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90816" y="2970695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0816" y="3313042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90816" y="3655390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98753" y="2842475"/>
            <a:ext cx="74479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Objectives</a:t>
            </a:r>
            <a:endParaRPr lang="en-US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4398753" y="3194996"/>
            <a:ext cx="121038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Compatibility (fit)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4398753" y="3525582"/>
            <a:ext cx="88348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Competence</a:t>
            </a:r>
            <a:endParaRPr lang="en-US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4398753" y="3890019"/>
            <a:ext cx="59377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Synergy</a:t>
            </a:r>
            <a:endParaRPr lang="en-US" sz="140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090816" y="4018240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398753" y="4201176"/>
            <a:ext cx="134182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Contribution to the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Venture portfolio</a:t>
            </a:r>
            <a:endParaRPr lang="en-US" sz="14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Screening Criteria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565" y="1600200"/>
            <a:ext cx="8004915" cy="4355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Objectives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Revenue and profit growth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Risk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Timing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Stability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Flexibility</a:t>
            </a:r>
          </a:p>
          <a:p>
            <a:pPr marL="1588" indent="-1588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Compatibility (fit)</a:t>
            </a:r>
          </a:p>
          <a:p>
            <a:pPr marL="1588" indent="-1588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Core competence</a:t>
            </a:r>
          </a:p>
          <a:p>
            <a:pPr marL="1588" indent="-1588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Synergy: 2 + 2 = 5</a:t>
            </a:r>
          </a:p>
          <a:p>
            <a:pPr marL="1588" indent="-1588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Contribution to the venture portfolio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Chapter Roadmap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4294" y="1584982"/>
          <a:ext cx="8123511" cy="236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837"/>
                <a:gridCol w="2707837"/>
                <a:gridCol w="270783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Strategy for Growth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Screening Criteria: Evaluating Opportunities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Implementing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Growth Strategies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Vision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– Firms ideal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future state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Mission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–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Aspirational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view of overall firm direction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Path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– Focused method to identify opportunities</a:t>
                      </a:r>
                      <a:endParaRPr lang="en-US" sz="1000" b="1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Timing of Entry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– When to seize the opportunity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Objectives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– Balance firm growth with risk, timing stability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Compatibility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(Fit)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– Examine 3 core compatibility criteria</a:t>
                      </a:r>
                      <a:endParaRPr lang="en-US" sz="1000" b="1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Core Competence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– Matching an opportunity with the firm’s knowledge, skills, and other resources</a:t>
                      </a:r>
                      <a:endParaRPr lang="en-US" sz="1000" b="1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Synergy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– 2 + 2 = 5</a:t>
                      </a:r>
                      <a:endParaRPr lang="en-US" sz="1000" b="1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Contribution to the Venture Portfolio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  <a:tabLst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Internal Development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  <a:tabLst/>
                      </a:pP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Insourcing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  <a:tabLst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Outsourcing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  <a:tabLst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Acquisition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  <a:tabLst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Strategic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Alliance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  <a:tabLst/>
                      </a:pP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Licensing and Technology Purchase/Sale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  <a:tabLst/>
                      </a:pP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Equity Investment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AutoNum type="arabicPeriod"/>
                        <a:tabLst/>
                      </a:pP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Implementing Growth Strategies in the Modern Corporation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Screening Criteria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565" y="1600200"/>
            <a:ext cx="8004915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Objectives: </a:t>
            </a:r>
            <a:r>
              <a:rPr lang="en-US" sz="2400" b="1" i="1" dirty="0" smtClean="0">
                <a:latin typeface="Arial Narrow"/>
                <a:cs typeface="Arial Narrow"/>
              </a:rPr>
              <a:t>Risks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Demand risk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Product/technology risk and market risk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Competitor risk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Financial risk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Firm risk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Physical environment risk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Political risk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Screening Criteria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565" y="1600200"/>
            <a:ext cx="8004915" cy="4355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Objectives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Revenue/profit growth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Risk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Timing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Stability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Flexibility</a:t>
            </a:r>
          </a:p>
          <a:p>
            <a:pPr marL="1588" indent="-1588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Compatibility (fit)</a:t>
            </a:r>
          </a:p>
          <a:p>
            <a:pPr marL="1588" indent="-1588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Core competence</a:t>
            </a:r>
          </a:p>
          <a:p>
            <a:pPr marL="1588" indent="-1588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Synergy: 2 + 2 = 5</a:t>
            </a:r>
          </a:p>
          <a:p>
            <a:pPr marL="1588" indent="-1588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Contribution to the venture portfolio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Screening Criteria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565" y="1600200"/>
            <a:ext cx="8004915" cy="2292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Objectives: </a:t>
            </a:r>
            <a:r>
              <a:rPr lang="en-US" sz="2400" b="1" i="1" dirty="0" smtClean="0">
                <a:latin typeface="Arial Narrow"/>
                <a:cs typeface="Arial Narrow"/>
              </a:rPr>
              <a:t>Flexibility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Acquisition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Joint technology agreements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Partial ownership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R&amp;D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Venture capital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Screening Criteria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565" y="1600200"/>
            <a:ext cx="8004915" cy="3785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latin typeface="Arial Narrow"/>
                <a:cs typeface="Arial Narrow"/>
              </a:rPr>
              <a:t>Objectives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Compatibility (fit)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product-market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product-company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company-market</a:t>
            </a:r>
          </a:p>
          <a:p>
            <a:pPr marL="1588" indent="-1588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Core competence</a:t>
            </a:r>
          </a:p>
          <a:p>
            <a:pPr marL="1588" indent="-1588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Synergy: 2 + 2 = 5</a:t>
            </a:r>
          </a:p>
          <a:p>
            <a:pPr marL="1588" indent="-1588" defTabSz="454025">
              <a:spcBef>
                <a:spcPts val="18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Contribution to the venture portfolio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 Strategies: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Screening Criteria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673" y="1831976"/>
            <a:ext cx="2057400" cy="457200"/>
          </a:xfrm>
          <a:prstGeom prst="rect">
            <a:avLst/>
          </a:prstGeom>
          <a:solidFill>
            <a:srgbClr val="E4782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Strategy for Growth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9682" y="1831976"/>
            <a:ext cx="2057400" cy="457200"/>
          </a:xfrm>
          <a:prstGeom prst="rect">
            <a:avLst/>
          </a:prstGeom>
          <a:solidFill>
            <a:srgbClr val="EC993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Screening Criteria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6691" y="1831976"/>
            <a:ext cx="2057400" cy="457200"/>
          </a:xfrm>
          <a:prstGeom prst="rect">
            <a:avLst/>
          </a:prstGeom>
          <a:solidFill>
            <a:srgbClr val="F1B57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Implementation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2830073" y="2060576"/>
            <a:ext cx="789609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77082" y="2062164"/>
            <a:ext cx="789609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505575" y="3017099"/>
            <a:ext cx="1730652" cy="274806"/>
          </a:xfrm>
          <a:prstGeom prst="bentConnector3">
            <a:avLst>
              <a:gd name="adj1" fmla="val 99773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33497" y="2970696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33497" y="3313043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33497" y="3655391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41434" y="2842476"/>
            <a:ext cx="39843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Vision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541434" y="3184823"/>
            <a:ext cx="49907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Mission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541434" y="3525583"/>
            <a:ext cx="80204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Growth path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1541434" y="3890020"/>
            <a:ext cx="97053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Timing of entry</a:t>
            </a:r>
            <a:endParaRPr lang="en-US" sz="1400" dirty="0"/>
          </a:p>
        </p:txBody>
      </p:sp>
      <p:cxnSp>
        <p:nvCxnSpPr>
          <p:cNvPr id="18" name="Elbow Connector 17"/>
          <p:cNvCxnSpPr/>
          <p:nvPr/>
        </p:nvCxnSpPr>
        <p:spPr>
          <a:xfrm rot="16200000" flipH="1">
            <a:off x="3159340" y="3210342"/>
            <a:ext cx="2127446" cy="285113"/>
          </a:xfrm>
          <a:prstGeom prst="bentConnector3">
            <a:avLst>
              <a:gd name="adj1" fmla="val 99986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90816" y="2970695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0816" y="3313042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90816" y="3655390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98753" y="2842475"/>
            <a:ext cx="74479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Objectives</a:t>
            </a:r>
            <a:endParaRPr lang="en-US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4398753" y="3194996"/>
            <a:ext cx="121038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Compatibility (fit)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4398753" y="3525582"/>
            <a:ext cx="88348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Competence</a:t>
            </a:r>
            <a:endParaRPr lang="en-US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4398753" y="3890019"/>
            <a:ext cx="59377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Synergy</a:t>
            </a:r>
            <a:endParaRPr lang="en-US" sz="1400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090816" y="4018240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398753" y="4201176"/>
            <a:ext cx="134182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Contribution to the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Venture portfolio</a:t>
            </a:r>
            <a:endParaRPr lang="en-US" sz="14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61829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32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Arial Narrow"/>
                <a:cs typeface="Arial Narrow"/>
              </a:rPr>
              <a:t>Imperative 1: Determine, Recommend Which Markets to Address</a:t>
            </a:r>
            <a:endParaRPr lang="en-US" sz="2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609" y="1600200"/>
            <a:ext cx="7993871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Performance gaps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Strategy for growth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Screening criteria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Implementation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 Strategies: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Implementation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673" y="1831976"/>
            <a:ext cx="2057400" cy="457200"/>
          </a:xfrm>
          <a:prstGeom prst="rect">
            <a:avLst/>
          </a:prstGeom>
          <a:solidFill>
            <a:srgbClr val="E4782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Strategy for Growth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9682" y="1831976"/>
            <a:ext cx="2057400" cy="457200"/>
          </a:xfrm>
          <a:prstGeom prst="rect">
            <a:avLst/>
          </a:prstGeom>
          <a:solidFill>
            <a:srgbClr val="EC993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Screening Criteria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6691" y="1831976"/>
            <a:ext cx="2057400" cy="457200"/>
          </a:xfrm>
          <a:prstGeom prst="rect">
            <a:avLst/>
          </a:prstGeom>
          <a:solidFill>
            <a:srgbClr val="F1B57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Implementation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2830073" y="2060576"/>
            <a:ext cx="789609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77082" y="2062164"/>
            <a:ext cx="789609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567525" y="3017099"/>
            <a:ext cx="1730652" cy="274806"/>
          </a:xfrm>
          <a:prstGeom prst="bentConnector3">
            <a:avLst>
              <a:gd name="adj1" fmla="val 99773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47" y="2970696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95447" y="3313043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47" y="3655391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603384" y="2842476"/>
            <a:ext cx="39843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Vision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603384" y="3184823"/>
            <a:ext cx="49907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Mission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603384" y="3525583"/>
            <a:ext cx="80204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Growth path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1603384" y="3890020"/>
            <a:ext cx="97053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Timing of entry</a:t>
            </a:r>
            <a:endParaRPr lang="en-US" sz="1400" dirty="0"/>
          </a:p>
        </p:txBody>
      </p:sp>
      <p:cxnSp>
        <p:nvCxnSpPr>
          <p:cNvPr id="18" name="Elbow Connector 17"/>
          <p:cNvCxnSpPr/>
          <p:nvPr/>
        </p:nvCxnSpPr>
        <p:spPr>
          <a:xfrm rot="16200000" flipH="1">
            <a:off x="3221290" y="3210342"/>
            <a:ext cx="2127446" cy="285113"/>
          </a:xfrm>
          <a:prstGeom prst="bentConnector3">
            <a:avLst>
              <a:gd name="adj1" fmla="val 99986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52766" y="2970695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52766" y="3313042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52766" y="3655390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460703" y="2842475"/>
            <a:ext cx="68746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Objectives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4460703" y="3194996"/>
            <a:ext cx="109624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Compatibility (fit)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4460703" y="3525582"/>
            <a:ext cx="83473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Competence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4460703" y="3890019"/>
            <a:ext cx="54009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Synergy</a:t>
            </a:r>
            <a:endParaRPr lang="en-US" sz="1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152766" y="4018240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60703" y="4201176"/>
            <a:ext cx="134182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Contribution to the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Venture portfolio</a:t>
            </a:r>
            <a:endParaRPr lang="en-US" sz="1400" dirty="0"/>
          </a:p>
        </p:txBody>
      </p:sp>
      <p:cxnSp>
        <p:nvCxnSpPr>
          <p:cNvPr id="28" name="Elbow Connector 27"/>
          <p:cNvCxnSpPr/>
          <p:nvPr/>
        </p:nvCxnSpPr>
        <p:spPr>
          <a:xfrm rot="16200000" flipH="1">
            <a:off x="5522325" y="3696707"/>
            <a:ext cx="3100177" cy="285114"/>
          </a:xfrm>
          <a:prstGeom prst="bentConnector3">
            <a:avLst>
              <a:gd name="adj1" fmla="val 99954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40166" y="2970695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40166" y="3313042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40166" y="3655390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248103" y="2842475"/>
            <a:ext cx="148082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Internal development</a:t>
            </a:r>
            <a:endParaRPr lang="en-US" sz="1400" b="1" dirty="0"/>
          </a:p>
        </p:txBody>
      </p:sp>
      <p:sp>
        <p:nvSpPr>
          <p:cNvPr id="33" name="Rectangle 32"/>
          <p:cNvSpPr/>
          <p:nvPr/>
        </p:nvSpPr>
        <p:spPr>
          <a:xfrm>
            <a:off x="7248103" y="3194996"/>
            <a:ext cx="752597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Insourcing</a:t>
            </a:r>
            <a:endParaRPr lang="en-US" sz="1400" b="1" dirty="0"/>
          </a:p>
        </p:txBody>
      </p:sp>
      <p:sp>
        <p:nvSpPr>
          <p:cNvPr id="34" name="Rectangle 33"/>
          <p:cNvSpPr/>
          <p:nvPr/>
        </p:nvSpPr>
        <p:spPr>
          <a:xfrm>
            <a:off x="7248103" y="3525582"/>
            <a:ext cx="87524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Outsourcing</a:t>
            </a:r>
            <a:endParaRPr lang="en-US" sz="1400" b="1" dirty="0"/>
          </a:p>
        </p:txBody>
      </p:sp>
      <p:sp>
        <p:nvSpPr>
          <p:cNvPr id="35" name="Rectangle 34"/>
          <p:cNvSpPr/>
          <p:nvPr/>
        </p:nvSpPr>
        <p:spPr>
          <a:xfrm>
            <a:off x="7248103" y="3890019"/>
            <a:ext cx="80160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Acquisition</a:t>
            </a:r>
            <a:endParaRPr lang="en-US" sz="14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6940166" y="4018240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258428" y="4263119"/>
            <a:ext cx="13418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Strategic alliance</a:t>
            </a:r>
            <a:endParaRPr lang="en-US" sz="14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6940166" y="4404710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29856" y="4883454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258428" y="4558928"/>
            <a:ext cx="134182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Licensing, technology purchase/sale</a:t>
            </a:r>
            <a:endParaRPr lang="en-US" sz="1400" b="1" dirty="0"/>
          </a:p>
        </p:txBody>
      </p:sp>
      <p:sp>
        <p:nvSpPr>
          <p:cNvPr id="43" name="Rectangle 42"/>
          <p:cNvSpPr/>
          <p:nvPr/>
        </p:nvSpPr>
        <p:spPr>
          <a:xfrm>
            <a:off x="7274978" y="5260983"/>
            <a:ext cx="13418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Equity investment</a:t>
            </a:r>
            <a:endParaRPr lang="en-US" sz="1400" b="1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 Strategies: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Implementation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Internal development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</a:t>
            </a:r>
            <a:r>
              <a:rPr lang="en-US" dirty="0" err="1" smtClean="0">
                <a:latin typeface="Arial Narrow"/>
                <a:cs typeface="Arial Narrow"/>
              </a:rPr>
              <a:t>Insourcing</a:t>
            </a:r>
            <a:endParaRPr lang="en-US" dirty="0" smtClean="0">
              <a:latin typeface="Arial Narrow"/>
              <a:cs typeface="Arial Narrow"/>
            </a:endParaRP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Outsourcing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Acquisition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Strategic alliance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Licensing, technology purchase/sale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Equity investment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 Strategies: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Implementation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565" y="1600200"/>
            <a:ext cx="8004915" cy="2870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Internal Development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Advantages</a:t>
            </a:r>
          </a:p>
          <a:p>
            <a:pPr marL="9207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control</a:t>
            </a:r>
          </a:p>
          <a:p>
            <a:pPr marL="9207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cost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Disadvantages</a:t>
            </a:r>
          </a:p>
          <a:p>
            <a:pPr marL="9207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expertise</a:t>
            </a:r>
          </a:p>
          <a:p>
            <a:pPr marL="9207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resources</a:t>
            </a:r>
          </a:p>
          <a:p>
            <a:pPr marL="9207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 Strategies: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Implementation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Internal development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000" b="1" dirty="0" err="1" smtClean="0">
                <a:latin typeface="Arial Narrow"/>
                <a:cs typeface="Arial Narrow"/>
              </a:rPr>
              <a:t>Insourcing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Outsourcing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Acquisition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Strategic alliance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Licensing, technology purchase/sale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Equity investment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Fundamental Business Model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600200"/>
            <a:ext cx="3657600" cy="347472"/>
          </a:xfrm>
          <a:prstGeom prst="rect">
            <a:avLst/>
          </a:prstGeom>
          <a:solidFill>
            <a:srgbClr val="17375E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Shareholder 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262433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Organizational Survival, Growth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934759"/>
            <a:ext cx="3657600" cy="34747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Current, Potential Profits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04107"/>
            <a:ext cx="3657600" cy="3474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latin typeface="Arial Narrow"/>
                <a:cs typeface="Arial Narrow"/>
              </a:rPr>
              <a:t>Attract, Retain, Grow Customers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4279413"/>
            <a:ext cx="3657600" cy="34747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Customer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4951740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Company</a:t>
            </a:r>
          </a:p>
        </p:txBody>
      </p:sp>
      <p:cxnSp>
        <p:nvCxnSpPr>
          <p:cNvPr id="11" name="Straight Arrow Connector 10"/>
          <p:cNvCxnSpPr>
            <a:stCxn id="10" idx="0"/>
            <a:endCxn id="9" idx="2"/>
          </p:cNvCxnSpPr>
          <p:nvPr/>
        </p:nvCxnSpPr>
        <p:spPr>
          <a:xfrm rot="5400000" flipH="1" flipV="1">
            <a:off x="4409573" y="4789313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407985" y="411619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406397" y="3443864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404809" y="2771537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403221" y="209921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21360" y="3799179"/>
            <a:ext cx="1386669" cy="661061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sp>
        <p:nvSpPr>
          <p:cNvPr id="17" name="Oval 16"/>
          <p:cNvSpPr/>
          <p:nvPr/>
        </p:nvSpPr>
        <p:spPr>
          <a:xfrm>
            <a:off x="7079106" y="3113379"/>
            <a:ext cx="1404493" cy="6858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cxnSp>
        <p:nvCxnSpPr>
          <p:cNvPr id="18" name="Straight Arrow Connector 17"/>
          <p:cNvCxnSpPr>
            <a:stCxn id="16" idx="6"/>
            <a:endCxn id="8" idx="1"/>
          </p:cNvCxnSpPr>
          <p:nvPr/>
        </p:nvCxnSpPr>
        <p:spPr>
          <a:xfrm flipV="1">
            <a:off x="2108029" y="3777843"/>
            <a:ext cx="635171" cy="351867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6400802" y="3456279"/>
            <a:ext cx="678304" cy="34290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 Strategies: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Implementation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Internal development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</a:t>
            </a:r>
            <a:r>
              <a:rPr lang="en-US" dirty="0" err="1" smtClean="0">
                <a:latin typeface="Arial Narrow"/>
                <a:cs typeface="Arial Narrow"/>
              </a:rPr>
              <a:t>Insourcing</a:t>
            </a:r>
            <a:endParaRPr lang="en-US" dirty="0" smtClean="0">
              <a:latin typeface="Arial Narrow"/>
              <a:cs typeface="Arial Narrow"/>
            </a:endParaRP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Outsourcing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Acquisition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Strategic alliance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Licensing, technology purchase/sale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Equity investment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 Strategies: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Implementation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565" y="1600200"/>
            <a:ext cx="8004915" cy="3185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Outsourcing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Rationale – better focus resources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Areas for outsourcing (make or buy)</a:t>
            </a:r>
          </a:p>
          <a:p>
            <a:pPr marL="9207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service functions</a:t>
            </a:r>
          </a:p>
          <a:p>
            <a:pPr marL="9207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business processes</a:t>
            </a:r>
          </a:p>
          <a:p>
            <a:pPr marL="9207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production</a:t>
            </a:r>
          </a:p>
          <a:p>
            <a:pPr marL="9207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customer service</a:t>
            </a:r>
          </a:p>
          <a:p>
            <a:pPr marL="9207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advertising</a:t>
            </a:r>
          </a:p>
          <a:p>
            <a:pPr marL="9207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selling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 Strategies: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Implementation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Internal development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</a:t>
            </a:r>
            <a:r>
              <a:rPr lang="en-US" dirty="0" err="1" smtClean="0">
                <a:latin typeface="Arial Narrow"/>
                <a:cs typeface="Arial Narrow"/>
              </a:rPr>
              <a:t>Insourcing</a:t>
            </a:r>
            <a:endParaRPr lang="en-US" dirty="0" smtClean="0">
              <a:latin typeface="Arial Narrow"/>
              <a:cs typeface="Arial Narrow"/>
            </a:endParaRP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Outsourcing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Acquisition</a:t>
            </a:r>
          </a:p>
          <a:p>
            <a:pPr marL="457200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major</a:t>
            </a:r>
          </a:p>
          <a:p>
            <a:pPr marL="457200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small </a:t>
            </a:r>
            <a:r>
              <a:rPr lang="en-US" b="1" i="1" dirty="0" smtClean="0">
                <a:latin typeface="Arial Narrow"/>
                <a:cs typeface="Arial Narrow"/>
              </a:rPr>
              <a:t>fill-in</a:t>
            </a:r>
            <a:endParaRPr lang="en-US" b="1" dirty="0" smtClean="0">
              <a:latin typeface="Arial Narrow"/>
              <a:cs typeface="Arial Narrow"/>
            </a:endParaRP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Strategic alliance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Licensing, technology purchase/sale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Equity investment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 Strategies: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Implementation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673" y="1831976"/>
            <a:ext cx="2057400" cy="457200"/>
          </a:xfrm>
          <a:prstGeom prst="rect">
            <a:avLst/>
          </a:prstGeom>
          <a:solidFill>
            <a:srgbClr val="E4782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Strategy for Growth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9682" y="1831976"/>
            <a:ext cx="2057400" cy="457200"/>
          </a:xfrm>
          <a:prstGeom prst="rect">
            <a:avLst/>
          </a:prstGeom>
          <a:solidFill>
            <a:srgbClr val="EC993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Screening Criteria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6691" y="1831976"/>
            <a:ext cx="2057400" cy="457200"/>
          </a:xfrm>
          <a:prstGeom prst="rect">
            <a:avLst/>
          </a:prstGeom>
          <a:solidFill>
            <a:srgbClr val="F1B57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Implementation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2830073" y="2060576"/>
            <a:ext cx="789609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77082" y="2062164"/>
            <a:ext cx="789609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567525" y="3017099"/>
            <a:ext cx="1730652" cy="274806"/>
          </a:xfrm>
          <a:prstGeom prst="bentConnector3">
            <a:avLst>
              <a:gd name="adj1" fmla="val 99773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47" y="2970696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95447" y="3313043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47" y="3655391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603384" y="2842476"/>
            <a:ext cx="39843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Vision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603384" y="3184823"/>
            <a:ext cx="49907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Mission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603384" y="3525583"/>
            <a:ext cx="80204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Growth path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1603384" y="3890020"/>
            <a:ext cx="97053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Timing of entry</a:t>
            </a:r>
            <a:endParaRPr lang="en-US" sz="1400" dirty="0"/>
          </a:p>
        </p:txBody>
      </p:sp>
      <p:cxnSp>
        <p:nvCxnSpPr>
          <p:cNvPr id="18" name="Elbow Connector 17"/>
          <p:cNvCxnSpPr/>
          <p:nvPr/>
        </p:nvCxnSpPr>
        <p:spPr>
          <a:xfrm rot="16200000" flipH="1">
            <a:off x="3221290" y="3210342"/>
            <a:ext cx="2127446" cy="285113"/>
          </a:xfrm>
          <a:prstGeom prst="bentConnector3">
            <a:avLst>
              <a:gd name="adj1" fmla="val 99986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52766" y="2970695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52766" y="3313042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52766" y="3655390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460703" y="2842475"/>
            <a:ext cx="68746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Objectives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4460703" y="3194996"/>
            <a:ext cx="109624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Compatibility (fit)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4460703" y="3525582"/>
            <a:ext cx="83473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Competence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4460703" y="3890019"/>
            <a:ext cx="54009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Synergy</a:t>
            </a:r>
            <a:endParaRPr lang="en-US" sz="1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152766" y="4018240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60703" y="4201176"/>
            <a:ext cx="134182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Contribution to the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Venture portfolio</a:t>
            </a:r>
            <a:endParaRPr lang="en-US" sz="1400" dirty="0"/>
          </a:p>
        </p:txBody>
      </p:sp>
      <p:cxnSp>
        <p:nvCxnSpPr>
          <p:cNvPr id="28" name="Elbow Connector 27"/>
          <p:cNvCxnSpPr/>
          <p:nvPr/>
        </p:nvCxnSpPr>
        <p:spPr>
          <a:xfrm rot="16200000" flipH="1">
            <a:off x="5522325" y="3696707"/>
            <a:ext cx="3100177" cy="285114"/>
          </a:xfrm>
          <a:prstGeom prst="bentConnector3">
            <a:avLst>
              <a:gd name="adj1" fmla="val 99954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40166" y="2970695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40166" y="3313042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40166" y="3655390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248103" y="2842475"/>
            <a:ext cx="148082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Internal development</a:t>
            </a:r>
            <a:endParaRPr lang="en-US" sz="1400" b="1" dirty="0"/>
          </a:p>
        </p:txBody>
      </p:sp>
      <p:sp>
        <p:nvSpPr>
          <p:cNvPr id="33" name="Rectangle 32"/>
          <p:cNvSpPr/>
          <p:nvPr/>
        </p:nvSpPr>
        <p:spPr>
          <a:xfrm>
            <a:off x="7248103" y="3194996"/>
            <a:ext cx="752597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Insourcing</a:t>
            </a:r>
            <a:endParaRPr lang="en-US" sz="1400" b="1" dirty="0"/>
          </a:p>
        </p:txBody>
      </p:sp>
      <p:sp>
        <p:nvSpPr>
          <p:cNvPr id="34" name="Rectangle 33"/>
          <p:cNvSpPr/>
          <p:nvPr/>
        </p:nvSpPr>
        <p:spPr>
          <a:xfrm>
            <a:off x="7248103" y="3525582"/>
            <a:ext cx="87524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Outsourcing</a:t>
            </a:r>
            <a:endParaRPr lang="en-US" sz="1400" b="1" dirty="0"/>
          </a:p>
        </p:txBody>
      </p:sp>
      <p:sp>
        <p:nvSpPr>
          <p:cNvPr id="35" name="Rectangle 34"/>
          <p:cNvSpPr/>
          <p:nvPr/>
        </p:nvSpPr>
        <p:spPr>
          <a:xfrm>
            <a:off x="7248103" y="3890019"/>
            <a:ext cx="80160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Acquisition</a:t>
            </a:r>
            <a:endParaRPr lang="en-US" sz="14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6940166" y="4018240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258428" y="4263119"/>
            <a:ext cx="13418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Strategic alliance</a:t>
            </a:r>
            <a:endParaRPr lang="en-US" sz="14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6940166" y="4404710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929856" y="4883454"/>
            <a:ext cx="27480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58428" y="4558928"/>
            <a:ext cx="134182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Licensing, technology purchase/sale</a:t>
            </a:r>
            <a:endParaRPr lang="en-US" sz="1400" b="1" dirty="0"/>
          </a:p>
        </p:txBody>
      </p:sp>
      <p:sp>
        <p:nvSpPr>
          <p:cNvPr id="41" name="Rectangle 40"/>
          <p:cNvSpPr/>
          <p:nvPr/>
        </p:nvSpPr>
        <p:spPr>
          <a:xfrm>
            <a:off x="7274978" y="5260983"/>
            <a:ext cx="13418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Equity investment</a:t>
            </a:r>
            <a:endParaRPr lang="en-US" sz="1400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>
              <a:spcBef>
                <a:spcPts val="600"/>
              </a:spcBef>
            </a:pPr>
            <a:r>
              <a:rPr lang="en-US" sz="2200" dirty="0" smtClean="0">
                <a:solidFill>
                  <a:schemeClr val="bg1"/>
                </a:solidFill>
                <a:latin typeface="Arial Narrow"/>
                <a:cs typeface="Arial Narrow"/>
              </a:rPr>
              <a:t>Imperative 1: Determine, Recommend Which Markets to Address</a:t>
            </a:r>
            <a:endParaRPr lang="en-US" sz="2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399" y="1600200"/>
            <a:ext cx="7769111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Class Discussion</a:t>
            </a:r>
          </a:p>
          <a:p>
            <a:pPr marL="454025" indent="-227013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How do you assess </a:t>
            </a:r>
            <a:r>
              <a:rPr lang="en-US" sz="2000" b="1" dirty="0" err="1" smtClean="0">
                <a:latin typeface="Arial Narrow"/>
                <a:cs typeface="Arial Narrow"/>
              </a:rPr>
              <a:t>Uber’s</a:t>
            </a:r>
            <a:r>
              <a:rPr lang="en-US" sz="2000" b="1" dirty="0" smtClean="0">
                <a:latin typeface="Arial Narrow"/>
                <a:cs typeface="Arial Narrow"/>
              </a:rPr>
              <a:t> entry into the taxi market?</a:t>
            </a:r>
          </a:p>
          <a:p>
            <a:pPr marL="454025" indent="-227013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How do you assess </a:t>
            </a:r>
            <a:r>
              <a:rPr lang="en-US" sz="2000" b="1" dirty="0" err="1" smtClean="0">
                <a:latin typeface="Arial Narrow"/>
                <a:cs typeface="Arial Narrow"/>
              </a:rPr>
              <a:t>Airbnb’s</a:t>
            </a:r>
            <a:r>
              <a:rPr lang="en-US" sz="2000" b="1" dirty="0" smtClean="0">
                <a:latin typeface="Arial Narrow"/>
                <a:cs typeface="Arial Narrow"/>
              </a:rPr>
              <a:t> market entry?</a:t>
            </a:r>
          </a:p>
          <a:p>
            <a:pPr marL="454025" indent="-227013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Compare and contrast </a:t>
            </a:r>
            <a:r>
              <a:rPr lang="en-US" sz="2000" b="1" dirty="0" err="1" smtClean="0">
                <a:latin typeface="Arial Narrow"/>
                <a:cs typeface="Arial Narrow"/>
              </a:rPr>
              <a:t>Uber</a:t>
            </a:r>
            <a:r>
              <a:rPr lang="en-US" sz="2000" b="1" dirty="0" smtClean="0">
                <a:latin typeface="Arial Narrow"/>
                <a:cs typeface="Arial Narrow"/>
              </a:rPr>
              <a:t> and </a:t>
            </a:r>
            <a:r>
              <a:rPr lang="en-US" sz="2000" b="1" dirty="0" err="1" smtClean="0">
                <a:latin typeface="Arial Narrow"/>
                <a:cs typeface="Arial Narrow"/>
              </a:rPr>
              <a:t>Airbnb</a:t>
            </a:r>
            <a:r>
              <a:rPr lang="en-US" sz="2000" b="1" dirty="0" smtClean="0">
                <a:latin typeface="Arial Narrow"/>
                <a:cs typeface="Arial Narrow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>
              <a:spcBef>
                <a:spcPts val="600"/>
              </a:spcBef>
            </a:pPr>
            <a:r>
              <a:rPr lang="en-US" sz="2200" dirty="0" smtClean="0">
                <a:solidFill>
                  <a:schemeClr val="bg1"/>
                </a:solidFill>
                <a:latin typeface="Arial Narrow"/>
                <a:cs typeface="Arial Narrow"/>
              </a:rPr>
              <a:t>Imperative 1: Determine, Recommend Which Markets to Address</a:t>
            </a:r>
            <a:endParaRPr lang="en-US" sz="2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Performance gaps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Strategy for growth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Screening criteria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Implementation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599" y="1600200"/>
            <a:ext cx="6989913" cy="198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6</a:t>
            </a: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rial Narrow"/>
                <a:cs typeface="Arial Narrow"/>
              </a:rPr>
              <a:t>Identifying, </a:t>
            </a:r>
            <a:br>
              <a:rPr lang="en-US" sz="4800" dirty="0" smtClean="0">
                <a:latin typeface="Arial Narrow"/>
                <a:cs typeface="Arial Narrow"/>
              </a:rPr>
            </a:br>
            <a:r>
              <a:rPr lang="en-US" sz="4800" dirty="0" smtClean="0">
                <a:latin typeface="Arial Narrow"/>
                <a:cs typeface="Arial Narrow"/>
              </a:rPr>
              <a:t>Choosing Opportunities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9" name="Picture 18" descr="TVM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CMF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MM21c 2015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 descr="TVM Cover 4th edition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Six Marketing Imperatives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Imperative 1: Determine, recommend which markets to address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2: Identify, target market segments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3: Set strategic direction, positioning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4: Design the market offer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5: Secure support from other functions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6: Monitor, </a:t>
            </a:r>
            <a:r>
              <a:rPr lang="en-US" smtClean="0">
                <a:latin typeface="Arial Narrow"/>
                <a:cs typeface="Arial Narrow"/>
              </a:rPr>
              <a:t>control execution/performance</a:t>
            </a:r>
            <a:endParaRPr lang="en-US" dirty="0" smtClean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>
              <a:spcBef>
                <a:spcPts val="600"/>
              </a:spcBef>
            </a:pPr>
            <a:r>
              <a:rPr lang="en-US" sz="2200" dirty="0" smtClean="0">
                <a:solidFill>
                  <a:schemeClr val="bg1"/>
                </a:solidFill>
                <a:latin typeface="Arial Narrow"/>
                <a:cs typeface="Arial Narrow"/>
              </a:rPr>
              <a:t>Imperative 1: Determine, Recommend Which Markets to Address</a:t>
            </a:r>
            <a:endParaRPr lang="en-US" sz="2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816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Performance gap</a:t>
            </a:r>
            <a:r>
              <a:rPr lang="en-US" sz="1600" b="1" dirty="0" smtClean="0">
                <a:latin typeface="Arial Narrow"/>
                <a:cs typeface="Arial Narrow"/>
              </a:rPr>
              <a:t>s</a:t>
            </a:r>
          </a:p>
          <a:p>
            <a:pPr marL="911225" lvl="1" indent="-228600" defTabSz="454025">
              <a:spcBef>
                <a:spcPts val="6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Objective versus momentum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Strategy for growth</a:t>
            </a:r>
          </a:p>
          <a:p>
            <a:pPr marL="911225" lvl="1" indent="-228600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Which business to be in; which businesses not to be in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Screening criteria</a:t>
            </a:r>
          </a:p>
          <a:p>
            <a:pPr marL="911225" lvl="1" indent="-228600" defTabSz="454025">
              <a:spcBef>
                <a:spcPts val="6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Objectives, compatibility, competence, synergy, contribution to venture portfolio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Implementation</a:t>
            </a:r>
          </a:p>
          <a:p>
            <a:pPr marL="911225" lvl="1" indent="-228600" defTabSz="454025">
              <a:spcBef>
                <a:spcPts val="6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Various options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61829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32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Arial Narrow"/>
                <a:cs typeface="Arial Narrow"/>
              </a:rPr>
              <a:t>Imperative 1: Determine, Recommend Which Markets to Address</a:t>
            </a:r>
            <a:endParaRPr lang="en-US" sz="2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6609" y="1600200"/>
            <a:ext cx="7993871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Performance gaps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Strategy for growth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Screening criteria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Implementation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Performance Gaps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44" y="2030335"/>
            <a:ext cx="6920110" cy="3638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986</Words>
  <Application>Microsoft Macintosh PowerPoint</Application>
  <PresentationFormat>On-screen Show (4:3)</PresentationFormat>
  <Paragraphs>569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 Narrow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Anna B. Type &amp; Graphics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Botelho</dc:creator>
  <cp:lastModifiedBy>Anna Botelho</cp:lastModifiedBy>
  <cp:revision>80</cp:revision>
  <dcterms:created xsi:type="dcterms:W3CDTF">2016-05-02T17:59:57Z</dcterms:created>
  <dcterms:modified xsi:type="dcterms:W3CDTF">2017-02-20T16:25:27Z</dcterms:modified>
</cp:coreProperties>
</file>