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259" r:id="rId4"/>
    <p:sldId id="493" r:id="rId5"/>
    <p:sldId id="396" r:id="rId6"/>
    <p:sldId id="463" r:id="rId7"/>
    <p:sldId id="436" r:id="rId8"/>
    <p:sldId id="266" r:id="rId9"/>
    <p:sldId id="268" r:id="rId10"/>
    <p:sldId id="347" r:id="rId11"/>
    <p:sldId id="348" r:id="rId12"/>
    <p:sldId id="349" r:id="rId13"/>
    <p:sldId id="417" r:id="rId14"/>
    <p:sldId id="498" r:id="rId15"/>
    <p:sldId id="420" r:id="rId16"/>
    <p:sldId id="499" r:id="rId17"/>
    <p:sldId id="421" r:id="rId18"/>
    <p:sldId id="494" r:id="rId19"/>
    <p:sldId id="495" r:id="rId20"/>
    <p:sldId id="496" r:id="rId21"/>
    <p:sldId id="465" r:id="rId22"/>
    <p:sldId id="466" r:id="rId23"/>
    <p:sldId id="467" r:id="rId24"/>
    <p:sldId id="468" r:id="rId25"/>
    <p:sldId id="500" r:id="rId26"/>
    <p:sldId id="469" r:id="rId27"/>
    <p:sldId id="501" r:id="rId28"/>
    <p:sldId id="473" r:id="rId29"/>
    <p:sldId id="503" r:id="rId30"/>
    <p:sldId id="508" r:id="rId31"/>
    <p:sldId id="509" r:id="rId32"/>
    <p:sldId id="474" r:id="rId33"/>
    <p:sldId id="475" r:id="rId34"/>
    <p:sldId id="476" r:id="rId35"/>
    <p:sldId id="504" r:id="rId36"/>
    <p:sldId id="480" r:id="rId37"/>
    <p:sldId id="481" r:id="rId38"/>
    <p:sldId id="482" r:id="rId39"/>
    <p:sldId id="483" r:id="rId40"/>
    <p:sldId id="484" r:id="rId41"/>
    <p:sldId id="487" r:id="rId42"/>
    <p:sldId id="488" r:id="rId43"/>
    <p:sldId id="489" r:id="rId44"/>
    <p:sldId id="490" r:id="rId45"/>
    <p:sldId id="507" r:id="rId46"/>
    <p:sldId id="492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C39"/>
    <a:srgbClr val="000000"/>
    <a:srgbClr val="873A1F"/>
    <a:srgbClr val="FF0000"/>
    <a:srgbClr val="FFF67A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4" autoAdjust="0"/>
    <p:restoredTop sz="94762" autoAdjust="0"/>
  </p:normalViewPr>
  <p:slideViewPr>
    <p:cSldViewPr snapToGrid="0" snapToObjects="1">
      <p:cViewPr varScale="1">
        <p:scale>
          <a:sx n="123" d="100"/>
          <a:sy n="123" d="100"/>
        </p:scale>
        <p:origin x="184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Narrow Bold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Narrow Bold" charset="0"/>
              </a:defRPr>
            </a:lvl1pPr>
          </a:lstStyle>
          <a:p>
            <a:fld id="{19BEEAEA-88C7-A946-A5BD-F322E57F9F41}" type="datetimeFigureOut">
              <a:rPr lang="en-US" smtClean="0"/>
              <a:pPr/>
              <a:t>2/20/17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Narrow Bold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Narrow Bold" charset="0"/>
              </a:defRPr>
            </a:lvl1pPr>
          </a:lstStyle>
          <a:p>
            <a:fld id="{DBF13429-23AB-5A4B-B1B3-AA6A380935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4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1" i="0" kern="1200">
        <a:solidFill>
          <a:schemeClr val="tx1"/>
        </a:solidFill>
        <a:latin typeface="Arial Narrow Bold" charset="0"/>
        <a:ea typeface="+mn-ea"/>
        <a:cs typeface="+mn-cs"/>
      </a:defRPr>
    </a:lvl1pPr>
    <a:lvl2pPr marL="457200" algn="l" defTabSz="457200" rtl="0" eaLnBrk="1" latinLnBrk="0" hangingPunct="1">
      <a:defRPr sz="1200" b="1" i="0" kern="1200">
        <a:solidFill>
          <a:schemeClr val="tx1"/>
        </a:solidFill>
        <a:latin typeface="Arial Narrow Bold" charset="0"/>
        <a:ea typeface="+mn-ea"/>
        <a:cs typeface="+mn-cs"/>
      </a:defRPr>
    </a:lvl2pPr>
    <a:lvl3pPr marL="914400" algn="l" defTabSz="457200" rtl="0" eaLnBrk="1" latinLnBrk="0" hangingPunct="1">
      <a:defRPr sz="1200" b="1" i="0" kern="1200">
        <a:solidFill>
          <a:schemeClr val="tx1"/>
        </a:solidFill>
        <a:latin typeface="Arial Narrow Bold" charset="0"/>
        <a:ea typeface="+mn-ea"/>
        <a:cs typeface="+mn-cs"/>
      </a:defRPr>
    </a:lvl3pPr>
    <a:lvl4pPr marL="1371600" algn="l" defTabSz="457200" rtl="0" eaLnBrk="1" latinLnBrk="0" hangingPunct="1">
      <a:defRPr sz="1200" b="1" i="0" kern="1200">
        <a:solidFill>
          <a:schemeClr val="tx1"/>
        </a:solidFill>
        <a:latin typeface="Arial Narrow Bold" charset="0"/>
        <a:ea typeface="+mn-ea"/>
        <a:cs typeface="+mn-cs"/>
      </a:defRPr>
    </a:lvl4pPr>
    <a:lvl5pPr marL="1828800" algn="l" defTabSz="457200" rtl="0" eaLnBrk="1" latinLnBrk="0" hangingPunct="1">
      <a:defRPr sz="1200" b="1" i="0" kern="1200">
        <a:solidFill>
          <a:schemeClr val="tx1"/>
        </a:solidFill>
        <a:latin typeface="Arial Narrow Bold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D28C8-19AB-B94F-A867-7F370295DE9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Narrow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Narrow Bold" charset="0"/>
              </a:defRPr>
            </a:lvl1pPr>
          </a:lstStyle>
          <a:p>
            <a:fld id="{7C777181-D5C5-8248-8D66-BC013213FD32}" type="datetimeFigureOut">
              <a:rPr lang="en-US" smtClean="0"/>
              <a:pPr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Narrow Bol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Narrow Bold" charset="0"/>
              </a:defRPr>
            </a:lvl1pPr>
          </a:lstStyle>
          <a:p>
            <a:fld id="{5D5F245E-079B-5F44-953A-9EACFA09C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Arial Narrow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 Narrow Bold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157368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7 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Marketing Process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487076"/>
            <a:ext cx="3848100" cy="482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3439" y="2176305"/>
            <a:ext cx="195226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Market, customer,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competitor, company,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err="1" smtClean="0">
                <a:latin typeface="Arial Narrow"/>
                <a:cs typeface="Arial Narrow"/>
              </a:rPr>
              <a:t>complementer</a:t>
            </a:r>
            <a:r>
              <a:rPr lang="en-US" sz="1600" b="1" dirty="0" smtClean="0">
                <a:latin typeface="Arial Narrow"/>
                <a:cs typeface="Arial Narrow"/>
              </a:rPr>
              <a:t> insight</a:t>
            </a:r>
            <a:endParaRPr lang="en-US" sz="1600" b="1" dirty="0">
              <a:latin typeface="Arial Narrow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6531" y="3709004"/>
            <a:ext cx="174609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Strategic Marketing</a:t>
            </a:r>
            <a:endParaRPr lang="en-US" sz="1600" b="1" dirty="0">
              <a:latin typeface="Arial Narrow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2872" y="5011800"/>
            <a:ext cx="143340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Implementing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market strategy</a:t>
            </a:r>
            <a:endParaRPr lang="en-US" sz="1600" b="1" dirty="0">
              <a:latin typeface="Arial Narrow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Segmentation.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609" y="1600200"/>
            <a:ext cx="7993871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marketing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segmentation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Targeting market segments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	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matrix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Criteria for </a:t>
            </a:r>
            <a:r>
              <a:rPr lang="en-US" sz="2000" i="1" dirty="0" smtClean="0">
                <a:latin typeface="Arial Narrow"/>
                <a:cs typeface="Arial Narrow"/>
              </a:rPr>
              <a:t>good</a:t>
            </a:r>
            <a:r>
              <a:rPr lang="en-US" sz="2000" dirty="0" smtClean="0">
                <a:latin typeface="Arial Narrow"/>
                <a:cs typeface="Arial Narrow"/>
              </a:rPr>
              <a:t>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More 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Questions about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3584" y="2134920"/>
            <a:ext cx="1371600" cy="3564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Pain Market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3585" y="3965809"/>
            <a:ext cx="1371600" cy="3564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Headache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3585" y="5796697"/>
            <a:ext cx="1371600" cy="35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General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7216" y="3965809"/>
            <a:ext cx="1371600" cy="3564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Back Pain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9953" y="3965809"/>
            <a:ext cx="1371600" cy="3564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Foot Pain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5796697"/>
            <a:ext cx="1371600" cy="35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Migraine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2569" y="5796697"/>
            <a:ext cx="1371600" cy="35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Tension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1553" y="5796697"/>
            <a:ext cx="457200" cy="35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Etc.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8937" y="3965809"/>
            <a:ext cx="457200" cy="3564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Etc.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cxnSp>
        <p:nvCxnSpPr>
          <p:cNvPr id="19" name="Straight Connector 18"/>
          <p:cNvCxnSpPr>
            <a:stCxn id="6" idx="2"/>
            <a:endCxn id="7" idx="0"/>
          </p:cNvCxnSpPr>
          <p:nvPr/>
        </p:nvCxnSpPr>
        <p:spPr>
          <a:xfrm rot="16200000" flipH="1">
            <a:off x="4102178" y="3228602"/>
            <a:ext cx="1474412" cy="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0"/>
          </p:cNvCxnSpPr>
          <p:nvPr/>
        </p:nvCxnSpPr>
        <p:spPr>
          <a:xfrm rot="10800000" flipV="1">
            <a:off x="2933016" y="2491397"/>
            <a:ext cx="1906366" cy="147441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0"/>
          </p:cNvCxnSpPr>
          <p:nvPr/>
        </p:nvCxnSpPr>
        <p:spPr>
          <a:xfrm>
            <a:off x="4839386" y="2491398"/>
            <a:ext cx="1906367" cy="147441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7" idx="0"/>
          </p:cNvCxnSpPr>
          <p:nvPr/>
        </p:nvCxnSpPr>
        <p:spPr>
          <a:xfrm>
            <a:off x="4839386" y="2491399"/>
            <a:ext cx="3088151" cy="147441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4102180" y="5059491"/>
            <a:ext cx="1474412" cy="1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4" idx="0"/>
          </p:cNvCxnSpPr>
          <p:nvPr/>
        </p:nvCxnSpPr>
        <p:spPr>
          <a:xfrm rot="10800000" flipV="1">
            <a:off x="3200400" y="4656481"/>
            <a:ext cx="1638986" cy="114021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5" idx="0"/>
          </p:cNvCxnSpPr>
          <p:nvPr/>
        </p:nvCxnSpPr>
        <p:spPr>
          <a:xfrm>
            <a:off x="4839384" y="4656484"/>
            <a:ext cx="1638985" cy="114021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6" idx="0"/>
          </p:cNvCxnSpPr>
          <p:nvPr/>
        </p:nvCxnSpPr>
        <p:spPr>
          <a:xfrm>
            <a:off x="4839389" y="4656483"/>
            <a:ext cx="2820764" cy="114021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9585" y="2134920"/>
            <a:ext cx="168763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Market Level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9585" y="3965809"/>
            <a:ext cx="168763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Market Segments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9584" y="5796698"/>
            <a:ext cx="168763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 Segments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0687" y="1483705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Illustration: </a:t>
            </a:r>
            <a:r>
              <a:rPr lang="en-US" sz="2400" b="1" i="1" dirty="0" smtClean="0">
                <a:latin typeface="Arial Narrow"/>
                <a:cs typeface="Arial Narrow"/>
              </a:rPr>
              <a:t>Analgesics</a:t>
            </a:r>
            <a:endParaRPr lang="en-US" sz="2400" b="1" dirty="0">
              <a:latin typeface="Arial Narrow Bold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	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segment matrix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Criteria for </a:t>
            </a:r>
            <a:r>
              <a:rPr lang="en-US" sz="2000" i="1" dirty="0" smtClean="0">
                <a:latin typeface="Arial Narrow"/>
                <a:cs typeface="Arial Narrow"/>
              </a:rPr>
              <a:t>good</a:t>
            </a:r>
            <a:r>
              <a:rPr lang="en-US" sz="2000" dirty="0" smtClean="0">
                <a:latin typeface="Arial Narrow"/>
                <a:cs typeface="Arial Narrow"/>
              </a:rPr>
              <a:t>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More 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Questions about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2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687" y="148370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Segment Matrix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696382" y="3397669"/>
          <a:ext cx="4489584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774"/>
                <a:gridCol w="581562"/>
                <a:gridCol w="581562"/>
                <a:gridCol w="581562"/>
                <a:gridCol w="581562"/>
                <a:gridCol w="581562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A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B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C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ZZZ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YYY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XXX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WWW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VVV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 rot="5400000" flipH="1" flipV="1">
            <a:off x="4144503" y="3119146"/>
            <a:ext cx="779793" cy="5124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742546" y="3119145"/>
            <a:ext cx="779793" cy="5124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310740" y="3119144"/>
            <a:ext cx="779793" cy="5124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890075" y="3119143"/>
            <a:ext cx="779793" cy="5124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469410" y="3119144"/>
            <a:ext cx="779793" cy="5124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052314" y="3119142"/>
            <a:ext cx="779793" cy="5124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779504" y="2985495"/>
            <a:ext cx="2907813" cy="1113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40687" y="3765287"/>
            <a:ext cx="160802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Customer needs/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required benefits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48707" y="2370728"/>
            <a:ext cx="222452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Definition of segments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35980" y="4026897"/>
            <a:ext cx="160802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Priority ordering</a:t>
            </a:r>
            <a:endParaRPr lang="en-US" sz="1400" b="1" dirty="0">
              <a:latin typeface="Arial Narrow Bold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183642" y="4149437"/>
            <a:ext cx="646431" cy="417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44213" y="2578712"/>
            <a:ext cx="1448584" cy="406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1"/>
          </p:cNvCxnSpPr>
          <p:nvPr/>
        </p:nvCxnSpPr>
        <p:spPr>
          <a:xfrm rot="10800000" flipV="1">
            <a:off x="5956882" y="4180786"/>
            <a:ext cx="1579099" cy="865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	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matrix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Criteria for </a:t>
            </a:r>
            <a:r>
              <a:rPr lang="en-US" sz="2000" i="1" dirty="0" smtClean="0">
                <a:latin typeface="Arial Narrow"/>
                <a:cs typeface="Arial Narrow"/>
              </a:rPr>
              <a:t>good</a:t>
            </a:r>
            <a:r>
              <a:rPr lang="en-US" sz="2000" dirty="0" smtClean="0">
                <a:latin typeface="Arial Narrow"/>
                <a:cs typeface="Arial Narrow"/>
              </a:rPr>
              <a:t>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More 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Questions about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2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687" y="1483705"/>
            <a:ext cx="391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Candidate Descriptor Variables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15374"/>
              </p:ext>
            </p:extLst>
          </p:nvPr>
        </p:nvGraphicFramePr>
        <p:xfrm>
          <a:off x="840687" y="2138680"/>
          <a:ext cx="7392534" cy="331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622"/>
                <a:gridCol w="57599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Variable Type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Examples of Descriptor Variables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Geographic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Country, region, county size, city or Standard Metropolitan Statistical Area (SMSA) size, population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density, climate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Demographic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B2C — age, education, family life-cycle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stage, family size, gender, income, language, national origin, occupation, race, religion, social class, wealth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B2B — balance sheet items, firm size, growth, industry, profitability, legal entity, length of time at location, number of years in business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Behavioral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Composition/type of purchase decision, decision-making practice, decision-making unit, new or existing user, use occasion, user situation</a:t>
                      </a:r>
                    </a:p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B2B variables: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procurement organization — centralized/decentralized, and power structure — like engineering dominated, financial dominated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err="1" smtClean="0">
                          <a:latin typeface="Arial Narrow"/>
                          <a:cs typeface="Arial Narrow"/>
                        </a:rPr>
                        <a:t>Sociopsychological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B2C — attitudes; life stage; personality (ambitiousness, authoritarianism, autonomy, compulsiveness, conservatism, gregariousness, leadership); sexual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orientation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B2B — inward/outward orientation and organizational climate and culture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687" y="1539229"/>
            <a:ext cx="8404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Candidate Descriptor Variables</a:t>
            </a:r>
          </a:p>
          <a:p>
            <a:r>
              <a:rPr lang="en-US" sz="1600" b="1" dirty="0" smtClean="0">
                <a:latin typeface="Arial Narrow"/>
                <a:cs typeface="Arial Narrow"/>
              </a:rPr>
              <a:t>Firms use candidate descriptor variables to construct customer groups and then searches for homogenous profiles within each group</a:t>
            </a:r>
            <a:endParaRPr lang="en-US" sz="1600" b="1" dirty="0">
              <a:latin typeface="Arial Narro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26116"/>
              </p:ext>
            </p:extLst>
          </p:nvPr>
        </p:nvGraphicFramePr>
        <p:xfrm>
          <a:off x="840687" y="2612440"/>
          <a:ext cx="7392534" cy="331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622"/>
                <a:gridCol w="57599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Variable Type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Examples of Descriptor Variables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Geographic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Country, region, county size, city or Standard Metropolitan Statistical Area (SMSA) size, population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density, climate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Demographic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B2C — age, education, family life-cycle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stage, family size, gender, income, language, national origin, occupation, race, religion, social class, wealth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B2B — balance sheet items, firm size, growth, industry, profitability, legal entity, length of time at location, number of years in business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Behavioral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Composition/type of purchase decision, decision-making practice, decision-making unit, new or existing user, use occasion, user situation</a:t>
                      </a:r>
                    </a:p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B2B variables: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procurement organization — centralized/decentralized, and power structure — like engineering dominated, financial dominated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err="1" smtClean="0">
                          <a:latin typeface="Arial Narrow"/>
                          <a:cs typeface="Arial Narrow"/>
                        </a:rPr>
                        <a:t>Sociopsychological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B2C — attitudes; life stage; personality (ambitiousness, authoritarianism, autonomy, compulsiveness, conservatism, gregariousness, leadership); sexual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orientation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B2B — inward/outward orientation and organizational climate and culture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73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687" y="1483705"/>
            <a:ext cx="654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Descriptor Variables: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Candidate Groups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63675"/>
              </p:ext>
            </p:extLst>
          </p:nvPr>
        </p:nvGraphicFramePr>
        <p:xfrm>
          <a:off x="840687" y="2138680"/>
          <a:ext cx="7625513" cy="401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912"/>
                <a:gridCol w="1017960"/>
                <a:gridCol w="50696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Variable Type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Variable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Examples of Descriptor Variables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Demographic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(B2C)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Education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Grade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school or less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Some high school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High school graduate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Some college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College graduate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Demographic (B2B)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Firm size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1" dirty="0" smtClean="0">
                          <a:latin typeface="Arial Narrow"/>
                          <a:cs typeface="Arial Narrow"/>
                        </a:rPr>
                        <a:t>Fortune </a:t>
                      </a: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500</a:t>
                      </a:r>
                    </a:p>
                    <a:p>
                      <a:pPr algn="l"/>
                      <a:r>
                        <a:rPr lang="en-US" sz="1300" b="1" i="1" dirty="0" smtClean="0">
                          <a:latin typeface="Arial Narrow"/>
                          <a:cs typeface="Arial Narrow"/>
                        </a:rPr>
                        <a:t>Fortune </a:t>
                      </a: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501 to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1000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Sales &gt; $100 million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Sales $50 to $100 million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Sales &lt;$50 million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err="1" smtClean="0">
                          <a:latin typeface="Arial Narrow"/>
                          <a:cs typeface="Arial Narrow"/>
                        </a:rPr>
                        <a:t>Sociopsychological</a:t>
                      </a: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 (B2C)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Life stage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Single</a:t>
                      </a:r>
                    </a:p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Just married</a:t>
                      </a:r>
                    </a:p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Married with children</a:t>
                      </a:r>
                    </a:p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Divorced with children</a:t>
                      </a:r>
                    </a:p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Empty-nester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couple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Empty-nesters with grandchildren</a:t>
                      </a:r>
                    </a:p>
                    <a:p>
                      <a:pPr algn="l"/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Widow/widower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75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64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3: </a:t>
            </a:r>
            <a:r>
              <a:rPr lang="en-US" sz="2600" b="1" dirty="0">
                <a:latin typeface="Arial Narrow"/>
                <a:cs typeface="Arial Narrow"/>
              </a:rPr>
              <a:t>Strategic </a:t>
            </a:r>
            <a:r>
              <a:rPr lang="en-US" sz="2600" b="1" dirty="0" smtClean="0">
                <a:latin typeface="Arial Narrow"/>
                <a:cs typeface="Arial Narrow"/>
              </a:rPr>
              <a:t>Marketing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6: Identifying, Choosing Opportunities</a:t>
            </a:r>
          </a:p>
          <a:p>
            <a:pPr marL="452438"/>
            <a:r>
              <a:rPr lang="en-US" sz="2200" b="1" dirty="0" smtClean="0">
                <a:latin typeface="Arial Narrow"/>
                <a:cs typeface="Arial Narrow"/>
              </a:rPr>
              <a:t>Chapter 7: Market Segmentation, Targeting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8: Market Strategy – Integrating Firm Efforts for Marketing Success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9: Managing through the Life Cycle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10: Managing Brands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4: </a:t>
            </a:r>
            <a:r>
              <a:rPr lang="en-US" sz="2400" dirty="0">
                <a:latin typeface="Arial Narrow"/>
                <a:cs typeface="Arial Narrow"/>
              </a:rPr>
              <a:t>Implementing the Market </a:t>
            </a:r>
            <a:r>
              <a:rPr lang="en-US" sz="2400" dirty="0" smtClean="0">
                <a:latin typeface="Arial Narrow"/>
                <a:cs typeface="Arial Narrow"/>
              </a:rPr>
              <a:t>Strategy</a:t>
            </a:r>
            <a:endParaRPr lang="en-US" sz="2400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 and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tune-hotel-pat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3791513"/>
            <a:ext cx="3492500" cy="2324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399" y="1600200"/>
            <a:ext cx="7769111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Tune hotels believes mid-range and budget travelers are highly price sensitive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Discuss Tune Hotels approach to market segmentation and analyze how the Internet impacts the segmentation </a:t>
            </a:r>
          </a:p>
        </p:txBody>
      </p:sp>
      <p:pic>
        <p:nvPicPr>
          <p:cNvPr id="11" name="Picture 10" descr="Tune-Hotels-Logo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341" y="3791513"/>
            <a:ext cx="2280285" cy="219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3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687" y="1483705"/>
            <a:ext cx="739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Descriptor Variables — Forming Market Segments: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Sneaker Manufacturer – gender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82207" y="2767990"/>
          <a:ext cx="4519089" cy="2827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193"/>
                <a:gridCol w="777966"/>
                <a:gridCol w="1647465"/>
                <a:gridCol w="1647465"/>
              </a:tblGrid>
              <a:tr h="10570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Gender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Male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57012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Female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8385">
                <a:tc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20 years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40 years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699">
                <a:tc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Age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687" y="1483705"/>
            <a:ext cx="739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Forming Market Segments: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Sneaker Manufacturer – age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82207" y="2767990"/>
          <a:ext cx="4519089" cy="2827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193"/>
                <a:gridCol w="777966"/>
                <a:gridCol w="1647465"/>
                <a:gridCol w="1647465"/>
              </a:tblGrid>
              <a:tr h="10570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Gender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Male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057012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Female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58385">
                <a:tc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20 years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40 years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699">
                <a:tc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Age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687" y="1483705"/>
            <a:ext cx="739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Forming Market Segments: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Sneaker Manufacturer – exercise behavior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82207" y="2767990"/>
          <a:ext cx="4519089" cy="2827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193"/>
                <a:gridCol w="777966"/>
                <a:gridCol w="1647465"/>
                <a:gridCol w="1647465"/>
              </a:tblGrid>
              <a:tr h="10570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Gender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Male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057012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Female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8385">
                <a:tc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20 years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40 years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699">
                <a:tc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Age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687" y="1483705"/>
            <a:ext cx="6700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Segment Matrix: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Skin Care Cream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00248"/>
              </p:ext>
            </p:extLst>
          </p:nvPr>
        </p:nvGraphicFramePr>
        <p:xfrm>
          <a:off x="840687" y="2138680"/>
          <a:ext cx="7408079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865"/>
                <a:gridCol w="974369"/>
                <a:gridCol w="974369"/>
                <a:gridCol w="974369"/>
                <a:gridCol w="974369"/>
                <a:gridCol w="974369"/>
                <a:gridCol w="97436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Need/Required Benefits and Values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Age-Based Market Segments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14–18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19–29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30–39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40–49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50–64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65 and</a:t>
                      </a:r>
                      <a:r>
                        <a:rPr lang="en-US" sz="1300" b="1" i="0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over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Beauty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Confidence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Economy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Health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Sexual Allure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Status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Youthfulness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matrix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Criteria for </a:t>
            </a:r>
            <a:r>
              <a:rPr lang="en-US" sz="2000" b="1" i="1" dirty="0" smtClean="0">
                <a:latin typeface="Arial Narrow"/>
                <a:cs typeface="Arial Narrow"/>
              </a:rPr>
              <a:t>good</a:t>
            </a:r>
            <a:r>
              <a:rPr lang="en-US" sz="2000" b="1" dirty="0" smtClean="0">
                <a:latin typeface="Arial Narrow"/>
                <a:cs typeface="Arial Narrow"/>
              </a:rPr>
              <a:t>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More 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Questions about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2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687" y="1483705"/>
            <a:ext cx="4363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Criteria for </a:t>
            </a:r>
            <a:r>
              <a:rPr lang="en-US" sz="2400" b="1" i="1" dirty="0" smtClean="0">
                <a:latin typeface="Arial Narrow"/>
                <a:cs typeface="Arial Narrow"/>
              </a:rPr>
              <a:t>Good</a:t>
            </a:r>
            <a:r>
              <a:rPr lang="en-US" sz="2400" b="1" dirty="0" smtClean="0">
                <a:latin typeface="Arial Narrow"/>
                <a:cs typeface="Arial Narrow"/>
              </a:rPr>
              <a:t> Market Segments</a:t>
            </a:r>
            <a:endParaRPr lang="en-US" sz="2400" b="1" dirty="0">
              <a:latin typeface="Arial Narrow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0400" y="2123608"/>
            <a:ext cx="1600200" cy="356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Differentiated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9865" y="3049320"/>
            <a:ext cx="1600200" cy="3564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Identifiable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9778" y="5116415"/>
            <a:ext cx="1600200" cy="356477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Accessible</a:t>
            </a:r>
            <a:endParaRPr lang="en-US" sz="1400" b="1" dirty="0">
              <a:solidFill>
                <a:srgbClr val="FFFFFF"/>
              </a:solidFill>
              <a:latin typeface="Arial Narrow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0484" y="6041825"/>
            <a:ext cx="1600200" cy="35647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Appropriately sized</a:t>
            </a:r>
            <a:endParaRPr lang="en-US" sz="1400" b="1" dirty="0">
              <a:solidFill>
                <a:srgbClr val="FFFFFF"/>
              </a:solidFill>
              <a:latin typeface="Arial Narrow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687" y="5765442"/>
            <a:ext cx="1600200" cy="3564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Measurable</a:t>
            </a:r>
            <a:endParaRPr lang="en-US" sz="1400" b="1" dirty="0">
              <a:solidFill>
                <a:srgbClr val="FFFFFF"/>
              </a:solidFill>
              <a:latin typeface="Arial Narrow Bol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687" y="2692843"/>
            <a:ext cx="1600200" cy="3564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Stable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751648"/>
            <a:ext cx="3937000" cy="2933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684" y="3684299"/>
            <a:ext cx="1600200" cy="8997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Criteria for Market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Segments</a:t>
            </a:r>
            <a:endParaRPr lang="en-US" sz="1600" b="1" dirty="0">
              <a:solidFill>
                <a:schemeClr val="bg1"/>
              </a:solidFill>
              <a:latin typeface="Arial Narrow Bold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716110" y="3169411"/>
            <a:ext cx="1590261" cy="617864"/>
          </a:xfrm>
          <a:prstGeom prst="straightConnector1">
            <a:avLst/>
          </a:prstGeom>
          <a:ln w="50800" cap="flat" cmpd="sng" algn="ctr">
            <a:solidFill>
              <a:srgbClr val="FF0C3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45207" y="2601307"/>
            <a:ext cx="904396" cy="804490"/>
          </a:xfrm>
          <a:prstGeom prst="straightConnector1">
            <a:avLst/>
          </a:prstGeom>
          <a:ln w="50800" cap="flat" cmpd="sng" algn="ctr">
            <a:solidFill>
              <a:srgbClr val="FF0C3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2002127" y="4893010"/>
            <a:ext cx="1086872" cy="792337"/>
          </a:xfrm>
          <a:prstGeom prst="straightConnector1">
            <a:avLst/>
          </a:prstGeom>
          <a:ln w="50800" cap="flat" cmpd="sng" algn="ctr">
            <a:solidFill>
              <a:srgbClr val="FF0C3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99444" y="5253717"/>
            <a:ext cx="812870" cy="650313"/>
          </a:xfrm>
          <a:prstGeom prst="straightConnector1">
            <a:avLst/>
          </a:prstGeom>
          <a:ln w="50800" cap="flat" cmpd="sng" algn="ctr">
            <a:solidFill>
              <a:srgbClr val="FF0C3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0486" y="4893012"/>
            <a:ext cx="866831" cy="360705"/>
          </a:xfrm>
          <a:prstGeom prst="straightConnector1">
            <a:avLst/>
          </a:prstGeom>
          <a:ln w="50800" cap="flat" cmpd="sng" algn="ctr">
            <a:solidFill>
              <a:srgbClr val="FF0C3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20488" y="3215180"/>
            <a:ext cx="1009290" cy="572098"/>
          </a:xfrm>
          <a:prstGeom prst="straightConnector1">
            <a:avLst/>
          </a:prstGeom>
          <a:ln w="50800" cap="flat" cmpd="sng" algn="ctr">
            <a:solidFill>
              <a:srgbClr val="FF0C3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matrix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Criteria for </a:t>
            </a:r>
            <a:r>
              <a:rPr lang="en-US" sz="2000" i="1" dirty="0" smtClean="0">
                <a:latin typeface="Arial Narrow"/>
                <a:cs typeface="Arial Narrow"/>
              </a:rPr>
              <a:t>good</a:t>
            </a:r>
            <a:r>
              <a:rPr lang="en-US" sz="2000" dirty="0" smtClean="0">
                <a:latin typeface="Arial Narrow"/>
                <a:cs typeface="Arial Narrow"/>
              </a:rPr>
              <a:t>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More 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Questions about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20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687" y="1483705"/>
            <a:ext cx="739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Two-Variable Segmentation: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Physicians</a:t>
            </a:r>
            <a:endParaRPr lang="en-US" sz="2400" b="1" dirty="0">
              <a:latin typeface="Arial Narrow Bold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19075" y="2767990"/>
          <a:ext cx="4782222" cy="2827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73"/>
                <a:gridCol w="912155"/>
                <a:gridCol w="1698947"/>
                <a:gridCol w="1698947"/>
              </a:tblGrid>
              <a:tr h="10570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Type of Data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Relies on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scientific evidence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Risk taker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Hard headed</a:t>
                      </a:r>
                      <a:endParaRPr lang="en-US" sz="1300" b="1" i="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057012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Relies on clinical experience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Path finder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Tortoise</a:t>
                      </a:r>
                      <a:endParaRPr lang="en-US" sz="1300" b="1" i="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8385">
                <a:tc>
                  <a:txBody>
                    <a:bodyPr/>
                    <a:lstStyle/>
                    <a:p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Aggressive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Conservative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699">
                <a:tc>
                  <a:txBody>
                    <a:bodyPr/>
                    <a:lstStyle/>
                    <a:p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Approach to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Treatment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40687" y="5595098"/>
            <a:ext cx="7392536" cy="745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Behavioral and </a:t>
            </a:r>
            <a:r>
              <a:rPr lang="en-US" sz="2000" b="1" dirty="0" err="1" smtClean="0">
                <a:latin typeface="Arial Narrow"/>
                <a:cs typeface="Arial Narrow"/>
              </a:rPr>
              <a:t>sociopsychological</a:t>
            </a:r>
            <a:r>
              <a:rPr lang="en-US" sz="2000" b="1" dirty="0" smtClean="0">
                <a:latin typeface="Arial Narrow"/>
                <a:cs typeface="Arial Narrow"/>
              </a:rPr>
              <a:t> variables may be more effective than geographic and demographic variables</a:t>
            </a:r>
            <a:endParaRPr lang="en-US" sz="2000" b="1" dirty="0">
              <a:latin typeface="Arial Narrow 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matrix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Criteria for </a:t>
            </a:r>
            <a:r>
              <a:rPr lang="en-US" sz="2000" i="1" dirty="0" smtClean="0">
                <a:latin typeface="Arial Narrow"/>
                <a:cs typeface="Arial Narrow"/>
              </a:rPr>
              <a:t>good</a:t>
            </a:r>
            <a:r>
              <a:rPr lang="en-US" sz="2000" dirty="0" smtClean="0">
                <a:latin typeface="Arial Narrow"/>
                <a:cs typeface="Arial Narrow"/>
              </a:rPr>
              <a:t>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More market segment illustrations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Questions about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2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881109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7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Market Segmentation, </a:t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Targeting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Illustration: </a:t>
            </a:r>
            <a:r>
              <a:rPr lang="en-US" sz="2400" b="1" i="1" dirty="0" smtClean="0">
                <a:latin typeface="Arial Narrow"/>
                <a:cs typeface="Arial Narrow"/>
              </a:rPr>
              <a:t>Best Buy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Barry </a:t>
            </a:r>
            <a:r>
              <a:rPr lang="en-US" sz="2000" dirty="0" smtClean="0">
                <a:latin typeface="Arial Narrow"/>
                <a:cs typeface="Arial Narrow"/>
              </a:rPr>
              <a:t>– An affluent tech enthusiast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</a:t>
            </a:r>
            <a:r>
              <a:rPr lang="en-US" sz="2000" b="1" dirty="0" smtClean="0">
                <a:latin typeface="Arial Narrow"/>
                <a:cs typeface="Arial Narrow"/>
              </a:rPr>
              <a:t>Buzz </a:t>
            </a:r>
            <a:r>
              <a:rPr lang="en-US" sz="2000" dirty="0" smtClean="0">
                <a:latin typeface="Arial Narrow"/>
                <a:cs typeface="Arial Narrow"/>
              </a:rPr>
              <a:t>– A young gadget fiend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</a:t>
            </a:r>
            <a:r>
              <a:rPr lang="en-US" sz="2000" b="1" dirty="0" smtClean="0">
                <a:latin typeface="Arial Narrow"/>
                <a:cs typeface="Arial Narrow"/>
              </a:rPr>
              <a:t>Jill </a:t>
            </a:r>
            <a:r>
              <a:rPr lang="en-US" sz="2000" dirty="0" smtClean="0">
                <a:latin typeface="Arial Narrow"/>
                <a:cs typeface="Arial Narrow"/>
              </a:rPr>
              <a:t>– A busy suburban mom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</a:t>
            </a:r>
            <a:r>
              <a:rPr lang="en-US" sz="2000" b="1" dirty="0" smtClean="0">
                <a:latin typeface="Arial Narrow"/>
                <a:cs typeface="Arial Narrow"/>
              </a:rPr>
              <a:t>Mr. Storefront </a:t>
            </a:r>
            <a:r>
              <a:rPr lang="en-US" sz="2000" dirty="0" smtClean="0">
                <a:latin typeface="Arial Narrow"/>
                <a:cs typeface="Arial Narrow"/>
              </a:rPr>
              <a:t>– Owns a small business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</a:t>
            </a:r>
            <a:r>
              <a:rPr lang="en-US" sz="2000" b="1" dirty="0" smtClean="0">
                <a:latin typeface="Arial Narrow"/>
                <a:cs typeface="Arial Narrow"/>
              </a:rPr>
              <a:t>Ray </a:t>
            </a:r>
            <a:r>
              <a:rPr lang="en-US" sz="2000" dirty="0" smtClean="0">
                <a:latin typeface="Arial Narrow"/>
                <a:cs typeface="Arial Narrow"/>
              </a:rPr>
              <a:t>– A price-conscious family guy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837" y="1612900"/>
            <a:ext cx="2641600" cy="181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744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Illustration: </a:t>
            </a:r>
            <a:r>
              <a:rPr lang="en-US" sz="2400" b="1" i="1" dirty="0" smtClean="0">
                <a:latin typeface="Arial Narrow"/>
                <a:cs typeface="Arial Narrow"/>
              </a:rPr>
              <a:t>Marriott Hotels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Courtyard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EDITION hotels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ExecuStay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Fairfield Inn &amp; Suites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Renaissance hotels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Residence Inn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Ritz-Carlton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Springhill Suites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TownePlace</a:t>
            </a:r>
            <a:r>
              <a:rPr lang="en-US" sz="2000" b="1" dirty="0" smtClean="0">
                <a:latin typeface="Arial Narrow"/>
                <a:cs typeface="Arial Narrow"/>
              </a:rPr>
              <a:t> Suites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18" y="2310189"/>
            <a:ext cx="4652645" cy="3422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34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687" y="1483705"/>
            <a:ext cx="739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Segments: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Gasoline Buyers</a:t>
            </a:r>
            <a:endParaRPr lang="en-US" sz="2400" b="1" dirty="0">
              <a:latin typeface="Arial Narrow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656" y="2162523"/>
            <a:ext cx="76211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17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Taxonomy at the Pump: Mobil’s Five Types of Gasoline Buyers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6" y="2561836"/>
            <a:ext cx="7429500" cy="1533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5184" y="4198339"/>
            <a:ext cx="136736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baseline="30000" dirty="0" smtClean="0">
                <a:latin typeface="Arial Narrow"/>
                <a:cs typeface="Arial Narrow"/>
              </a:rPr>
              <a:t>Road Warriors (10%)</a:t>
            </a:r>
          </a:p>
          <a:p>
            <a:r>
              <a:rPr lang="en-US" baseline="30000" dirty="0" smtClean="0">
                <a:latin typeface="Arial Narrow"/>
                <a:cs typeface="Arial Narrow"/>
              </a:rPr>
              <a:t>Generally higher-income, middle-aged men who drive 25,000 to 50,000 miles a year…buy premium with a credit card…purchase sandwiches and drinks from the convenience store…will sometimes wash their cars at the car wash.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0629" y="4198339"/>
            <a:ext cx="136736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baseline="30000" dirty="0" smtClean="0">
                <a:latin typeface="Arial Narrow"/>
                <a:cs typeface="Arial Narrow"/>
              </a:rPr>
              <a:t>True Blues (10%)</a:t>
            </a:r>
          </a:p>
          <a:p>
            <a:r>
              <a:rPr lang="en-US" baseline="30000" dirty="0" smtClean="0">
                <a:latin typeface="Arial Narrow"/>
                <a:cs typeface="Arial Narrow"/>
              </a:rPr>
              <a:t>Usually men and women with moderate to high incomes who are loyal to a brand and sometimes to a particular station…frequently buy premium gasoline and pay in cash.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9525" y="4198339"/>
            <a:ext cx="1367368" cy="1661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baseline="30000" dirty="0" smtClean="0">
                <a:latin typeface="Arial Narrow"/>
                <a:cs typeface="Arial Narrow"/>
              </a:rPr>
              <a:t>Generation F3 (27%)</a:t>
            </a:r>
            <a:br>
              <a:rPr lang="en-US" b="1" baseline="30000" dirty="0" smtClean="0">
                <a:latin typeface="Arial Narrow"/>
                <a:cs typeface="Arial Narrow"/>
              </a:rPr>
            </a:br>
            <a:r>
              <a:rPr lang="en-US" b="1" baseline="30000" dirty="0" smtClean="0">
                <a:latin typeface="Arial Narrow"/>
                <a:cs typeface="Arial Narrow"/>
              </a:rPr>
              <a:t>(Fuel, Food, Fast)</a:t>
            </a:r>
          </a:p>
          <a:p>
            <a:r>
              <a:rPr lang="en-US" baseline="30000" dirty="0" smtClean="0">
                <a:latin typeface="Arial Narrow"/>
                <a:cs typeface="Arial Narrow"/>
              </a:rPr>
              <a:t>Upwardly mobile men and women – half under 25 years of age – who are constantly on the go…drive a lot and snack heavily from the convenience store.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4974" y="4198339"/>
            <a:ext cx="136736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baseline="30000" dirty="0" smtClean="0">
                <a:latin typeface="Arial Narrow"/>
                <a:cs typeface="Arial Narrow"/>
              </a:rPr>
              <a:t>Homebodies (21%)</a:t>
            </a:r>
          </a:p>
          <a:p>
            <a:r>
              <a:rPr lang="en-US" baseline="30000" dirty="0" smtClean="0">
                <a:latin typeface="Arial Narrow"/>
                <a:cs typeface="Arial Narrow"/>
              </a:rPr>
              <a:t>Usually housewives who shuttle their children around during the day and use whatever gasoline station is based in town or along their route of travel.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7142" y="4198339"/>
            <a:ext cx="136736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baseline="30000" dirty="0" smtClean="0">
                <a:latin typeface="Arial Narrow"/>
                <a:cs typeface="Arial Narrow"/>
              </a:rPr>
              <a:t>Price Shoppers (20%)</a:t>
            </a:r>
          </a:p>
          <a:p>
            <a:r>
              <a:rPr lang="en-US" baseline="30000" dirty="0" smtClean="0">
                <a:latin typeface="Arial Narrow"/>
                <a:cs typeface="Arial Narrow"/>
              </a:rPr>
              <a:t>Generally aren’t loyal to either a brand or a particular station, and rarely buy the premium line…frequently on tight budgets…efforts to woo them have been the basis of marketing strategies for years.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4974" y="6275830"/>
            <a:ext cx="3028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 smtClean="0">
                <a:latin typeface="Arial Narrow"/>
                <a:cs typeface="Arial Narrow"/>
              </a:rPr>
              <a:t>Source: The Wall Street Journal, January 30, 1995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Segments: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Dog Food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Candidate descriptor variables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hair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size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weight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breed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Segments: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Dog Food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38692" y="2138680"/>
          <a:ext cx="7310070" cy="366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45"/>
                <a:gridCol w="1218345"/>
                <a:gridCol w="1218345"/>
                <a:gridCol w="1218345"/>
                <a:gridCol w="1218345"/>
                <a:gridCol w="121834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Doter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Loving parent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Caring companion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Casual friend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Indifferent acquaintance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% of households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17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22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18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25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18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Emotional bond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Love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Love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Affection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Affection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Casual attachment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Nature of relationship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Dog as grandchild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Dog as child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Dog as best friend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Dog for the family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Dog as dog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Attitude expressed in dog food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Indulgence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Love/do what’s best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Health &amp; nutrition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Basic fuel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Cheap/convenient fuel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Ante </a:t>
                      </a:r>
                      <a:br>
                        <a:rPr lang="en-US" sz="12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(cost of entry)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Premium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Strong dog appeal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Complete nutrition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Quality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Health/nutritional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Price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Rationalized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variety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Price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Convenience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Driver </a:t>
                      </a:r>
                      <a:br>
                        <a:rPr lang="en-US" sz="12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(of brand choice)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Flavor/variety</a:t>
                      </a:r>
                    </a:p>
                    <a:p>
                      <a:pPr algn="l"/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• Brand image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Health performance</a:t>
                      </a:r>
                    </a:p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Variety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Professional recommendation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Price/emotion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• Great price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Market segment matrix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Criteria for </a:t>
            </a:r>
            <a:r>
              <a:rPr lang="en-US" sz="2000" i="1" dirty="0" smtClean="0">
                <a:latin typeface="Arial Narrow"/>
                <a:cs typeface="Arial Narrow"/>
              </a:rPr>
              <a:t>good</a:t>
            </a:r>
            <a:r>
              <a:rPr lang="en-US" sz="2000" dirty="0" smtClean="0">
                <a:latin typeface="Arial Narrow"/>
                <a:cs typeface="Arial Narrow"/>
              </a:rPr>
              <a:t>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More market segment illustrations</a:t>
            </a:r>
          </a:p>
          <a:p>
            <a:pPr marL="46037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</a:t>
            </a:r>
            <a:r>
              <a:rPr lang="en-US" sz="2000" b="1" dirty="0" smtClean="0">
                <a:latin typeface="Arial Narrow"/>
                <a:cs typeface="Arial Narrow"/>
              </a:rPr>
              <a:t>Qu</a:t>
            </a:r>
            <a:r>
              <a:rPr lang="en-US" sz="2000" dirty="0" smtClean="0">
                <a:latin typeface="Arial Narrow"/>
                <a:cs typeface="Arial Narrow"/>
              </a:rPr>
              <a:t>e</a:t>
            </a:r>
            <a:r>
              <a:rPr lang="en-US" sz="2000" b="1" dirty="0" smtClean="0">
                <a:latin typeface="Arial Narrow"/>
                <a:cs typeface="Arial Narrow"/>
              </a:rPr>
              <a:t>stions about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20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Questions about Market Segments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How many market segments are enough?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  Should we target large segments or small segments?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Can an individual customers be a market segment?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Do market segments evolve?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How do customer life cycles affect market segments?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Focus on fixed age group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Retain consumers as they age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Does a </a:t>
            </a:r>
            <a:r>
              <a:rPr lang="en-US" sz="2000" b="1" i="1" dirty="0" smtClean="0">
                <a:latin typeface="Arial Narrow"/>
                <a:cs typeface="Arial Narrow"/>
              </a:rPr>
              <a:t>segment</a:t>
            </a:r>
            <a:r>
              <a:rPr lang="en-US" sz="2000" b="1" dirty="0" smtClean="0">
                <a:latin typeface="Arial Narrow"/>
                <a:cs typeface="Arial Narrow"/>
              </a:rPr>
              <a:t> of customers differ from a </a:t>
            </a:r>
            <a:r>
              <a:rPr lang="en-US" sz="2000" b="1" i="1" dirty="0" smtClean="0">
                <a:latin typeface="Arial Narrow"/>
                <a:cs typeface="Arial Narrow"/>
              </a:rPr>
              <a:t>group</a:t>
            </a:r>
            <a:r>
              <a:rPr lang="en-US" sz="2000" b="1" dirty="0" smtClean="0">
                <a:latin typeface="Arial Narrow"/>
                <a:cs typeface="Arial Narrow"/>
              </a:rPr>
              <a:t> of customers?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Can we develop segments based on just our current customers?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segment illustrations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2000" b="1" dirty="0" smtClean="0">
                <a:latin typeface="Arial Narrow"/>
                <a:cs typeface="Arial Narrow"/>
              </a:rPr>
              <a:t>Market segment matrix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Descriptor (segmentation) variables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Criteria for </a:t>
            </a:r>
            <a:r>
              <a:rPr lang="en-US" sz="2000" b="1" i="1" dirty="0" smtClean="0">
                <a:latin typeface="Arial Narrow"/>
                <a:cs typeface="Arial Narrow"/>
              </a:rPr>
              <a:t>good</a:t>
            </a:r>
            <a:r>
              <a:rPr lang="en-US" sz="2000" b="1" dirty="0" smtClean="0">
                <a:latin typeface="Arial Narrow"/>
                <a:cs typeface="Arial Narrow"/>
              </a:rPr>
              <a:t>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Developing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More market segment illustrations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Questions about market segments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 and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609" y="1600200"/>
            <a:ext cx="7993871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marketing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segmentation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Targeting market segments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principle of selectivity and concentration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targeting illustrations</a:t>
            </a:r>
          </a:p>
          <a:p>
            <a:pPr marL="9128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targeting matrix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Principle of selectivity and concentration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Targeting illustrations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Targeting matrix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01581"/>
              </p:ext>
            </p:extLst>
          </p:nvPr>
        </p:nvGraphicFramePr>
        <p:xfrm>
          <a:off x="574294" y="1584982"/>
          <a:ext cx="8123511" cy="191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37"/>
                <a:gridCol w="2707837"/>
                <a:gridCol w="27078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The Market Segmentation Process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Market Segments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Targeting Market Segments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Levels of Segmentation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– Discrete groups of segments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Developing Market Segments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– two approaches: customer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needs or candidate descriptor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Methodological Approaches to Forming Segments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– Qualitative or quantitative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Ask key questions about market segments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How many segments?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Can individual customers be a segment?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Do market segments evolve?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How do customer life cycles affect market segments?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Does segment of customers differ from a group?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The Multifactor Matrix Approach to Targeting</a:t>
                      </a:r>
                    </a:p>
                    <a:p>
                      <a:pPr marL="236538" indent="-115888">
                        <a:spcBef>
                          <a:spcPts val="600"/>
                        </a:spcBef>
                        <a:buFont typeface="Arial"/>
                        <a:buChar char="•"/>
                        <a:tabLst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Market segment attractiveness</a:t>
                      </a:r>
                    </a:p>
                    <a:p>
                      <a:pPr marL="236538" indent="-115888">
                        <a:spcBef>
                          <a:spcPts val="600"/>
                        </a:spcBef>
                        <a:buFont typeface="Arial"/>
                        <a:buChar char="•"/>
                        <a:tabLst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strengths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2. Targeting Market Segments and Company Size</a:t>
                      </a:r>
                      <a:endParaRPr lang="en-US" sz="1000" b="1" i="0" dirty="0" smtClean="0">
                        <a:solidFill>
                          <a:schemeClr val="tx1"/>
                        </a:solidFill>
                        <a:latin typeface="Arial Narrow Bold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498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Principle of selectivity and concentration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Marketing must carefully choose targets for the firm’s efforts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firm should concentrate its resources against those targets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47211"/>
              </p:ext>
            </p:extLst>
          </p:nvPr>
        </p:nvGraphicFramePr>
        <p:xfrm>
          <a:off x="1819075" y="2540110"/>
          <a:ext cx="4782224" cy="3775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73"/>
                <a:gridCol w="912155"/>
                <a:gridCol w="1132632"/>
                <a:gridCol w="1132632"/>
                <a:gridCol w="1132632"/>
              </a:tblGrid>
              <a:tr h="94115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Market-Segment Attractiveness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41151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Medium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C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41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C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C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8652">
                <a:tc>
                  <a:txBody>
                    <a:bodyPr/>
                    <a:lstStyle/>
                    <a:p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200" b="1" i="0" dirty="0">
                        <a:latin typeface="Arial Narrow Bold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Medium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730">
                <a:tc>
                  <a:txBody>
                    <a:bodyPr/>
                    <a:lstStyle/>
                    <a:p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Business Strengths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16237" y="5366265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100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6758" y="5366265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400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1619" y="5366265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700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9371" y="5366265"/>
            <a:ext cx="465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1000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8450" y="2390168"/>
            <a:ext cx="465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1000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0073" y="3319424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700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8632" y="4257661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400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7191" y="5193439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100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segment attractiveness versus business strengths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687" y="1483705"/>
            <a:ext cx="7408079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Assessing Market Segment Attractiveness: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The </a:t>
            </a:r>
            <a:r>
              <a:rPr lang="en-US" sz="1600" b="1" dirty="0">
                <a:latin typeface="Arial Narrow"/>
                <a:cs typeface="Arial Narrow"/>
              </a:rPr>
              <a:t>firm should identify useful factors for evaluating </a:t>
            </a:r>
            <a:r>
              <a:rPr lang="en-US" sz="1600" b="1" dirty="0" smtClean="0">
                <a:latin typeface="Arial Narrow"/>
                <a:cs typeface="Arial Narrow"/>
              </a:rPr>
              <a:t>segments, then ask the question “Given our history, objectives, culture, management style, successes, and failures, we like to be in market segments that offer…”</a:t>
            </a:r>
            <a:endParaRPr lang="en-US" sz="1600" b="1" dirty="0">
              <a:latin typeface="Arial Narro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600" y="3136687"/>
            <a:ext cx="3340658" cy="24006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Ability to build new strengths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Easy customer access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High market growth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Large potential size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Little regulation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Opportunity to use excess resources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Weak 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competition</a:t>
            </a:r>
            <a:endParaRPr lang="en-US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687" y="1483705"/>
            <a:ext cx="740807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Assessing Business Strengths: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The firm should ask the question: “To be successful in this market segment, any competitor must possess the following strengths…”</a:t>
            </a:r>
            <a:endParaRPr lang="en-US" sz="1600" b="1" dirty="0">
              <a:latin typeface="Arial Narro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600" y="2890466"/>
            <a:ext cx="2303516" cy="24006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Deep pockets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Fast-moving organization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Good R&amp;D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High-quality service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In-place distribution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Low-cost operations</a:t>
            </a:r>
          </a:p>
          <a:p>
            <a:pPr fontAlgn="ctr">
              <a:spcBef>
                <a:spcPts val="600"/>
              </a:spcBef>
            </a:pP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Well-trained sales 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force</a:t>
            </a:r>
            <a:endParaRPr lang="en-US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Targeting Market Segments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57952"/>
              </p:ext>
            </p:extLst>
          </p:nvPr>
        </p:nvGraphicFramePr>
        <p:xfrm>
          <a:off x="1819075" y="2882830"/>
          <a:ext cx="4782224" cy="3775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73"/>
                <a:gridCol w="912155"/>
                <a:gridCol w="1132632"/>
                <a:gridCol w="1132632"/>
                <a:gridCol w="1132632"/>
              </a:tblGrid>
              <a:tr h="94115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Market-Segment Attractiveness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41151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Medium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41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8652">
                <a:tc>
                  <a:txBody>
                    <a:bodyPr/>
                    <a:lstStyle/>
                    <a:p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200" b="1" i="0" dirty="0">
                        <a:latin typeface="Arial Narrow Bold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Medium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730">
                <a:tc>
                  <a:txBody>
                    <a:bodyPr/>
                    <a:lstStyle/>
                    <a:p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Business Strengths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16237" y="5739225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100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6758" y="5739225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400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1619" y="5739225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700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9371" y="5739225"/>
            <a:ext cx="465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1000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8450" y="2763128"/>
            <a:ext cx="465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1000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0073" y="3692384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700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8632" y="4630621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400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7191" y="5566399"/>
            <a:ext cx="395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latin typeface="Arial Narrow"/>
                <a:cs typeface="Arial Narrow"/>
              </a:rPr>
              <a:t>100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0687" y="1483705"/>
            <a:ext cx="740807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Shifting Position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2250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left to right – improve business strengths</a:t>
            </a:r>
            <a:endParaRPr lang="en-US" b="1" dirty="0">
              <a:latin typeface="Arial Narrow"/>
              <a:cs typeface="Arial Narrow"/>
            </a:endParaRPr>
          </a:p>
          <a:p>
            <a:pPr marL="454025" indent="-222250"/>
            <a:r>
              <a:rPr lang="en-US" b="1" dirty="0" smtClean="0">
                <a:latin typeface="Arial Narrow"/>
                <a:cs typeface="Arial Narrow"/>
              </a:rPr>
              <a:t>•	bottom to top – conduct finer-level segmentation</a:t>
            </a:r>
            <a:endParaRPr lang="en-US" sz="1200" b="1" dirty="0">
              <a:latin typeface="Arial Narrow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3920" y="3190752"/>
            <a:ext cx="31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Z</a:t>
            </a:r>
            <a:endParaRPr lang="en-US" b="1" dirty="0">
              <a:latin typeface="Arial Narrow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4633" y="4142819"/>
            <a:ext cx="31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Y</a:t>
            </a:r>
            <a:endParaRPr lang="en-US" b="1" dirty="0">
              <a:latin typeface="Arial Narrow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6168" y="4142819"/>
            <a:ext cx="31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X</a:t>
            </a:r>
            <a:endParaRPr lang="en-US" b="1" dirty="0">
              <a:latin typeface="Arial Narrow Bold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92747" y="4338216"/>
            <a:ext cx="866937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078005" y="3851449"/>
            <a:ext cx="582734" cy="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399" y="1600200"/>
            <a:ext cx="7769111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Can you think of a small business and a big business which have created an advantage/disadvantage via market segmentation?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Large firms and small firms each have advantages in targeting market segments. Missteps can cause each to lose a strong position.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Segmentation,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67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Segmentation,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marketing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segmentation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Targeting market segments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7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Market Segmentation, </a:t>
            </a:r>
            <a:br>
              <a:rPr lang="en-US" sz="4800" dirty="0" smtClean="0">
                <a:latin typeface="Arial Narrow"/>
                <a:cs typeface="Arial Narrow"/>
              </a:rPr>
            </a:br>
            <a:r>
              <a:rPr lang="en-US" sz="4800" dirty="0" smtClean="0">
                <a:latin typeface="Arial Narrow"/>
                <a:cs typeface="Arial Narrow"/>
              </a:rPr>
              <a:t>Targeting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9" name="Picture 18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direction, positioning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control execution/performance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Segmentation,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4525" cy="2831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Market segment: A subset of a total market comprising a grouping of customers with similar needs, seeking similar sets of benefits and values, with similar levels of priority.</a:t>
            </a:r>
          </a:p>
          <a:p>
            <a:pPr indent="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Market segmentation: The process of grouping together actual and potential customers in a market for the purpose of forming segments.</a:t>
            </a:r>
          </a:p>
          <a:p>
            <a:pPr indent="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Targeting: The process of deciding which segments receive most effort, and which segments receive little or no effort. Since firms typically have insufficient resources and/or capabilities to address all segments, they must make choices.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Segmentation,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marketing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segmentation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Targeting market segments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Segmentation, Targeting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609" y="1600200"/>
            <a:ext cx="7993871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marketing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segmentation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Targeting market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Marketing Process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962" y="1522066"/>
            <a:ext cx="3677707" cy="6398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Market, Customer, Competitor,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Company, </a:t>
            </a:r>
            <a:r>
              <a:rPr lang="en-US" sz="1400" b="1" dirty="0" err="1" smtClean="0">
                <a:solidFill>
                  <a:schemeClr val="tx1"/>
                </a:solidFill>
                <a:latin typeface="Arial Narrow"/>
                <a:cs typeface="Arial Narrow"/>
              </a:rPr>
              <a:t>Complementer</a:t>
            </a:r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 Insight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Planning Assumptions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0073" y="2518410"/>
            <a:ext cx="3657600" cy="3564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Identify Market Opportunities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4648816" y="2161931"/>
            <a:ext cx="10057" cy="35647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30867" y="3215438"/>
            <a:ext cx="3656805" cy="3564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Identify Market Segments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>
          <a:xfrm rot="16200000" flipH="1">
            <a:off x="4489998" y="3043761"/>
            <a:ext cx="340551" cy="280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31662" y="3912466"/>
            <a:ext cx="3656009" cy="35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Target Selected Market Segments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cxnSp>
        <p:nvCxnSpPr>
          <p:cNvPr id="15" name="Straight Arrow Connector 14"/>
          <p:cNvCxnSpPr>
            <a:stCxn id="11" idx="2"/>
            <a:endCxn id="13" idx="0"/>
          </p:cNvCxnSpPr>
          <p:nvPr/>
        </p:nvCxnSpPr>
        <p:spPr>
          <a:xfrm rot="16200000" flipH="1">
            <a:off x="4489193" y="3741991"/>
            <a:ext cx="340551" cy="39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32457" y="4609493"/>
            <a:ext cx="3655213" cy="80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Formulate Market-Segment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Strategy, Positioning </a:t>
            </a:r>
            <a:b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(for each target segment)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cxnSp>
        <p:nvCxnSpPr>
          <p:cNvPr id="17" name="Straight Arrow Connector 16"/>
          <p:cNvCxnSpPr>
            <a:stCxn id="13" idx="2"/>
            <a:endCxn id="16" idx="0"/>
          </p:cNvCxnSpPr>
          <p:nvPr/>
        </p:nvCxnSpPr>
        <p:spPr>
          <a:xfrm rot="16200000" flipH="1">
            <a:off x="4489590" y="4439019"/>
            <a:ext cx="340550" cy="39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33270" y="5760119"/>
            <a:ext cx="3654400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Implement Market-Segment Strategy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(for each target segment)</a:t>
            </a:r>
            <a:endParaRPr lang="en-US" sz="1400" b="1" dirty="0">
              <a:solidFill>
                <a:schemeClr val="tx1"/>
              </a:solidFill>
              <a:latin typeface="Arial Narrow Bold" charset="0"/>
            </a:endParaRPr>
          </a:p>
        </p:txBody>
      </p:sp>
      <p:cxnSp>
        <p:nvCxnSpPr>
          <p:cNvPr id="19" name="Straight Arrow Connector 18"/>
          <p:cNvCxnSpPr>
            <a:stCxn id="16" idx="2"/>
            <a:endCxn id="18" idx="0"/>
          </p:cNvCxnSpPr>
          <p:nvPr/>
        </p:nvCxnSpPr>
        <p:spPr>
          <a:xfrm rot="16200000" flipH="1">
            <a:off x="4487290" y="5586939"/>
            <a:ext cx="345954" cy="40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9162" y="2774626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Market-Segmentation</a:t>
            </a:r>
          </a:p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Process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9688" y="3604688"/>
            <a:ext cx="150118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Targeting Decision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1113" y="4175393"/>
            <a:ext cx="1935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Develop Market-Segment</a:t>
            </a:r>
          </a:p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Strategy, Positioning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9376" y="5414164"/>
            <a:ext cx="1845377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Design the Market Offer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98142" y="1456077"/>
            <a:ext cx="1555233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Chapters 3, 4, 5</a:t>
            </a:r>
          </a:p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Transition to</a:t>
            </a:r>
          </a:p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Strategic Marketing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37490" y="2518410"/>
            <a:ext cx="86434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Chapter 6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37847" y="3215437"/>
            <a:ext cx="86362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Chapter 7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37489" y="3912466"/>
            <a:ext cx="86434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Chapter </a:t>
            </a:r>
            <a:r>
              <a:rPr lang="en-US" sz="1400" b="1" dirty="0">
                <a:latin typeface="Arial Narrow"/>
                <a:cs typeface="Arial Narrow"/>
              </a:rPr>
              <a:t>7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37489" y="4856996"/>
            <a:ext cx="86434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Chapter 8</a:t>
            </a:r>
            <a:endParaRPr lang="en-US" sz="1400" b="1" dirty="0">
              <a:latin typeface="Arial Narrow Bold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32307" y="5894734"/>
            <a:ext cx="1274708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Chapters 1 – 20</a:t>
            </a:r>
            <a:endParaRPr lang="en-US" sz="1400" b="1" dirty="0">
              <a:latin typeface="Arial Narrow Bold" charset="0"/>
            </a:endParaRPr>
          </a:p>
        </p:txBody>
      </p:sp>
      <p:cxnSp>
        <p:nvCxnSpPr>
          <p:cNvPr id="40" name="Straight Arrow Connector 39"/>
          <p:cNvCxnSpPr>
            <a:stCxn id="29" idx="3"/>
          </p:cNvCxnSpPr>
          <p:nvPr/>
        </p:nvCxnSpPr>
        <p:spPr>
          <a:xfrm>
            <a:off x="2274239" y="3036236"/>
            <a:ext cx="2383840" cy="495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04753" y="3754146"/>
            <a:ext cx="2334010" cy="495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41226" y="4439863"/>
            <a:ext cx="2334010" cy="495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304753" y="5569949"/>
            <a:ext cx="2334010" cy="495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1762</Words>
  <Application>Microsoft Macintosh PowerPoint</Application>
  <PresentationFormat>On-screen Show (4:3)</PresentationFormat>
  <Paragraphs>668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 Narrow</vt:lpstr>
      <vt:lpstr>Arial Narrow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99</cp:revision>
  <dcterms:created xsi:type="dcterms:W3CDTF">2016-05-02T17:59:58Z</dcterms:created>
  <dcterms:modified xsi:type="dcterms:W3CDTF">2017-02-20T19:50:08Z</dcterms:modified>
</cp:coreProperties>
</file>