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521" r:id="rId7"/>
    <p:sldId id="436" r:id="rId8"/>
    <p:sldId id="266" r:id="rId9"/>
    <p:sldId id="268" r:id="rId10"/>
    <p:sldId id="495" r:id="rId11"/>
    <p:sldId id="496" r:id="rId12"/>
    <p:sldId id="497" r:id="rId13"/>
    <p:sldId id="498" r:id="rId14"/>
    <p:sldId id="522" r:id="rId15"/>
    <p:sldId id="348" r:id="rId16"/>
    <p:sldId id="349" r:id="rId17"/>
    <p:sldId id="417" r:id="rId18"/>
    <p:sldId id="418" r:id="rId19"/>
    <p:sldId id="419" r:id="rId20"/>
    <p:sldId id="420" r:id="rId21"/>
    <p:sldId id="421" r:id="rId22"/>
    <p:sldId id="523" r:id="rId23"/>
    <p:sldId id="464" r:id="rId24"/>
    <p:sldId id="465" r:id="rId25"/>
    <p:sldId id="466" r:id="rId26"/>
    <p:sldId id="467" r:id="rId27"/>
    <p:sldId id="499" r:id="rId28"/>
    <p:sldId id="468" r:id="rId29"/>
    <p:sldId id="46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24" r:id="rId45"/>
    <p:sldId id="514" r:id="rId46"/>
    <p:sldId id="515" r:id="rId47"/>
    <p:sldId id="517" r:id="rId48"/>
    <p:sldId id="518" r:id="rId49"/>
    <p:sldId id="519" r:id="rId50"/>
    <p:sldId id="520" r:id="rId51"/>
    <p:sldId id="526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FFFD78"/>
    <a:srgbClr val="FFF67A"/>
    <a:srgbClr val="B23533"/>
    <a:srgbClr val="FF0C39"/>
    <a:srgbClr val="FF0000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28" autoAdjust="0"/>
    <p:restoredTop sz="94762" autoAdjust="0"/>
  </p:normalViewPr>
  <p:slideViewPr>
    <p:cSldViewPr snapToGrid="0" snapToObjects="1">
      <p:cViewPr>
        <p:scale>
          <a:sx n="140" d="100"/>
          <a:sy n="140" d="100"/>
        </p:scale>
        <p:origin x="24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157368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8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Securing Differential Advantage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competitors cannot do.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competitors will not do.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What competitors will be at a disadvantage if they do.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Both the firm and competitors will benefit.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Secure Differential Advantage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Guide Effective Allocation of Scare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Provide Strategic Direction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Achieve Cross-Functional Integration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81270" y="2971800"/>
            <a:ext cx="2149495" cy="2057400"/>
          </a:xfrm>
          <a:prstGeom prst="star5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9300" y="3718768"/>
            <a:ext cx="857827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Strategy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Secure Differential Advantage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Guide Effective Allocation of Scare Resources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Provide Strategic Direction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Achieve Cross-Functional Integration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81270" y="2971800"/>
            <a:ext cx="2149495" cy="2057400"/>
          </a:xfrm>
          <a:prstGeom prst="star5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9300" y="3718768"/>
            <a:ext cx="857827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Strategy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Achieve Cross-Functional Integration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2514600"/>
            <a:ext cx="3200400" cy="2743200"/>
          </a:xfrm>
          <a:prstGeom prst="triangle">
            <a:avLst>
              <a:gd name="adj" fmla="val 50370"/>
            </a:avLst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2971800" y="3322680"/>
            <a:ext cx="3200400" cy="2743200"/>
          </a:xfrm>
          <a:prstGeom prst="triangle">
            <a:avLst>
              <a:gd name="adj" fmla="val 50370"/>
            </a:avLst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9300" y="3934228"/>
            <a:ext cx="857827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05080" y="2186563"/>
            <a:ext cx="54894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R&amp;D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6159691" y="3153403"/>
            <a:ext cx="107293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Operations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159224" y="4965412"/>
            <a:ext cx="1044978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Human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Resources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157938" y="6088561"/>
            <a:ext cx="82055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Finance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347409" y="3153403"/>
            <a:ext cx="62439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600" b="1" dirty="0" smtClean="0">
                <a:latin typeface="Arial Narrow"/>
                <a:cs typeface="Arial Narrow"/>
              </a:rPr>
              <a:t>Sales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347611" y="5088523"/>
            <a:ext cx="624189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600" b="1" dirty="0" smtClean="0">
                <a:latin typeface="Arial Narrow"/>
                <a:cs typeface="Arial Narrow"/>
              </a:rPr>
              <a:t>Legal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250691" y="3309687"/>
            <a:ext cx="635051" cy="331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187516" y="5344451"/>
            <a:ext cx="761401" cy="3322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997133" y="3628872"/>
            <a:ext cx="627327" cy="30535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97133" y="4519004"/>
            <a:ext cx="627327" cy="44640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492611" y="3628872"/>
            <a:ext cx="646688" cy="305359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492617" y="4519004"/>
            <a:ext cx="646683" cy="44640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1600200"/>
            <a:ext cx="77691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What are the critical elements in Uber’s market strategy?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2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smtClean="0">
                <a:latin typeface="Arial Narrow"/>
                <a:cs typeface="Arial Narrow"/>
              </a:rPr>
              <a:t>market segment strategies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err="1" smtClean="0">
                <a:latin typeface="Arial Narrow"/>
                <a:cs typeface="Arial Narrow"/>
              </a:rPr>
              <a:t>multisegment</a:t>
            </a:r>
            <a:r>
              <a:rPr lang="en-US" i="1" dirty="0" smtClean="0">
                <a:latin typeface="Arial Narrow"/>
                <a:cs typeface="Arial Narrow"/>
              </a:rPr>
              <a:t> </a:t>
            </a:r>
            <a:r>
              <a:rPr lang="en-US" i="1" dirty="0" smtClean="0">
                <a:latin typeface="Arial Narrow"/>
                <a:cs typeface="Arial Narrow"/>
              </a:rPr>
              <a:t>strategies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Strategies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Marketing Imperative 2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93" y="3074861"/>
            <a:ext cx="2466975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21" y="3074861"/>
            <a:ext cx="2466975" cy="2419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3394" y="2383076"/>
            <a:ext cx="246697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Identify Market Segments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82421" y="2383076"/>
            <a:ext cx="2466974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Target Market Segments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selected for effort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696" y="6021659"/>
            <a:ext cx="7327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Market segment strategy – fundamental market strategy unit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503728" y="3167964"/>
            <a:ext cx="933185" cy="532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446327" y="3570537"/>
            <a:ext cx="1590918" cy="385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201116" y="3434443"/>
            <a:ext cx="93318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Central Concepts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2157984"/>
            <a:ext cx="2286000" cy="8046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Identify Market Segments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914400" y="3661123"/>
            <a:ext cx="2286000" cy="8046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Core Strategy</a:t>
            </a:r>
            <a:endParaRPr lang="en-US" sz="1600" dirty="0"/>
          </a:p>
        </p:txBody>
      </p:sp>
      <p:cxnSp>
        <p:nvCxnSpPr>
          <p:cNvPr id="46" name="Straight Arrow Connector 45"/>
          <p:cNvCxnSpPr>
            <a:stCxn id="34" idx="2"/>
            <a:endCxn id="44" idx="0"/>
          </p:cNvCxnSpPr>
          <p:nvPr/>
        </p:nvCxnSpPr>
        <p:spPr>
          <a:xfrm rot="5400000">
            <a:off x="1708167" y="3311889"/>
            <a:ext cx="698467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13606" y="5130466"/>
            <a:ext cx="2286000" cy="8046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Implementation Programs</a:t>
            </a:r>
            <a:endParaRPr lang="en-US" sz="1600" dirty="0"/>
          </a:p>
        </p:txBody>
      </p:sp>
      <p:cxnSp>
        <p:nvCxnSpPr>
          <p:cNvPr id="48" name="Straight Arrow Connector 47"/>
          <p:cNvCxnSpPr>
            <a:endCxn id="47" idx="0"/>
          </p:cNvCxnSpPr>
          <p:nvPr/>
        </p:nvCxnSpPr>
        <p:spPr>
          <a:xfrm rot="5400000">
            <a:off x="1714500" y="4787566"/>
            <a:ext cx="685006" cy="794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907951" y="2158777"/>
            <a:ext cx="2295144" cy="804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Desired Results</a:t>
            </a:r>
          </a:p>
        </p:txBody>
      </p:sp>
      <p:sp>
        <p:nvSpPr>
          <p:cNvPr id="50" name="Oval 49"/>
          <p:cNvSpPr/>
          <p:nvPr/>
        </p:nvSpPr>
        <p:spPr>
          <a:xfrm>
            <a:off x="5907951" y="3661917"/>
            <a:ext cx="2295144" cy="804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Resource Allocation: Broad guidelines</a:t>
            </a:r>
          </a:p>
        </p:txBody>
      </p:sp>
      <p:sp>
        <p:nvSpPr>
          <p:cNvPr id="51" name="Oval 50"/>
          <p:cNvSpPr/>
          <p:nvPr/>
        </p:nvSpPr>
        <p:spPr>
          <a:xfrm>
            <a:off x="5907951" y="5130466"/>
            <a:ext cx="2295144" cy="804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Specific Required Actions: </a:t>
            </a:r>
            <a:r>
              <a:rPr lang="en-US" sz="1600" b="1" i="1" dirty="0" smtClean="0">
                <a:solidFill>
                  <a:schemeClr val="tx1"/>
                </a:solidFill>
                <a:latin typeface="Arial Narrow"/>
                <a:cs typeface="Arial Narrow"/>
              </a:rPr>
              <a:t>external, internal</a:t>
            </a:r>
            <a:endParaRPr lang="en-US" sz="1600" b="1" dirty="0" smtClean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447250" y="2561113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447250" y="4058212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447250" y="5522689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smtClean="0">
                <a:latin typeface="Arial Narrow"/>
                <a:cs typeface="Arial Narrow"/>
              </a:rPr>
              <a:t>market segment strategies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err="1" smtClean="0">
                <a:latin typeface="Arial Narrow"/>
                <a:cs typeface="Arial Narrow"/>
              </a:rPr>
              <a:t>multisegment</a:t>
            </a:r>
            <a:r>
              <a:rPr lang="en-US" i="1" dirty="0" smtClean="0">
                <a:latin typeface="Arial Narrow"/>
                <a:cs typeface="Arial Narrow"/>
              </a:rPr>
              <a:t> </a:t>
            </a:r>
            <a:r>
              <a:rPr lang="en-US" i="1" dirty="0" smtClean="0">
                <a:latin typeface="Arial Narrow"/>
                <a:cs typeface="Arial Narrow"/>
              </a:rPr>
              <a:t>strategies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Central Concepts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Performance Objectives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914400" y="3661917"/>
            <a:ext cx="2286000" cy="804671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Core Strategy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rot="5400000">
            <a:off x="1708112" y="3312628"/>
            <a:ext cx="697784" cy="793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13606" y="5130466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Implementation Programs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 rot="5400000">
            <a:off x="1714500" y="4787566"/>
            <a:ext cx="685006" cy="794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07951" y="3661917"/>
            <a:ext cx="2295144" cy="804672"/>
          </a:xfrm>
          <a:prstGeom prst="ellipse">
            <a:avLst/>
          </a:prstGeom>
          <a:solidFill>
            <a:srgbClr val="95B3D7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Resource Allocation: Broad guidelines</a:t>
            </a:r>
          </a:p>
        </p:txBody>
      </p:sp>
      <p:sp>
        <p:nvSpPr>
          <p:cNvPr id="31" name="Oval 30"/>
          <p:cNvSpPr/>
          <p:nvPr/>
        </p:nvSpPr>
        <p:spPr>
          <a:xfrm>
            <a:off x="5907951" y="5130466"/>
            <a:ext cx="2295144" cy="804672"/>
          </a:xfrm>
          <a:prstGeom prst="ellipse">
            <a:avLst/>
          </a:prstGeom>
          <a:solidFill>
            <a:srgbClr val="95B3D7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Specific Required Actions: </a:t>
            </a:r>
            <a:r>
              <a:rPr lang="en-US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external, internal</a:t>
            </a:r>
            <a:endParaRPr lang="en-US" sz="1400" dirty="0" smtClean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47250" y="2561796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47250" y="4058212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47250" y="5522689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17095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Strategic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Operational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3: </a:t>
            </a:r>
            <a:r>
              <a:rPr lang="en-US" sz="2600" b="1" dirty="0">
                <a:latin typeface="Arial Narrow"/>
                <a:cs typeface="Arial Narrow"/>
              </a:rPr>
              <a:t>Strategic </a:t>
            </a:r>
            <a:r>
              <a:rPr lang="en-US" sz="2600" b="1" dirty="0" smtClean="0">
                <a:latin typeface="Arial Narrow"/>
                <a:cs typeface="Arial Narrow"/>
              </a:rPr>
              <a:t>Marketing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6: </a:t>
            </a:r>
            <a:r>
              <a:rPr lang="en-US" sz="2000" dirty="0" smtClean="0">
                <a:latin typeface="Arial Narrow"/>
                <a:cs typeface="Arial Narrow"/>
              </a:rPr>
              <a:t>Identifying, Choosing </a:t>
            </a:r>
            <a:r>
              <a:rPr lang="en-US" sz="2000" dirty="0" smtClean="0">
                <a:latin typeface="Arial Narrow"/>
                <a:cs typeface="Arial Narrow"/>
              </a:rPr>
              <a:t>Opportunities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7: Market </a:t>
            </a:r>
            <a:r>
              <a:rPr lang="en-US" sz="2000" dirty="0" smtClean="0">
                <a:latin typeface="Arial Narrow"/>
                <a:cs typeface="Arial Narrow"/>
              </a:rPr>
              <a:t>Segmentation, Targeting</a:t>
            </a:r>
            <a:endParaRPr lang="en-US" sz="2000" dirty="0" smtClean="0">
              <a:latin typeface="Arial Narrow"/>
              <a:cs typeface="Arial Narrow"/>
            </a:endParaRPr>
          </a:p>
          <a:p>
            <a:pPr marL="452438"/>
            <a:r>
              <a:rPr lang="en-US" sz="2200" b="1" dirty="0" smtClean="0">
                <a:latin typeface="Arial Narrow"/>
                <a:cs typeface="Arial Narrow"/>
              </a:rPr>
              <a:t>Chapter 8: Market Strategy – Integrating Firm Efforts </a:t>
            </a:r>
            <a:br>
              <a:rPr lang="en-US" sz="2200" b="1" dirty="0" smtClean="0">
                <a:latin typeface="Arial Narrow"/>
                <a:cs typeface="Arial Narrow"/>
              </a:rPr>
            </a:br>
            <a:r>
              <a:rPr lang="en-US" sz="2200" b="1" dirty="0" smtClean="0">
                <a:latin typeface="Arial Narrow"/>
                <a:cs typeface="Arial Narrow"/>
              </a:rPr>
              <a:t>for Marketing Success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</a:t>
            </a:r>
            <a:r>
              <a:rPr lang="en-US" sz="2000" dirty="0">
                <a:latin typeface="Arial Narrow"/>
                <a:cs typeface="Arial Narrow"/>
              </a:rPr>
              <a:t>9</a:t>
            </a:r>
            <a:r>
              <a:rPr lang="en-US" sz="2000" dirty="0" smtClean="0">
                <a:latin typeface="Arial Narrow"/>
                <a:cs typeface="Arial Narrow"/>
              </a:rPr>
              <a:t>: Managing through the Life Cycle</a:t>
            </a:r>
          </a:p>
          <a:p>
            <a:pPr marL="452438"/>
            <a:r>
              <a:rPr lang="en-US" sz="2000" dirty="0" smtClean="0">
                <a:latin typeface="Arial Narrow"/>
                <a:cs typeface="Arial Narrow"/>
              </a:rPr>
              <a:t>Chapter 10: Managing Brands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4: </a:t>
            </a:r>
            <a:r>
              <a:rPr lang="en-US" sz="2400" dirty="0">
                <a:latin typeface="Arial Narrow"/>
                <a:cs typeface="Arial Narrow"/>
              </a:rPr>
              <a:t>Implementing the Market </a:t>
            </a:r>
            <a:r>
              <a:rPr lang="en-US" sz="2400" dirty="0" smtClean="0">
                <a:latin typeface="Arial Narrow"/>
                <a:cs typeface="Arial Narrow"/>
              </a:rPr>
              <a:t>Strategy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Objectives: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4400" y="2743200"/>
            <a:ext cx="2286000" cy="1143000"/>
          </a:xfrm>
          <a:prstGeom prst="ellipse">
            <a:avLst/>
          </a:prstGeom>
          <a:solidFill>
            <a:srgbClr val="74C08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Growth, Market Share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Management must specify the trade-offs: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66196" y="2743200"/>
            <a:ext cx="2286000" cy="1143000"/>
          </a:xfrm>
          <a:prstGeom prst="ellipse">
            <a:avLst/>
          </a:prstGeom>
          <a:solidFill>
            <a:srgbClr val="FFFF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Profits</a:t>
            </a:r>
          </a:p>
        </p:txBody>
      </p:sp>
      <p:sp>
        <p:nvSpPr>
          <p:cNvPr id="48" name="Oval 47"/>
          <p:cNvSpPr/>
          <p:nvPr/>
        </p:nvSpPr>
        <p:spPr>
          <a:xfrm>
            <a:off x="5980596" y="2743200"/>
            <a:ext cx="2286000" cy="114300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Cash Flow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Objectives: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687" y="1483705"/>
            <a:ext cx="5217033" cy="369332"/>
          </a:xfrm>
          <a:prstGeom prst="rect">
            <a:avLst/>
          </a:prstGeom>
        </p:spPr>
        <p:txBody>
          <a:bodyPr wrap="none" tIns="0" rIns="0" bIns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Evolution – </a:t>
            </a:r>
            <a:r>
              <a:rPr lang="en-US" sz="2000" b="1" dirty="0" smtClean="0">
                <a:latin typeface="Arial Narrow"/>
                <a:cs typeface="Arial Narrow"/>
              </a:rPr>
              <a:t>Strategic objectives evolve over time</a:t>
            </a:r>
            <a:endParaRPr lang="en-US" sz="2400" dirty="0"/>
          </a:p>
        </p:txBody>
      </p:sp>
      <p:pic>
        <p:nvPicPr>
          <p:cNvPr id="16" name="Picture 15" descr="figure 9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08" y="2565400"/>
            <a:ext cx="6121400" cy="345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Objectives: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Set Performance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4400" y="3447400"/>
            <a:ext cx="2286000" cy="1143000"/>
          </a:xfrm>
          <a:prstGeom prst="ellipse">
            <a:avLst/>
          </a:prstGeom>
          <a:solidFill>
            <a:srgbClr val="74C084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Growth and Market Share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8696" y="1600200"/>
            <a:ext cx="7327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When evaluating performance objectives, management must specify the trade-offs between three objective types:</a:t>
            </a:r>
          </a:p>
        </p:txBody>
      </p:sp>
      <p:sp>
        <p:nvSpPr>
          <p:cNvPr id="47" name="Oval 46"/>
          <p:cNvSpPr/>
          <p:nvPr/>
        </p:nvSpPr>
        <p:spPr>
          <a:xfrm>
            <a:off x="3466196" y="3447400"/>
            <a:ext cx="2286000" cy="1143000"/>
          </a:xfrm>
          <a:prstGeom prst="ellipse">
            <a:avLst/>
          </a:prstGeom>
          <a:solidFill>
            <a:srgbClr val="FFFF6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Profits</a:t>
            </a:r>
          </a:p>
        </p:txBody>
      </p:sp>
      <p:sp>
        <p:nvSpPr>
          <p:cNvPr id="48" name="Oval 47"/>
          <p:cNvSpPr/>
          <p:nvPr/>
        </p:nvSpPr>
        <p:spPr>
          <a:xfrm>
            <a:off x="5980596" y="3447400"/>
            <a:ext cx="2286000" cy="1143000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Cash Flow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2338651" y="4590400"/>
            <a:ext cx="1911156" cy="61559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5181757" y="4617052"/>
            <a:ext cx="1911156" cy="61559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2338651" y="2854497"/>
            <a:ext cx="1898583" cy="59290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118884" y="2854497"/>
            <a:ext cx="1898583" cy="59290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96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Performance Objectives: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828800"/>
            <a:ext cx="4584050" cy="630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7013" indent="-227013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Provide </a:t>
            </a:r>
            <a:r>
              <a:rPr lang="en-US" b="1" i="1" dirty="0" smtClean="0">
                <a:latin typeface="Arial Narrow"/>
                <a:cs typeface="Arial Narrow"/>
              </a:rPr>
              <a:t>numbers </a:t>
            </a:r>
            <a:r>
              <a:rPr lang="en-US" b="1" dirty="0" smtClean="0">
                <a:latin typeface="Arial Narrow"/>
                <a:cs typeface="Arial Narrow"/>
              </a:rPr>
              <a:t>to support strategic objectives</a:t>
            </a:r>
          </a:p>
          <a:p>
            <a:pPr marL="227013" indent="-227013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Specify, quantitatively, </a:t>
            </a:r>
            <a:r>
              <a:rPr lang="en-US" b="1" i="1" dirty="0" smtClean="0">
                <a:latin typeface="Arial Narrow"/>
                <a:cs typeface="Arial Narrow"/>
              </a:rPr>
              <a:t>how much </a:t>
            </a:r>
            <a:r>
              <a:rPr lang="en-US" b="1" dirty="0" smtClean="0">
                <a:latin typeface="Arial Narrow"/>
                <a:cs typeface="Arial Narrow"/>
              </a:rPr>
              <a:t>and </a:t>
            </a:r>
            <a:r>
              <a:rPr lang="en-US" b="1" i="1" dirty="0" smtClean="0">
                <a:latin typeface="Arial Narrow"/>
                <a:cs typeface="Arial Narrow"/>
              </a:rPr>
              <a:t>by when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344088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Increase market share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486400" y="3440880"/>
            <a:ext cx="2286000" cy="804672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…from 18% to 21%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by end 20XY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615471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While holding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margins on sales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486400" y="4615471"/>
            <a:ext cx="2286000" cy="804672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…at the current 20%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level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657600" y="3674232"/>
            <a:ext cx="18288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Primary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842275"/>
            <a:ext cx="18288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Secondary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371600" y="3102326"/>
            <a:ext cx="22860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Strategic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486400" y="3102326"/>
            <a:ext cx="22860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Operational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smtClean="0">
                <a:latin typeface="Arial Narrow"/>
                <a:cs typeface="Arial Narrow"/>
              </a:rPr>
              <a:t>market segment strategies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err="1" smtClean="0">
                <a:latin typeface="Arial Narrow"/>
                <a:cs typeface="Arial Narrow"/>
              </a:rPr>
              <a:t>multisegment</a:t>
            </a:r>
            <a:r>
              <a:rPr lang="en-US" i="1" dirty="0" smtClean="0">
                <a:latin typeface="Arial Narrow"/>
                <a:cs typeface="Arial Narrow"/>
              </a:rPr>
              <a:t> </a:t>
            </a:r>
            <a:r>
              <a:rPr lang="en-US" i="1" dirty="0" smtClean="0">
                <a:latin typeface="Arial Narrow"/>
                <a:cs typeface="Arial Narrow"/>
              </a:rPr>
              <a:t>strategies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Central Concepts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Performance Objectives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3661917"/>
            <a:ext cx="2286000" cy="804671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Core Strategy</a:t>
            </a:r>
            <a:endParaRPr lang="en-US" sz="1600" b="1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708112" y="3312628"/>
            <a:ext cx="697784" cy="793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3606" y="5130466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Implementation Programs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 rot="5400000">
            <a:off x="1714500" y="4787566"/>
            <a:ext cx="685006" cy="794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907951" y="5130466"/>
            <a:ext cx="2295144" cy="804672"/>
          </a:xfrm>
          <a:prstGeom prst="ellipse">
            <a:avLst/>
          </a:prstGeom>
          <a:solidFill>
            <a:srgbClr val="95B3D7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/>
                <a:cs typeface="Arial Narrow"/>
              </a:rPr>
              <a:t>Specific Required Actions: </a:t>
            </a:r>
            <a:r>
              <a:rPr lang="en-US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external, internal</a:t>
            </a:r>
            <a:endParaRPr lang="en-US" sz="1400" dirty="0" smtClean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47250" y="2561796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47250" y="4058212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47250" y="5522689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17095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Strategic</a:t>
            </a:r>
          </a:p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Operational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5907951" y="3661917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Strategic focus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Positioning</a:t>
            </a:r>
            <a:endParaRPr lang="en-US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Focus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483705"/>
            <a:ext cx="2743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Improve Profits and ROI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14600"/>
            <a:ext cx="2743200" cy="576072"/>
          </a:xfrm>
          <a:prstGeom prst="rect">
            <a:avLst/>
          </a:prstGeom>
          <a:solidFill>
            <a:srgbClr val="74C08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Increase Unit Sales Volume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531060"/>
            <a:ext cx="1371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Current Revenue Base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3531060"/>
            <a:ext cx="1371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New Revenue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2514600"/>
            <a:ext cx="274320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Improve Margins &amp; </a:t>
            </a:r>
            <a:b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Investment Returns</a:t>
            </a:r>
            <a:endParaRPr lang="en-US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3256453" y="1199052"/>
            <a:ext cx="573695" cy="2057400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5313854" y="1199054"/>
            <a:ext cx="573695" cy="2057400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 rot="5400000">
            <a:off x="2120758" y="3484514"/>
            <a:ext cx="78768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1"/>
          </p:cNvCxnSpPr>
          <p:nvPr/>
        </p:nvCxnSpPr>
        <p:spPr>
          <a:xfrm>
            <a:off x="2286000" y="3873960"/>
            <a:ext cx="457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703755" y="4077208"/>
            <a:ext cx="3730143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252937" y="489166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25217" y="556487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25217" y="494433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9037" y="4657584"/>
            <a:ext cx="1022159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Increase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customer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retention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69037" y="538020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Increase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customer  use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357793" y="489166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34193" y="556487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34193" y="494433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72322" y="4668924"/>
            <a:ext cx="1022159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Attract customers from competitors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3272322" y="539154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Secure new business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1929326" y="4323885"/>
            <a:ext cx="1103268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Threats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1927738" y="5062549"/>
            <a:ext cx="1103268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Opportunities</a:t>
            </a:r>
            <a:endParaRPr lang="en-US" sz="1200" dirty="0"/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1759241" y="4429171"/>
            <a:ext cx="417970" cy="36774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759243" y="5281234"/>
            <a:ext cx="417968" cy="20103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743202" y="5281236"/>
            <a:ext cx="457197" cy="20103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743200" y="4796915"/>
            <a:ext cx="495102" cy="2656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6136125"/>
            <a:ext cx="57508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The firm must make choices among the various branches</a:t>
            </a:r>
            <a:endParaRPr lang="en-US" sz="2000" b="1" dirty="0">
              <a:latin typeface="Arial Narrow"/>
              <a:cs typeface="Arial Narrow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Focus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1483705"/>
            <a:ext cx="2743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Improve Profits and ROI</a:t>
            </a:r>
            <a:endParaRPr lang="en-US" sz="1600" b="1" dirty="0"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14600"/>
            <a:ext cx="2743200" cy="576072"/>
          </a:xfrm>
          <a:prstGeom prst="rect">
            <a:avLst/>
          </a:prstGeom>
          <a:solidFill>
            <a:srgbClr val="74C08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Increase Unit Sales Volume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531060"/>
            <a:ext cx="1371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Current Revenue Base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3531060"/>
            <a:ext cx="1371600" cy="685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New Revenue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2514600"/>
            <a:ext cx="2743200" cy="576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Improve Margins &amp; </a:t>
            </a:r>
            <a:b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Investment Returns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7" name="Elbow Connector 16"/>
          <p:cNvCxnSpPr>
            <a:stCxn id="6" idx="2"/>
            <a:endCxn id="7" idx="0"/>
          </p:cNvCxnSpPr>
          <p:nvPr/>
        </p:nvCxnSpPr>
        <p:spPr>
          <a:xfrm rot="5400000">
            <a:off x="3256453" y="1199052"/>
            <a:ext cx="573695" cy="2057400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6200000" flipH="1">
            <a:off x="5313854" y="1199054"/>
            <a:ext cx="573695" cy="2057400"/>
          </a:xfrm>
          <a:prstGeom prst="bentConnector3">
            <a:avLst>
              <a:gd name="adj1" fmla="val 5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</p:cNvCxnSpPr>
          <p:nvPr/>
        </p:nvCxnSpPr>
        <p:spPr>
          <a:xfrm rot="5400000">
            <a:off x="2120758" y="3484514"/>
            <a:ext cx="78768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3" idx="1"/>
          </p:cNvCxnSpPr>
          <p:nvPr/>
        </p:nvCxnSpPr>
        <p:spPr>
          <a:xfrm>
            <a:off x="2286000" y="3873960"/>
            <a:ext cx="457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703755" y="4077208"/>
            <a:ext cx="3730143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252937" y="489166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25217" y="556487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25217" y="494433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69037" y="4657584"/>
            <a:ext cx="1022159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Increase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customer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retention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69037" y="538020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Increase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customer  use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357793" y="489166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34193" y="556487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34193" y="494433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72322" y="4668924"/>
            <a:ext cx="1022159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Attract customers from competitors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3272322" y="539154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Secure new business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5051847" y="3536250"/>
            <a:ext cx="13716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Increase Revenues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80647" y="3536250"/>
            <a:ext cx="1371600" cy="685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Reduce Costs &amp; Assets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258205" y="3489704"/>
            <a:ext cx="78768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3"/>
            <a:endCxn id="32" idx="1"/>
          </p:cNvCxnSpPr>
          <p:nvPr/>
        </p:nvCxnSpPr>
        <p:spPr>
          <a:xfrm>
            <a:off x="6423447" y="3879150"/>
            <a:ext cx="4572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390384" y="489685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2664" y="557006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62664" y="494952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6484" y="4755107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Raise </a:t>
            </a:r>
            <a:br>
              <a:rPr lang="en-US" sz="1200" b="1" dirty="0" smtClean="0">
                <a:latin typeface="Arial Narrow"/>
                <a:cs typeface="Arial Narrow"/>
              </a:rPr>
            </a:br>
            <a:r>
              <a:rPr lang="en-US" sz="1200" b="1" dirty="0" smtClean="0">
                <a:latin typeface="Arial Narrow"/>
                <a:cs typeface="Arial Narrow"/>
              </a:rPr>
              <a:t>prices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4806484" y="538539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Improve the sales mix</a:t>
            </a:r>
            <a:endParaRPr lang="en-US" sz="1200" dirty="0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6495240" y="4896851"/>
            <a:ext cx="135119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171640" y="5570064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171640" y="4949525"/>
            <a:ext cx="20410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409769" y="4766447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Reduce operating costs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7409769" y="5396738"/>
            <a:ext cx="102215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Improve asset utilization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457200" y="6232123"/>
            <a:ext cx="4572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Growth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7847029" y="6232123"/>
            <a:ext cx="839771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b="1" dirty="0" smtClean="0">
                <a:latin typeface="Arial Narrow"/>
                <a:cs typeface="Arial Narrow"/>
              </a:rPr>
              <a:t>Cash Flow</a:t>
            </a:r>
            <a:endParaRPr lang="en-US" sz="1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914400" y="6172200"/>
            <a:ext cx="733784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327900" cy="4262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Positioning comprises four key decisions:</a:t>
            </a:r>
          </a:p>
          <a:p>
            <a:pPr marL="455613" indent="-223838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Select customer targets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Customers to target for effort</a:t>
            </a:r>
          </a:p>
          <a:p>
            <a:pPr marL="455613" indent="-223838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Frame competitor targets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Reference for customer targets to assess our offer</a:t>
            </a:r>
          </a:p>
          <a:p>
            <a:pPr marL="455613" indent="-223838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Design the value proposition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Benefits/values we emphasize in communications with customer targets</a:t>
            </a:r>
          </a:p>
          <a:p>
            <a:pPr marL="455613" indent="-223838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Articulate reasons to believe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Why customer targets should believe we can deliver on the value proposition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endParaRPr lang="en-US" b="1" dirty="0" smtClean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327900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Customer Targets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Relationship to firm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direct customers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indirect customers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level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Customer evolution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8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Market </a:t>
            </a: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Strategy – </a:t>
            </a: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/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Integrating Firm Efforts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for Marketing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Customer Targets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9389" y="241424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Subcomponent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389" y="3077402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389" y="3740558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Finished-Goods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9389" y="4403714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Distributor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389" y="5066870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Retailer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9389" y="573002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Final Consumer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8389" y="241424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Subcomponent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389" y="3077402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8389" y="3740558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Finished-Goods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8389" y="4403714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Distributor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8389" y="5066870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Retailer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8389" y="573002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Final Consumer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0989" y="6101990"/>
            <a:ext cx="20574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i="1" dirty="0" smtClean="0">
                <a:latin typeface="Arial Narrow"/>
                <a:cs typeface="Arial Narrow"/>
              </a:rPr>
              <a:t>Flow of Goods</a:t>
            </a:r>
            <a:endParaRPr lang="en-US" sz="1400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743858" y="4246678"/>
            <a:ext cx="3687746" cy="2288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Customer Targets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9389" y="241424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Subcomponent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389" y="3077402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389" y="3740558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Finished-Goods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9389" y="4403714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Distributor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389" y="5066870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Retailer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9389" y="573002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Final Consumer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8389" y="241424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Subcomponent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8389" y="3077402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Component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8389" y="3740558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Finished-Goods Manufacturer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8389" y="4403714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Distributor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8389" y="5066870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Retailer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8389" y="5730026"/>
            <a:ext cx="1371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Final Consumer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0989" y="6101990"/>
            <a:ext cx="20574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i="1" dirty="0" smtClean="0">
                <a:latin typeface="Arial Narrow"/>
                <a:cs typeface="Arial Narrow"/>
              </a:rPr>
              <a:t>Flow of Goods</a:t>
            </a:r>
            <a:endParaRPr lang="en-US" sz="1400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743858" y="4246678"/>
            <a:ext cx="3687746" cy="2288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89389" y="214553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i="1" dirty="0" smtClean="0">
                <a:latin typeface="Arial Narrow"/>
                <a:cs typeface="Arial Narrow"/>
              </a:rPr>
              <a:t>Push</a:t>
            </a:r>
            <a:endParaRPr lang="en-US" sz="1400" i="1" dirty="0"/>
          </a:p>
        </p:txBody>
      </p:sp>
      <p:sp>
        <p:nvSpPr>
          <p:cNvPr id="24" name="Rectangle 23"/>
          <p:cNvSpPr/>
          <p:nvPr/>
        </p:nvSpPr>
        <p:spPr>
          <a:xfrm>
            <a:off x="5618389" y="2130149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i="1" dirty="0" smtClean="0">
                <a:latin typeface="Arial Narrow"/>
                <a:cs typeface="Arial Narrow"/>
              </a:rPr>
              <a:t>Pull</a:t>
            </a:r>
            <a:endParaRPr lang="en-US" sz="1400" i="1" dirty="0"/>
          </a:p>
        </p:txBody>
      </p: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 rot="5400000">
            <a:off x="2772211" y="2974424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769829" y="3636786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769829" y="4299942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769829" y="4963098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773799" y="5626254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6201656" y="2974424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>
            <a:off x="6200068" y="3636786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201656" y="4299942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>
            <a:off x="6198480" y="4963098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>
            <a:off x="6203244" y="5626254"/>
            <a:ext cx="2059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11" idx="3"/>
            <a:endCxn id="16" idx="3"/>
          </p:cNvCxnSpPr>
          <p:nvPr/>
        </p:nvCxnSpPr>
        <p:spPr>
          <a:xfrm>
            <a:off x="6989989" y="2642846"/>
            <a:ext cx="1588" cy="3315780"/>
          </a:xfrm>
          <a:prstGeom prst="curvedConnector3">
            <a:avLst>
              <a:gd name="adj1" fmla="val 2520220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4801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Customer Targets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Relationship to firm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level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macro customers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micro customers – function, position, role, individual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 evolution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current customers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potential customers</a:t>
            </a:r>
          </a:p>
          <a:p>
            <a:pPr marL="455613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Considerations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</a:t>
            </a:r>
            <a:r>
              <a:rPr lang="en-US" b="1" dirty="0" err="1" smtClean="0">
                <a:latin typeface="Arial Narrow"/>
                <a:cs typeface="Arial Narrow"/>
              </a:rPr>
              <a:t>reachability</a:t>
            </a:r>
            <a:endParaRPr lang="en-US" b="1" dirty="0" smtClean="0">
              <a:latin typeface="Arial Narrow"/>
              <a:cs typeface="Arial Narrow"/>
            </a:endParaRP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obvious versus creative</a:t>
            </a: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</a:t>
            </a:r>
            <a:r>
              <a:rPr lang="en-US" b="1" dirty="0" err="1" smtClean="0">
                <a:latin typeface="Arial Narrow"/>
                <a:cs typeface="Arial Narrow"/>
              </a:rPr>
              <a:t>influentials</a:t>
            </a:r>
            <a:endParaRPr lang="en-US" b="1" dirty="0" smtClean="0">
              <a:latin typeface="Arial Narrow"/>
              <a:cs typeface="Arial Narrow"/>
            </a:endParaRPr>
          </a:p>
          <a:p>
            <a:pPr marL="684213" indent="-223838" defTabSz="454025"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personally benefits but does not pay</a:t>
            </a:r>
          </a:p>
          <a:p>
            <a:pPr indent="158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A customer is any person or organization, in the chain of distribution or decision, who can identify your offer by company or brand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Competitor Targets</a:t>
            </a:r>
          </a:p>
        </p:txBody>
      </p:sp>
      <p:sp>
        <p:nvSpPr>
          <p:cNvPr id="22" name="Oval 21"/>
          <p:cNvSpPr/>
          <p:nvPr/>
        </p:nvSpPr>
        <p:spPr>
          <a:xfrm>
            <a:off x="3340577" y="3420790"/>
            <a:ext cx="2286000" cy="1371600"/>
          </a:xfrm>
          <a:prstGeom prst="ellipse">
            <a:avLst/>
          </a:prstGeom>
          <a:solidFill>
            <a:srgbClr val="41B3D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Current Direct</a:t>
            </a:r>
          </a:p>
          <a:p>
            <a:pPr algn="ctr">
              <a:spcBef>
                <a:spcPts val="1200"/>
              </a:spcBef>
            </a:pPr>
            <a:endParaRPr lang="en-US" sz="1600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ctr">
              <a:spcBef>
                <a:spcPts val="12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Competitors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0486" y="3890103"/>
            <a:ext cx="1033272" cy="457200"/>
          </a:xfrm>
          <a:prstGeom prst="rect">
            <a:avLst/>
          </a:prstGeom>
          <a:solidFill>
            <a:srgbClr val="CD092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/>
                <a:cs typeface="Arial Narrow"/>
              </a:rPr>
              <a:t>The Firm</a:t>
            </a:r>
          </a:p>
        </p:txBody>
      </p:sp>
      <p:sp>
        <p:nvSpPr>
          <p:cNvPr id="24" name="Oval 23"/>
          <p:cNvSpPr/>
          <p:nvPr/>
        </p:nvSpPr>
        <p:spPr>
          <a:xfrm>
            <a:off x="3570644" y="1913748"/>
            <a:ext cx="1828800" cy="914400"/>
          </a:xfrm>
          <a:prstGeom prst="ellipse">
            <a:avLst/>
          </a:prstGeom>
          <a:solidFill>
            <a:srgbClr val="F1B57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Suppliers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70644" y="5491298"/>
            <a:ext cx="1828800" cy="914400"/>
          </a:xfrm>
          <a:prstGeom prst="ellipse">
            <a:avLst/>
          </a:prstGeom>
          <a:solidFill>
            <a:srgbClr val="CBB3C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Buyers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4569" y="3667345"/>
            <a:ext cx="1828800" cy="914400"/>
          </a:xfrm>
          <a:prstGeom prst="ellipse">
            <a:avLst/>
          </a:prstGeom>
          <a:solidFill>
            <a:srgbClr val="C1DEB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New Direct Entrants</a:t>
            </a:r>
          </a:p>
        </p:txBody>
      </p:sp>
      <p:sp>
        <p:nvSpPr>
          <p:cNvPr id="27" name="Oval 26"/>
          <p:cNvSpPr/>
          <p:nvPr/>
        </p:nvSpPr>
        <p:spPr>
          <a:xfrm>
            <a:off x="6652782" y="3667345"/>
            <a:ext cx="1828800" cy="914400"/>
          </a:xfrm>
          <a:prstGeom prst="ellipse">
            <a:avLst/>
          </a:prstGeom>
          <a:solidFill>
            <a:srgbClr val="FFF887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chemeClr val="tx1"/>
                </a:solidFill>
                <a:latin typeface="Arial Narrow"/>
                <a:cs typeface="Arial Narrow"/>
              </a:rPr>
              <a:t>Indirect Competitors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4" idx="4"/>
            <a:endCxn id="22" idx="0"/>
          </p:cNvCxnSpPr>
          <p:nvPr/>
        </p:nvCxnSpPr>
        <p:spPr>
          <a:xfrm rot="5400000">
            <a:off x="4187990" y="3123736"/>
            <a:ext cx="592642" cy="146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  <a:endCxn id="22" idx="6"/>
          </p:cNvCxnSpPr>
          <p:nvPr/>
        </p:nvCxnSpPr>
        <p:spPr>
          <a:xfrm rot="10800000">
            <a:off x="5626578" y="4106591"/>
            <a:ext cx="1026205" cy="1795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2" idx="2"/>
          </p:cNvCxnSpPr>
          <p:nvPr/>
        </p:nvCxnSpPr>
        <p:spPr>
          <a:xfrm>
            <a:off x="2533369" y="4106590"/>
            <a:ext cx="807208" cy="158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4"/>
          </p:cNvCxnSpPr>
          <p:nvPr/>
        </p:nvCxnSpPr>
        <p:spPr>
          <a:xfrm rot="16200000" flipV="1">
            <a:off x="4134856" y="5141111"/>
            <a:ext cx="698910" cy="146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Framing Competitor Targets: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“Pepsi Cola is better than Coca Cola”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“Pepsi Cola is the best cola”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“Pepsi Cola is the best soft drink”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“If you’re thirsty, drink Pepsi Cola”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577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Value Proposition</a:t>
            </a: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>
                <a:latin typeface="Arial Narrow"/>
                <a:cs typeface="Arial Narrow"/>
              </a:rPr>
              <a:t> </a:t>
            </a:r>
            <a:r>
              <a:rPr lang="en-US" sz="2400" b="1" dirty="0" smtClean="0">
                <a:latin typeface="Arial Narrow"/>
                <a:cs typeface="Arial Narrow"/>
              </a:rPr>
              <a:t> </a:t>
            </a:r>
            <a:r>
              <a:rPr lang="en-US" b="1" dirty="0" smtClean="0">
                <a:latin typeface="Arial Narrow"/>
                <a:cs typeface="Arial Narrow"/>
              </a:rPr>
              <a:t>  • The heart of positioning</a:t>
            </a: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   </a:t>
            </a:r>
            <a:r>
              <a:rPr lang="en-US" b="1" dirty="0" smtClean="0">
                <a:latin typeface="Arial Narrow"/>
                <a:cs typeface="Arial Narrow"/>
              </a:rPr>
              <a:t>• Defines how the firm secures customers and defeats competitors 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44841" y="3126351"/>
            <a:ext cx="5580094" cy="2731633"/>
            <a:chOff x="846620" y="2309604"/>
            <a:chExt cx="7440125" cy="3642177"/>
          </a:xfrm>
        </p:grpSpPr>
        <p:sp>
          <p:nvSpPr>
            <p:cNvPr id="6" name="TextBox 5"/>
            <p:cNvSpPr txBox="1"/>
            <p:nvPr/>
          </p:nvSpPr>
          <p:spPr>
            <a:xfrm>
              <a:off x="902959" y="2309604"/>
              <a:ext cx="730358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Psychological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531611" y="2731728"/>
              <a:ext cx="4080510" cy="310896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perspectiveFront" fov="2700000">
                <a:rot lat="0" lon="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6620" y="5644004"/>
              <a:ext cx="154449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000" b="1" dirty="0" smtClean="0">
                  <a:latin typeface="Arial Narrow"/>
                  <a:cs typeface="Arial Narrow"/>
                </a:rPr>
                <a:t>Functional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2246" y="5644004"/>
              <a:ext cx="154449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latin typeface="Arial Narrow"/>
                  <a:cs typeface="Arial Narrow"/>
                </a:rPr>
                <a:t>Economic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/>
          <p:nvPr/>
        </p:nvCxnSpPr>
        <p:spPr>
          <a:xfrm flipV="1">
            <a:off x="3340577" y="4740102"/>
            <a:ext cx="693653" cy="447954"/>
          </a:xfrm>
          <a:prstGeom prst="bentConnector3">
            <a:avLst>
              <a:gd name="adj1" fmla="val 10009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0577" y="3878809"/>
            <a:ext cx="2286000" cy="8954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3" idx="0"/>
            <a:endCxn id="11" idx="0"/>
          </p:cNvCxnSpPr>
          <p:nvPr/>
        </p:nvCxnSpPr>
        <p:spPr>
          <a:xfrm flipH="1" flipV="1">
            <a:off x="2665457" y="4980214"/>
            <a:ext cx="2827" cy="73180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82484" y="5712022"/>
            <a:ext cx="1371600" cy="457200"/>
          </a:xfrm>
          <a:prstGeom prst="rect">
            <a:avLst/>
          </a:prstGeom>
          <a:solidFill>
            <a:srgbClr val="FFFD78">
              <a:alpha val="50196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Psychological Value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657" y="4980214"/>
            <a:ext cx="1371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Narrow"/>
                <a:cs typeface="Arial Narrow"/>
              </a:rPr>
              <a:t>Design the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Value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Proposition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3" y="5712816"/>
            <a:ext cx="1371600" cy="457200"/>
          </a:xfrm>
          <a:prstGeom prst="rect">
            <a:avLst/>
          </a:prstGeom>
          <a:solidFill>
            <a:srgbClr val="FFFD78">
              <a:alpha val="50196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Functional Value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8668" y="5712816"/>
            <a:ext cx="1371600" cy="457200"/>
          </a:xfrm>
          <a:prstGeom prst="rect">
            <a:avLst/>
          </a:prstGeom>
          <a:solidFill>
            <a:srgbClr val="FFFD78">
              <a:alpha val="50196"/>
            </a:srgb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Economic Value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stCxn id="15" idx="0"/>
            <a:endCxn id="16" idx="0"/>
          </p:cNvCxnSpPr>
          <p:nvPr/>
        </p:nvCxnSpPr>
        <p:spPr>
          <a:xfrm rot="5400000" flipH="1" flipV="1">
            <a:off x="2666870" y="4065219"/>
            <a:ext cx="1588" cy="3295195"/>
          </a:xfrm>
          <a:prstGeom prst="bentConnector3">
            <a:avLst>
              <a:gd name="adj1" fmla="val 863110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2377" y="2380603"/>
            <a:ext cx="1371600" cy="582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Consumers/End Users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88561" y="2380603"/>
            <a:ext cx="1371600" cy="582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Intermediaries/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 Narrow"/>
                <a:cs typeface="Arial Narrow"/>
              </a:rPr>
              <a:t>Original Equipment Manufacturers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21" idx="2"/>
            <a:endCxn id="22" idx="2"/>
          </p:cNvCxnSpPr>
          <p:nvPr/>
        </p:nvCxnSpPr>
        <p:spPr>
          <a:xfrm rot="16200000" flipH="1">
            <a:off x="2051269" y="2139888"/>
            <a:ext cx="12700" cy="1646184"/>
          </a:xfrm>
          <a:prstGeom prst="bentConnector3">
            <a:avLst>
              <a:gd name="adj1" fmla="val 108000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10" idx="2"/>
          </p:cNvCxnSpPr>
          <p:nvPr/>
        </p:nvCxnSpPr>
        <p:spPr>
          <a:xfrm>
            <a:off x="2051269" y="3101078"/>
            <a:ext cx="1289308" cy="1225456"/>
          </a:xfrm>
          <a:prstGeom prst="bentConnector3">
            <a:avLst>
              <a:gd name="adj1" fmla="val -579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68296" y="3237588"/>
            <a:ext cx="13716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Select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Customer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Targets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0639" y="2506574"/>
            <a:ext cx="1371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Direct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Competitors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66823" y="2506574"/>
            <a:ext cx="1371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Indirect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Competitors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stCxn id="41" idx="2"/>
            <a:endCxn id="42" idx="2"/>
          </p:cNvCxnSpPr>
          <p:nvPr/>
        </p:nvCxnSpPr>
        <p:spPr>
          <a:xfrm rot="16200000" flipH="1">
            <a:off x="6929531" y="2140682"/>
            <a:ext cx="1588" cy="1646184"/>
          </a:xfrm>
          <a:prstGeom prst="bentConnector3">
            <a:avLst>
              <a:gd name="adj1" fmla="val 8631234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6" idx="2"/>
          </p:cNvCxnSpPr>
          <p:nvPr/>
        </p:nvCxnSpPr>
        <p:spPr>
          <a:xfrm rot="5400000">
            <a:off x="5227735" y="2630808"/>
            <a:ext cx="2086992" cy="1289308"/>
          </a:xfrm>
          <a:prstGeom prst="bentConnector3">
            <a:avLst>
              <a:gd name="adj1" fmla="val 100439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246558" y="3238382"/>
            <a:ext cx="1371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Frame Competitor Targets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30085" y="1774766"/>
            <a:ext cx="1371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Supply-Chain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Competitors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77" y="1600200"/>
            <a:ext cx="4687100" cy="415498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Positioning elements are </a:t>
            </a:r>
            <a:r>
              <a:rPr lang="en-US" sz="2400" b="1" dirty="0" smtClean="0">
                <a:latin typeface="Arial Narrow"/>
                <a:cs typeface="Arial Narrow"/>
              </a:rPr>
              <a:t>interrelated</a:t>
            </a:r>
            <a:endParaRPr lang="en-US" sz="2400" b="1" dirty="0">
              <a:latin typeface="Arial Narrow"/>
              <a:cs typeface="Arial Narrow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37" name="Elbow Connector 36"/>
          <p:cNvCxnSpPr/>
          <p:nvPr/>
        </p:nvCxnSpPr>
        <p:spPr>
          <a:xfrm flipH="1" flipV="1">
            <a:off x="5004587" y="4727836"/>
            <a:ext cx="693653" cy="447954"/>
          </a:xfrm>
          <a:prstGeom prst="bentConnector3">
            <a:avLst>
              <a:gd name="adj1" fmla="val 10009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98240" y="4970852"/>
            <a:ext cx="1470656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Narrow"/>
                <a:cs typeface="Arial Narrow"/>
              </a:rPr>
              <a:t>Articulate Reasons to Believe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Elbow Connector 17"/>
          <p:cNvCxnSpPr/>
          <p:nvPr/>
        </p:nvCxnSpPr>
        <p:spPr>
          <a:xfrm flipV="1">
            <a:off x="3355817" y="4737054"/>
            <a:ext cx="693653" cy="447954"/>
          </a:xfrm>
          <a:prstGeom prst="bentConnector3">
            <a:avLst>
              <a:gd name="adj1" fmla="val 10009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94897" y="4977166"/>
            <a:ext cx="1371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Narrow"/>
                <a:cs typeface="Arial Narrow"/>
              </a:rPr>
              <a:t>Design the 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Value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Proposition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536" y="3234540"/>
            <a:ext cx="13716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Select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Customer </a:t>
            </a:r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Targets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61798" y="3235334"/>
            <a:ext cx="13716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Arial Narrow"/>
                <a:cs typeface="Arial Narrow"/>
              </a:rPr>
              <a:t>Frame Competitor Targets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0577" y="3878809"/>
            <a:ext cx="2286000" cy="8954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34" name="Elbow Connector 33"/>
          <p:cNvCxnSpPr>
            <a:endCxn id="10" idx="2"/>
          </p:cNvCxnSpPr>
          <p:nvPr/>
        </p:nvCxnSpPr>
        <p:spPr>
          <a:xfrm rot="16200000" flipH="1">
            <a:off x="2381463" y="3367420"/>
            <a:ext cx="631746" cy="1286481"/>
          </a:xfrm>
          <a:prstGeom prst="bentConnector2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5400000">
            <a:off x="5967780" y="3354380"/>
            <a:ext cx="623376" cy="1305781"/>
          </a:xfrm>
          <a:prstGeom prst="bentConnector2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237" y="1600200"/>
            <a:ext cx="7516795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Reasons to believe: </a:t>
            </a: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>
                <a:latin typeface="Arial Narrow"/>
                <a:cs typeface="Arial Narrow"/>
              </a:rPr>
              <a:t> </a:t>
            </a:r>
            <a:r>
              <a:rPr lang="en-US" sz="1600" b="1" dirty="0" smtClean="0">
                <a:latin typeface="Arial Narrow"/>
                <a:cs typeface="Arial Narrow"/>
              </a:rPr>
              <a:t>   • Supporting evidence</a:t>
            </a: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>
                <a:latin typeface="Arial Narrow"/>
                <a:cs typeface="Arial Narrow"/>
              </a:rPr>
              <a:t> </a:t>
            </a:r>
            <a:r>
              <a:rPr lang="en-US" sz="1600" b="1" dirty="0" smtClean="0">
                <a:latin typeface="Arial Narrow"/>
                <a:cs typeface="Arial Narrow"/>
              </a:rPr>
              <a:t>   • Why customer targets should believe we can deliver on the value proposition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6" name="Elbow Connector 25"/>
          <p:cNvCxnSpPr/>
          <p:nvPr/>
        </p:nvCxnSpPr>
        <p:spPr>
          <a:xfrm flipH="1" flipV="1">
            <a:off x="5004587" y="4727836"/>
            <a:ext cx="693653" cy="447954"/>
          </a:xfrm>
          <a:prstGeom prst="bentConnector3">
            <a:avLst>
              <a:gd name="adj1" fmla="val 10009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98240" y="4970852"/>
            <a:ext cx="1470656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Narrow"/>
                <a:cs typeface="Arial Narrow"/>
              </a:rPr>
              <a:t>Articulate Reasons to Believe</a:t>
            </a:r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Class Recap</a:t>
            </a:r>
          </a:p>
          <a:p>
            <a:pPr marL="227013" indent="1588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2000" b="1" i="1" dirty="0" smtClean="0">
                <a:latin typeface="Arial Narrow"/>
                <a:cs typeface="Arial Narrow"/>
              </a:rPr>
              <a:t>Question                                                                                 Answer</a:t>
            </a:r>
          </a:p>
          <a:p>
            <a:pPr marL="227013" indent="1588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Who to Convince?	customer targets</a:t>
            </a:r>
          </a:p>
          <a:p>
            <a:pPr marL="227013" indent="1588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In the context of other alternatives?	competitor targets</a:t>
            </a:r>
          </a:p>
          <a:p>
            <a:pPr marL="227013" indent="1588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They will receive those benefits/values?	value proposition</a:t>
            </a:r>
          </a:p>
          <a:p>
            <a:pPr marL="227013" indent="1588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Because we have these capabilities?	reasons to believe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Core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Positioning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err="1" smtClean="0">
                <a:latin typeface="Arial Narrow"/>
                <a:cs typeface="Arial Narrow"/>
              </a:rPr>
              <a:t>Cemex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1828800" indent="-1828800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Customer targets	Site managers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Project investors</a:t>
            </a:r>
          </a:p>
          <a:p>
            <a:pPr marL="1828800" indent="-1828800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Competitor targets	Traditional cement producers</a:t>
            </a:r>
          </a:p>
          <a:p>
            <a:pPr marL="1828800" indent="-1828800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Value proposition	Site managers: consistent delivery within 30 minutes of CEMEX receiving an order (versus the 3-hour standard)</a:t>
            </a:r>
          </a:p>
          <a:p>
            <a:pPr marL="1828800" indent="-1828800" defTabSz="454025">
              <a:spcBef>
                <a:spcPts val="600"/>
              </a:spcBef>
              <a:tabLst>
                <a:tab pos="7310438" algn="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	Project investors: project completed 3 months sooner: additional rental revenues earned = $20 million; profits = $5 million</a:t>
            </a:r>
          </a:p>
          <a:p>
            <a:pPr marL="1828800" indent="-1828800" defTabSz="454025">
              <a:spcBef>
                <a:spcPts val="1200"/>
              </a:spcBef>
              <a:tabLst>
                <a:tab pos="7310438" algn="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Reason to believe	A global positioning satellite system on each truck and computer software that combines truck positions with plant output and customer orders to calculate optimal destinations and make en route redirections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062" y="1600200"/>
            <a:ext cx="3400425" cy="89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Retain, 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6608" y="3799178"/>
            <a:ext cx="1471421" cy="738097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6" y="3113379"/>
            <a:ext cx="1451435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90384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2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smtClean="0">
                <a:latin typeface="Arial Narrow"/>
                <a:cs typeface="Arial Narrow"/>
              </a:rPr>
              <a:t>market segment strategies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err="1" smtClean="0">
                <a:latin typeface="Arial Narrow"/>
                <a:cs typeface="Arial Narrow"/>
              </a:rPr>
              <a:t>multisegment</a:t>
            </a:r>
            <a:r>
              <a:rPr lang="en-US" i="1" dirty="0" smtClean="0">
                <a:latin typeface="Arial Narrow"/>
                <a:cs typeface="Arial Narrow"/>
              </a:rPr>
              <a:t> </a:t>
            </a:r>
            <a:r>
              <a:rPr lang="en-US" i="1" dirty="0" smtClean="0">
                <a:latin typeface="Arial Narrow"/>
                <a:cs typeface="Arial Narrow"/>
              </a:rPr>
              <a:t>strategies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Central Concepts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Performance Objectives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14400" y="3661917"/>
            <a:ext cx="2286000" cy="804671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Core Strategy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1708112" y="3312628"/>
            <a:ext cx="697784" cy="793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3606" y="5130466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Implementation Programs</a:t>
            </a:r>
            <a:endParaRPr lang="en-US" sz="1600" b="1" dirty="0"/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rot="5400000">
            <a:off x="1714500" y="4787566"/>
            <a:ext cx="685006" cy="794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47250" y="2561796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47250" y="4058212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47250" y="5522689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917095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Strategic</a:t>
            </a:r>
          </a:p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Operational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907951" y="3661917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Strategic focus</a:t>
            </a:r>
          </a:p>
          <a:p>
            <a:pPr marL="227013"/>
            <a:r>
              <a:rPr lang="en-US" sz="1400" dirty="0" smtClean="0">
                <a:latin typeface="Arial Narrow"/>
                <a:cs typeface="Arial Narrow"/>
              </a:rPr>
              <a:t>• Positioning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917095" y="5120353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Marketing mix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Functional support</a:t>
            </a:r>
            <a:endParaRPr lang="en-US" sz="16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 Programs: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Marketing Mix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Develop detailed implications for all </a:t>
            </a:r>
            <a:r>
              <a:rPr lang="en-US" sz="2400" b="1" i="1" dirty="0" smtClean="0">
                <a:latin typeface="Arial Narrow"/>
                <a:cs typeface="Arial Narrow"/>
              </a:rPr>
              <a:t>marketing activities</a:t>
            </a:r>
            <a:endParaRPr lang="en-US" sz="1600" b="1" dirty="0" smtClean="0">
              <a:latin typeface="Arial Narrow"/>
              <a:cs typeface="Arial Narrow"/>
            </a:endParaRPr>
          </a:p>
        </p:txBody>
      </p:sp>
      <p:sp>
        <p:nvSpPr>
          <p:cNvPr id="8" name="Oval 7"/>
          <p:cNvSpPr/>
          <p:nvPr/>
        </p:nvSpPr>
        <p:spPr>
          <a:xfrm>
            <a:off x="938696" y="2494338"/>
            <a:ext cx="7327900" cy="32151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0391" y="45851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R&amp;D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043743" y="32135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Distribution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415343" y="33212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Promotion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045661" y="3741507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Product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986343" y="2892853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430391" y="32135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458473" y="33212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Service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744591" y="3741507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Market Research</a:t>
            </a:r>
            <a:endParaRPr lang="en-US" sz="1400" dirty="0"/>
          </a:p>
        </p:txBody>
      </p:sp>
      <p:cxnSp>
        <p:nvCxnSpPr>
          <p:cNvPr id="18" name="Straight Connector 17"/>
          <p:cNvCxnSpPr>
            <a:stCxn id="8" idx="2"/>
            <a:endCxn id="8" idx="6"/>
          </p:cNvCxnSpPr>
          <p:nvPr/>
        </p:nvCxnSpPr>
        <p:spPr>
          <a:xfrm rot="10800000" flipH="1">
            <a:off x="938696" y="4101928"/>
            <a:ext cx="73279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543" y="3429000"/>
            <a:ext cx="2286000" cy="1371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 Narrow"/>
                <a:cs typeface="Arial Narrow"/>
              </a:rPr>
              <a:t>Value Proposition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0343" y="2829809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Advertising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211743" y="428961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Operations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897543" y="4954351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Technical Services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672143" y="5032491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Human Resources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4357943" y="5356769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Logistics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5359861" y="46928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Finance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045661" y="5016044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Legal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6415343" y="4397340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Purchasing</a:t>
            </a:r>
            <a:endParaRPr lang="en-US" sz="1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 Programs: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Marketing Mix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7446" y="210465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Waterford Crystal</a:t>
            </a:r>
            <a:endParaRPr lang="en-US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r="65575"/>
          <a:stretch/>
        </p:blipFill>
        <p:spPr>
          <a:xfrm>
            <a:off x="228600" y="1794941"/>
            <a:ext cx="2824487" cy="3528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273" t="-252" r="824" b="252"/>
          <a:stretch/>
        </p:blipFill>
        <p:spPr>
          <a:xfrm>
            <a:off x="5866964" y="1794941"/>
            <a:ext cx="3053565" cy="346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21200"/>
          <a:stretch/>
        </p:blipFill>
        <p:spPr>
          <a:xfrm>
            <a:off x="3754700" y="2368622"/>
            <a:ext cx="1454346" cy="989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5"/>
          <a:stretch/>
        </p:blipFill>
        <p:spPr>
          <a:xfrm>
            <a:off x="3242411" y="3397340"/>
            <a:ext cx="2624553" cy="19270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3364" y="2706624"/>
            <a:ext cx="2975769" cy="28836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 Programs: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Marketing Mix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65718" y="2363732"/>
            <a:ext cx="163182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Royal Selangor Pewter</a:t>
            </a:r>
            <a:endParaRPr lang="en-US" sz="1400" dirty="0"/>
          </a:p>
        </p:txBody>
      </p:sp>
      <p:pic>
        <p:nvPicPr>
          <p:cNvPr id="7" name="Picture 6" descr="1298455928-80304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30" y="2901315"/>
            <a:ext cx="1555750" cy="1555750"/>
          </a:xfrm>
          <a:prstGeom prst="rect">
            <a:avLst/>
          </a:prstGeom>
        </p:spPr>
      </p:pic>
      <p:pic>
        <p:nvPicPr>
          <p:cNvPr id="9" name="Picture 8" descr="royal-selangor-honeycomb-square-pewter-cufflinks-p236-505_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30" y="4776248"/>
            <a:ext cx="2711450" cy="660855"/>
          </a:xfrm>
          <a:prstGeom prst="rect">
            <a:avLst/>
          </a:prstGeom>
        </p:spPr>
      </p:pic>
      <p:pic>
        <p:nvPicPr>
          <p:cNvPr id="8" name="Picture 7" descr="royal selangor pew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10" y="2771521"/>
            <a:ext cx="1155700" cy="1758950"/>
          </a:xfrm>
          <a:prstGeom prst="rect">
            <a:avLst/>
          </a:prstGeom>
        </p:spPr>
      </p:pic>
      <p:pic>
        <p:nvPicPr>
          <p:cNvPr id="10" name="Picture 9" descr="P11302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61" y="4577588"/>
            <a:ext cx="2032000" cy="1375410"/>
          </a:xfrm>
          <a:prstGeom prst="rect">
            <a:avLst/>
          </a:prstGeom>
        </p:spPr>
      </p:pic>
      <p:pic>
        <p:nvPicPr>
          <p:cNvPr id="11" name="Picture 10" descr="4 may KLCC-ww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91" y="2044213"/>
            <a:ext cx="2257654" cy="2328062"/>
          </a:xfrm>
          <a:prstGeom prst="rect">
            <a:avLst/>
          </a:prstGeom>
        </p:spPr>
      </p:pic>
      <p:pic>
        <p:nvPicPr>
          <p:cNvPr id="13" name="Picture 12" descr="jelitamagazine-oct-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6617070" y="2044213"/>
            <a:ext cx="1524000" cy="210616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6477924" y="4577588"/>
            <a:ext cx="1824038" cy="1130618"/>
            <a:chOff x="6477924" y="4577588"/>
            <a:chExt cx="1824038" cy="1130618"/>
          </a:xfrm>
        </p:grpSpPr>
        <p:pic>
          <p:nvPicPr>
            <p:cNvPr id="15" name="Picture 14" descr="ForthEditionMalaysianNoteFront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700000">
              <a:off x="6477924" y="4577588"/>
              <a:ext cx="1366838" cy="6734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ForthEditionMalaysianNoteFront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00000">
              <a:off x="6630324" y="4729988"/>
              <a:ext cx="1366838" cy="6734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ForthEditionMalaysianNoteFront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00000">
              <a:off x="6782724" y="4882388"/>
              <a:ext cx="1366838" cy="6734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ForthEditionMalaysianNoteFront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00000">
              <a:off x="6935124" y="5034788"/>
              <a:ext cx="1366838" cy="67341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985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Implementation Programs: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Marketing Mix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27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Develop detailed implications for all </a:t>
            </a:r>
            <a:r>
              <a:rPr lang="en-US" sz="2400" b="1" i="1" dirty="0" smtClean="0">
                <a:latin typeface="Arial Narrow"/>
                <a:cs typeface="Arial Narrow"/>
              </a:rPr>
              <a:t>functional activities</a:t>
            </a:r>
            <a:endParaRPr lang="en-US" sz="1600" b="1" dirty="0" smtClean="0">
              <a:latin typeface="Arial Narrow"/>
              <a:cs typeface="Arial Narrow"/>
            </a:endParaRPr>
          </a:p>
        </p:txBody>
      </p:sp>
      <p:sp>
        <p:nvSpPr>
          <p:cNvPr id="8" name="Oval 7"/>
          <p:cNvSpPr/>
          <p:nvPr/>
        </p:nvSpPr>
        <p:spPr>
          <a:xfrm>
            <a:off x="938696" y="2494338"/>
            <a:ext cx="7327900" cy="32151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0391" y="45851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R&amp;D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5043743" y="32135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Distribution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415343" y="33212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Promotion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045661" y="3741507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Product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986343" y="2892853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430391" y="3213556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Sales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458473" y="33212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Service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744591" y="3741507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Market Research</a:t>
            </a:r>
            <a:endParaRPr lang="en-US" sz="1400" dirty="0"/>
          </a:p>
        </p:txBody>
      </p:sp>
      <p:cxnSp>
        <p:nvCxnSpPr>
          <p:cNvPr id="18" name="Straight Connector 17"/>
          <p:cNvCxnSpPr>
            <a:stCxn id="8" idx="2"/>
            <a:endCxn id="8" idx="6"/>
          </p:cNvCxnSpPr>
          <p:nvPr/>
        </p:nvCxnSpPr>
        <p:spPr>
          <a:xfrm rot="10800000" flipH="1">
            <a:off x="938696" y="4101928"/>
            <a:ext cx="7327900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43543" y="3429000"/>
            <a:ext cx="2286000" cy="1371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 Narrow"/>
                <a:cs typeface="Arial Narrow"/>
              </a:rPr>
              <a:t>Value Proposition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0343" y="2829809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dirty="0" smtClean="0">
                <a:latin typeface="Arial Narrow"/>
                <a:cs typeface="Arial Narrow"/>
              </a:rPr>
              <a:t>Advertising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211743" y="428961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Operations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897543" y="4954351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Technical Services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3672143" y="5032491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Human Resources</a:t>
            </a:r>
            <a:endParaRPr lang="en-US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4357943" y="5356769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Logistics</a:t>
            </a:r>
            <a:endParaRPr lang="en-US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5359861" y="4692878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Finance</a:t>
            </a:r>
            <a:endParaRPr lang="en-US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6045661" y="5016044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Legal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6415343" y="4397340"/>
            <a:ext cx="1371600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Purchasing</a:t>
            </a:r>
            <a:endParaRPr lang="en-US" sz="1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Segment Strategy: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Central Concepts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Performance Objectives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3661917"/>
            <a:ext cx="2286000" cy="804671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Core Strategy</a:t>
            </a:r>
            <a:endParaRPr lang="en-US" sz="16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1708112" y="3312628"/>
            <a:ext cx="697784" cy="793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3606" y="5130466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Implementation Programs</a:t>
            </a:r>
            <a:endParaRPr lang="en-US" sz="1600" b="1" dirty="0"/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 rot="5400000">
            <a:off x="1714500" y="4787566"/>
            <a:ext cx="685006" cy="794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7250" y="2561796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47250" y="4058212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47250" y="5522689"/>
            <a:ext cx="216587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7095" y="2159460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Strategic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Operational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5907951" y="3661917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Strategic focus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Positioning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5917095" y="5120353"/>
            <a:ext cx="2286000" cy="804672"/>
          </a:xfrm>
          <a:prstGeom prst="rect">
            <a:avLst/>
          </a:prstGeom>
          <a:solidFill>
            <a:srgbClr val="95B3D7"/>
          </a:solidFill>
          <a:ln>
            <a:solidFill>
              <a:srgbClr val="000000"/>
            </a:solidFill>
          </a:ln>
        </p:spPr>
        <p:txBody>
          <a:bodyPr wrap="square" anchor="ctr">
            <a:noAutofit/>
          </a:bodyPr>
          <a:lstStyle/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Marketing mix</a:t>
            </a:r>
          </a:p>
          <a:p>
            <a:pPr marL="227013"/>
            <a:r>
              <a:rPr lang="en-US" sz="1600" b="1" dirty="0" smtClean="0">
                <a:latin typeface="Arial Narrow"/>
                <a:cs typeface="Arial Narrow"/>
              </a:rPr>
              <a:t>• Functional support</a:t>
            </a:r>
            <a:endParaRPr lang="en-US" sz="1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smtClean="0">
                <a:latin typeface="Arial Narrow"/>
                <a:cs typeface="Arial Narrow"/>
              </a:rPr>
              <a:t>market segment strategies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err="1" smtClean="0">
                <a:latin typeface="Arial Narrow"/>
                <a:cs typeface="Arial Narrow"/>
              </a:rPr>
              <a:t>multisegment</a:t>
            </a:r>
            <a:r>
              <a:rPr lang="en-US" sz="2000" b="1" i="1" dirty="0" smtClean="0">
                <a:latin typeface="Arial Narrow"/>
                <a:cs typeface="Arial Narrow"/>
              </a:rPr>
              <a:t> </a:t>
            </a:r>
            <a:r>
              <a:rPr lang="en-US" sz="2000" b="1" i="1" dirty="0" smtClean="0">
                <a:latin typeface="Arial Narrow"/>
                <a:cs typeface="Arial Narrow"/>
              </a:rPr>
              <a:t>strategies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Strategy: </a:t>
            </a:r>
            <a:r>
              <a:rPr lang="en-US" sz="28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Multisegment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37" y="1997046"/>
            <a:ext cx="7327900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Firms often target multiple segments simultaneously</a:t>
            </a: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endParaRPr lang="en-US" sz="2400" b="1" dirty="0">
              <a:latin typeface="Arial Narrow"/>
              <a:cs typeface="Arial Narrow"/>
            </a:endParaRPr>
          </a:p>
          <a:p>
            <a:pPr marL="1588" indent="-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Relationship among market segment strategies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Independence – </a:t>
            </a:r>
            <a:r>
              <a:rPr lang="en-US" sz="1600" b="1" dirty="0" smtClean="0">
                <a:latin typeface="Arial Narrow"/>
                <a:cs typeface="Arial Narrow"/>
              </a:rPr>
              <a:t>approach each segment independently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Positive synergies </a:t>
            </a:r>
            <a:r>
              <a:rPr lang="en-US" sz="1600" b="1" dirty="0" smtClean="0">
                <a:latin typeface="Arial Narrow"/>
                <a:cs typeface="Arial Narrow"/>
              </a:rPr>
              <a:t>– firm effectiveness improves with additional segments</a:t>
            </a:r>
            <a:r>
              <a:rPr lang="en-US" sz="2000" b="1" dirty="0" smtClean="0">
                <a:latin typeface="Arial Narrow"/>
                <a:cs typeface="Arial Narrow"/>
              </a:rPr>
              <a:t/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2 + 2 = 5</a:t>
            </a:r>
          </a:p>
          <a:p>
            <a:pPr marL="45561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Negative synergies </a:t>
            </a:r>
            <a:r>
              <a:rPr lang="en-US" sz="1600" b="1" dirty="0" smtClean="0">
                <a:latin typeface="Arial Narrow"/>
                <a:cs typeface="Arial Narrow"/>
              </a:rPr>
              <a:t>– firm effectiveness reduced with additional segments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2 + 2 =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Strategy: </a:t>
            </a:r>
            <a:r>
              <a:rPr lang="en-US" sz="2800" i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Multisegment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Strategies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60192"/>
              </p:ext>
            </p:extLst>
          </p:nvPr>
        </p:nvGraphicFramePr>
        <p:xfrm>
          <a:off x="926698" y="1658112"/>
          <a:ext cx="7322065" cy="42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009"/>
                <a:gridCol w="2648528"/>
                <a:gridCol w="26485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Marketing Mix Element</a:t>
                      </a:r>
                      <a:endParaRPr lang="en-US" sz="15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Potential Problem</a:t>
                      </a:r>
                      <a:endParaRPr lang="en-US" sz="15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Possible Solution</a:t>
                      </a:r>
                      <a:endParaRPr lang="en-US" sz="15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Product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Increased production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costs, increased inventory costs, </a:t>
                      </a:r>
                      <a:b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delivery delays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Modular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design, just-in-time (JIT) assembly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Service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Alienate customers not receiving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premium service package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Try to ensure perceived equity,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b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and maintain physical separation where possible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Advertising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Exposure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to different appeals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Ensure that appeals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do not conflict and that messages across segments are consistent; use specialized media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Sales force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Salespeople ineffective with multiple products and/or in multiple segments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Extra training or develop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specialized sales forces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Distribution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Alienate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intermediaries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Secure financial-service package for selected intermediaries; consider different brands and packages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Pricing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Trains-shipment – diversion from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one segment to another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Manage price differentials, differentiate elements like brand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and package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3: Set strategic </a:t>
            </a:r>
            <a:r>
              <a:rPr lang="en-US" sz="2000" b="1" dirty="0" smtClean="0">
                <a:latin typeface="Arial Narrow"/>
                <a:cs typeface="Arial Narrow"/>
              </a:rPr>
              <a:t>direction, positioning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smtClean="0">
                <a:latin typeface="Arial Narrow"/>
                <a:cs typeface="Arial Narrow"/>
              </a:rPr>
              <a:t>market segment strategies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err="1" smtClean="0">
                <a:latin typeface="Arial Narrow"/>
                <a:cs typeface="Arial Narrow"/>
              </a:rPr>
              <a:t>multisegment</a:t>
            </a:r>
            <a:r>
              <a:rPr lang="en-US" sz="2000" b="1" i="1" dirty="0" smtClean="0">
                <a:latin typeface="Arial Narrow"/>
                <a:cs typeface="Arial Narrow"/>
              </a:rPr>
              <a:t> </a:t>
            </a:r>
            <a:r>
              <a:rPr lang="en-US" sz="2000" b="1" i="1" dirty="0" smtClean="0">
                <a:latin typeface="Arial Narrow"/>
                <a:cs typeface="Arial Narrow"/>
              </a:rPr>
              <a:t>strategies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1600200"/>
            <a:ext cx="7769111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4025" indent="-227013">
              <a:spcBef>
                <a:spcPts val="1200"/>
              </a:spcBef>
              <a:buFont typeface="Arial"/>
              <a:buChar char="•"/>
            </a:pPr>
            <a:r>
              <a:rPr lang="en-US" sz="2000" b="1" dirty="0" smtClean="0">
                <a:latin typeface="Arial Narrow"/>
                <a:cs typeface="Arial Narrow"/>
              </a:rPr>
              <a:t>Local taxi services have suffered as </a:t>
            </a:r>
            <a:r>
              <a:rPr lang="en-US" sz="2000" b="1" dirty="0" err="1" smtClean="0">
                <a:latin typeface="Arial Narrow"/>
                <a:cs typeface="Arial Narrow"/>
              </a:rPr>
              <a:t>Uber</a:t>
            </a:r>
            <a:r>
              <a:rPr lang="en-US" sz="2000" b="1" dirty="0" smtClean="0">
                <a:latin typeface="Arial Narrow"/>
                <a:cs typeface="Arial Narrow"/>
              </a:rPr>
              <a:t>, </a:t>
            </a:r>
            <a:r>
              <a:rPr lang="en-US" sz="2000" b="1" dirty="0" err="1" smtClean="0">
                <a:latin typeface="Arial Narrow"/>
                <a:cs typeface="Arial Narrow"/>
              </a:rPr>
              <a:t>Lyft</a:t>
            </a:r>
            <a:r>
              <a:rPr lang="en-US" sz="2000" b="1" dirty="0" smtClean="0">
                <a:latin typeface="Arial Narrow"/>
                <a:cs typeface="Arial Narrow"/>
              </a:rPr>
              <a:t>, and other P2P services have expanded. What advice can you give local taxi companies after studying this chapter?</a:t>
            </a:r>
          </a:p>
        </p:txBody>
      </p:sp>
      <p:pic>
        <p:nvPicPr>
          <p:cNvPr id="9" name="Picture 8" descr="uber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01" y="3740273"/>
            <a:ext cx="1930400" cy="1778000"/>
          </a:xfrm>
          <a:prstGeom prst="rect">
            <a:avLst/>
          </a:prstGeom>
        </p:spPr>
      </p:pic>
      <p:pic>
        <p:nvPicPr>
          <p:cNvPr id="10" name="Picture 9" descr="2000px-Lyf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63" y="3740273"/>
            <a:ext cx="2032000" cy="1439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71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</a:t>
            </a:r>
            <a:r>
              <a:rPr lang="en-US" cap="all" dirty="0" smtClean="0">
                <a:latin typeface="Arial Narrow"/>
                <a:cs typeface="Arial Narrow"/>
              </a:rPr>
              <a:t>8</a:t>
            </a:r>
            <a:endParaRPr lang="en-US" cap="all" dirty="0" smtClean="0">
              <a:latin typeface="Arial Narrow"/>
              <a:cs typeface="Arial Narrow"/>
            </a:endParaRP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Market </a:t>
            </a:r>
            <a:r>
              <a:rPr lang="en-US" sz="4800" dirty="0" smtClean="0">
                <a:latin typeface="Arial Narrow"/>
                <a:cs typeface="Arial Narrow"/>
              </a:rPr>
              <a:t>Strategy – </a:t>
            </a:r>
            <a:r>
              <a:rPr lang="en-US" sz="4800" dirty="0" smtClean="0">
                <a:latin typeface="Arial Narrow"/>
                <a:cs typeface="Arial Narrow"/>
              </a:rPr>
              <a:t/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Integrating Firm Efforts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for Marketing Success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599" y="4543044"/>
            <a:ext cx="6207552" cy="1445003"/>
            <a:chOff x="136772" y="3872484"/>
            <a:chExt cx="7463482" cy="1737360"/>
          </a:xfrm>
        </p:grpSpPr>
        <p:pic>
          <p:nvPicPr>
            <p:cNvPr id="19" name="Picture 18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74294" y="1584982"/>
          <a:ext cx="8123511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1. The Purpose of Market and </a:t>
                      </a:r>
                      <a:b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Market-Segment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2. Elements of the Market-Segment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Strategy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3. Performance Objectives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Provide strategic direction in the market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Secure differential advantage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Guide effective allocation of scarce resources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Achieve cross-functional integration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0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Strategic objectives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Operational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objectives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Setting performance objectives</a:t>
                      </a:r>
                      <a:endParaRPr lang="en-US" sz="1000" b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97811"/>
              </p:ext>
            </p:extLst>
          </p:nvPr>
        </p:nvGraphicFramePr>
        <p:xfrm>
          <a:off x="574294" y="3220235"/>
          <a:ext cx="8123511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4. Strategic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Focus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5. Positioning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6. Implementation Programs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Increase unit sales – Branch A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Improve margins and investment returns – Branch B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Choosing a strategic focus: Increase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unit sales? Improve margins and investment returns?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Select customer targets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Frame competitor targets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Design the value proposition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Articulate reasons to believe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Developing positioning statements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Implementing the marketing mix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Aligning cross-functional support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74294" y="5080370"/>
          <a:ext cx="270783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7. Managing 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Multisegment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0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smtClean="0">
                <a:latin typeface="Arial Narrow"/>
                <a:cs typeface="Arial Narrow"/>
              </a:rPr>
              <a:t>market segment strategies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 strategy: </a:t>
            </a:r>
            <a:r>
              <a:rPr lang="en-US" sz="2000" b="1" i="1" dirty="0" err="1" smtClean="0">
                <a:latin typeface="Arial Narrow"/>
                <a:cs typeface="Arial Narrow"/>
              </a:rPr>
              <a:t>multisegment</a:t>
            </a:r>
            <a:r>
              <a:rPr lang="en-US" sz="2000" b="1" i="1" dirty="0" smtClean="0">
                <a:latin typeface="Arial Narrow"/>
                <a:cs typeface="Arial Narrow"/>
              </a:rPr>
              <a:t> </a:t>
            </a:r>
            <a:r>
              <a:rPr lang="en-US" sz="2000" b="1" i="1" dirty="0" smtClean="0">
                <a:latin typeface="Arial Narrow"/>
                <a:cs typeface="Arial Narrow"/>
              </a:rPr>
              <a:t>strategies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Purpose of a market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smtClean="0">
                <a:latin typeface="Arial Narrow"/>
                <a:cs typeface="Arial Narrow"/>
              </a:rPr>
              <a:t>market segment strategies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Performance objectives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Core strategy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Implementation programs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Market strategy: </a:t>
            </a:r>
            <a:r>
              <a:rPr lang="en-US" i="1" dirty="0" err="1" smtClean="0">
                <a:latin typeface="Arial Narrow"/>
                <a:cs typeface="Arial Narrow"/>
              </a:rPr>
              <a:t>multisegment</a:t>
            </a:r>
            <a:r>
              <a:rPr lang="en-US" i="1" dirty="0" smtClean="0">
                <a:latin typeface="Arial Narrow"/>
                <a:cs typeface="Arial Narrow"/>
              </a:rPr>
              <a:t> </a:t>
            </a:r>
            <a:r>
              <a:rPr lang="en-US" i="1" dirty="0" smtClean="0">
                <a:latin typeface="Arial Narrow"/>
                <a:cs typeface="Arial Narrow"/>
              </a:rPr>
              <a:t>strategies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Purpose of a Market Strategy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Secure Differential Advantage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43600" y="22860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Guide Effective Allocation of Scare 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44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Provide Strategic Direction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43600" y="5029200"/>
            <a:ext cx="22860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Achieve Cross-Functional Integration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3481270" y="2971800"/>
            <a:ext cx="2149495" cy="2057400"/>
          </a:xfrm>
          <a:prstGeom prst="star5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39300" y="3718768"/>
            <a:ext cx="857827" cy="5847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Market</a:t>
            </a:r>
          </a:p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Strategy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12184"/>
            <a:ext cx="1183016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cap="none" baseline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www.wessexlearning.com</a:t>
            </a:r>
            <a:endParaRPr lang="en-US" sz="800" kern="1200" cap="none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1243</Words>
  <Application>Microsoft Macintosh PowerPoint</Application>
  <PresentationFormat>On-screen Show (4:3)</PresentationFormat>
  <Paragraphs>574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95</cp:revision>
  <dcterms:created xsi:type="dcterms:W3CDTF">2016-05-02T17:59:58Z</dcterms:created>
  <dcterms:modified xsi:type="dcterms:W3CDTF">2017-02-20T17:02:00Z</dcterms:modified>
</cp:coreProperties>
</file>