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 id="258" r:id="rId3"/>
    <p:sldId id="259" r:id="rId4"/>
    <p:sldId id="493" r:id="rId5"/>
    <p:sldId id="396" r:id="rId6"/>
    <p:sldId id="530" r:id="rId7"/>
    <p:sldId id="436" r:id="rId8"/>
    <p:sldId id="266" r:id="rId9"/>
    <p:sldId id="495" r:id="rId10"/>
    <p:sldId id="531" r:id="rId11"/>
    <p:sldId id="496" r:id="rId12"/>
    <p:sldId id="498" r:id="rId13"/>
    <p:sldId id="348" r:id="rId14"/>
    <p:sldId id="349" r:id="rId15"/>
    <p:sldId id="417" r:id="rId16"/>
    <p:sldId id="418" r:id="rId17"/>
    <p:sldId id="468" r:id="rId18"/>
    <p:sldId id="469" r:id="rId19"/>
    <p:sldId id="532" r:id="rId20"/>
    <p:sldId id="500" r:id="rId21"/>
    <p:sldId id="501" r:id="rId22"/>
    <p:sldId id="502" r:id="rId23"/>
    <p:sldId id="503" r:id="rId24"/>
    <p:sldId id="504" r:id="rId25"/>
    <p:sldId id="505" r:id="rId26"/>
    <p:sldId id="506" r:id="rId27"/>
    <p:sldId id="507" r:id="rId28"/>
    <p:sldId id="508" r:id="rId29"/>
    <p:sldId id="509" r:id="rId30"/>
    <p:sldId id="510" r:id="rId31"/>
    <p:sldId id="511" r:id="rId32"/>
    <p:sldId id="512" r:id="rId33"/>
    <p:sldId id="513" r:id="rId34"/>
    <p:sldId id="514" r:id="rId35"/>
    <p:sldId id="515" r:id="rId36"/>
    <p:sldId id="516" r:id="rId37"/>
    <p:sldId id="517" r:id="rId38"/>
    <p:sldId id="518" r:id="rId39"/>
    <p:sldId id="519" r:id="rId40"/>
    <p:sldId id="520" r:id="rId41"/>
    <p:sldId id="521" r:id="rId42"/>
    <p:sldId id="522" r:id="rId43"/>
    <p:sldId id="523" r:id="rId44"/>
    <p:sldId id="525" r:id="rId45"/>
    <p:sldId id="526" r:id="rId46"/>
    <p:sldId id="527" r:id="rId47"/>
    <p:sldId id="528" r:id="rId48"/>
    <p:sldId id="529" r:id="rId49"/>
    <p:sldId id="305" r:id="rId5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73A1F"/>
    <a:srgbClr val="B23533"/>
    <a:srgbClr val="FF0C39"/>
    <a:srgbClr val="FF0000"/>
    <a:srgbClr val="FFF67A"/>
    <a:srgbClr val="74C084"/>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7735" autoAdjust="0"/>
    <p:restoredTop sz="94762" autoAdjust="0"/>
  </p:normalViewPr>
  <p:slideViewPr>
    <p:cSldViewPr snapToGrid="0" snapToObjects="1">
      <p:cViewPr varScale="1">
        <p:scale>
          <a:sx n="135" d="100"/>
          <a:sy n="135" d="100"/>
        </p:scale>
        <p:origin x="368"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C777181-D5C5-8248-8D66-BC013213FD32}" type="datetimeFigureOut">
              <a:rPr lang="en-US" smtClean="0"/>
              <a:pPr/>
              <a:t>2/20/17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D5F245E-079B-5F44-953A-9EACFA09CA8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6558280"/>
            <a:ext cx="9144000" cy="299720"/>
          </a:xfrm>
          <a:prstGeom prst="rect">
            <a:avLst/>
          </a:prstGeom>
          <a:solidFill>
            <a:srgbClr val="873A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userDrawn="1"/>
        </p:nvSpPr>
        <p:spPr>
          <a:xfrm>
            <a:off x="7741920" y="6647930"/>
            <a:ext cx="1157368"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b="1" kern="1200" cap="all" baseline="0" dirty="0" smtClean="0">
                <a:solidFill>
                  <a:schemeClr val="bg1"/>
                </a:solidFill>
                <a:latin typeface="Arial Narrow" charset="0"/>
                <a:ea typeface="Arial Narrow" charset="0"/>
                <a:cs typeface="Arial Narrow" charset="0"/>
              </a:rPr>
              <a:t>Presentation </a:t>
            </a:r>
            <a:r>
              <a:rPr lang="en-US" sz="800" b="1" kern="1200" cap="all" baseline="0" dirty="0" smtClean="0">
                <a:solidFill>
                  <a:schemeClr val="bg1"/>
                </a:solidFill>
                <a:latin typeface="Arial Narrow" charset="0"/>
                <a:ea typeface="Arial Narrow" charset="0"/>
                <a:cs typeface="Arial Narrow" charset="0"/>
              </a:rPr>
              <a:t>9 </a:t>
            </a:r>
            <a:r>
              <a:rPr lang="en-US" sz="800" b="1" kern="1200" cap="all" baseline="0" dirty="0" smtClean="0">
                <a:solidFill>
                  <a:schemeClr val="bg1"/>
                </a:solidFill>
                <a:latin typeface="Arial Narrow" charset="0"/>
                <a:ea typeface="Arial Narrow" charset="0"/>
                <a:cs typeface="Arial Narrow" charset="0"/>
              </a:rPr>
              <a:t>of 20 / </a:t>
            </a:r>
            <a:fld id="{850B1DE9-7D38-6A4C-824C-6768CAFECB05}" type="slidenum">
              <a:rPr lang="en-US" sz="800" b="1" kern="1200" cap="all" baseline="0" smtClean="0">
                <a:solidFill>
                  <a:schemeClr val="bg1"/>
                </a:solidFill>
                <a:latin typeface="Arial Narrow" charset="0"/>
                <a:ea typeface="Arial Narrow" charset="0"/>
                <a:cs typeface="Arial Narrow" charset="0"/>
              </a:rPr>
              <a:pPr marL="0" marR="0" indent="0" algn="l" defTabSz="457200" rtl="0" eaLnBrk="1" fontAlgn="auto" latinLnBrk="0" hangingPunct="1">
                <a:lnSpc>
                  <a:spcPct val="100000"/>
                </a:lnSpc>
                <a:spcBef>
                  <a:spcPts val="0"/>
                </a:spcBef>
                <a:spcAft>
                  <a:spcPts val="0"/>
                </a:spcAft>
                <a:buClrTx/>
                <a:buSzTx/>
                <a:buFontTx/>
                <a:buNone/>
                <a:tabLst/>
                <a:defRPr/>
              </a:pPr>
              <a:t>‹#›</a:t>
            </a:fld>
            <a:endParaRPr lang="en-US" sz="800" b="1" kern="1200" cap="all" baseline="30000" dirty="0" smtClean="0">
              <a:solidFill>
                <a:schemeClr val="bg1"/>
              </a:solidFill>
              <a:latin typeface="Arial Narrow" charset="0"/>
              <a:ea typeface="Arial Narrow" charset="0"/>
              <a:cs typeface="Arial Narrow" charset="0"/>
            </a:endParaRPr>
          </a:p>
        </p:txBody>
      </p:sp>
      <p:sp>
        <p:nvSpPr>
          <p:cNvPr id="10" name="TextBox 9"/>
          <p:cNvSpPr txBox="1"/>
          <p:nvPr userDrawn="1"/>
        </p:nvSpPr>
        <p:spPr>
          <a:xfrm>
            <a:off x="177800" y="6647930"/>
            <a:ext cx="1598194"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b="1" kern="1200" cap="none" baseline="0" dirty="0" smtClean="0">
                <a:solidFill>
                  <a:schemeClr val="bg1"/>
                </a:solidFill>
                <a:latin typeface="Arial Narrow" charset="0"/>
                <a:ea typeface="Arial Narrow" charset="0"/>
                <a:cs typeface="Arial Narrow" charset="0"/>
              </a:rPr>
              <a:t>© Noel Capon, 2017. All rights reserved.</a:t>
            </a:r>
            <a:endParaRPr lang="en-US" sz="800" b="1" kern="1200" cap="none" baseline="30000" dirty="0" smtClean="0">
              <a:solidFill>
                <a:schemeClr val="bg1"/>
              </a:solidFill>
              <a:latin typeface="Arial Narrow" charset="0"/>
              <a:ea typeface="Arial Narrow" charset="0"/>
              <a:cs typeface="Arial Narrow" charset="0"/>
            </a:endParaRPr>
          </a:p>
        </p:txBody>
      </p:sp>
    </p:spTree>
  </p:cSld>
  <p:clrMap bg1="lt1" tx1="dk1" bg2="lt2" tx2="dk2" accent1="accent1" accent2="accent2" accent3="accent3" accent4="accent4" accent5="accent5" accent6="accent6" hlink="hlink" folHlink="folHlink"/>
  <p:sldLayoutIdLst>
    <p:sldLayoutId id="2147483661" r:id="rId1"/>
    <p:sldLayoutId id="2147483672"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jpeg"/><Relationship Id="rId8" Type="http://schemas.openxmlformats.org/officeDocument/2006/relationships/image" Target="../media/image7.jpg"/><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emf"/><Relationship Id="rId3" Type="http://schemas.openxmlformats.org/officeDocument/2006/relationships/image" Target="../media/image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emf"/><Relationship Id="rId3" Type="http://schemas.openxmlformats.org/officeDocument/2006/relationships/image" Target="../media/image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emf"/><Relationship Id="rId3" Type="http://schemas.openxmlformats.org/officeDocument/2006/relationships/image" Target="../media/image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emf"/><Relationship Id="rId3" Type="http://schemas.openxmlformats.org/officeDocument/2006/relationships/image" Target="../media/image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emf"/><Relationship Id="rId3" Type="http://schemas.openxmlformats.org/officeDocument/2006/relationships/image" Target="../media/image7.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emf"/><Relationship Id="rId3" Type="http://schemas.openxmlformats.org/officeDocument/2006/relationships/image" Target="../media/image7.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emf"/><Relationship Id="rId3" Type="http://schemas.openxmlformats.org/officeDocument/2006/relationships/image" Target="../media/image7.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emf"/><Relationship Id="rId3"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emf"/><Relationship Id="rId3" Type="http://schemas.openxmlformats.org/officeDocument/2006/relationships/image" Target="../media/image7.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emf"/><Relationship Id="rId3" Type="http://schemas.openxmlformats.org/officeDocument/2006/relationships/image" Target="../media/image7.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emf"/><Relationship Id="rId3" Type="http://schemas.openxmlformats.org/officeDocument/2006/relationships/image" Target="../media/image7.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emf"/><Relationship Id="rId3" Type="http://schemas.openxmlformats.org/officeDocument/2006/relationships/image" Target="../media/image7.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jpeg"/><Relationship Id="rId8"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371599" y="1940008"/>
            <a:ext cx="7326808" cy="1692771"/>
          </a:xfrm>
          <a:prstGeom prst="rect">
            <a:avLst/>
          </a:prstGeom>
          <a:noFill/>
        </p:spPr>
        <p:txBody>
          <a:bodyPr wrap="square" lIns="0" tIns="0" rIns="0" bIns="0" rtlCol="0">
            <a:spAutoFit/>
          </a:bodyPr>
          <a:lstStyle/>
          <a:p>
            <a:pPr rtl="0"/>
            <a:r>
              <a:rPr lang="en-US" sz="4800" kern="1200" dirty="0" smtClean="0">
                <a:solidFill>
                  <a:schemeClr val="tx1"/>
                </a:solidFill>
                <a:latin typeface="Arial Narrow"/>
                <a:ea typeface="+mn-ea"/>
                <a:cs typeface="Arial Narrow"/>
              </a:rPr>
              <a:t>Managing Markets Strategically</a:t>
            </a:r>
          </a:p>
          <a:p>
            <a:pPr rtl="0"/>
            <a:r>
              <a:rPr lang="en-US" sz="2000" b="1" kern="1200" dirty="0" smtClean="0">
                <a:solidFill>
                  <a:schemeClr val="tx1"/>
                </a:solidFill>
                <a:latin typeface="Arial Narrow"/>
                <a:ea typeface="+mn-ea"/>
                <a:cs typeface="Arial Narrow"/>
              </a:rPr>
              <a:t>Professor Noel Capon</a:t>
            </a:r>
          </a:p>
          <a:p>
            <a:pPr rtl="0"/>
            <a:r>
              <a:rPr lang="en-US" sz="1400" kern="1200" dirty="0" smtClean="0">
                <a:solidFill>
                  <a:schemeClr val="tx1"/>
                </a:solidFill>
                <a:latin typeface="Arial Narrow"/>
                <a:ea typeface="+mn-ea"/>
                <a:cs typeface="Arial Narrow"/>
              </a:rPr>
              <a:t>R.C. Kopf Professor of International Marketing </a:t>
            </a:r>
          </a:p>
          <a:p>
            <a:pPr rtl="0"/>
            <a:r>
              <a:rPr lang="en-US" sz="1400" kern="1200" dirty="0" smtClean="0">
                <a:solidFill>
                  <a:schemeClr val="tx1"/>
                </a:solidFill>
                <a:latin typeface="Arial Narrow"/>
                <a:ea typeface="+mn-ea"/>
                <a:cs typeface="Arial Narrow"/>
              </a:rPr>
              <a:t>Columbia Business School</a:t>
            </a:r>
          </a:p>
          <a:p>
            <a:pPr rtl="0"/>
            <a:r>
              <a:rPr lang="en-US" sz="1400" kern="1200" dirty="0" smtClean="0">
                <a:solidFill>
                  <a:schemeClr val="tx1"/>
                </a:solidFill>
                <a:latin typeface="Arial Narrow"/>
                <a:ea typeface="+mn-ea"/>
                <a:cs typeface="Arial Narrow"/>
              </a:rPr>
              <a:t>New York, NY</a:t>
            </a:r>
            <a:endParaRPr lang="en-US" sz="1400" dirty="0">
              <a:latin typeface="Arial Narrow"/>
              <a:cs typeface="Arial Narrow"/>
            </a:endParaRPr>
          </a:p>
        </p:txBody>
      </p:sp>
      <p:grpSp>
        <p:nvGrpSpPr>
          <p:cNvPr id="17" name="Group 16"/>
          <p:cNvGrpSpPr/>
          <p:nvPr/>
        </p:nvGrpSpPr>
        <p:grpSpPr>
          <a:xfrm>
            <a:off x="1371599" y="3902964"/>
            <a:ext cx="6207552" cy="1445003"/>
            <a:chOff x="136772" y="3872484"/>
            <a:chExt cx="7463482" cy="1737360"/>
          </a:xfrm>
        </p:grpSpPr>
        <p:pic>
          <p:nvPicPr>
            <p:cNvPr id="18" name="Picture 17" descr="TVM Cover 4th edition.jpg"/>
            <p:cNvPicPr>
              <a:picLocks noChangeAspect="1"/>
            </p:cNvPicPr>
            <p:nvPr/>
          </p:nvPicPr>
          <p:blipFill>
            <a:blip r:embed="rId2"/>
            <a:stretch>
              <a:fillRect/>
            </a:stretch>
          </p:blipFill>
          <p:spPr>
            <a:xfrm>
              <a:off x="4033030" y="3886200"/>
              <a:ext cx="1321308" cy="1709928"/>
            </a:xfrm>
            <a:prstGeom prst="rect">
              <a:avLst/>
            </a:prstGeom>
            <a:effectLst>
              <a:outerShdw blurRad="50800" dist="38100" dir="2700000">
                <a:srgbClr val="000000">
                  <a:alpha val="43000"/>
                </a:srgbClr>
              </a:outerShdw>
            </a:effectLst>
          </p:spPr>
        </p:pic>
        <p:pic>
          <p:nvPicPr>
            <p:cNvPr id="19" name="Picture 18" descr="CMF 2015 Cover 4th edition.jpg"/>
            <p:cNvPicPr>
              <a:picLocks noChangeAspect="1"/>
            </p:cNvPicPr>
            <p:nvPr/>
          </p:nvPicPr>
          <p:blipFill>
            <a:blip r:embed="rId3"/>
            <a:stretch>
              <a:fillRect/>
            </a:stretch>
          </p:blipFill>
          <p:spPr>
            <a:xfrm>
              <a:off x="2702315" y="3886200"/>
              <a:ext cx="1321308" cy="1709928"/>
            </a:xfrm>
            <a:prstGeom prst="rect">
              <a:avLst/>
            </a:prstGeom>
            <a:effectLst>
              <a:outerShdw blurRad="50800" dist="38100" dir="2700000">
                <a:srgbClr val="000000">
                  <a:alpha val="43000"/>
                </a:srgbClr>
              </a:outerShdw>
            </a:effectLst>
          </p:spPr>
        </p:pic>
        <p:pic>
          <p:nvPicPr>
            <p:cNvPr id="20" name="Picture 19" descr="MM21c 2015 Cover 4th edition.jpg"/>
            <p:cNvPicPr>
              <a:picLocks noChangeAspect="1"/>
            </p:cNvPicPr>
            <p:nvPr/>
          </p:nvPicPr>
          <p:blipFill>
            <a:blip r:embed="rId4"/>
            <a:stretch>
              <a:fillRect/>
            </a:stretch>
          </p:blipFill>
          <p:spPr>
            <a:xfrm>
              <a:off x="1371600" y="3886200"/>
              <a:ext cx="1321308" cy="1709928"/>
            </a:xfrm>
            <a:prstGeom prst="rect">
              <a:avLst/>
            </a:prstGeom>
            <a:effectLst>
              <a:outerShdw blurRad="50800" dist="38100" dir="2700000">
                <a:srgbClr val="000000">
                  <a:alpha val="43000"/>
                </a:srgbClr>
              </a:outerShdw>
            </a:effectLst>
          </p:spPr>
        </p:pic>
        <p:pic>
          <p:nvPicPr>
            <p:cNvPr id="21" name="Picture 20" descr="TVM Cover 4th edition.jpg"/>
            <p:cNvPicPr>
              <a:picLocks noChangeAspect="1"/>
            </p:cNvPicPr>
            <p:nvPr/>
          </p:nvPicPr>
          <p:blipFill>
            <a:blip r:embed="rId5"/>
            <a:stretch>
              <a:fillRect/>
            </a:stretch>
          </p:blipFill>
          <p:spPr>
            <a:xfrm>
              <a:off x="5373014" y="3886200"/>
              <a:ext cx="1083852" cy="1709928"/>
            </a:xfrm>
            <a:prstGeom prst="rect">
              <a:avLst/>
            </a:prstGeom>
            <a:effectLst>
              <a:outerShdw blurRad="50800" dist="38100" dir="2700000">
                <a:srgbClr val="000000">
                  <a:alpha val="43000"/>
                </a:srgbClr>
              </a:outerShdw>
            </a:effectLst>
          </p:spPr>
        </p:pic>
        <p:pic>
          <p:nvPicPr>
            <p:cNvPr id="22" name="Picture 21" descr="TVM Cover 4th edition.jpg"/>
            <p:cNvPicPr>
              <a:picLocks noChangeAspect="1"/>
            </p:cNvPicPr>
            <p:nvPr/>
          </p:nvPicPr>
          <p:blipFill>
            <a:blip r:embed="rId6"/>
            <a:stretch>
              <a:fillRect/>
            </a:stretch>
          </p:blipFill>
          <p:spPr>
            <a:xfrm>
              <a:off x="6475542" y="3886200"/>
              <a:ext cx="1124712" cy="1709928"/>
            </a:xfrm>
            <a:prstGeom prst="rect">
              <a:avLst/>
            </a:prstGeom>
            <a:effectLst>
              <a:outerShdw blurRad="50800" dist="38100" dir="2700000">
                <a:srgbClr val="000000">
                  <a:alpha val="43000"/>
                </a:srgbClr>
              </a:outerShdw>
            </a:effectLst>
          </p:spPr>
        </p:pic>
        <p:pic>
          <p:nvPicPr>
            <p:cNvPr id="23" name="Picture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6772" y="3872484"/>
              <a:ext cx="1216152" cy="1737360"/>
            </a:xfrm>
            <a:prstGeom prst="rect">
              <a:avLst/>
            </a:prstGeom>
            <a:effectLst>
              <a:outerShdw blurRad="50800" dist="38100" dir="2700000" algn="tl" rotWithShape="0">
                <a:prstClr val="black">
                  <a:alpha val="40000"/>
                </a:prstClr>
              </a:outerShdw>
            </a:effectLst>
          </p:spPr>
        </p:pic>
      </p:grpSp>
      <p:pic>
        <p:nvPicPr>
          <p:cNvPr id="24" name="Picture 2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25" name="TextBox 24"/>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Underlying Rationale: </a:t>
            </a:r>
            <a:r>
              <a:rPr lang="en-US" sz="2800" i="1" dirty="0" smtClean="0">
                <a:solidFill>
                  <a:schemeClr val="bg1"/>
                </a:solidFill>
                <a:latin typeface="Arial Narrow"/>
                <a:cs typeface="Arial Narrow"/>
              </a:rPr>
              <a:t>Preemption</a:t>
            </a:r>
            <a:endParaRPr lang="en-US" sz="2800" dirty="0">
              <a:solidFill>
                <a:schemeClr val="bg1"/>
              </a:solidFill>
              <a:latin typeface="Arial Narrow"/>
              <a:cs typeface="Arial Narrow"/>
            </a:endParaRPr>
          </a:p>
        </p:txBody>
      </p:sp>
      <p:sp>
        <p:nvSpPr>
          <p:cNvPr id="8" name="TextBox 7"/>
          <p:cNvSpPr txBox="1"/>
          <p:nvPr/>
        </p:nvSpPr>
        <p:spPr>
          <a:xfrm>
            <a:off x="914399" y="1600200"/>
            <a:ext cx="7326905" cy="2062103"/>
          </a:xfrm>
          <a:prstGeom prst="rect">
            <a:avLst/>
          </a:prstGeom>
          <a:noFill/>
        </p:spPr>
        <p:txBody>
          <a:bodyPr wrap="square" lIns="0" tIns="0" rIns="0" bIns="0" rtlCol="0">
            <a:spAutoFit/>
          </a:bodyPr>
          <a:lstStyle/>
          <a:p>
            <a:r>
              <a:rPr lang="en-US" sz="2400" b="1" dirty="0" smtClean="0">
                <a:latin typeface="Arial Narrow"/>
                <a:cs typeface="Arial Narrow"/>
              </a:rPr>
              <a:t>Class Discussion</a:t>
            </a:r>
          </a:p>
          <a:p>
            <a:pPr marL="454025" indent="-227013">
              <a:spcBef>
                <a:spcPts val="1200"/>
              </a:spcBef>
            </a:pPr>
            <a:r>
              <a:rPr lang="en-US" sz="2000" b="1" dirty="0" smtClean="0">
                <a:latin typeface="Arial Narrow"/>
                <a:cs typeface="Arial Narrow"/>
              </a:rPr>
              <a:t>•	Discuss the fall of BlackBerry and Nokia versus the rise of Apple in the context of risk and reward. Would you have developed and introduced the iPod in the face of Sony’s dominance in portable music players? How do you assess </a:t>
            </a:r>
            <a:r>
              <a:rPr lang="en-US" sz="2000" b="1" dirty="0" err="1" smtClean="0">
                <a:latin typeface="Arial Narrow"/>
                <a:cs typeface="Arial Narrow"/>
              </a:rPr>
              <a:t>Spotify</a:t>
            </a:r>
            <a:r>
              <a:rPr lang="en-US" sz="2000" b="1" dirty="0" smtClean="0">
                <a:latin typeface="Arial Narrow"/>
                <a:cs typeface="Arial Narrow"/>
              </a:rPr>
              <a:t>? Consider the role of preemption.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6" name="TextBox 5"/>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spTree>
    <p:extLst>
      <p:ext uri="{BB962C8B-B14F-4D97-AF65-F5344CB8AC3E}">
        <p14:creationId xmlns:p14="http://schemas.microsoft.com/office/powerpoint/2010/main" val="1606162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Managing through the Life Cycle</a:t>
            </a:r>
            <a:endParaRPr lang="en-US" sz="2800" dirty="0">
              <a:solidFill>
                <a:schemeClr val="bg1"/>
              </a:solidFill>
              <a:latin typeface="Arial Narrow"/>
              <a:cs typeface="Arial Narrow"/>
            </a:endParaRPr>
          </a:p>
        </p:txBody>
      </p:sp>
      <p:sp>
        <p:nvSpPr>
          <p:cNvPr id="7" name="TextBox 6"/>
          <p:cNvSpPr txBox="1"/>
          <p:nvPr/>
        </p:nvSpPr>
        <p:spPr>
          <a:xfrm>
            <a:off x="938696" y="1600200"/>
            <a:ext cx="7971784" cy="4078040"/>
          </a:xfrm>
          <a:prstGeom prst="rect">
            <a:avLst/>
          </a:prstGeom>
          <a:noFill/>
        </p:spPr>
        <p:txBody>
          <a:bodyPr wrap="square" lIns="0" tIns="0" rIns="0" bIns="0" rtlCol="0">
            <a:spAutoFit/>
          </a:bodyPr>
          <a:lstStyle/>
          <a:p>
            <a:r>
              <a:rPr lang="en-US" sz="3000" b="1" dirty="0" smtClean="0">
                <a:latin typeface="Arial Narrow"/>
                <a:cs typeface="Arial Narrow"/>
              </a:rPr>
              <a:t>Session Roadmap</a:t>
            </a:r>
          </a:p>
          <a:p>
            <a:pPr marL="682625" indent="-223838" defTabSz="454025">
              <a:spcBef>
                <a:spcPts val="1200"/>
              </a:spcBef>
              <a:tabLst>
                <a:tab pos="1825625" algn="l"/>
              </a:tabLst>
            </a:pPr>
            <a:r>
              <a:rPr lang="en-US" sz="2000" dirty="0" smtClean="0">
                <a:latin typeface="Arial Narrow"/>
                <a:cs typeface="Arial Narrow"/>
              </a:rPr>
              <a:t>•	Underlying rationale: </a:t>
            </a:r>
            <a:r>
              <a:rPr lang="en-US" sz="2000" i="1" dirty="0" smtClean="0">
                <a:latin typeface="Arial Narrow"/>
                <a:cs typeface="Arial Narrow"/>
              </a:rPr>
              <a:t>preemption</a:t>
            </a:r>
            <a:endParaRPr lang="en-US" sz="2000" dirty="0" smtClean="0">
              <a:latin typeface="Arial Narrow"/>
              <a:cs typeface="Arial Narrow"/>
            </a:endParaRPr>
          </a:p>
          <a:p>
            <a:pPr marL="682625" indent="-223838" defTabSz="454025">
              <a:spcBef>
                <a:spcPts val="1200"/>
              </a:spcBef>
              <a:tabLst>
                <a:tab pos="1825625" algn="l"/>
              </a:tabLst>
            </a:pPr>
            <a:r>
              <a:rPr lang="en-US" sz="2000" b="1" dirty="0" smtClean="0">
                <a:latin typeface="Arial Narrow"/>
                <a:cs typeface="Arial Narrow"/>
              </a:rPr>
              <a:t>•	Product life cycles are shortening</a:t>
            </a:r>
          </a:p>
          <a:p>
            <a:pPr marL="682625" indent="-223838" defTabSz="454025">
              <a:spcBef>
                <a:spcPts val="1200"/>
              </a:spcBef>
              <a:tabLst>
                <a:tab pos="1825625" algn="l"/>
              </a:tabLst>
            </a:pPr>
            <a:r>
              <a:rPr lang="en-US" sz="2000" dirty="0" smtClean="0">
                <a:latin typeface="Arial Narrow"/>
                <a:cs typeface="Arial Narrow"/>
              </a:rPr>
              <a:t>•	Life cycle scenarios</a:t>
            </a:r>
          </a:p>
          <a:p>
            <a:pPr marL="914400" indent="-223838" defTabSz="454025">
              <a:spcBef>
                <a:spcPts val="600"/>
              </a:spcBef>
              <a:tabLst>
                <a:tab pos="1825625" algn="l"/>
              </a:tabLst>
            </a:pPr>
            <a:r>
              <a:rPr lang="en-US" dirty="0" smtClean="0">
                <a:latin typeface="Arial Narrow"/>
                <a:cs typeface="Arial Narrow"/>
              </a:rPr>
              <a:t>•	Life cycle scenario 1: </a:t>
            </a:r>
            <a:r>
              <a:rPr lang="en-US" i="1" dirty="0" smtClean="0">
                <a:latin typeface="Arial Narrow"/>
                <a:cs typeface="Arial Narrow"/>
              </a:rPr>
              <a:t>Pioneers</a:t>
            </a:r>
            <a:endParaRPr lang="en-US" dirty="0" smtClean="0">
              <a:latin typeface="Arial Narrow"/>
              <a:cs typeface="Arial Narrow"/>
            </a:endParaRPr>
          </a:p>
          <a:p>
            <a:pPr marL="914400" indent="-223838" defTabSz="454025">
              <a:spcBef>
                <a:spcPts val="600"/>
              </a:spcBef>
              <a:tabLst>
                <a:tab pos="1825625" algn="l"/>
              </a:tabLst>
            </a:pPr>
            <a:r>
              <a:rPr lang="en-US" dirty="0" smtClean="0">
                <a:latin typeface="Arial Narrow"/>
                <a:cs typeface="Arial Narrow"/>
              </a:rPr>
              <a:t>•	Life cycle scenarios 2 and 3: </a:t>
            </a:r>
            <a:r>
              <a:rPr lang="en-US" i="1" dirty="0" smtClean="0">
                <a:latin typeface="Arial Narrow"/>
                <a:cs typeface="Arial Narrow"/>
              </a:rPr>
              <a:t>Early Growth</a:t>
            </a:r>
            <a:endParaRPr lang="en-US" dirty="0" smtClean="0">
              <a:latin typeface="Arial Narrow"/>
              <a:cs typeface="Arial Narrow"/>
            </a:endParaRPr>
          </a:p>
          <a:p>
            <a:pPr marL="914400" indent="-223838" defTabSz="454025">
              <a:spcBef>
                <a:spcPts val="600"/>
              </a:spcBef>
              <a:tabLst>
                <a:tab pos="1825625" algn="l"/>
              </a:tabLst>
            </a:pPr>
            <a:r>
              <a:rPr lang="en-US" dirty="0" smtClean="0">
                <a:latin typeface="Arial Narrow"/>
                <a:cs typeface="Arial Narrow"/>
              </a:rPr>
              <a:t>•	Life cycle scenario 4: </a:t>
            </a:r>
            <a:r>
              <a:rPr lang="en-US" i="1" dirty="0" smtClean="0">
                <a:latin typeface="Arial Narrow"/>
                <a:cs typeface="Arial Narrow"/>
              </a:rPr>
              <a:t>Late Growth</a:t>
            </a:r>
            <a:endParaRPr lang="en-US" dirty="0" smtClean="0">
              <a:latin typeface="Arial Narrow"/>
              <a:cs typeface="Arial Narrow"/>
            </a:endParaRPr>
          </a:p>
          <a:p>
            <a:pPr marL="914400" indent="-223838" defTabSz="454025">
              <a:spcBef>
                <a:spcPts val="600"/>
              </a:spcBef>
              <a:tabLst>
                <a:tab pos="1825625" algn="l"/>
              </a:tabLst>
            </a:pPr>
            <a:r>
              <a:rPr lang="en-US" dirty="0" smtClean="0">
                <a:latin typeface="Arial Narrow"/>
                <a:cs typeface="Arial Narrow"/>
              </a:rPr>
              <a:t>•	Life cycle scenarios 5, 6, 7, and 8: </a:t>
            </a:r>
            <a:r>
              <a:rPr lang="en-US" i="1" dirty="0" smtClean="0">
                <a:latin typeface="Arial Narrow"/>
                <a:cs typeface="Arial Narrow"/>
              </a:rPr>
              <a:t>Maturity</a:t>
            </a:r>
            <a:endParaRPr lang="en-US" dirty="0" smtClean="0">
              <a:latin typeface="Arial Narrow"/>
              <a:cs typeface="Arial Narrow"/>
            </a:endParaRPr>
          </a:p>
          <a:p>
            <a:pPr marL="914400" indent="-223838" defTabSz="454025">
              <a:spcBef>
                <a:spcPts val="600"/>
              </a:spcBef>
              <a:tabLst>
                <a:tab pos="1825625" algn="l"/>
              </a:tabLst>
            </a:pPr>
            <a:r>
              <a:rPr lang="en-US" dirty="0" smtClean="0">
                <a:latin typeface="Arial Narrow"/>
                <a:cs typeface="Arial Narrow"/>
              </a:rPr>
              <a:t>•	Life cycle scenario 9: </a:t>
            </a:r>
            <a:r>
              <a:rPr lang="en-US" i="1" dirty="0" smtClean="0">
                <a:latin typeface="Arial Narrow"/>
                <a:cs typeface="Arial Narrow"/>
              </a:rPr>
              <a:t>Decline</a:t>
            </a:r>
            <a:endParaRPr lang="en-US" dirty="0" smtClean="0">
              <a:latin typeface="Arial Narrow"/>
              <a:cs typeface="Arial Narrow"/>
            </a:endParaRPr>
          </a:p>
          <a:p>
            <a:pPr marL="685800" indent="-227013" defTabSz="454025">
              <a:spcBef>
                <a:spcPts val="1200"/>
              </a:spcBef>
              <a:tabLst>
                <a:tab pos="1825625" algn="l"/>
              </a:tabLst>
            </a:pPr>
            <a:r>
              <a:rPr lang="en-US" sz="2000" dirty="0" smtClean="0">
                <a:latin typeface="Arial Narrow"/>
                <a:cs typeface="Arial Narrow"/>
              </a:rPr>
              <a:t>•	Life cycle scenarios: </a:t>
            </a:r>
            <a:r>
              <a:rPr lang="en-US" sz="2000" i="1" dirty="0" smtClean="0">
                <a:latin typeface="Arial Narrow"/>
                <a:cs typeface="Arial Narrow"/>
              </a:rPr>
              <a:t>summary</a:t>
            </a:r>
            <a:endParaRPr lang="en-US" sz="2000" dirty="0" smtClean="0">
              <a:latin typeface="Arial Narrow"/>
              <a:cs typeface="Arial Narrow"/>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8" name="TextBox 7"/>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Managing through the Life Cycle</a:t>
            </a:r>
            <a:endParaRPr lang="en-US" sz="2800" dirty="0">
              <a:solidFill>
                <a:schemeClr val="bg1"/>
              </a:solidFill>
              <a:latin typeface="Arial Narrow"/>
              <a:cs typeface="Arial Narrow"/>
            </a:endParaRPr>
          </a:p>
        </p:txBody>
      </p:sp>
      <p:sp>
        <p:nvSpPr>
          <p:cNvPr id="7" name="TextBox 6"/>
          <p:cNvSpPr txBox="1"/>
          <p:nvPr/>
        </p:nvSpPr>
        <p:spPr>
          <a:xfrm>
            <a:off x="938696" y="1600200"/>
            <a:ext cx="7971784" cy="4078040"/>
          </a:xfrm>
          <a:prstGeom prst="rect">
            <a:avLst/>
          </a:prstGeom>
          <a:noFill/>
        </p:spPr>
        <p:txBody>
          <a:bodyPr wrap="square" lIns="0" tIns="0" rIns="0" bIns="0" rtlCol="0">
            <a:spAutoFit/>
          </a:bodyPr>
          <a:lstStyle/>
          <a:p>
            <a:r>
              <a:rPr lang="en-US" sz="3000" b="1" dirty="0" smtClean="0">
                <a:latin typeface="Arial Narrow"/>
                <a:cs typeface="Arial Narrow"/>
              </a:rPr>
              <a:t>Session Roadmap</a:t>
            </a:r>
          </a:p>
          <a:p>
            <a:pPr marL="682625" indent="-223838" defTabSz="454025">
              <a:spcBef>
                <a:spcPts val="1200"/>
              </a:spcBef>
              <a:tabLst>
                <a:tab pos="1825625" algn="l"/>
              </a:tabLst>
            </a:pPr>
            <a:r>
              <a:rPr lang="en-US" sz="2000" dirty="0" smtClean="0">
                <a:latin typeface="Arial Narrow"/>
                <a:cs typeface="Arial Narrow"/>
              </a:rPr>
              <a:t>•	Underlying rationale: </a:t>
            </a:r>
            <a:r>
              <a:rPr lang="en-US" sz="2000" i="1" dirty="0" smtClean="0">
                <a:latin typeface="Arial Narrow"/>
                <a:cs typeface="Arial Narrow"/>
              </a:rPr>
              <a:t>preemption</a:t>
            </a:r>
            <a:endParaRPr lang="en-US" sz="2000" dirty="0" smtClean="0">
              <a:latin typeface="Arial Narrow"/>
              <a:cs typeface="Arial Narrow"/>
            </a:endParaRPr>
          </a:p>
          <a:p>
            <a:pPr marL="682625" indent="-223838" defTabSz="454025">
              <a:spcBef>
                <a:spcPts val="1200"/>
              </a:spcBef>
              <a:tabLst>
                <a:tab pos="1825625" algn="l"/>
              </a:tabLst>
            </a:pPr>
            <a:r>
              <a:rPr lang="en-US" sz="2000" dirty="0" smtClean="0">
                <a:latin typeface="Arial Narrow"/>
                <a:cs typeface="Arial Narrow"/>
              </a:rPr>
              <a:t>•	Product life cycles are shortening</a:t>
            </a:r>
          </a:p>
          <a:p>
            <a:pPr marL="682625" indent="-223838" defTabSz="454025">
              <a:spcBef>
                <a:spcPts val="1200"/>
              </a:spcBef>
              <a:tabLst>
                <a:tab pos="1825625" algn="l"/>
              </a:tabLst>
            </a:pPr>
            <a:r>
              <a:rPr lang="en-US" sz="2000" b="1" dirty="0" smtClean="0">
                <a:latin typeface="Arial Narrow"/>
                <a:cs typeface="Arial Narrow"/>
              </a:rPr>
              <a:t>•	Life cycle scenarios</a:t>
            </a:r>
          </a:p>
          <a:p>
            <a:pPr marL="914400" indent="-223838" defTabSz="454025">
              <a:spcBef>
                <a:spcPts val="600"/>
              </a:spcBef>
              <a:tabLst>
                <a:tab pos="1825625" algn="l"/>
              </a:tabLst>
            </a:pPr>
            <a:r>
              <a:rPr lang="en-US" dirty="0" smtClean="0">
                <a:latin typeface="Arial Narrow"/>
                <a:cs typeface="Arial Narrow"/>
              </a:rPr>
              <a:t>•	Life cycle scenario 1: </a:t>
            </a:r>
            <a:r>
              <a:rPr lang="en-US" i="1" dirty="0" smtClean="0">
                <a:latin typeface="Arial Narrow"/>
                <a:cs typeface="Arial Narrow"/>
              </a:rPr>
              <a:t>Pioneers</a:t>
            </a:r>
            <a:endParaRPr lang="en-US" dirty="0" smtClean="0">
              <a:latin typeface="Arial Narrow"/>
              <a:cs typeface="Arial Narrow"/>
            </a:endParaRPr>
          </a:p>
          <a:p>
            <a:pPr marL="914400" indent="-223838" defTabSz="454025">
              <a:spcBef>
                <a:spcPts val="600"/>
              </a:spcBef>
              <a:tabLst>
                <a:tab pos="1825625" algn="l"/>
              </a:tabLst>
            </a:pPr>
            <a:r>
              <a:rPr lang="en-US" dirty="0" smtClean="0">
                <a:latin typeface="Arial Narrow"/>
                <a:cs typeface="Arial Narrow"/>
              </a:rPr>
              <a:t>•	Life cycle scenarios 2 and 3: </a:t>
            </a:r>
            <a:r>
              <a:rPr lang="en-US" i="1" dirty="0" smtClean="0">
                <a:latin typeface="Arial Narrow"/>
                <a:cs typeface="Arial Narrow"/>
              </a:rPr>
              <a:t>Early Growth</a:t>
            </a:r>
            <a:endParaRPr lang="en-US" dirty="0" smtClean="0">
              <a:latin typeface="Arial Narrow"/>
              <a:cs typeface="Arial Narrow"/>
            </a:endParaRPr>
          </a:p>
          <a:p>
            <a:pPr marL="914400" indent="-223838" defTabSz="454025">
              <a:spcBef>
                <a:spcPts val="600"/>
              </a:spcBef>
              <a:tabLst>
                <a:tab pos="1825625" algn="l"/>
              </a:tabLst>
            </a:pPr>
            <a:r>
              <a:rPr lang="en-US" dirty="0" smtClean="0">
                <a:latin typeface="Arial Narrow"/>
                <a:cs typeface="Arial Narrow"/>
              </a:rPr>
              <a:t>•	Life cycle scenario 4: </a:t>
            </a:r>
            <a:r>
              <a:rPr lang="en-US" i="1" dirty="0" smtClean="0">
                <a:latin typeface="Arial Narrow"/>
                <a:cs typeface="Arial Narrow"/>
              </a:rPr>
              <a:t>Late Growth</a:t>
            </a:r>
            <a:endParaRPr lang="en-US" dirty="0" smtClean="0">
              <a:latin typeface="Arial Narrow"/>
              <a:cs typeface="Arial Narrow"/>
            </a:endParaRPr>
          </a:p>
          <a:p>
            <a:pPr marL="914400" indent="-223838" defTabSz="454025">
              <a:spcBef>
                <a:spcPts val="600"/>
              </a:spcBef>
              <a:tabLst>
                <a:tab pos="1825625" algn="l"/>
              </a:tabLst>
            </a:pPr>
            <a:r>
              <a:rPr lang="en-US" dirty="0" smtClean="0">
                <a:latin typeface="Arial Narrow"/>
                <a:cs typeface="Arial Narrow"/>
              </a:rPr>
              <a:t>•	Life cycle scenarios 5, 6, 7, and 8: </a:t>
            </a:r>
            <a:r>
              <a:rPr lang="en-US" i="1" dirty="0" smtClean="0">
                <a:latin typeface="Arial Narrow"/>
                <a:cs typeface="Arial Narrow"/>
              </a:rPr>
              <a:t>Maturity</a:t>
            </a:r>
            <a:endParaRPr lang="en-US" dirty="0" smtClean="0">
              <a:latin typeface="Arial Narrow"/>
              <a:cs typeface="Arial Narrow"/>
            </a:endParaRPr>
          </a:p>
          <a:p>
            <a:pPr marL="914400" indent="-223838" defTabSz="454025">
              <a:spcBef>
                <a:spcPts val="600"/>
              </a:spcBef>
              <a:tabLst>
                <a:tab pos="1825625" algn="l"/>
              </a:tabLst>
            </a:pPr>
            <a:r>
              <a:rPr lang="en-US" dirty="0" smtClean="0">
                <a:latin typeface="Arial Narrow"/>
                <a:cs typeface="Arial Narrow"/>
              </a:rPr>
              <a:t>•	Life cycle scenario 9: </a:t>
            </a:r>
            <a:r>
              <a:rPr lang="en-US" i="1" dirty="0" smtClean="0">
                <a:latin typeface="Arial Narrow"/>
                <a:cs typeface="Arial Narrow"/>
              </a:rPr>
              <a:t>Decline</a:t>
            </a:r>
            <a:endParaRPr lang="en-US" dirty="0" smtClean="0">
              <a:latin typeface="Arial Narrow"/>
              <a:cs typeface="Arial Narrow"/>
            </a:endParaRPr>
          </a:p>
          <a:p>
            <a:pPr marL="685800" indent="-227013" defTabSz="454025">
              <a:spcBef>
                <a:spcPts val="1200"/>
              </a:spcBef>
              <a:tabLst>
                <a:tab pos="1825625" algn="l"/>
              </a:tabLst>
            </a:pPr>
            <a:r>
              <a:rPr lang="en-US" sz="2000" dirty="0" smtClean="0">
                <a:latin typeface="Arial Narrow"/>
                <a:cs typeface="Arial Narrow"/>
              </a:rPr>
              <a:t>•	Life cycle scenarios: </a:t>
            </a:r>
            <a:r>
              <a:rPr lang="en-US" sz="2000" i="1" dirty="0" smtClean="0">
                <a:latin typeface="Arial Narrow"/>
                <a:cs typeface="Arial Narrow"/>
              </a:rPr>
              <a:t>summary</a:t>
            </a:r>
            <a:endParaRPr lang="en-US" sz="2000" dirty="0" smtClean="0">
              <a:latin typeface="Arial Narrow"/>
              <a:cs typeface="Arial Narrow"/>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8" name="TextBox 7"/>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Life Cycle Scenarios</a:t>
            </a:r>
            <a:endParaRPr lang="en-US" sz="2800" dirty="0">
              <a:solidFill>
                <a:schemeClr val="bg1"/>
              </a:solidFill>
              <a:latin typeface="Arial Narrow"/>
              <a:cs typeface="Arial Narrow"/>
            </a:endParaRPr>
          </a:p>
        </p:txBody>
      </p:sp>
      <p:pic>
        <p:nvPicPr>
          <p:cNvPr id="7" name="Picture 6"/>
          <p:cNvPicPr>
            <a:picLocks noChangeAspect="1"/>
          </p:cNvPicPr>
          <p:nvPr/>
        </p:nvPicPr>
        <p:blipFill>
          <a:blip r:embed="rId2"/>
          <a:stretch>
            <a:fillRect/>
          </a:stretch>
        </p:blipFill>
        <p:spPr>
          <a:xfrm>
            <a:off x="1298448" y="2057400"/>
            <a:ext cx="6553200" cy="379095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8" name="TextBox 7"/>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Life Cycle Scenarios</a:t>
            </a:r>
            <a:endParaRPr lang="en-US" sz="2800" dirty="0">
              <a:solidFill>
                <a:schemeClr val="bg1"/>
              </a:solidFill>
              <a:latin typeface="Arial Narrow"/>
              <a:cs typeface="Arial Narrow"/>
            </a:endParaRPr>
          </a:p>
        </p:txBody>
      </p:sp>
      <p:pic>
        <p:nvPicPr>
          <p:cNvPr id="18" name="Picture 17" descr="life cycle scenarios 2.eps"/>
          <p:cNvPicPr>
            <a:picLocks noChangeAspect="1"/>
          </p:cNvPicPr>
          <p:nvPr/>
        </p:nvPicPr>
        <p:blipFill>
          <a:blip r:embed="rId2"/>
          <a:stretch>
            <a:fillRect/>
          </a:stretch>
        </p:blipFill>
        <p:spPr>
          <a:xfrm>
            <a:off x="1302974" y="1755274"/>
            <a:ext cx="6553200" cy="43815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6" name="TextBox 5"/>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Managing through the Life Cycle</a:t>
            </a:r>
            <a:endParaRPr lang="en-US" sz="2800" dirty="0">
              <a:solidFill>
                <a:schemeClr val="bg1"/>
              </a:solidFill>
              <a:latin typeface="Arial Narrow"/>
              <a:cs typeface="Arial Narrow"/>
            </a:endParaRPr>
          </a:p>
        </p:txBody>
      </p:sp>
      <p:sp>
        <p:nvSpPr>
          <p:cNvPr id="9" name="TextBox 8"/>
          <p:cNvSpPr txBox="1"/>
          <p:nvPr/>
        </p:nvSpPr>
        <p:spPr>
          <a:xfrm>
            <a:off x="938696" y="1600200"/>
            <a:ext cx="7971784" cy="4078040"/>
          </a:xfrm>
          <a:prstGeom prst="rect">
            <a:avLst/>
          </a:prstGeom>
          <a:noFill/>
        </p:spPr>
        <p:txBody>
          <a:bodyPr wrap="square" lIns="0" tIns="0" rIns="0" bIns="0" rtlCol="0">
            <a:spAutoFit/>
          </a:bodyPr>
          <a:lstStyle/>
          <a:p>
            <a:r>
              <a:rPr lang="en-US" sz="3000" b="1" dirty="0" smtClean="0">
                <a:latin typeface="Arial Narrow"/>
                <a:cs typeface="Arial Narrow"/>
              </a:rPr>
              <a:t>Session Roadmap</a:t>
            </a:r>
          </a:p>
          <a:p>
            <a:pPr marL="682625" indent="-223838" defTabSz="454025">
              <a:spcBef>
                <a:spcPts val="1200"/>
              </a:spcBef>
              <a:tabLst>
                <a:tab pos="1825625" algn="l"/>
              </a:tabLst>
            </a:pPr>
            <a:r>
              <a:rPr lang="en-US" sz="2000" dirty="0" smtClean="0">
                <a:latin typeface="Arial Narrow"/>
                <a:cs typeface="Arial Narrow"/>
              </a:rPr>
              <a:t>•	Underlying rationale: </a:t>
            </a:r>
            <a:r>
              <a:rPr lang="en-US" sz="2000" i="1" dirty="0" smtClean="0">
                <a:latin typeface="Arial Narrow"/>
                <a:cs typeface="Arial Narrow"/>
              </a:rPr>
              <a:t>preemption</a:t>
            </a:r>
            <a:endParaRPr lang="en-US" sz="2000" dirty="0" smtClean="0">
              <a:latin typeface="Arial Narrow"/>
              <a:cs typeface="Arial Narrow"/>
            </a:endParaRPr>
          </a:p>
          <a:p>
            <a:pPr marL="682625" indent="-223838" defTabSz="454025">
              <a:spcBef>
                <a:spcPts val="1200"/>
              </a:spcBef>
              <a:tabLst>
                <a:tab pos="1825625" algn="l"/>
              </a:tabLst>
            </a:pPr>
            <a:r>
              <a:rPr lang="en-US" sz="2000" dirty="0" smtClean="0">
                <a:latin typeface="Arial Narrow"/>
                <a:cs typeface="Arial Narrow"/>
              </a:rPr>
              <a:t>•	Product life cycles are shortening</a:t>
            </a:r>
          </a:p>
          <a:p>
            <a:pPr marL="682625" indent="-223838" defTabSz="454025">
              <a:spcBef>
                <a:spcPts val="1200"/>
              </a:spcBef>
              <a:tabLst>
                <a:tab pos="1825625" algn="l"/>
              </a:tabLst>
            </a:pPr>
            <a:r>
              <a:rPr lang="en-US" sz="2000" dirty="0" smtClean="0">
                <a:latin typeface="Arial Narrow"/>
                <a:cs typeface="Arial Narrow"/>
              </a:rPr>
              <a:t>•	Life cycle scenarios</a:t>
            </a:r>
          </a:p>
          <a:p>
            <a:pPr marL="914400" indent="-223838" defTabSz="454025">
              <a:spcBef>
                <a:spcPts val="600"/>
              </a:spcBef>
              <a:tabLst>
                <a:tab pos="1825625" algn="l"/>
              </a:tabLst>
            </a:pPr>
            <a:r>
              <a:rPr lang="en-US" b="1" dirty="0" smtClean="0">
                <a:latin typeface="Arial Narrow"/>
                <a:cs typeface="Arial Narrow"/>
              </a:rPr>
              <a:t>•	Life cycle scenario 1: </a:t>
            </a:r>
            <a:r>
              <a:rPr lang="en-US" b="1" i="1" dirty="0" smtClean="0">
                <a:latin typeface="Arial Narrow"/>
                <a:cs typeface="Arial Narrow"/>
              </a:rPr>
              <a:t>Pioneers</a:t>
            </a:r>
            <a:endParaRPr lang="en-US" b="1" dirty="0" smtClean="0">
              <a:latin typeface="Arial Narrow"/>
              <a:cs typeface="Arial Narrow"/>
            </a:endParaRPr>
          </a:p>
          <a:p>
            <a:pPr marL="914400" indent="-223838" defTabSz="454025">
              <a:spcBef>
                <a:spcPts val="600"/>
              </a:spcBef>
              <a:tabLst>
                <a:tab pos="1825625" algn="l"/>
              </a:tabLst>
            </a:pPr>
            <a:r>
              <a:rPr lang="en-US" dirty="0" smtClean="0">
                <a:latin typeface="Arial Narrow"/>
                <a:cs typeface="Arial Narrow"/>
              </a:rPr>
              <a:t>•	Life cycle scenarios 2 and 3: </a:t>
            </a:r>
            <a:r>
              <a:rPr lang="en-US" i="1" dirty="0" smtClean="0">
                <a:latin typeface="Arial Narrow"/>
                <a:cs typeface="Arial Narrow"/>
              </a:rPr>
              <a:t>Early Growth</a:t>
            </a:r>
            <a:endParaRPr lang="en-US" dirty="0" smtClean="0">
              <a:latin typeface="Arial Narrow"/>
              <a:cs typeface="Arial Narrow"/>
            </a:endParaRPr>
          </a:p>
          <a:p>
            <a:pPr marL="914400" indent="-223838" defTabSz="454025">
              <a:spcBef>
                <a:spcPts val="600"/>
              </a:spcBef>
              <a:tabLst>
                <a:tab pos="1825625" algn="l"/>
              </a:tabLst>
            </a:pPr>
            <a:r>
              <a:rPr lang="en-US" dirty="0" smtClean="0">
                <a:latin typeface="Arial Narrow"/>
                <a:cs typeface="Arial Narrow"/>
              </a:rPr>
              <a:t>•	Life cycle scenario 4: </a:t>
            </a:r>
            <a:r>
              <a:rPr lang="en-US" i="1" dirty="0" smtClean="0">
                <a:latin typeface="Arial Narrow"/>
                <a:cs typeface="Arial Narrow"/>
              </a:rPr>
              <a:t>Late Growth</a:t>
            </a:r>
            <a:endParaRPr lang="en-US" dirty="0" smtClean="0">
              <a:latin typeface="Arial Narrow"/>
              <a:cs typeface="Arial Narrow"/>
            </a:endParaRPr>
          </a:p>
          <a:p>
            <a:pPr marL="914400" indent="-223838" defTabSz="454025">
              <a:spcBef>
                <a:spcPts val="600"/>
              </a:spcBef>
              <a:tabLst>
                <a:tab pos="1825625" algn="l"/>
              </a:tabLst>
            </a:pPr>
            <a:r>
              <a:rPr lang="en-US" dirty="0" smtClean="0">
                <a:latin typeface="Arial Narrow"/>
                <a:cs typeface="Arial Narrow"/>
              </a:rPr>
              <a:t>•	Life cycle scenarios 5, 6, 7, and 8: </a:t>
            </a:r>
            <a:r>
              <a:rPr lang="en-US" i="1" dirty="0" smtClean="0">
                <a:latin typeface="Arial Narrow"/>
                <a:cs typeface="Arial Narrow"/>
              </a:rPr>
              <a:t>Maturity</a:t>
            </a:r>
            <a:endParaRPr lang="en-US" dirty="0" smtClean="0">
              <a:latin typeface="Arial Narrow"/>
              <a:cs typeface="Arial Narrow"/>
            </a:endParaRPr>
          </a:p>
          <a:p>
            <a:pPr marL="914400" indent="-223838" defTabSz="454025">
              <a:spcBef>
                <a:spcPts val="600"/>
              </a:spcBef>
              <a:tabLst>
                <a:tab pos="1825625" algn="l"/>
              </a:tabLst>
            </a:pPr>
            <a:r>
              <a:rPr lang="en-US" dirty="0" smtClean="0">
                <a:latin typeface="Arial Narrow"/>
                <a:cs typeface="Arial Narrow"/>
              </a:rPr>
              <a:t>•	Life cycle scenario 9: </a:t>
            </a:r>
            <a:r>
              <a:rPr lang="en-US" i="1" dirty="0" smtClean="0">
                <a:latin typeface="Arial Narrow"/>
                <a:cs typeface="Arial Narrow"/>
              </a:rPr>
              <a:t>Decline</a:t>
            </a:r>
            <a:endParaRPr lang="en-US" dirty="0" smtClean="0">
              <a:latin typeface="Arial Narrow"/>
              <a:cs typeface="Arial Narrow"/>
            </a:endParaRPr>
          </a:p>
          <a:p>
            <a:pPr marL="685800" indent="-227013" defTabSz="454025">
              <a:spcBef>
                <a:spcPts val="1200"/>
              </a:spcBef>
              <a:tabLst>
                <a:tab pos="1825625" algn="l"/>
              </a:tabLst>
            </a:pPr>
            <a:r>
              <a:rPr lang="en-US" sz="2000" dirty="0" smtClean="0">
                <a:latin typeface="Arial Narrow"/>
                <a:cs typeface="Arial Narrow"/>
              </a:rPr>
              <a:t>•	Life cycle scenarios: </a:t>
            </a:r>
            <a:r>
              <a:rPr lang="en-US" sz="2000" i="1" dirty="0" smtClean="0">
                <a:latin typeface="Arial Narrow"/>
                <a:cs typeface="Arial Narrow"/>
              </a:rPr>
              <a:t>summary</a:t>
            </a:r>
            <a:endParaRPr lang="en-US" sz="2000" dirty="0" smtClean="0">
              <a:latin typeface="Arial Narrow"/>
              <a:cs typeface="Arial Narrow"/>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7" name="TextBox 6"/>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298448" y="1831152"/>
            <a:ext cx="6553200" cy="4381500"/>
          </a:xfrm>
          <a:prstGeom prst="rect">
            <a:avLst/>
          </a:prstGeom>
        </p:spPr>
      </p:pic>
      <p:sp>
        <p:nvSpPr>
          <p:cNvPr id="6" name="TextBox 5"/>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Life Cycle Scenario 1: </a:t>
            </a:r>
            <a:r>
              <a:rPr lang="en-US" sz="2800" i="1" dirty="0" smtClean="0">
                <a:solidFill>
                  <a:schemeClr val="bg1"/>
                </a:solidFill>
                <a:latin typeface="Arial Narrow"/>
                <a:cs typeface="Arial Narrow"/>
              </a:rPr>
              <a:t>Pioneers</a:t>
            </a:r>
            <a:endParaRPr lang="en-US" sz="2800" dirty="0">
              <a:solidFill>
                <a:schemeClr val="bg1"/>
              </a:solidFill>
              <a:latin typeface="Arial Narrow"/>
              <a:cs typeface="Arial Narrow"/>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8" name="TextBox 7"/>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Life Cycle Scenario 1: </a:t>
            </a:r>
            <a:r>
              <a:rPr lang="en-US" sz="2800" i="1" dirty="0" smtClean="0">
                <a:solidFill>
                  <a:schemeClr val="bg1"/>
                </a:solidFill>
                <a:latin typeface="Arial Narrow"/>
                <a:cs typeface="Arial Narrow"/>
              </a:rPr>
              <a:t>Pioneers</a:t>
            </a:r>
            <a:endParaRPr lang="en-US" sz="2800" dirty="0">
              <a:solidFill>
                <a:schemeClr val="bg1"/>
              </a:solidFill>
              <a:latin typeface="Arial Narrow"/>
              <a:cs typeface="Arial Narrow"/>
            </a:endParaRPr>
          </a:p>
        </p:txBody>
      </p:sp>
      <p:sp>
        <p:nvSpPr>
          <p:cNvPr id="9" name="TextBox 8"/>
          <p:cNvSpPr txBox="1"/>
          <p:nvPr/>
        </p:nvSpPr>
        <p:spPr>
          <a:xfrm>
            <a:off x="938696" y="1600200"/>
            <a:ext cx="7327900" cy="4093429"/>
          </a:xfrm>
          <a:prstGeom prst="rect">
            <a:avLst/>
          </a:prstGeom>
          <a:noFill/>
        </p:spPr>
        <p:txBody>
          <a:bodyPr wrap="square" lIns="0" tIns="0" rIns="0" bIns="0" rtlCol="0">
            <a:spAutoFit/>
          </a:bodyPr>
          <a:lstStyle/>
          <a:p>
            <a:pPr marL="4763" indent="-4763" defTabSz="454025">
              <a:spcBef>
                <a:spcPts val="600"/>
              </a:spcBef>
              <a:tabLst>
                <a:tab pos="1825625" algn="l"/>
              </a:tabLst>
            </a:pPr>
            <a:r>
              <a:rPr lang="en-US" sz="2400" b="1" dirty="0" smtClean="0">
                <a:latin typeface="Arial Narrow"/>
                <a:cs typeface="Arial Narrow"/>
              </a:rPr>
              <a:t>Pioneer Stage –</a:t>
            </a:r>
            <a:r>
              <a:rPr lang="en-US" b="1" dirty="0" smtClean="0">
                <a:latin typeface="Arial Narrow"/>
                <a:cs typeface="Arial Narrow"/>
              </a:rPr>
              <a:t> </a:t>
            </a:r>
            <a:r>
              <a:rPr lang="en-US" sz="2000" b="1" dirty="0">
                <a:latin typeface="Arial Narrow"/>
                <a:cs typeface="Arial Narrow"/>
              </a:rPr>
              <a:t>f</a:t>
            </a:r>
            <a:r>
              <a:rPr lang="en-US" sz="2000" b="1" dirty="0" smtClean="0">
                <a:latin typeface="Arial Narrow"/>
                <a:cs typeface="Arial Narrow"/>
              </a:rPr>
              <a:t>ew players; will market take off? </a:t>
            </a:r>
            <a:endParaRPr lang="en-US" sz="2000" b="1" dirty="0">
              <a:latin typeface="Arial Narrow"/>
              <a:cs typeface="Arial Narrow"/>
            </a:endParaRPr>
          </a:p>
          <a:p>
            <a:pPr marL="4763" indent="-4763" defTabSz="454025">
              <a:spcBef>
                <a:spcPts val="600"/>
              </a:spcBef>
              <a:tabLst>
                <a:tab pos="1825625" algn="l"/>
              </a:tabLst>
            </a:pPr>
            <a:endParaRPr lang="en-US" sz="2400" b="1" dirty="0" smtClean="0">
              <a:latin typeface="Arial Narrow"/>
              <a:cs typeface="Arial Narrow"/>
            </a:endParaRPr>
          </a:p>
          <a:p>
            <a:pPr marL="4763" indent="-4763" defTabSz="454025">
              <a:spcBef>
                <a:spcPts val="600"/>
              </a:spcBef>
              <a:tabLst>
                <a:tab pos="1825625" algn="l"/>
              </a:tabLst>
            </a:pPr>
            <a:r>
              <a:rPr lang="en-US" sz="2400" b="1" dirty="0" smtClean="0">
                <a:latin typeface="Arial Narrow"/>
                <a:cs typeface="Arial Narrow"/>
              </a:rPr>
              <a:t>Objectives and Challenges</a:t>
            </a:r>
          </a:p>
          <a:p>
            <a:pPr marL="455613" indent="-223838" defTabSz="454025">
              <a:spcBef>
                <a:spcPts val="1200"/>
              </a:spcBef>
              <a:tabLst>
                <a:tab pos="1825625" algn="l"/>
              </a:tabLst>
            </a:pPr>
            <a:r>
              <a:rPr lang="en-US" sz="2000" b="1" dirty="0" smtClean="0">
                <a:latin typeface="Arial Narrow"/>
                <a:cs typeface="Arial Narrow"/>
              </a:rPr>
              <a:t>•	Lay foundation for achieving market leadership and profitability</a:t>
            </a:r>
          </a:p>
          <a:p>
            <a:pPr marL="455613" indent="-223838" defTabSz="454025">
              <a:spcBef>
                <a:spcPts val="1200"/>
              </a:spcBef>
              <a:tabLst>
                <a:tab pos="1825625" algn="l"/>
              </a:tabLst>
            </a:pPr>
            <a:r>
              <a:rPr lang="en-US" sz="2000" b="1" dirty="0" smtClean="0">
                <a:latin typeface="Arial Narrow"/>
                <a:cs typeface="Arial Narrow"/>
              </a:rPr>
              <a:t>•	Slow competitor progress: understand and use barriers</a:t>
            </a:r>
          </a:p>
          <a:p>
            <a:pPr marL="682625" indent="-223838" defTabSz="454025">
              <a:spcBef>
                <a:spcPts val="600"/>
              </a:spcBef>
              <a:tabLst>
                <a:tab pos="1825625" algn="l"/>
              </a:tabLst>
            </a:pPr>
            <a:r>
              <a:rPr lang="en-US" b="1" dirty="0" smtClean="0">
                <a:latin typeface="Arial Narrow"/>
                <a:cs typeface="Arial Narrow"/>
              </a:rPr>
              <a:t>•	government-imposed</a:t>
            </a:r>
          </a:p>
          <a:p>
            <a:pPr marL="682625" indent="-223838" defTabSz="454025">
              <a:spcBef>
                <a:spcPts val="600"/>
              </a:spcBef>
              <a:tabLst>
                <a:tab pos="1825625" algn="l"/>
              </a:tabLst>
            </a:pPr>
            <a:r>
              <a:rPr lang="en-US" b="1" dirty="0" smtClean="0">
                <a:latin typeface="Arial Narrow"/>
                <a:cs typeface="Arial Narrow"/>
              </a:rPr>
              <a:t>•	product-specific</a:t>
            </a:r>
          </a:p>
          <a:p>
            <a:pPr marL="682625" indent="-223838" defTabSz="454025">
              <a:spcBef>
                <a:spcPts val="600"/>
              </a:spcBef>
              <a:tabLst>
                <a:tab pos="1825625" algn="l"/>
              </a:tabLst>
            </a:pPr>
            <a:r>
              <a:rPr lang="en-US" b="1" dirty="0" smtClean="0">
                <a:latin typeface="Arial Narrow"/>
                <a:cs typeface="Arial Narrow"/>
              </a:rPr>
              <a:t>•	firm-driven</a:t>
            </a:r>
          </a:p>
          <a:p>
            <a:pPr marL="919163" indent="-223838" defTabSz="454025">
              <a:tabLst>
                <a:tab pos="1825625" algn="l"/>
              </a:tabLst>
            </a:pPr>
            <a:r>
              <a:rPr lang="en-US" sz="1600" b="1" dirty="0" smtClean="0">
                <a:latin typeface="Arial Narrow"/>
                <a:cs typeface="Arial Narrow"/>
              </a:rPr>
              <a:t>•	first-mover advantage</a:t>
            </a:r>
          </a:p>
          <a:p>
            <a:pPr marL="919163" indent="-223838" defTabSz="454025">
              <a:tabLst>
                <a:tab pos="1825625" algn="l"/>
              </a:tabLst>
            </a:pPr>
            <a:r>
              <a:rPr lang="en-US" sz="1600" b="1" dirty="0" smtClean="0">
                <a:latin typeface="Arial Narrow"/>
                <a:cs typeface="Arial Narrow"/>
              </a:rPr>
              <a:t>•	low-cost — penetration pricing</a:t>
            </a:r>
          </a:p>
          <a:p>
            <a:pPr marL="682625" indent="-223838" defTabSz="454025">
              <a:spcBef>
                <a:spcPts val="600"/>
              </a:spcBef>
              <a:tabLst>
                <a:tab pos="1825625" algn="l"/>
              </a:tabLst>
            </a:pPr>
            <a:endParaRPr lang="en-US" b="1" dirty="0" smtClean="0">
              <a:latin typeface="Arial Narrow"/>
              <a:cs typeface="Arial Narrow"/>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8" name="TextBox 7"/>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Life Cycle Scenario 1: </a:t>
            </a:r>
            <a:r>
              <a:rPr lang="en-US" sz="2800" i="1" dirty="0" smtClean="0">
                <a:solidFill>
                  <a:schemeClr val="bg1"/>
                </a:solidFill>
                <a:latin typeface="Arial Narrow"/>
                <a:cs typeface="Arial Narrow"/>
              </a:rPr>
              <a:t>Pioneers</a:t>
            </a:r>
            <a:endParaRPr lang="en-US" sz="2800" dirty="0">
              <a:solidFill>
                <a:schemeClr val="bg1"/>
              </a:solidFill>
              <a:latin typeface="Arial Narrow"/>
              <a:cs typeface="Arial Narrow"/>
            </a:endParaRPr>
          </a:p>
        </p:txBody>
      </p:sp>
      <p:sp>
        <p:nvSpPr>
          <p:cNvPr id="21" name="TextBox 20"/>
          <p:cNvSpPr txBox="1"/>
          <p:nvPr/>
        </p:nvSpPr>
        <p:spPr>
          <a:xfrm>
            <a:off x="938696" y="1600200"/>
            <a:ext cx="7327900" cy="369332"/>
          </a:xfrm>
          <a:prstGeom prst="rect">
            <a:avLst/>
          </a:prstGeom>
          <a:noFill/>
        </p:spPr>
        <p:txBody>
          <a:bodyPr wrap="square" lIns="0" tIns="0" rIns="0" bIns="0" rtlCol="0">
            <a:spAutoFit/>
          </a:bodyPr>
          <a:lstStyle/>
          <a:p>
            <a:pPr marL="1588" indent="-1588" defTabSz="454025">
              <a:spcBef>
                <a:spcPts val="600"/>
              </a:spcBef>
              <a:tabLst>
                <a:tab pos="1825625" algn="l"/>
              </a:tabLst>
            </a:pPr>
            <a:r>
              <a:rPr lang="en-US" sz="2400" b="1" dirty="0" smtClean="0">
                <a:latin typeface="Arial Narrow"/>
                <a:cs typeface="Arial Narrow"/>
              </a:rPr>
              <a:t>Penetration Pricing and Skim Pricing</a:t>
            </a:r>
            <a:endParaRPr lang="en-US" dirty="0" smtClean="0">
              <a:latin typeface="Arial Narrow"/>
              <a:cs typeface="Arial Narrow"/>
            </a:endParaRPr>
          </a:p>
        </p:txBody>
      </p:sp>
      <p:pic>
        <p:nvPicPr>
          <p:cNvPr id="27" name="Picture 26" descr="figure 10.3.eps"/>
          <p:cNvPicPr>
            <a:picLocks noChangeAspect="1"/>
          </p:cNvPicPr>
          <p:nvPr/>
        </p:nvPicPr>
        <p:blipFill>
          <a:blip r:embed="rId2"/>
          <a:stretch>
            <a:fillRect/>
          </a:stretch>
        </p:blipFill>
        <p:spPr>
          <a:xfrm>
            <a:off x="1431876" y="2276090"/>
            <a:ext cx="6305550" cy="38481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7" name="TextBox 6"/>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Life Cycle</a:t>
            </a:r>
            <a:endParaRPr lang="en-US" sz="2800" dirty="0">
              <a:solidFill>
                <a:schemeClr val="bg1"/>
              </a:solidFill>
              <a:latin typeface="Arial Narrow"/>
              <a:cs typeface="Arial Narrow"/>
            </a:endParaRPr>
          </a:p>
        </p:txBody>
      </p:sp>
      <p:sp>
        <p:nvSpPr>
          <p:cNvPr id="8" name="TextBox 7"/>
          <p:cNvSpPr txBox="1"/>
          <p:nvPr/>
        </p:nvSpPr>
        <p:spPr>
          <a:xfrm>
            <a:off x="914399" y="1600200"/>
            <a:ext cx="7326905" cy="1754326"/>
          </a:xfrm>
          <a:prstGeom prst="rect">
            <a:avLst/>
          </a:prstGeom>
          <a:noFill/>
        </p:spPr>
        <p:txBody>
          <a:bodyPr wrap="square" lIns="0" tIns="0" rIns="0" bIns="0" rtlCol="0">
            <a:spAutoFit/>
          </a:bodyPr>
          <a:lstStyle/>
          <a:p>
            <a:r>
              <a:rPr lang="en-US" sz="2400" b="1" dirty="0" smtClean="0">
                <a:latin typeface="Arial Narrow"/>
                <a:cs typeface="Arial Narrow"/>
              </a:rPr>
              <a:t>Class Discussion – LG Electronics Case Study</a:t>
            </a:r>
          </a:p>
          <a:p>
            <a:pPr marL="454025" indent="-227013">
              <a:spcBef>
                <a:spcPts val="1200"/>
              </a:spcBef>
            </a:pPr>
            <a:r>
              <a:rPr lang="en-US" sz="2000" b="1" dirty="0" smtClean="0">
                <a:latin typeface="Arial Narrow"/>
                <a:cs typeface="Arial Narrow"/>
              </a:rPr>
              <a:t>•	Why did Nokia lose its strong position in mobile phones? How could Nokia have better assessed its competitive positioning by using the Lifecycle Framework? What strategic options could Nokia have developed?</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9" name="TextBox 8"/>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spTree>
    <p:extLst>
      <p:ext uri="{BB962C8B-B14F-4D97-AF65-F5344CB8AC3E}">
        <p14:creationId xmlns:p14="http://schemas.microsoft.com/office/powerpoint/2010/main" val="3953917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Managing Markets Strategically</a:t>
            </a:r>
            <a:endParaRPr lang="en-US" sz="2800" dirty="0">
              <a:solidFill>
                <a:schemeClr val="bg1"/>
              </a:solidFill>
              <a:latin typeface="Arial Narrow"/>
              <a:cs typeface="Arial Narrow"/>
            </a:endParaRPr>
          </a:p>
        </p:txBody>
      </p:sp>
      <p:sp>
        <p:nvSpPr>
          <p:cNvPr id="5" name="TextBox 4"/>
          <p:cNvSpPr txBox="1"/>
          <p:nvPr/>
        </p:nvSpPr>
        <p:spPr>
          <a:xfrm>
            <a:off x="907196" y="1600200"/>
            <a:ext cx="7713031" cy="3647152"/>
          </a:xfrm>
          <a:prstGeom prst="rect">
            <a:avLst/>
          </a:prstGeom>
          <a:noFill/>
        </p:spPr>
        <p:txBody>
          <a:bodyPr wrap="square" lIns="0" tIns="0" rIns="0" bIns="0" rtlCol="0">
            <a:spAutoFit/>
          </a:bodyPr>
          <a:lstStyle/>
          <a:p>
            <a:r>
              <a:rPr lang="en-US" sz="2400" dirty="0">
                <a:latin typeface="Arial Narrow"/>
                <a:cs typeface="Arial Narrow"/>
              </a:rPr>
              <a:t>Section </a:t>
            </a:r>
            <a:r>
              <a:rPr lang="en-US" sz="2400" dirty="0" smtClean="0">
                <a:latin typeface="Arial Narrow"/>
                <a:cs typeface="Arial Narrow"/>
              </a:rPr>
              <a:t>1: </a:t>
            </a:r>
            <a:r>
              <a:rPr lang="en-US" sz="2400" dirty="0">
                <a:latin typeface="Arial Narrow"/>
                <a:cs typeface="Arial Narrow"/>
              </a:rPr>
              <a:t>Marketing and the Firm</a:t>
            </a:r>
            <a:endParaRPr lang="en-US" sz="2400" dirty="0" smtClean="0">
              <a:latin typeface="Arial Narrow"/>
              <a:cs typeface="Arial Narrow"/>
            </a:endParaRPr>
          </a:p>
          <a:p>
            <a:pPr>
              <a:lnSpc>
                <a:spcPct val="150000"/>
              </a:lnSpc>
            </a:pPr>
            <a:r>
              <a:rPr lang="en-US" sz="2400" dirty="0" smtClean="0">
                <a:latin typeface="Arial Narrow"/>
                <a:cs typeface="Arial Narrow"/>
              </a:rPr>
              <a:t>Section </a:t>
            </a:r>
            <a:r>
              <a:rPr lang="en-US" sz="2400" dirty="0" smtClean="0">
                <a:latin typeface="Arial Narrow"/>
                <a:cs typeface="Arial Narrow"/>
              </a:rPr>
              <a:t>2:  </a:t>
            </a:r>
            <a:r>
              <a:rPr lang="en-US" sz="2400" dirty="0">
                <a:latin typeface="Arial Narrow"/>
                <a:cs typeface="Arial Narrow"/>
              </a:rPr>
              <a:t>Fundamental Insights for Strategic Marketing</a:t>
            </a:r>
            <a:endParaRPr lang="en-US" sz="2400" dirty="0" smtClean="0">
              <a:latin typeface="Arial Narrow"/>
              <a:cs typeface="Arial Narrow"/>
            </a:endParaRPr>
          </a:p>
          <a:p>
            <a:pPr>
              <a:lnSpc>
                <a:spcPct val="150000"/>
              </a:lnSpc>
            </a:pPr>
            <a:r>
              <a:rPr lang="en-US" sz="2600" b="1" dirty="0" smtClean="0">
                <a:latin typeface="Arial Narrow"/>
                <a:cs typeface="Arial Narrow"/>
              </a:rPr>
              <a:t>Section </a:t>
            </a:r>
            <a:r>
              <a:rPr lang="en-US" sz="2600" b="1" dirty="0" smtClean="0">
                <a:latin typeface="Arial Narrow"/>
                <a:cs typeface="Arial Narrow"/>
              </a:rPr>
              <a:t>3: </a:t>
            </a:r>
            <a:r>
              <a:rPr lang="en-US" sz="2600" b="1" dirty="0">
                <a:latin typeface="Arial Narrow"/>
                <a:cs typeface="Arial Narrow"/>
              </a:rPr>
              <a:t>Strategic </a:t>
            </a:r>
            <a:r>
              <a:rPr lang="en-US" sz="2600" b="1" dirty="0" smtClean="0">
                <a:latin typeface="Arial Narrow"/>
                <a:cs typeface="Arial Narrow"/>
              </a:rPr>
              <a:t>Marketing</a:t>
            </a:r>
          </a:p>
          <a:p>
            <a:pPr marL="452438"/>
            <a:r>
              <a:rPr lang="en-US" sz="2000" dirty="0" smtClean="0">
                <a:latin typeface="Arial Narrow"/>
                <a:cs typeface="Arial Narrow"/>
              </a:rPr>
              <a:t>Chapter 6: </a:t>
            </a:r>
            <a:r>
              <a:rPr lang="en-US" sz="2000" dirty="0" smtClean="0">
                <a:latin typeface="Arial Narrow"/>
                <a:cs typeface="Arial Narrow"/>
              </a:rPr>
              <a:t>Identifying, Choosing </a:t>
            </a:r>
            <a:r>
              <a:rPr lang="en-US" sz="2000" dirty="0" smtClean="0">
                <a:latin typeface="Arial Narrow"/>
                <a:cs typeface="Arial Narrow"/>
              </a:rPr>
              <a:t>Opportunities</a:t>
            </a:r>
          </a:p>
          <a:p>
            <a:pPr marL="452438"/>
            <a:r>
              <a:rPr lang="en-US" sz="2000" dirty="0" smtClean="0">
                <a:latin typeface="Arial Narrow"/>
                <a:cs typeface="Arial Narrow"/>
              </a:rPr>
              <a:t>Chapter 7: Market </a:t>
            </a:r>
            <a:r>
              <a:rPr lang="en-US" sz="2000" dirty="0" smtClean="0">
                <a:latin typeface="Arial Narrow"/>
                <a:cs typeface="Arial Narrow"/>
              </a:rPr>
              <a:t>Segmentation, Targeting</a:t>
            </a:r>
            <a:endParaRPr lang="en-US" sz="2000" dirty="0" smtClean="0">
              <a:latin typeface="Arial Narrow"/>
              <a:cs typeface="Arial Narrow"/>
            </a:endParaRPr>
          </a:p>
          <a:p>
            <a:pPr marL="452438"/>
            <a:r>
              <a:rPr lang="en-US" sz="2000" dirty="0" smtClean="0">
                <a:latin typeface="Arial Narrow"/>
                <a:cs typeface="Arial Narrow"/>
              </a:rPr>
              <a:t>Chapter 8: Market Strategy – Integrating Firm Efforts for Marketing Success</a:t>
            </a:r>
          </a:p>
          <a:p>
            <a:pPr marL="452438"/>
            <a:r>
              <a:rPr lang="en-US" sz="2200" b="1" dirty="0" smtClean="0">
                <a:latin typeface="Arial Narrow"/>
                <a:cs typeface="Arial Narrow"/>
              </a:rPr>
              <a:t>Chapter </a:t>
            </a:r>
            <a:r>
              <a:rPr lang="en-US" sz="2200" b="1" dirty="0">
                <a:latin typeface="Arial Narrow"/>
                <a:cs typeface="Arial Narrow"/>
              </a:rPr>
              <a:t>9</a:t>
            </a:r>
            <a:r>
              <a:rPr lang="en-US" sz="2200" b="1" dirty="0" smtClean="0">
                <a:latin typeface="Arial Narrow"/>
                <a:cs typeface="Arial Narrow"/>
              </a:rPr>
              <a:t>: Managing through the Life Cycle</a:t>
            </a:r>
          </a:p>
          <a:p>
            <a:pPr marL="452438"/>
            <a:r>
              <a:rPr lang="en-US" sz="2000" dirty="0" smtClean="0">
                <a:latin typeface="Arial Narrow"/>
                <a:cs typeface="Arial Narrow"/>
              </a:rPr>
              <a:t>Chapter 10: Managing Brands</a:t>
            </a:r>
          </a:p>
          <a:p>
            <a:pPr>
              <a:lnSpc>
                <a:spcPct val="150000"/>
              </a:lnSpc>
            </a:pPr>
            <a:r>
              <a:rPr lang="en-US" sz="2400" dirty="0">
                <a:latin typeface="Arial Narrow"/>
                <a:cs typeface="Arial Narrow"/>
              </a:rPr>
              <a:t>Section </a:t>
            </a:r>
            <a:r>
              <a:rPr lang="en-US" sz="2400" dirty="0" smtClean="0">
                <a:latin typeface="Arial Narrow"/>
                <a:cs typeface="Arial Narrow"/>
              </a:rPr>
              <a:t>4: </a:t>
            </a:r>
            <a:r>
              <a:rPr lang="en-US" sz="2400" dirty="0">
                <a:latin typeface="Arial Narrow"/>
                <a:cs typeface="Arial Narrow"/>
              </a:rPr>
              <a:t>Implementing the Market </a:t>
            </a:r>
            <a:r>
              <a:rPr lang="en-US" sz="2400" dirty="0" smtClean="0">
                <a:latin typeface="Arial Narrow"/>
                <a:cs typeface="Arial Narrow"/>
              </a:rPr>
              <a:t>Strategy</a:t>
            </a:r>
            <a:endParaRPr lang="en-US" sz="2400" dirty="0">
              <a:latin typeface="Arial Narrow"/>
              <a:cs typeface="Arial Narrow"/>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9" name="TextBox 8"/>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Managing through the Life Cycle</a:t>
            </a:r>
            <a:endParaRPr lang="en-US" sz="2800" dirty="0">
              <a:solidFill>
                <a:schemeClr val="bg1"/>
              </a:solidFill>
              <a:latin typeface="Arial Narrow"/>
              <a:cs typeface="Arial Narrow"/>
            </a:endParaRPr>
          </a:p>
        </p:txBody>
      </p:sp>
      <p:sp>
        <p:nvSpPr>
          <p:cNvPr id="7" name="TextBox 6"/>
          <p:cNvSpPr txBox="1"/>
          <p:nvPr/>
        </p:nvSpPr>
        <p:spPr>
          <a:xfrm>
            <a:off x="938696" y="1600200"/>
            <a:ext cx="7971784" cy="4078040"/>
          </a:xfrm>
          <a:prstGeom prst="rect">
            <a:avLst/>
          </a:prstGeom>
          <a:noFill/>
        </p:spPr>
        <p:txBody>
          <a:bodyPr wrap="square" lIns="0" tIns="0" rIns="0" bIns="0" rtlCol="0">
            <a:spAutoFit/>
          </a:bodyPr>
          <a:lstStyle/>
          <a:p>
            <a:r>
              <a:rPr lang="en-US" sz="3000" b="1" dirty="0" smtClean="0">
                <a:latin typeface="Arial Narrow"/>
                <a:cs typeface="Arial Narrow"/>
              </a:rPr>
              <a:t>Session Roadmap</a:t>
            </a:r>
          </a:p>
          <a:p>
            <a:pPr marL="682625" indent="-223838" defTabSz="454025">
              <a:spcBef>
                <a:spcPts val="1200"/>
              </a:spcBef>
              <a:tabLst>
                <a:tab pos="1825625" algn="l"/>
              </a:tabLst>
            </a:pPr>
            <a:r>
              <a:rPr lang="en-US" sz="2000" dirty="0" smtClean="0">
                <a:latin typeface="Arial Narrow"/>
                <a:cs typeface="Arial Narrow"/>
              </a:rPr>
              <a:t>•	Underlying rationale: </a:t>
            </a:r>
            <a:r>
              <a:rPr lang="en-US" sz="2000" i="1" dirty="0" smtClean="0">
                <a:latin typeface="Arial Narrow"/>
                <a:cs typeface="Arial Narrow"/>
              </a:rPr>
              <a:t>preemption</a:t>
            </a:r>
            <a:endParaRPr lang="en-US" sz="2000" dirty="0" smtClean="0">
              <a:latin typeface="Arial Narrow"/>
              <a:cs typeface="Arial Narrow"/>
            </a:endParaRPr>
          </a:p>
          <a:p>
            <a:pPr marL="682625" indent="-223838" defTabSz="454025">
              <a:spcBef>
                <a:spcPts val="1200"/>
              </a:spcBef>
              <a:tabLst>
                <a:tab pos="1825625" algn="l"/>
              </a:tabLst>
            </a:pPr>
            <a:r>
              <a:rPr lang="en-US" sz="2000" dirty="0" smtClean="0">
                <a:latin typeface="Arial Narrow"/>
                <a:cs typeface="Arial Narrow"/>
              </a:rPr>
              <a:t>•	Product life cycles are shortening</a:t>
            </a:r>
          </a:p>
          <a:p>
            <a:pPr marL="682625" indent="-223838" defTabSz="454025">
              <a:spcBef>
                <a:spcPts val="1200"/>
              </a:spcBef>
              <a:tabLst>
                <a:tab pos="1825625" algn="l"/>
              </a:tabLst>
            </a:pPr>
            <a:r>
              <a:rPr lang="en-US" sz="2000" dirty="0" smtClean="0">
                <a:latin typeface="Arial Narrow"/>
                <a:cs typeface="Arial Narrow"/>
              </a:rPr>
              <a:t>•	Life cycle scenarios</a:t>
            </a:r>
          </a:p>
          <a:p>
            <a:pPr marL="914400" indent="-223838" defTabSz="454025">
              <a:spcBef>
                <a:spcPts val="600"/>
              </a:spcBef>
              <a:tabLst>
                <a:tab pos="1825625" algn="l"/>
              </a:tabLst>
            </a:pPr>
            <a:r>
              <a:rPr lang="en-US" dirty="0" smtClean="0">
                <a:latin typeface="Arial Narrow"/>
                <a:cs typeface="Arial Narrow"/>
              </a:rPr>
              <a:t>•	Life cycle scenario 1: </a:t>
            </a:r>
            <a:r>
              <a:rPr lang="en-US" i="1" dirty="0" smtClean="0">
                <a:latin typeface="Arial Narrow"/>
                <a:cs typeface="Arial Narrow"/>
              </a:rPr>
              <a:t>Pioneers</a:t>
            </a:r>
            <a:endParaRPr lang="en-US" dirty="0" smtClean="0">
              <a:latin typeface="Arial Narrow"/>
              <a:cs typeface="Arial Narrow"/>
            </a:endParaRPr>
          </a:p>
          <a:p>
            <a:pPr marL="914400" indent="-223838" defTabSz="454025">
              <a:spcBef>
                <a:spcPts val="600"/>
              </a:spcBef>
              <a:tabLst>
                <a:tab pos="1825625" algn="l"/>
              </a:tabLst>
            </a:pPr>
            <a:r>
              <a:rPr lang="en-US" b="1" dirty="0" smtClean="0">
                <a:latin typeface="Arial Narrow"/>
                <a:cs typeface="Arial Narrow"/>
              </a:rPr>
              <a:t>•	Life cycle scenarios 2 and 3: </a:t>
            </a:r>
            <a:r>
              <a:rPr lang="en-US" b="1" i="1" dirty="0" smtClean="0">
                <a:latin typeface="Arial Narrow"/>
                <a:cs typeface="Arial Narrow"/>
              </a:rPr>
              <a:t>Early Growth</a:t>
            </a:r>
            <a:endParaRPr lang="en-US" b="1" dirty="0" smtClean="0">
              <a:latin typeface="Arial Narrow"/>
              <a:cs typeface="Arial Narrow"/>
            </a:endParaRPr>
          </a:p>
          <a:p>
            <a:pPr marL="914400" indent="-223838" defTabSz="454025">
              <a:spcBef>
                <a:spcPts val="600"/>
              </a:spcBef>
              <a:tabLst>
                <a:tab pos="1825625" algn="l"/>
              </a:tabLst>
            </a:pPr>
            <a:r>
              <a:rPr lang="en-US" dirty="0" smtClean="0">
                <a:latin typeface="Arial Narrow"/>
                <a:cs typeface="Arial Narrow"/>
              </a:rPr>
              <a:t>•	Life cycle scenario 4: </a:t>
            </a:r>
            <a:r>
              <a:rPr lang="en-US" i="1" dirty="0" smtClean="0">
                <a:latin typeface="Arial Narrow"/>
                <a:cs typeface="Arial Narrow"/>
              </a:rPr>
              <a:t>Late Growth</a:t>
            </a:r>
            <a:endParaRPr lang="en-US" dirty="0" smtClean="0">
              <a:latin typeface="Arial Narrow"/>
              <a:cs typeface="Arial Narrow"/>
            </a:endParaRPr>
          </a:p>
          <a:p>
            <a:pPr marL="914400" indent="-223838" defTabSz="454025">
              <a:spcBef>
                <a:spcPts val="600"/>
              </a:spcBef>
              <a:tabLst>
                <a:tab pos="1825625" algn="l"/>
              </a:tabLst>
            </a:pPr>
            <a:r>
              <a:rPr lang="en-US" dirty="0" smtClean="0">
                <a:latin typeface="Arial Narrow"/>
                <a:cs typeface="Arial Narrow"/>
              </a:rPr>
              <a:t>•	Life cycle scenarios 5, 6, 7, and 8: </a:t>
            </a:r>
            <a:r>
              <a:rPr lang="en-US" i="1" dirty="0" smtClean="0">
                <a:latin typeface="Arial Narrow"/>
                <a:cs typeface="Arial Narrow"/>
              </a:rPr>
              <a:t>Maturity</a:t>
            </a:r>
            <a:endParaRPr lang="en-US" dirty="0" smtClean="0">
              <a:latin typeface="Arial Narrow"/>
              <a:cs typeface="Arial Narrow"/>
            </a:endParaRPr>
          </a:p>
          <a:p>
            <a:pPr marL="914400" indent="-223838" defTabSz="454025">
              <a:spcBef>
                <a:spcPts val="600"/>
              </a:spcBef>
              <a:tabLst>
                <a:tab pos="1825625" algn="l"/>
              </a:tabLst>
            </a:pPr>
            <a:r>
              <a:rPr lang="en-US" dirty="0" smtClean="0">
                <a:latin typeface="Arial Narrow"/>
                <a:cs typeface="Arial Narrow"/>
              </a:rPr>
              <a:t>•	Life cycle scenario 9: </a:t>
            </a:r>
            <a:r>
              <a:rPr lang="en-US" i="1" dirty="0" smtClean="0">
                <a:latin typeface="Arial Narrow"/>
                <a:cs typeface="Arial Narrow"/>
              </a:rPr>
              <a:t>Decline</a:t>
            </a:r>
            <a:endParaRPr lang="en-US" dirty="0" smtClean="0">
              <a:latin typeface="Arial Narrow"/>
              <a:cs typeface="Arial Narrow"/>
            </a:endParaRPr>
          </a:p>
          <a:p>
            <a:pPr marL="685800" indent="-227013" defTabSz="454025">
              <a:spcBef>
                <a:spcPts val="1200"/>
              </a:spcBef>
              <a:tabLst>
                <a:tab pos="1825625" algn="l"/>
              </a:tabLst>
            </a:pPr>
            <a:r>
              <a:rPr lang="en-US" sz="2000" dirty="0" smtClean="0">
                <a:latin typeface="Arial Narrow"/>
                <a:cs typeface="Arial Narrow"/>
              </a:rPr>
              <a:t>•	Life cycle scenarios: </a:t>
            </a:r>
            <a:r>
              <a:rPr lang="en-US" sz="2000" i="1" dirty="0" smtClean="0">
                <a:latin typeface="Arial Narrow"/>
                <a:cs typeface="Arial Narrow"/>
              </a:rPr>
              <a:t>summary</a:t>
            </a:r>
            <a:endParaRPr lang="en-US" sz="2000" dirty="0" smtClean="0">
              <a:latin typeface="Arial Narrow"/>
              <a:cs typeface="Arial Narrow"/>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8" name="TextBox 7"/>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Life Cycle Scenarios 2 and 3: </a:t>
            </a:r>
            <a:r>
              <a:rPr lang="en-US" sz="2800" i="1" dirty="0" smtClean="0">
                <a:solidFill>
                  <a:schemeClr val="bg1"/>
                </a:solidFill>
                <a:latin typeface="Arial Narrow"/>
                <a:cs typeface="Arial Narrow"/>
              </a:rPr>
              <a:t>Early Growth</a:t>
            </a:r>
            <a:endParaRPr lang="en-US" sz="2800" dirty="0">
              <a:solidFill>
                <a:schemeClr val="bg1"/>
              </a:solidFill>
              <a:latin typeface="Arial Narrow"/>
              <a:cs typeface="Arial Narrow"/>
            </a:endParaRPr>
          </a:p>
        </p:txBody>
      </p:sp>
      <p:pic>
        <p:nvPicPr>
          <p:cNvPr id="19" name="Picture 18" descr="scenario 2 and 3.eps"/>
          <p:cNvPicPr>
            <a:picLocks noChangeAspect="1"/>
          </p:cNvPicPr>
          <p:nvPr/>
        </p:nvPicPr>
        <p:blipFill>
          <a:blip r:embed="rId2"/>
          <a:stretch>
            <a:fillRect/>
          </a:stretch>
        </p:blipFill>
        <p:spPr>
          <a:xfrm>
            <a:off x="1298448" y="1831152"/>
            <a:ext cx="6553200" cy="43815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6" name="TextBox 5"/>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Life Cycle Scenario 2: </a:t>
            </a:r>
            <a:r>
              <a:rPr lang="en-US" sz="2800" i="1" dirty="0" smtClean="0">
                <a:solidFill>
                  <a:schemeClr val="bg1"/>
                </a:solidFill>
                <a:latin typeface="Arial Narrow"/>
                <a:cs typeface="Arial Narrow"/>
              </a:rPr>
              <a:t>Early Growth Leaders</a:t>
            </a:r>
            <a:endParaRPr lang="en-US" sz="2800" dirty="0">
              <a:solidFill>
                <a:schemeClr val="bg1"/>
              </a:solidFill>
              <a:latin typeface="Arial Narrow"/>
              <a:cs typeface="Arial Narrow"/>
            </a:endParaRPr>
          </a:p>
        </p:txBody>
      </p:sp>
      <p:sp>
        <p:nvSpPr>
          <p:cNvPr id="8" name="TextBox 7"/>
          <p:cNvSpPr txBox="1"/>
          <p:nvPr/>
        </p:nvSpPr>
        <p:spPr>
          <a:xfrm>
            <a:off x="938696" y="1600200"/>
            <a:ext cx="7327900" cy="3477875"/>
          </a:xfrm>
          <a:prstGeom prst="rect">
            <a:avLst/>
          </a:prstGeom>
          <a:noFill/>
        </p:spPr>
        <p:txBody>
          <a:bodyPr wrap="square" lIns="0" tIns="0" rIns="0" bIns="0" rtlCol="0">
            <a:spAutoFit/>
          </a:bodyPr>
          <a:lstStyle/>
          <a:p>
            <a:pPr marL="4763" indent="-4763" defTabSz="454025">
              <a:spcBef>
                <a:spcPts val="600"/>
              </a:spcBef>
              <a:tabLst>
                <a:tab pos="1825625" algn="l"/>
              </a:tabLst>
            </a:pPr>
            <a:r>
              <a:rPr lang="en-US" sz="2400" b="1" dirty="0" smtClean="0">
                <a:latin typeface="Arial Narrow"/>
                <a:cs typeface="Arial Narrow"/>
              </a:rPr>
              <a:t>Early Growth Leaders – </a:t>
            </a:r>
            <a:r>
              <a:rPr lang="en-US" sz="2000" b="1" dirty="0" smtClean="0">
                <a:latin typeface="Arial Narrow"/>
                <a:cs typeface="Arial Narrow"/>
              </a:rPr>
              <a:t>customers have accepted the product; rapid market growth, leaders in good position</a:t>
            </a:r>
          </a:p>
          <a:p>
            <a:pPr marL="4763" indent="-4763" defTabSz="454025">
              <a:spcBef>
                <a:spcPts val="600"/>
              </a:spcBef>
              <a:tabLst>
                <a:tab pos="1825625" algn="l"/>
              </a:tabLst>
            </a:pPr>
            <a:endParaRPr lang="en-US" sz="2400" b="1" dirty="0">
              <a:latin typeface="Arial Narrow"/>
              <a:cs typeface="Arial Narrow"/>
            </a:endParaRPr>
          </a:p>
          <a:p>
            <a:pPr marL="4763" indent="-4763" defTabSz="454025">
              <a:spcBef>
                <a:spcPts val="600"/>
              </a:spcBef>
              <a:tabLst>
                <a:tab pos="1825625" algn="l"/>
              </a:tabLst>
            </a:pPr>
            <a:r>
              <a:rPr lang="en-US" sz="2400" b="1" dirty="0" smtClean="0">
                <a:latin typeface="Arial Narrow"/>
                <a:cs typeface="Arial Narrow"/>
              </a:rPr>
              <a:t>Strategic Options</a:t>
            </a:r>
          </a:p>
          <a:p>
            <a:pPr marL="455613" indent="-223838" defTabSz="454025">
              <a:spcBef>
                <a:spcPts val="1200"/>
              </a:spcBef>
              <a:tabLst>
                <a:tab pos="1825625" algn="l"/>
              </a:tabLst>
            </a:pPr>
            <a:r>
              <a:rPr lang="en-US" sz="2000" b="1" dirty="0" smtClean="0">
                <a:latin typeface="Arial Narrow"/>
                <a:cs typeface="Arial Narrow"/>
              </a:rPr>
              <a:t>•	Continue to be leader – enhance position</a:t>
            </a:r>
          </a:p>
          <a:p>
            <a:pPr marL="455613" indent="-223838" defTabSz="454025">
              <a:spcBef>
                <a:spcPts val="1200"/>
              </a:spcBef>
              <a:tabLst>
                <a:tab pos="1825625" algn="l"/>
              </a:tabLst>
            </a:pPr>
            <a:r>
              <a:rPr lang="en-US" sz="2000" b="1" dirty="0" smtClean="0">
                <a:latin typeface="Arial Narrow"/>
                <a:cs typeface="Arial Narrow"/>
              </a:rPr>
              <a:t>•	Continue to be leader – maintain position</a:t>
            </a:r>
          </a:p>
          <a:p>
            <a:pPr marL="455613" indent="-223838" defTabSz="454025">
              <a:spcBef>
                <a:spcPts val="1200"/>
              </a:spcBef>
              <a:tabLst>
                <a:tab pos="1825625" algn="l"/>
              </a:tabLst>
            </a:pPr>
            <a:r>
              <a:rPr lang="en-US" sz="2000" b="1" dirty="0" smtClean="0">
                <a:latin typeface="Arial Narrow"/>
                <a:cs typeface="Arial Narrow"/>
              </a:rPr>
              <a:t>•	Surrender leadership – retreat to a market </a:t>
            </a:r>
            <a:r>
              <a:rPr lang="en-US" sz="2000" b="1" dirty="0" err="1" smtClean="0">
                <a:latin typeface="Arial Narrow"/>
                <a:cs typeface="Arial Narrow"/>
              </a:rPr>
              <a:t>segment(s</a:t>
            </a:r>
            <a:r>
              <a:rPr lang="en-US" sz="2000" b="1" dirty="0" smtClean="0">
                <a:latin typeface="Arial Narrow"/>
                <a:cs typeface="Arial Narrow"/>
              </a:rPr>
              <a:t>)</a:t>
            </a:r>
          </a:p>
          <a:p>
            <a:pPr marL="455613" indent="-223838" defTabSz="454025">
              <a:spcBef>
                <a:spcPts val="1200"/>
              </a:spcBef>
              <a:tabLst>
                <a:tab pos="1825625" algn="l"/>
              </a:tabLst>
            </a:pPr>
            <a:r>
              <a:rPr lang="en-US" sz="2000" b="1" dirty="0" smtClean="0">
                <a:latin typeface="Arial Narrow"/>
                <a:cs typeface="Arial Narrow"/>
              </a:rPr>
              <a:t>•	Surrender leadership – exit the market</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9" name="TextBox 8"/>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Life Cycle Scenarios 2 and 3: </a:t>
            </a:r>
            <a:r>
              <a:rPr lang="en-US" sz="2800" i="1" dirty="0" smtClean="0">
                <a:solidFill>
                  <a:schemeClr val="bg1"/>
                </a:solidFill>
                <a:latin typeface="Arial Narrow"/>
                <a:cs typeface="Arial Narrow"/>
              </a:rPr>
              <a:t>Early Growth</a:t>
            </a:r>
            <a:endParaRPr lang="en-US" sz="2800" dirty="0">
              <a:solidFill>
                <a:schemeClr val="bg1"/>
              </a:solidFill>
              <a:latin typeface="Arial Narrow"/>
              <a:cs typeface="Arial Narrow"/>
            </a:endParaRPr>
          </a:p>
        </p:txBody>
      </p:sp>
      <p:pic>
        <p:nvPicPr>
          <p:cNvPr id="18" name="Picture 17" descr="scenario 2 and 3.eps"/>
          <p:cNvPicPr>
            <a:picLocks noChangeAspect="1"/>
          </p:cNvPicPr>
          <p:nvPr/>
        </p:nvPicPr>
        <p:blipFill>
          <a:blip r:embed="rId2"/>
          <a:stretch>
            <a:fillRect/>
          </a:stretch>
        </p:blipFill>
        <p:spPr>
          <a:xfrm>
            <a:off x="1298448" y="1831152"/>
            <a:ext cx="6553200" cy="43815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6" name="TextBox 5"/>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Life Cycle Scenario 3: </a:t>
            </a:r>
            <a:r>
              <a:rPr lang="en-US" sz="2800" i="1" dirty="0" smtClean="0">
                <a:solidFill>
                  <a:schemeClr val="bg1"/>
                </a:solidFill>
                <a:latin typeface="Arial Narrow"/>
                <a:cs typeface="Arial Narrow"/>
              </a:rPr>
              <a:t>Early Growth Followers</a:t>
            </a:r>
            <a:endParaRPr lang="en-US" sz="2800" dirty="0">
              <a:solidFill>
                <a:schemeClr val="bg1"/>
              </a:solidFill>
              <a:latin typeface="Arial Narrow"/>
              <a:cs typeface="Arial Narrow"/>
            </a:endParaRPr>
          </a:p>
        </p:txBody>
      </p:sp>
      <p:sp>
        <p:nvSpPr>
          <p:cNvPr id="8" name="TextBox 7"/>
          <p:cNvSpPr txBox="1"/>
          <p:nvPr/>
        </p:nvSpPr>
        <p:spPr>
          <a:xfrm>
            <a:off x="938696" y="1600200"/>
            <a:ext cx="7327900" cy="4308872"/>
          </a:xfrm>
          <a:prstGeom prst="rect">
            <a:avLst/>
          </a:prstGeom>
          <a:noFill/>
        </p:spPr>
        <p:txBody>
          <a:bodyPr wrap="square" lIns="0" tIns="0" rIns="0" bIns="0" rtlCol="0">
            <a:spAutoFit/>
          </a:bodyPr>
          <a:lstStyle/>
          <a:p>
            <a:pPr marL="4763" indent="-4763" defTabSz="454025">
              <a:spcBef>
                <a:spcPts val="600"/>
              </a:spcBef>
              <a:tabLst>
                <a:tab pos="1825625" algn="l"/>
              </a:tabLst>
            </a:pPr>
            <a:r>
              <a:rPr lang="en-US" sz="2400" b="1" dirty="0" smtClean="0">
                <a:latin typeface="Arial Narrow"/>
                <a:cs typeface="Arial Narrow"/>
              </a:rPr>
              <a:t>Early Growth Followers  </a:t>
            </a:r>
            <a:r>
              <a:rPr lang="en-US" sz="3200" b="1" dirty="0" smtClean="0">
                <a:latin typeface="Arial Narrow"/>
                <a:cs typeface="Arial Narrow"/>
              </a:rPr>
              <a:t>– </a:t>
            </a:r>
            <a:r>
              <a:rPr lang="en-US" sz="2000" b="1" dirty="0">
                <a:latin typeface="Arial Narrow"/>
                <a:cs typeface="Arial Narrow"/>
              </a:rPr>
              <a:t>customers have accepted the product; rapid market </a:t>
            </a:r>
            <a:r>
              <a:rPr lang="en-US" sz="2000" b="1" dirty="0" smtClean="0">
                <a:latin typeface="Arial Narrow"/>
                <a:cs typeface="Arial Narrow"/>
              </a:rPr>
              <a:t>growth; followers in weaker position than leaders</a:t>
            </a:r>
          </a:p>
          <a:p>
            <a:pPr marL="4763" indent="-4763" defTabSz="454025">
              <a:spcBef>
                <a:spcPts val="600"/>
              </a:spcBef>
              <a:tabLst>
                <a:tab pos="1825625" algn="l"/>
              </a:tabLst>
            </a:pPr>
            <a:endParaRPr lang="en-US" sz="2400" b="1" dirty="0" smtClean="0">
              <a:latin typeface="Arial Narrow"/>
              <a:cs typeface="Arial Narrow"/>
            </a:endParaRPr>
          </a:p>
          <a:p>
            <a:pPr marL="4763" indent="-4763" defTabSz="454025">
              <a:spcBef>
                <a:spcPts val="600"/>
              </a:spcBef>
              <a:tabLst>
                <a:tab pos="1825625" algn="l"/>
              </a:tabLst>
            </a:pPr>
            <a:r>
              <a:rPr lang="en-US" sz="2400" b="1" dirty="0" smtClean="0">
                <a:latin typeface="Arial Narrow"/>
                <a:cs typeface="Arial Narrow"/>
              </a:rPr>
              <a:t>Strategic Options</a:t>
            </a:r>
          </a:p>
          <a:p>
            <a:pPr marL="455613" indent="-223838" defTabSz="454025">
              <a:spcBef>
                <a:spcPts val="1200"/>
              </a:spcBef>
              <a:tabLst>
                <a:tab pos="1825625" algn="l"/>
              </a:tabLst>
            </a:pPr>
            <a:r>
              <a:rPr lang="en-US" sz="2000" b="1" dirty="0" smtClean="0">
                <a:latin typeface="Arial Narrow"/>
                <a:cs typeface="Arial Narrow"/>
              </a:rPr>
              <a:t>•	Seek market leadership</a:t>
            </a:r>
          </a:p>
          <a:p>
            <a:pPr marL="693738" indent="-223838" defTabSz="454025">
              <a:spcBef>
                <a:spcPts val="600"/>
              </a:spcBef>
              <a:tabLst>
                <a:tab pos="1825625" algn="l"/>
              </a:tabLst>
            </a:pPr>
            <a:r>
              <a:rPr lang="en-US" b="1" dirty="0" smtClean="0">
                <a:latin typeface="Arial Narrow"/>
                <a:cs typeface="Arial Narrow"/>
              </a:rPr>
              <a:t>•	imitation</a:t>
            </a:r>
          </a:p>
          <a:p>
            <a:pPr marL="693738" indent="-223838" defTabSz="454025">
              <a:spcBef>
                <a:spcPts val="600"/>
              </a:spcBef>
              <a:tabLst>
                <a:tab pos="1825625" algn="l"/>
              </a:tabLst>
            </a:pPr>
            <a:r>
              <a:rPr lang="en-US" b="1" dirty="0" smtClean="0">
                <a:latin typeface="Arial Narrow"/>
                <a:cs typeface="Arial Narrow"/>
              </a:rPr>
              <a:t>•	leapfrog</a:t>
            </a:r>
          </a:p>
          <a:p>
            <a:pPr marL="455613" indent="-223838" defTabSz="454025">
              <a:spcBef>
                <a:spcPts val="1200"/>
              </a:spcBef>
              <a:tabLst>
                <a:tab pos="1825625" algn="l"/>
              </a:tabLst>
            </a:pPr>
            <a:r>
              <a:rPr lang="en-US" sz="2000" b="1" dirty="0" smtClean="0">
                <a:latin typeface="Arial Narrow"/>
                <a:cs typeface="Arial Narrow"/>
              </a:rPr>
              <a:t>•	Settle for second place</a:t>
            </a:r>
          </a:p>
          <a:p>
            <a:pPr marL="455613" indent="-223838" defTabSz="454025">
              <a:spcBef>
                <a:spcPts val="1200"/>
              </a:spcBef>
              <a:tabLst>
                <a:tab pos="1825625" algn="l"/>
              </a:tabLst>
            </a:pPr>
            <a:r>
              <a:rPr lang="en-US" sz="2000" b="1" dirty="0" smtClean="0">
                <a:latin typeface="Arial Narrow"/>
                <a:cs typeface="Arial Narrow"/>
              </a:rPr>
              <a:t>•	Focus on a market </a:t>
            </a:r>
            <a:r>
              <a:rPr lang="en-US" sz="2000" b="1" dirty="0" err="1" smtClean="0">
                <a:latin typeface="Arial Narrow"/>
                <a:cs typeface="Arial Narrow"/>
              </a:rPr>
              <a:t>segment(s</a:t>
            </a:r>
            <a:r>
              <a:rPr lang="en-US" sz="2000" b="1" dirty="0" smtClean="0">
                <a:latin typeface="Arial Narrow"/>
                <a:cs typeface="Arial Narrow"/>
              </a:rPr>
              <a:t>)</a:t>
            </a:r>
          </a:p>
          <a:p>
            <a:pPr marL="455613" indent="-223838" defTabSz="454025">
              <a:spcBef>
                <a:spcPts val="1200"/>
              </a:spcBef>
              <a:tabLst>
                <a:tab pos="1825625" algn="l"/>
              </a:tabLst>
            </a:pPr>
            <a:r>
              <a:rPr lang="en-US" sz="2000" b="1" dirty="0" smtClean="0">
                <a:latin typeface="Arial Narrow"/>
                <a:cs typeface="Arial Narrow"/>
              </a:rPr>
              <a:t>•	Exit the market</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9" name="TextBox 8"/>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Managing through the Life Cycle</a:t>
            </a:r>
            <a:endParaRPr lang="en-US" sz="2800" dirty="0">
              <a:solidFill>
                <a:schemeClr val="bg1"/>
              </a:solidFill>
              <a:latin typeface="Arial Narrow"/>
              <a:cs typeface="Arial Narrow"/>
            </a:endParaRPr>
          </a:p>
        </p:txBody>
      </p:sp>
      <p:sp>
        <p:nvSpPr>
          <p:cNvPr id="7" name="TextBox 6"/>
          <p:cNvSpPr txBox="1"/>
          <p:nvPr/>
        </p:nvSpPr>
        <p:spPr>
          <a:xfrm>
            <a:off x="938696" y="1600200"/>
            <a:ext cx="7971784" cy="4078040"/>
          </a:xfrm>
          <a:prstGeom prst="rect">
            <a:avLst/>
          </a:prstGeom>
          <a:noFill/>
        </p:spPr>
        <p:txBody>
          <a:bodyPr wrap="square" lIns="0" tIns="0" rIns="0" bIns="0" rtlCol="0">
            <a:spAutoFit/>
          </a:bodyPr>
          <a:lstStyle/>
          <a:p>
            <a:r>
              <a:rPr lang="en-US" sz="3000" b="1" dirty="0" smtClean="0">
                <a:latin typeface="Arial Narrow"/>
                <a:cs typeface="Arial Narrow"/>
              </a:rPr>
              <a:t>Session Roadmap</a:t>
            </a:r>
          </a:p>
          <a:p>
            <a:pPr marL="682625" indent="-223838" defTabSz="454025">
              <a:spcBef>
                <a:spcPts val="1200"/>
              </a:spcBef>
              <a:tabLst>
                <a:tab pos="1825625" algn="l"/>
              </a:tabLst>
            </a:pPr>
            <a:r>
              <a:rPr lang="en-US" sz="2000" dirty="0" smtClean="0">
                <a:latin typeface="Arial Narrow"/>
                <a:cs typeface="Arial Narrow"/>
              </a:rPr>
              <a:t>•	Underlying rationale: </a:t>
            </a:r>
            <a:r>
              <a:rPr lang="en-US" sz="2000" i="1" dirty="0" smtClean="0">
                <a:latin typeface="Arial Narrow"/>
                <a:cs typeface="Arial Narrow"/>
              </a:rPr>
              <a:t>preemption</a:t>
            </a:r>
            <a:endParaRPr lang="en-US" sz="2000" dirty="0" smtClean="0">
              <a:latin typeface="Arial Narrow"/>
              <a:cs typeface="Arial Narrow"/>
            </a:endParaRPr>
          </a:p>
          <a:p>
            <a:pPr marL="682625" indent="-223838" defTabSz="454025">
              <a:spcBef>
                <a:spcPts val="1200"/>
              </a:spcBef>
              <a:tabLst>
                <a:tab pos="1825625" algn="l"/>
              </a:tabLst>
            </a:pPr>
            <a:r>
              <a:rPr lang="en-US" sz="2000" dirty="0" smtClean="0">
                <a:latin typeface="Arial Narrow"/>
                <a:cs typeface="Arial Narrow"/>
              </a:rPr>
              <a:t>•	Product life cycles are shortening</a:t>
            </a:r>
          </a:p>
          <a:p>
            <a:pPr marL="682625" indent="-223838" defTabSz="454025">
              <a:spcBef>
                <a:spcPts val="1200"/>
              </a:spcBef>
              <a:tabLst>
                <a:tab pos="1825625" algn="l"/>
              </a:tabLst>
            </a:pPr>
            <a:r>
              <a:rPr lang="en-US" sz="2000" dirty="0" smtClean="0">
                <a:latin typeface="Arial Narrow"/>
                <a:cs typeface="Arial Narrow"/>
              </a:rPr>
              <a:t>•	Life cycle scenarios</a:t>
            </a:r>
          </a:p>
          <a:p>
            <a:pPr marL="914400" indent="-223838" defTabSz="454025">
              <a:spcBef>
                <a:spcPts val="600"/>
              </a:spcBef>
              <a:tabLst>
                <a:tab pos="1825625" algn="l"/>
              </a:tabLst>
            </a:pPr>
            <a:r>
              <a:rPr lang="en-US" dirty="0" smtClean="0">
                <a:latin typeface="Arial Narrow"/>
                <a:cs typeface="Arial Narrow"/>
              </a:rPr>
              <a:t>•	Life cycle scenario 1: </a:t>
            </a:r>
            <a:r>
              <a:rPr lang="en-US" i="1" dirty="0" smtClean="0">
                <a:latin typeface="Arial Narrow"/>
                <a:cs typeface="Arial Narrow"/>
              </a:rPr>
              <a:t>Pioneers</a:t>
            </a:r>
            <a:endParaRPr lang="en-US" dirty="0" smtClean="0">
              <a:latin typeface="Arial Narrow"/>
              <a:cs typeface="Arial Narrow"/>
            </a:endParaRPr>
          </a:p>
          <a:p>
            <a:pPr marL="914400" indent="-223838" defTabSz="454025">
              <a:spcBef>
                <a:spcPts val="600"/>
              </a:spcBef>
              <a:tabLst>
                <a:tab pos="1825625" algn="l"/>
              </a:tabLst>
            </a:pPr>
            <a:r>
              <a:rPr lang="en-US" dirty="0" smtClean="0">
                <a:latin typeface="Arial Narrow"/>
                <a:cs typeface="Arial Narrow"/>
              </a:rPr>
              <a:t>•	Life cycle scenarios 2 and 3: </a:t>
            </a:r>
            <a:r>
              <a:rPr lang="en-US" i="1" dirty="0" smtClean="0">
                <a:latin typeface="Arial Narrow"/>
                <a:cs typeface="Arial Narrow"/>
              </a:rPr>
              <a:t>Early Growth</a:t>
            </a:r>
            <a:endParaRPr lang="en-US" dirty="0" smtClean="0">
              <a:latin typeface="Arial Narrow"/>
              <a:cs typeface="Arial Narrow"/>
            </a:endParaRPr>
          </a:p>
          <a:p>
            <a:pPr marL="914400" indent="-223838" defTabSz="454025">
              <a:spcBef>
                <a:spcPts val="600"/>
              </a:spcBef>
              <a:tabLst>
                <a:tab pos="1825625" algn="l"/>
              </a:tabLst>
            </a:pPr>
            <a:r>
              <a:rPr lang="en-US" b="1" dirty="0" smtClean="0">
                <a:latin typeface="Arial Narrow"/>
                <a:cs typeface="Arial Narrow"/>
              </a:rPr>
              <a:t>•	Life cycle scenario 4: </a:t>
            </a:r>
            <a:r>
              <a:rPr lang="en-US" b="1" i="1" dirty="0" smtClean="0">
                <a:latin typeface="Arial Narrow"/>
                <a:cs typeface="Arial Narrow"/>
              </a:rPr>
              <a:t>Late Growth</a:t>
            </a:r>
            <a:endParaRPr lang="en-US" b="1" dirty="0" smtClean="0">
              <a:latin typeface="Arial Narrow"/>
              <a:cs typeface="Arial Narrow"/>
            </a:endParaRPr>
          </a:p>
          <a:p>
            <a:pPr marL="914400" indent="-223838" defTabSz="454025">
              <a:spcBef>
                <a:spcPts val="600"/>
              </a:spcBef>
              <a:tabLst>
                <a:tab pos="1825625" algn="l"/>
              </a:tabLst>
            </a:pPr>
            <a:r>
              <a:rPr lang="en-US" dirty="0" smtClean="0">
                <a:latin typeface="Arial Narrow"/>
                <a:cs typeface="Arial Narrow"/>
              </a:rPr>
              <a:t>•	Life cycle scenarios 5, 6, 7, and 8: </a:t>
            </a:r>
            <a:r>
              <a:rPr lang="en-US" i="1" dirty="0" smtClean="0">
                <a:latin typeface="Arial Narrow"/>
                <a:cs typeface="Arial Narrow"/>
              </a:rPr>
              <a:t>Maturity</a:t>
            </a:r>
            <a:endParaRPr lang="en-US" dirty="0" smtClean="0">
              <a:latin typeface="Arial Narrow"/>
              <a:cs typeface="Arial Narrow"/>
            </a:endParaRPr>
          </a:p>
          <a:p>
            <a:pPr marL="914400" indent="-223838" defTabSz="454025">
              <a:spcBef>
                <a:spcPts val="600"/>
              </a:spcBef>
              <a:tabLst>
                <a:tab pos="1825625" algn="l"/>
              </a:tabLst>
            </a:pPr>
            <a:r>
              <a:rPr lang="en-US" dirty="0" smtClean="0">
                <a:latin typeface="Arial Narrow"/>
                <a:cs typeface="Arial Narrow"/>
              </a:rPr>
              <a:t>•	Life cycle scenario 9: </a:t>
            </a:r>
            <a:r>
              <a:rPr lang="en-US" i="1" dirty="0" smtClean="0">
                <a:latin typeface="Arial Narrow"/>
                <a:cs typeface="Arial Narrow"/>
              </a:rPr>
              <a:t>Decline</a:t>
            </a:r>
            <a:endParaRPr lang="en-US" dirty="0" smtClean="0">
              <a:latin typeface="Arial Narrow"/>
              <a:cs typeface="Arial Narrow"/>
            </a:endParaRPr>
          </a:p>
          <a:p>
            <a:pPr marL="685800" indent="-227013" defTabSz="454025">
              <a:spcBef>
                <a:spcPts val="1200"/>
              </a:spcBef>
              <a:tabLst>
                <a:tab pos="1825625" algn="l"/>
              </a:tabLst>
            </a:pPr>
            <a:r>
              <a:rPr lang="en-US" sz="2000" dirty="0" smtClean="0">
                <a:latin typeface="Arial Narrow"/>
                <a:cs typeface="Arial Narrow"/>
              </a:rPr>
              <a:t>•	Life cycle scenarios: </a:t>
            </a:r>
            <a:r>
              <a:rPr lang="en-US" sz="2000" i="1" dirty="0" smtClean="0">
                <a:latin typeface="Arial Narrow"/>
                <a:cs typeface="Arial Narrow"/>
              </a:rPr>
              <a:t>summary</a:t>
            </a:r>
            <a:endParaRPr lang="en-US" sz="2000" dirty="0" smtClean="0">
              <a:latin typeface="Arial Narrow"/>
              <a:cs typeface="Arial Narrow"/>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8" name="TextBox 7"/>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Life Cycle Scenario 4: </a:t>
            </a:r>
            <a:r>
              <a:rPr lang="en-US" sz="2800" i="1" dirty="0" smtClean="0">
                <a:solidFill>
                  <a:schemeClr val="bg1"/>
                </a:solidFill>
                <a:latin typeface="Arial Narrow"/>
                <a:cs typeface="Arial Narrow"/>
              </a:rPr>
              <a:t>Late Growth</a:t>
            </a:r>
            <a:endParaRPr lang="en-US" sz="2800" dirty="0">
              <a:solidFill>
                <a:schemeClr val="bg1"/>
              </a:solidFill>
              <a:latin typeface="Arial Narrow"/>
              <a:cs typeface="Arial Narrow"/>
            </a:endParaRPr>
          </a:p>
        </p:txBody>
      </p:sp>
      <p:pic>
        <p:nvPicPr>
          <p:cNvPr id="19" name="Picture 18" descr="scenario 4.eps"/>
          <p:cNvPicPr>
            <a:picLocks noChangeAspect="1"/>
          </p:cNvPicPr>
          <p:nvPr/>
        </p:nvPicPr>
        <p:blipFill>
          <a:blip r:embed="rId2"/>
          <a:stretch>
            <a:fillRect/>
          </a:stretch>
        </p:blipFill>
        <p:spPr>
          <a:xfrm>
            <a:off x="1298448" y="1831152"/>
            <a:ext cx="6553200" cy="43815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6" name="TextBox 5"/>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Life Cycle Scenario 4: </a:t>
            </a:r>
            <a:r>
              <a:rPr lang="en-US" sz="2800" i="1" dirty="0" smtClean="0">
                <a:solidFill>
                  <a:schemeClr val="bg1"/>
                </a:solidFill>
                <a:latin typeface="Arial Narrow"/>
                <a:cs typeface="Arial Narrow"/>
              </a:rPr>
              <a:t>Late Growth</a:t>
            </a:r>
            <a:endParaRPr lang="en-US" sz="2800" dirty="0">
              <a:solidFill>
                <a:schemeClr val="bg1"/>
              </a:solidFill>
              <a:latin typeface="Arial Narrow"/>
              <a:cs typeface="Arial Narrow"/>
            </a:endParaRPr>
          </a:p>
        </p:txBody>
      </p:sp>
      <p:sp>
        <p:nvSpPr>
          <p:cNvPr id="15" name="TextBox 14"/>
          <p:cNvSpPr txBox="1"/>
          <p:nvPr/>
        </p:nvSpPr>
        <p:spPr>
          <a:xfrm>
            <a:off x="938696" y="1600200"/>
            <a:ext cx="7327900" cy="3416320"/>
          </a:xfrm>
          <a:prstGeom prst="rect">
            <a:avLst/>
          </a:prstGeom>
          <a:noFill/>
        </p:spPr>
        <p:txBody>
          <a:bodyPr wrap="square" lIns="0" tIns="0" rIns="0" bIns="0" rtlCol="0">
            <a:spAutoFit/>
          </a:bodyPr>
          <a:lstStyle/>
          <a:p>
            <a:pPr marL="4763" indent="-4763" defTabSz="454025">
              <a:spcBef>
                <a:spcPts val="600"/>
              </a:spcBef>
              <a:tabLst>
                <a:tab pos="1825625" algn="l"/>
              </a:tabLst>
            </a:pPr>
            <a:r>
              <a:rPr lang="en-US" sz="2400" b="1" dirty="0" smtClean="0">
                <a:latin typeface="Arial Narrow"/>
                <a:cs typeface="Arial Narrow"/>
              </a:rPr>
              <a:t>Late Growth </a:t>
            </a:r>
            <a:r>
              <a:rPr lang="en-US" b="1" dirty="0" smtClean="0">
                <a:latin typeface="Arial Narrow"/>
                <a:cs typeface="Arial Narrow"/>
              </a:rPr>
              <a:t>– </a:t>
            </a:r>
            <a:r>
              <a:rPr lang="en-US" sz="2000" b="1" dirty="0" smtClean="0">
                <a:latin typeface="Arial Narrow"/>
                <a:cs typeface="Arial Narrow"/>
              </a:rPr>
              <a:t>minimal benefit from early leadership; segmentation is key</a:t>
            </a:r>
          </a:p>
          <a:p>
            <a:pPr marL="4763" indent="-4763" defTabSz="454025">
              <a:spcBef>
                <a:spcPts val="600"/>
              </a:spcBef>
              <a:tabLst>
                <a:tab pos="1825625" algn="l"/>
              </a:tabLst>
            </a:pPr>
            <a:endParaRPr lang="en-US" sz="2400" b="1" dirty="0" smtClean="0">
              <a:latin typeface="Arial Narrow"/>
              <a:cs typeface="Arial Narrow"/>
            </a:endParaRPr>
          </a:p>
          <a:p>
            <a:pPr marL="4763" indent="-4763" defTabSz="454025">
              <a:spcBef>
                <a:spcPts val="600"/>
              </a:spcBef>
              <a:tabLst>
                <a:tab pos="1825625" algn="l"/>
              </a:tabLst>
            </a:pPr>
            <a:r>
              <a:rPr lang="en-US" sz="2400" b="1" dirty="0" smtClean="0">
                <a:latin typeface="Arial Narrow"/>
                <a:cs typeface="Arial Narrow"/>
              </a:rPr>
              <a:t>Key Issues</a:t>
            </a:r>
          </a:p>
          <a:p>
            <a:pPr marL="455613" indent="-223838" defTabSz="454025">
              <a:spcBef>
                <a:spcPts val="1200"/>
              </a:spcBef>
              <a:tabLst>
                <a:tab pos="1825625" algn="l"/>
              </a:tabLst>
            </a:pPr>
            <a:r>
              <a:rPr lang="en-US" sz="2000" b="1" dirty="0" smtClean="0">
                <a:latin typeface="Arial Narrow"/>
                <a:cs typeface="Arial Narrow"/>
              </a:rPr>
              <a:t>•	How can we segment the market?</a:t>
            </a:r>
          </a:p>
          <a:p>
            <a:pPr marL="455613" indent="-223838" defTabSz="454025">
              <a:spcBef>
                <a:spcPts val="1200"/>
              </a:spcBef>
              <a:tabLst>
                <a:tab pos="1825625" algn="l"/>
              </a:tabLst>
            </a:pPr>
            <a:r>
              <a:rPr lang="en-US" sz="2000" b="1" dirty="0" smtClean="0">
                <a:latin typeface="Arial Narrow"/>
                <a:cs typeface="Arial Narrow"/>
              </a:rPr>
              <a:t>•	How many segments can we identify?</a:t>
            </a:r>
          </a:p>
          <a:p>
            <a:pPr marL="455613" indent="-223838" defTabSz="454025">
              <a:spcBef>
                <a:spcPts val="1200"/>
              </a:spcBef>
              <a:tabLst>
                <a:tab pos="1825625" algn="l"/>
              </a:tabLst>
            </a:pPr>
            <a:r>
              <a:rPr lang="en-US" sz="2000" b="1" dirty="0" smtClean="0">
                <a:latin typeface="Arial Narrow"/>
                <a:cs typeface="Arial Narrow"/>
              </a:rPr>
              <a:t>•	How many segments shall we target?</a:t>
            </a:r>
          </a:p>
          <a:p>
            <a:pPr marL="455613" indent="-223838" defTabSz="454025">
              <a:spcBef>
                <a:spcPts val="1200"/>
              </a:spcBef>
              <a:tabLst>
                <a:tab pos="1825625" algn="l"/>
              </a:tabLst>
            </a:pPr>
            <a:r>
              <a:rPr lang="en-US" sz="2000" b="1" dirty="0" smtClean="0">
                <a:latin typeface="Arial Narrow"/>
                <a:cs typeface="Arial Narrow"/>
              </a:rPr>
              <a:t>•	Which segments shall we target?</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7" name="TextBox 6"/>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Managing through the Life Cycle</a:t>
            </a:r>
            <a:endParaRPr lang="en-US" sz="2800" dirty="0">
              <a:solidFill>
                <a:schemeClr val="bg1"/>
              </a:solidFill>
              <a:latin typeface="Arial Narrow"/>
              <a:cs typeface="Arial Narrow"/>
            </a:endParaRPr>
          </a:p>
        </p:txBody>
      </p:sp>
      <p:sp>
        <p:nvSpPr>
          <p:cNvPr id="10" name="TextBox 9"/>
          <p:cNvSpPr txBox="1"/>
          <p:nvPr/>
        </p:nvSpPr>
        <p:spPr>
          <a:xfrm>
            <a:off x="938696" y="1600200"/>
            <a:ext cx="7971784" cy="4078040"/>
          </a:xfrm>
          <a:prstGeom prst="rect">
            <a:avLst/>
          </a:prstGeom>
          <a:noFill/>
        </p:spPr>
        <p:txBody>
          <a:bodyPr wrap="square" lIns="0" tIns="0" rIns="0" bIns="0" rtlCol="0">
            <a:spAutoFit/>
          </a:bodyPr>
          <a:lstStyle/>
          <a:p>
            <a:r>
              <a:rPr lang="en-US" sz="3000" b="1" dirty="0" smtClean="0">
                <a:latin typeface="Arial Narrow"/>
                <a:cs typeface="Arial Narrow"/>
              </a:rPr>
              <a:t>Session Roadmap</a:t>
            </a:r>
          </a:p>
          <a:p>
            <a:pPr marL="682625" indent="-223838" defTabSz="454025">
              <a:spcBef>
                <a:spcPts val="1200"/>
              </a:spcBef>
              <a:tabLst>
                <a:tab pos="1825625" algn="l"/>
              </a:tabLst>
            </a:pPr>
            <a:r>
              <a:rPr lang="en-US" sz="2000" dirty="0" smtClean="0">
                <a:latin typeface="Arial Narrow"/>
                <a:cs typeface="Arial Narrow"/>
              </a:rPr>
              <a:t>•	Underlying rationale: </a:t>
            </a:r>
            <a:r>
              <a:rPr lang="en-US" sz="2000" i="1" dirty="0" smtClean="0">
                <a:latin typeface="Arial Narrow"/>
                <a:cs typeface="Arial Narrow"/>
              </a:rPr>
              <a:t>preemption</a:t>
            </a:r>
            <a:endParaRPr lang="en-US" sz="2000" dirty="0" smtClean="0">
              <a:latin typeface="Arial Narrow"/>
              <a:cs typeface="Arial Narrow"/>
            </a:endParaRPr>
          </a:p>
          <a:p>
            <a:pPr marL="682625" indent="-223838" defTabSz="454025">
              <a:spcBef>
                <a:spcPts val="1200"/>
              </a:spcBef>
              <a:tabLst>
                <a:tab pos="1825625" algn="l"/>
              </a:tabLst>
            </a:pPr>
            <a:r>
              <a:rPr lang="en-US" sz="2000" dirty="0" smtClean="0">
                <a:latin typeface="Arial Narrow"/>
                <a:cs typeface="Arial Narrow"/>
              </a:rPr>
              <a:t>•	Product life cycles are shortening</a:t>
            </a:r>
          </a:p>
          <a:p>
            <a:pPr marL="682625" indent="-223838" defTabSz="454025">
              <a:spcBef>
                <a:spcPts val="1200"/>
              </a:spcBef>
              <a:tabLst>
                <a:tab pos="1825625" algn="l"/>
              </a:tabLst>
            </a:pPr>
            <a:r>
              <a:rPr lang="en-US" sz="2000" dirty="0" smtClean="0">
                <a:latin typeface="Arial Narrow"/>
                <a:cs typeface="Arial Narrow"/>
              </a:rPr>
              <a:t>•	Life cycle scenarios</a:t>
            </a:r>
          </a:p>
          <a:p>
            <a:pPr marL="914400" indent="-223838" defTabSz="454025">
              <a:spcBef>
                <a:spcPts val="600"/>
              </a:spcBef>
              <a:tabLst>
                <a:tab pos="1825625" algn="l"/>
              </a:tabLst>
            </a:pPr>
            <a:r>
              <a:rPr lang="en-US" dirty="0" smtClean="0">
                <a:latin typeface="Arial Narrow"/>
                <a:cs typeface="Arial Narrow"/>
              </a:rPr>
              <a:t>•	Life cycle scenario 1: </a:t>
            </a:r>
            <a:r>
              <a:rPr lang="en-US" i="1" dirty="0" smtClean="0">
                <a:latin typeface="Arial Narrow"/>
                <a:cs typeface="Arial Narrow"/>
              </a:rPr>
              <a:t>Pioneers</a:t>
            </a:r>
            <a:endParaRPr lang="en-US" dirty="0" smtClean="0">
              <a:latin typeface="Arial Narrow"/>
              <a:cs typeface="Arial Narrow"/>
            </a:endParaRPr>
          </a:p>
          <a:p>
            <a:pPr marL="914400" indent="-223838" defTabSz="454025">
              <a:spcBef>
                <a:spcPts val="600"/>
              </a:spcBef>
              <a:tabLst>
                <a:tab pos="1825625" algn="l"/>
              </a:tabLst>
            </a:pPr>
            <a:r>
              <a:rPr lang="en-US" dirty="0" smtClean="0">
                <a:latin typeface="Arial Narrow"/>
                <a:cs typeface="Arial Narrow"/>
              </a:rPr>
              <a:t>•	Life cycle scenarios 2 and 3: </a:t>
            </a:r>
            <a:r>
              <a:rPr lang="en-US" i="1" dirty="0" smtClean="0">
                <a:latin typeface="Arial Narrow"/>
                <a:cs typeface="Arial Narrow"/>
              </a:rPr>
              <a:t>Early Growth</a:t>
            </a:r>
            <a:endParaRPr lang="en-US" dirty="0" smtClean="0">
              <a:latin typeface="Arial Narrow"/>
              <a:cs typeface="Arial Narrow"/>
            </a:endParaRPr>
          </a:p>
          <a:p>
            <a:pPr marL="914400" indent="-223838" defTabSz="454025">
              <a:spcBef>
                <a:spcPts val="600"/>
              </a:spcBef>
              <a:tabLst>
                <a:tab pos="1825625" algn="l"/>
              </a:tabLst>
            </a:pPr>
            <a:r>
              <a:rPr lang="en-US" dirty="0" smtClean="0">
                <a:latin typeface="Arial Narrow"/>
                <a:cs typeface="Arial Narrow"/>
              </a:rPr>
              <a:t>•	Life cycle scenario 4: </a:t>
            </a:r>
            <a:r>
              <a:rPr lang="en-US" i="1" dirty="0" smtClean="0">
                <a:latin typeface="Arial Narrow"/>
                <a:cs typeface="Arial Narrow"/>
              </a:rPr>
              <a:t>Late Growth</a:t>
            </a:r>
            <a:endParaRPr lang="en-US" dirty="0" smtClean="0">
              <a:latin typeface="Arial Narrow"/>
              <a:cs typeface="Arial Narrow"/>
            </a:endParaRPr>
          </a:p>
          <a:p>
            <a:pPr marL="914400" indent="-223838" defTabSz="454025">
              <a:spcBef>
                <a:spcPts val="600"/>
              </a:spcBef>
              <a:tabLst>
                <a:tab pos="1825625" algn="l"/>
              </a:tabLst>
            </a:pPr>
            <a:r>
              <a:rPr lang="en-US" b="1" dirty="0" smtClean="0">
                <a:latin typeface="Arial Narrow"/>
                <a:cs typeface="Arial Narrow"/>
              </a:rPr>
              <a:t>•	Life cycle scenarios 5, 6, 7, and 8: </a:t>
            </a:r>
            <a:r>
              <a:rPr lang="en-US" b="1" i="1" dirty="0" smtClean="0">
                <a:latin typeface="Arial Narrow"/>
                <a:cs typeface="Arial Narrow"/>
              </a:rPr>
              <a:t>Maturity</a:t>
            </a:r>
            <a:endParaRPr lang="en-US" b="1" dirty="0" smtClean="0">
              <a:latin typeface="Arial Narrow"/>
              <a:cs typeface="Arial Narrow"/>
            </a:endParaRPr>
          </a:p>
          <a:p>
            <a:pPr marL="914400" indent="-223838" defTabSz="454025">
              <a:spcBef>
                <a:spcPts val="600"/>
              </a:spcBef>
              <a:tabLst>
                <a:tab pos="1825625" algn="l"/>
              </a:tabLst>
            </a:pPr>
            <a:r>
              <a:rPr lang="en-US" dirty="0" smtClean="0">
                <a:latin typeface="Arial Narrow"/>
                <a:cs typeface="Arial Narrow"/>
              </a:rPr>
              <a:t>•	Life cycle scenario 9: </a:t>
            </a:r>
            <a:r>
              <a:rPr lang="en-US" i="1" dirty="0" smtClean="0">
                <a:latin typeface="Arial Narrow"/>
                <a:cs typeface="Arial Narrow"/>
              </a:rPr>
              <a:t>Decline</a:t>
            </a:r>
            <a:endParaRPr lang="en-US" dirty="0" smtClean="0">
              <a:latin typeface="Arial Narrow"/>
              <a:cs typeface="Arial Narrow"/>
            </a:endParaRPr>
          </a:p>
          <a:p>
            <a:pPr marL="685800" indent="-227013" defTabSz="454025">
              <a:spcBef>
                <a:spcPts val="1200"/>
              </a:spcBef>
              <a:tabLst>
                <a:tab pos="1825625" algn="l"/>
              </a:tabLst>
            </a:pPr>
            <a:r>
              <a:rPr lang="en-US" sz="2000" dirty="0" smtClean="0">
                <a:latin typeface="Arial Narrow"/>
                <a:cs typeface="Arial Narrow"/>
              </a:rPr>
              <a:t>•	Life cycle scenarios: </a:t>
            </a:r>
            <a:r>
              <a:rPr lang="en-US" sz="2000" i="1" dirty="0" smtClean="0">
                <a:latin typeface="Arial Narrow"/>
                <a:cs typeface="Arial Narrow"/>
              </a:rPr>
              <a:t>summary</a:t>
            </a:r>
            <a:endParaRPr lang="en-US" sz="2000" dirty="0" smtClean="0">
              <a:latin typeface="Arial Narrow"/>
              <a:cs typeface="Arial Narrow"/>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8" name="TextBox 7"/>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Life Cycle Scenarios 5, 6, 7, and 8: </a:t>
            </a:r>
            <a:r>
              <a:rPr lang="en-US" sz="2800" i="1" dirty="0" smtClean="0">
                <a:solidFill>
                  <a:schemeClr val="bg1"/>
                </a:solidFill>
                <a:latin typeface="Arial Narrow"/>
                <a:cs typeface="Arial Narrow"/>
              </a:rPr>
              <a:t>Maturity</a:t>
            </a:r>
            <a:endParaRPr lang="en-US" sz="2800" dirty="0">
              <a:solidFill>
                <a:schemeClr val="bg1"/>
              </a:solidFill>
              <a:latin typeface="Arial Narrow"/>
              <a:cs typeface="Arial Narrow"/>
            </a:endParaRPr>
          </a:p>
        </p:txBody>
      </p:sp>
      <p:pic>
        <p:nvPicPr>
          <p:cNvPr id="23" name="Picture 22" descr="scenario 5,6,7,8.eps"/>
          <p:cNvPicPr>
            <a:picLocks noChangeAspect="1"/>
          </p:cNvPicPr>
          <p:nvPr/>
        </p:nvPicPr>
        <p:blipFill>
          <a:blip r:embed="rId2"/>
          <a:stretch>
            <a:fillRect/>
          </a:stretch>
        </p:blipFill>
        <p:spPr>
          <a:xfrm>
            <a:off x="1298448" y="1831152"/>
            <a:ext cx="6553200" cy="43815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6" name="TextBox 5"/>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28800" y="2057400"/>
            <a:ext cx="6881109" cy="1985159"/>
          </a:xfrm>
          <a:prstGeom prst="rect">
            <a:avLst/>
          </a:prstGeom>
          <a:noFill/>
        </p:spPr>
        <p:txBody>
          <a:bodyPr wrap="square" lIns="0" tIns="0" rIns="0" bIns="0" rtlCol="0">
            <a:spAutoFit/>
          </a:bodyPr>
          <a:lstStyle/>
          <a:p>
            <a:r>
              <a:rPr lang="en-US" cap="all" dirty="0" smtClean="0">
                <a:latin typeface="Arial Narrow"/>
                <a:cs typeface="Arial Narrow"/>
              </a:rPr>
              <a:t>Chapter 9</a:t>
            </a:r>
          </a:p>
          <a:p>
            <a:pPr rtl="0">
              <a:spcBef>
                <a:spcPts val="1800"/>
              </a:spcBef>
            </a:pPr>
            <a:r>
              <a:rPr lang="en-US" sz="4800" kern="1200" dirty="0" smtClean="0">
                <a:solidFill>
                  <a:schemeClr val="tx1"/>
                </a:solidFill>
                <a:latin typeface="Arial Narrow"/>
                <a:ea typeface="+mn-ea"/>
                <a:cs typeface="Arial Narrow"/>
              </a:rPr>
              <a:t>Managing through </a:t>
            </a:r>
            <a:br>
              <a:rPr lang="en-US" sz="4800" kern="1200" dirty="0" smtClean="0">
                <a:solidFill>
                  <a:schemeClr val="tx1"/>
                </a:solidFill>
                <a:latin typeface="Arial Narrow"/>
                <a:ea typeface="+mn-ea"/>
                <a:cs typeface="Arial Narrow"/>
              </a:rPr>
            </a:br>
            <a:r>
              <a:rPr lang="en-US" sz="4800" kern="1200" dirty="0" smtClean="0">
                <a:solidFill>
                  <a:schemeClr val="tx1"/>
                </a:solidFill>
                <a:latin typeface="Arial Narrow"/>
                <a:ea typeface="+mn-ea"/>
                <a:cs typeface="Arial Narrow"/>
              </a:rPr>
              <a:t>the Lif</a:t>
            </a:r>
            <a:r>
              <a:rPr lang="en-US" sz="4800" dirty="0" smtClean="0">
                <a:latin typeface="Arial Narrow"/>
                <a:cs typeface="Arial Narrow"/>
              </a:rPr>
              <a:t>e Cycle</a:t>
            </a:r>
            <a:endParaRPr lang="en-US" sz="4800" kern="1200" dirty="0" smtClean="0">
              <a:solidFill>
                <a:schemeClr val="tx1"/>
              </a:solidFill>
              <a:latin typeface="Arial Narrow"/>
              <a:ea typeface="+mn-ea"/>
              <a:cs typeface="Arial Narrow"/>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7" name="TextBox 6"/>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Life Cycle Scenario 5: </a:t>
            </a:r>
            <a:r>
              <a:rPr lang="en-US" sz="2800" i="1" dirty="0" smtClean="0">
                <a:solidFill>
                  <a:schemeClr val="bg1"/>
                </a:solidFill>
                <a:latin typeface="Arial Narrow"/>
                <a:cs typeface="Arial Narrow"/>
              </a:rPr>
              <a:t>Maturity – But Not Really!</a:t>
            </a:r>
            <a:endParaRPr lang="en-US" sz="2800" dirty="0">
              <a:solidFill>
                <a:schemeClr val="bg1"/>
              </a:solidFill>
              <a:latin typeface="Arial Narrow"/>
              <a:cs typeface="Arial Narrow"/>
            </a:endParaRPr>
          </a:p>
        </p:txBody>
      </p:sp>
      <p:sp>
        <p:nvSpPr>
          <p:cNvPr id="8" name="TextBox 7"/>
          <p:cNvSpPr txBox="1"/>
          <p:nvPr/>
        </p:nvSpPr>
        <p:spPr>
          <a:xfrm>
            <a:off x="938696" y="1600200"/>
            <a:ext cx="7327900" cy="3600986"/>
          </a:xfrm>
          <a:prstGeom prst="rect">
            <a:avLst/>
          </a:prstGeom>
          <a:noFill/>
        </p:spPr>
        <p:txBody>
          <a:bodyPr wrap="square" lIns="0" tIns="0" rIns="0" bIns="0" rtlCol="0">
            <a:spAutoFit/>
          </a:bodyPr>
          <a:lstStyle/>
          <a:p>
            <a:pPr marL="4763" indent="-4763" defTabSz="454025">
              <a:spcBef>
                <a:spcPts val="600"/>
              </a:spcBef>
              <a:tabLst>
                <a:tab pos="1825625" algn="l"/>
              </a:tabLst>
            </a:pPr>
            <a:r>
              <a:rPr lang="en-US" sz="2400" b="1" dirty="0" smtClean="0">
                <a:latin typeface="Arial Narrow"/>
                <a:cs typeface="Arial Narrow"/>
              </a:rPr>
              <a:t>Maturity – </a:t>
            </a:r>
            <a:r>
              <a:rPr lang="en-US" sz="2000" b="1" dirty="0" smtClean="0">
                <a:latin typeface="Arial Narrow"/>
                <a:cs typeface="Arial Narrow"/>
              </a:rPr>
              <a:t>options for market growth?</a:t>
            </a:r>
          </a:p>
          <a:p>
            <a:pPr marL="4763" indent="-4763" defTabSz="454025">
              <a:spcBef>
                <a:spcPts val="600"/>
              </a:spcBef>
              <a:tabLst>
                <a:tab pos="1825625" algn="l"/>
              </a:tabLst>
            </a:pPr>
            <a:endParaRPr lang="en-US" sz="2400" b="1" dirty="0">
              <a:latin typeface="Arial Narrow"/>
              <a:cs typeface="Arial Narrow"/>
            </a:endParaRPr>
          </a:p>
          <a:p>
            <a:pPr marL="4763" indent="-4763" defTabSz="454025">
              <a:spcBef>
                <a:spcPts val="600"/>
              </a:spcBef>
              <a:tabLst>
                <a:tab pos="1825625" algn="l"/>
              </a:tabLst>
            </a:pPr>
            <a:r>
              <a:rPr lang="en-US" sz="2400" b="1" dirty="0" smtClean="0">
                <a:latin typeface="Arial Narrow"/>
                <a:cs typeface="Arial Narrow"/>
              </a:rPr>
              <a:t>Critical Questions</a:t>
            </a:r>
          </a:p>
          <a:p>
            <a:pPr marL="455613" indent="-223838" defTabSz="454025">
              <a:spcBef>
                <a:spcPts val="1200"/>
              </a:spcBef>
              <a:tabLst>
                <a:tab pos="1825625" algn="l"/>
              </a:tabLst>
            </a:pPr>
            <a:r>
              <a:rPr lang="en-US" sz="2000" b="1" dirty="0" smtClean="0">
                <a:latin typeface="Arial Narrow"/>
                <a:cs typeface="Arial Narrow"/>
              </a:rPr>
              <a:t>•	Are we sure the market is mature?</a:t>
            </a:r>
          </a:p>
          <a:p>
            <a:pPr marL="455613" indent="-223838" defTabSz="454025">
              <a:spcBef>
                <a:spcPts val="1200"/>
              </a:spcBef>
              <a:tabLst>
                <a:tab pos="1825625" algn="l"/>
              </a:tabLst>
            </a:pPr>
            <a:r>
              <a:rPr lang="en-US" sz="2000" b="1" dirty="0" smtClean="0">
                <a:latin typeface="Arial Narrow"/>
                <a:cs typeface="Arial Narrow"/>
              </a:rPr>
              <a:t>•	What are the possible barriers to growth?</a:t>
            </a:r>
          </a:p>
          <a:p>
            <a:pPr marL="693738" indent="-223838" defTabSz="454025">
              <a:spcBef>
                <a:spcPts val="600"/>
              </a:spcBef>
              <a:tabLst>
                <a:tab pos="1825625" algn="l"/>
              </a:tabLst>
            </a:pPr>
            <a:r>
              <a:rPr lang="en-US" b="1" dirty="0" smtClean="0">
                <a:latin typeface="Arial Narrow"/>
                <a:cs typeface="Arial Narrow"/>
              </a:rPr>
              <a:t>•	behavioral</a:t>
            </a:r>
          </a:p>
          <a:p>
            <a:pPr marL="693738" indent="-223838" defTabSz="454025">
              <a:spcBef>
                <a:spcPts val="600"/>
              </a:spcBef>
              <a:tabLst>
                <a:tab pos="1825625" algn="l"/>
              </a:tabLst>
            </a:pPr>
            <a:r>
              <a:rPr lang="en-US" b="1" dirty="0" smtClean="0">
                <a:latin typeface="Arial Narrow"/>
                <a:cs typeface="Arial Narrow"/>
              </a:rPr>
              <a:t>•	economic</a:t>
            </a:r>
          </a:p>
          <a:p>
            <a:pPr marL="693738" indent="-223838" defTabSz="454025">
              <a:spcBef>
                <a:spcPts val="600"/>
              </a:spcBef>
              <a:tabLst>
                <a:tab pos="1825625" algn="l"/>
              </a:tabLst>
            </a:pPr>
            <a:r>
              <a:rPr lang="en-US" b="1" dirty="0" smtClean="0">
                <a:latin typeface="Arial Narrow"/>
                <a:cs typeface="Arial Narrow"/>
              </a:rPr>
              <a:t>•	governmental</a:t>
            </a:r>
          </a:p>
          <a:p>
            <a:pPr marL="693738" indent="-223838" defTabSz="454025">
              <a:spcBef>
                <a:spcPts val="600"/>
              </a:spcBef>
              <a:tabLst>
                <a:tab pos="1825625" algn="l"/>
              </a:tabLst>
            </a:pPr>
            <a:r>
              <a:rPr lang="en-US" b="1" dirty="0" smtClean="0">
                <a:latin typeface="Arial Narrow"/>
                <a:cs typeface="Arial Narrow"/>
              </a:rPr>
              <a:t>•	technological</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9" name="TextBox 8"/>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Life Cycle Scenario 5: </a:t>
            </a:r>
            <a:r>
              <a:rPr lang="en-US" sz="2800" i="1" dirty="0" smtClean="0">
                <a:solidFill>
                  <a:schemeClr val="bg1"/>
                </a:solidFill>
                <a:latin typeface="Arial Narrow"/>
                <a:cs typeface="Arial Narrow"/>
              </a:rPr>
              <a:t>Maturity – But Not Really!</a:t>
            </a:r>
            <a:endParaRPr lang="en-US" sz="2800" dirty="0">
              <a:solidFill>
                <a:schemeClr val="bg1"/>
              </a:solidFill>
              <a:latin typeface="Arial Narrow"/>
              <a:cs typeface="Arial Narrow"/>
            </a:endParaRPr>
          </a:p>
        </p:txBody>
      </p:sp>
      <p:sp>
        <p:nvSpPr>
          <p:cNvPr id="19" name="TextBox 18"/>
          <p:cNvSpPr txBox="1"/>
          <p:nvPr/>
        </p:nvSpPr>
        <p:spPr>
          <a:xfrm>
            <a:off x="938696" y="1543638"/>
            <a:ext cx="7327900" cy="4724371"/>
          </a:xfrm>
          <a:prstGeom prst="rect">
            <a:avLst/>
          </a:prstGeom>
          <a:noFill/>
        </p:spPr>
        <p:txBody>
          <a:bodyPr wrap="square" lIns="0" tIns="0" rIns="0" bIns="0" rtlCol="0">
            <a:spAutoFit/>
          </a:bodyPr>
          <a:lstStyle/>
          <a:p>
            <a:pPr marL="4763" indent="-4763" defTabSz="454025">
              <a:spcBef>
                <a:spcPts val="600"/>
              </a:spcBef>
              <a:tabLst>
                <a:tab pos="1825625" algn="l"/>
              </a:tabLst>
            </a:pPr>
            <a:r>
              <a:rPr lang="en-US" sz="2400" b="1" dirty="0" smtClean="0">
                <a:latin typeface="Arial Narrow"/>
                <a:cs typeface="Arial Narrow"/>
              </a:rPr>
              <a:t>Growth Options</a:t>
            </a:r>
          </a:p>
          <a:p>
            <a:pPr marL="455613" indent="-223838" defTabSz="454025">
              <a:spcBef>
                <a:spcPts val="1200"/>
              </a:spcBef>
              <a:tabLst>
                <a:tab pos="1825625" algn="l"/>
              </a:tabLst>
            </a:pPr>
            <a:r>
              <a:rPr lang="en-US" sz="2000" b="1" dirty="0" smtClean="0">
                <a:latin typeface="Arial Narrow"/>
                <a:cs typeface="Arial Narrow"/>
              </a:rPr>
              <a:t>•	Increase product use</a:t>
            </a:r>
          </a:p>
          <a:p>
            <a:pPr marL="693738" indent="-223838" defTabSz="454025">
              <a:spcBef>
                <a:spcPts val="300"/>
              </a:spcBef>
              <a:tabLst>
                <a:tab pos="1825625" algn="l"/>
              </a:tabLst>
            </a:pPr>
            <a:r>
              <a:rPr lang="en-US" b="1" dirty="0" smtClean="0">
                <a:latin typeface="Arial Narrow"/>
                <a:cs typeface="Arial Narrow"/>
              </a:rPr>
              <a:t>•	change the model</a:t>
            </a:r>
          </a:p>
          <a:p>
            <a:pPr marL="693738" indent="-223838" defTabSz="454025">
              <a:spcBef>
                <a:spcPts val="300"/>
              </a:spcBef>
              <a:tabLst>
                <a:tab pos="1825625" algn="l"/>
              </a:tabLst>
            </a:pPr>
            <a:r>
              <a:rPr lang="en-US" b="1" dirty="0" smtClean="0">
                <a:latin typeface="Arial Narrow"/>
                <a:cs typeface="Arial Narrow"/>
              </a:rPr>
              <a:t>•	design the product to expire</a:t>
            </a:r>
          </a:p>
          <a:p>
            <a:pPr marL="693738" indent="-223838" defTabSz="454025">
              <a:spcBef>
                <a:spcPts val="300"/>
              </a:spcBef>
              <a:tabLst>
                <a:tab pos="1825625" algn="l"/>
              </a:tabLst>
            </a:pPr>
            <a:r>
              <a:rPr lang="en-US" b="1" dirty="0" smtClean="0">
                <a:latin typeface="Arial Narrow"/>
                <a:cs typeface="Arial Narrow"/>
              </a:rPr>
              <a:t>•	develop new product uses</a:t>
            </a:r>
          </a:p>
          <a:p>
            <a:pPr marL="693738" indent="-223838" defTabSz="454025">
              <a:spcBef>
                <a:spcPts val="300"/>
              </a:spcBef>
              <a:tabLst>
                <a:tab pos="1825625" algn="l"/>
              </a:tabLst>
            </a:pPr>
            <a:r>
              <a:rPr lang="en-US" b="1" dirty="0" smtClean="0">
                <a:latin typeface="Arial Narrow"/>
                <a:cs typeface="Arial Narrow"/>
              </a:rPr>
              <a:t>•	improve packaging for better ease of use</a:t>
            </a:r>
          </a:p>
          <a:p>
            <a:pPr marL="693738" indent="-223838" defTabSz="454025">
              <a:spcBef>
                <a:spcPts val="300"/>
              </a:spcBef>
              <a:tabLst>
                <a:tab pos="1825625" algn="l"/>
              </a:tabLst>
            </a:pPr>
            <a:r>
              <a:rPr lang="en-US" b="1" dirty="0" smtClean="0">
                <a:latin typeface="Arial Narrow"/>
                <a:cs typeface="Arial Narrow"/>
              </a:rPr>
              <a:t>•	increase quantity per use occasion</a:t>
            </a:r>
          </a:p>
          <a:p>
            <a:pPr marL="693738" indent="-223838" defTabSz="454025">
              <a:spcBef>
                <a:spcPts val="300"/>
              </a:spcBef>
              <a:tabLst>
                <a:tab pos="1825625" algn="l"/>
              </a:tabLst>
            </a:pPr>
            <a:r>
              <a:rPr lang="en-US" b="1" dirty="0" smtClean="0">
                <a:latin typeface="Arial Narrow"/>
                <a:cs typeface="Arial Narrow"/>
              </a:rPr>
              <a:t>•	make the product easier to use</a:t>
            </a:r>
          </a:p>
          <a:p>
            <a:pPr marL="468313" indent="-223838" defTabSz="454025">
              <a:spcBef>
                <a:spcPts val="1200"/>
              </a:spcBef>
              <a:tabLst>
                <a:tab pos="1825625" algn="l"/>
              </a:tabLst>
            </a:pPr>
            <a:r>
              <a:rPr lang="en-US" sz="2000" b="1" dirty="0" smtClean="0">
                <a:latin typeface="Arial Narrow"/>
                <a:cs typeface="Arial Narrow"/>
              </a:rPr>
              <a:t>•	Improve the product/service</a:t>
            </a:r>
          </a:p>
          <a:p>
            <a:pPr marL="468313" indent="-223838" defTabSz="454025">
              <a:spcBef>
                <a:spcPts val="600"/>
              </a:spcBef>
              <a:tabLst>
                <a:tab pos="1825625" algn="l"/>
              </a:tabLst>
            </a:pPr>
            <a:r>
              <a:rPr lang="en-US" sz="2000" b="1" dirty="0" smtClean="0">
                <a:latin typeface="Arial Narrow"/>
                <a:cs typeface="Arial Narrow"/>
              </a:rPr>
              <a:t>•	Improve physical distribution</a:t>
            </a:r>
          </a:p>
          <a:p>
            <a:pPr marL="468313" indent="-223838" defTabSz="454025">
              <a:spcBef>
                <a:spcPts val="600"/>
              </a:spcBef>
              <a:tabLst>
                <a:tab pos="1825625" algn="l"/>
              </a:tabLst>
            </a:pPr>
            <a:r>
              <a:rPr lang="en-US" sz="2000" b="1" dirty="0" smtClean="0">
                <a:latin typeface="Arial Narrow"/>
                <a:cs typeface="Arial Narrow"/>
              </a:rPr>
              <a:t>•	Reduce price</a:t>
            </a:r>
          </a:p>
          <a:p>
            <a:pPr marL="468313" indent="-223838" defTabSz="454025">
              <a:spcBef>
                <a:spcPts val="600"/>
              </a:spcBef>
              <a:tabLst>
                <a:tab pos="1825625" algn="l"/>
              </a:tabLst>
            </a:pPr>
            <a:r>
              <a:rPr lang="en-US" sz="2000" b="1" dirty="0" smtClean="0">
                <a:latin typeface="Arial Narrow"/>
                <a:cs typeface="Arial Narrow"/>
              </a:rPr>
              <a:t>•	Reposition the brand</a:t>
            </a:r>
          </a:p>
          <a:p>
            <a:pPr marL="468313" indent="-223838" defTabSz="454025">
              <a:spcBef>
                <a:spcPts val="600"/>
              </a:spcBef>
              <a:tabLst>
                <a:tab pos="1825625" algn="l"/>
              </a:tabLst>
            </a:pPr>
            <a:r>
              <a:rPr lang="en-US" sz="2000" b="1" dirty="0" smtClean="0">
                <a:latin typeface="Arial Narrow"/>
                <a:cs typeface="Arial Narrow"/>
              </a:rPr>
              <a:t>•	Enter new markets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7" name="TextBox 6"/>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Life Cycle Scenarios 5, 6, 7, and 8: </a:t>
            </a:r>
            <a:r>
              <a:rPr lang="en-US" sz="2800" i="1" dirty="0" smtClean="0">
                <a:solidFill>
                  <a:schemeClr val="bg1"/>
                </a:solidFill>
                <a:latin typeface="Arial Narrow"/>
                <a:cs typeface="Arial Narrow"/>
              </a:rPr>
              <a:t>Maturity</a:t>
            </a:r>
            <a:endParaRPr lang="en-US" sz="2800" dirty="0">
              <a:solidFill>
                <a:schemeClr val="bg1"/>
              </a:solidFill>
              <a:latin typeface="Arial Narrow"/>
              <a:cs typeface="Arial Narrow"/>
            </a:endParaRPr>
          </a:p>
        </p:txBody>
      </p:sp>
      <p:pic>
        <p:nvPicPr>
          <p:cNvPr id="18" name="Picture 17" descr="scenario 5,6,7,8.eps"/>
          <p:cNvPicPr>
            <a:picLocks noChangeAspect="1"/>
          </p:cNvPicPr>
          <p:nvPr/>
        </p:nvPicPr>
        <p:blipFill>
          <a:blip r:embed="rId2"/>
          <a:stretch>
            <a:fillRect/>
          </a:stretch>
        </p:blipFill>
        <p:spPr>
          <a:xfrm>
            <a:off x="1298448" y="1831152"/>
            <a:ext cx="6553200" cy="43815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6" name="TextBox 5"/>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3200" dirty="0" smtClean="0">
              <a:solidFill>
                <a:schemeClr val="bg1"/>
              </a:solidFill>
              <a:latin typeface="Arial Narrow"/>
              <a:cs typeface="Arial Narrow"/>
            </a:endParaRPr>
          </a:p>
          <a:p>
            <a:pPr algn="r"/>
            <a:r>
              <a:rPr lang="en-US" sz="2400" dirty="0" smtClean="0">
                <a:solidFill>
                  <a:schemeClr val="bg1"/>
                </a:solidFill>
                <a:latin typeface="Arial Narrow"/>
                <a:cs typeface="Arial Narrow"/>
              </a:rPr>
              <a:t>Life Cycle Scenario 6: </a:t>
            </a:r>
            <a:r>
              <a:rPr lang="en-US" sz="2400" i="1" dirty="0" smtClean="0">
                <a:solidFill>
                  <a:schemeClr val="bg1"/>
                </a:solidFill>
                <a:latin typeface="Arial Narrow"/>
                <a:cs typeface="Arial Narrow"/>
              </a:rPr>
              <a:t>Maturity – Concentrated Market Leaders</a:t>
            </a:r>
            <a:endParaRPr lang="en-US" sz="2400" dirty="0">
              <a:solidFill>
                <a:schemeClr val="bg1"/>
              </a:solidFill>
              <a:latin typeface="Arial Narrow"/>
              <a:cs typeface="Arial Narrow"/>
            </a:endParaRPr>
          </a:p>
        </p:txBody>
      </p:sp>
      <p:sp>
        <p:nvSpPr>
          <p:cNvPr id="8" name="TextBox 7"/>
          <p:cNvSpPr txBox="1"/>
          <p:nvPr/>
        </p:nvSpPr>
        <p:spPr>
          <a:xfrm>
            <a:off x="938696" y="1600200"/>
            <a:ext cx="7327900" cy="2154436"/>
          </a:xfrm>
          <a:prstGeom prst="rect">
            <a:avLst/>
          </a:prstGeom>
          <a:noFill/>
        </p:spPr>
        <p:txBody>
          <a:bodyPr wrap="square" lIns="0" tIns="0" rIns="0" bIns="0" rtlCol="0">
            <a:spAutoFit/>
          </a:bodyPr>
          <a:lstStyle/>
          <a:p>
            <a:pPr marL="4763" indent="-4763" defTabSz="454025">
              <a:spcBef>
                <a:spcPts val="600"/>
              </a:spcBef>
              <a:tabLst>
                <a:tab pos="1825625" algn="l"/>
              </a:tabLst>
            </a:pPr>
            <a:r>
              <a:rPr lang="en-US" sz="2400" b="1" dirty="0" smtClean="0">
                <a:latin typeface="Arial Narrow"/>
                <a:cs typeface="Arial Narrow"/>
              </a:rPr>
              <a:t>Maturity – </a:t>
            </a:r>
            <a:r>
              <a:rPr lang="en-US" sz="2000" b="1" dirty="0" smtClean="0">
                <a:latin typeface="Arial Narrow"/>
                <a:cs typeface="Arial Narrow"/>
              </a:rPr>
              <a:t>GNP growth; leader among few competitors</a:t>
            </a:r>
          </a:p>
          <a:p>
            <a:pPr marL="4763" indent="-4763" defTabSz="454025">
              <a:spcBef>
                <a:spcPts val="600"/>
              </a:spcBef>
              <a:tabLst>
                <a:tab pos="1825625" algn="l"/>
              </a:tabLst>
            </a:pPr>
            <a:endParaRPr lang="en-US" sz="2400" b="1" dirty="0" smtClean="0">
              <a:latin typeface="Arial Narrow"/>
              <a:cs typeface="Arial Narrow"/>
            </a:endParaRPr>
          </a:p>
          <a:p>
            <a:pPr marL="4763" indent="-4763" defTabSz="454025">
              <a:spcBef>
                <a:spcPts val="600"/>
              </a:spcBef>
              <a:tabLst>
                <a:tab pos="1825625" algn="l"/>
              </a:tabLst>
            </a:pPr>
            <a:r>
              <a:rPr lang="en-US" sz="2400" b="1" dirty="0" smtClean="0">
                <a:latin typeface="Arial Narrow"/>
                <a:cs typeface="Arial Narrow"/>
              </a:rPr>
              <a:t>Strategic Options</a:t>
            </a:r>
          </a:p>
          <a:p>
            <a:pPr marL="455613" indent="-223838" defTabSz="454025">
              <a:spcBef>
                <a:spcPts val="1200"/>
              </a:spcBef>
              <a:tabLst>
                <a:tab pos="1825625" algn="l"/>
              </a:tabLst>
            </a:pPr>
            <a:r>
              <a:rPr lang="en-US" sz="2000" b="1" dirty="0" smtClean="0">
                <a:latin typeface="Arial Narrow"/>
                <a:cs typeface="Arial Narrow"/>
              </a:rPr>
              <a:t>•	Maintain leadership over the long run</a:t>
            </a:r>
          </a:p>
          <a:p>
            <a:pPr marL="468313" indent="-223838" defTabSz="454025">
              <a:spcBef>
                <a:spcPts val="1200"/>
              </a:spcBef>
              <a:tabLst>
                <a:tab pos="1825625" algn="l"/>
              </a:tabLst>
            </a:pPr>
            <a:r>
              <a:rPr lang="en-US" dirty="0" smtClean="0">
                <a:latin typeface="Arial Narrow"/>
                <a:cs typeface="Arial Narrow"/>
              </a:rPr>
              <a:t>•	Harvest</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9" name="TextBox 8"/>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3200" dirty="0" smtClean="0">
              <a:solidFill>
                <a:schemeClr val="bg1"/>
              </a:solidFill>
              <a:latin typeface="Arial Narrow"/>
              <a:cs typeface="Arial Narrow"/>
            </a:endParaRPr>
          </a:p>
          <a:p>
            <a:pPr algn="r"/>
            <a:r>
              <a:rPr lang="en-US" sz="2400" dirty="0" smtClean="0">
                <a:solidFill>
                  <a:schemeClr val="bg1"/>
                </a:solidFill>
                <a:latin typeface="Arial Narrow"/>
                <a:cs typeface="Arial Narrow"/>
              </a:rPr>
              <a:t>Life Cycle Scenario 6: </a:t>
            </a:r>
            <a:r>
              <a:rPr lang="en-US" sz="2400" i="1" dirty="0" smtClean="0">
                <a:solidFill>
                  <a:schemeClr val="bg1"/>
                </a:solidFill>
                <a:latin typeface="Arial Narrow"/>
                <a:cs typeface="Arial Narrow"/>
              </a:rPr>
              <a:t>Maturity – Concentrated Market Leaders</a:t>
            </a:r>
            <a:endParaRPr lang="en-US" sz="2400" dirty="0">
              <a:solidFill>
                <a:schemeClr val="bg1"/>
              </a:solidFill>
              <a:latin typeface="Arial Narrow"/>
              <a:cs typeface="Arial Narrow"/>
            </a:endParaRPr>
          </a:p>
        </p:txBody>
      </p:sp>
      <p:sp>
        <p:nvSpPr>
          <p:cNvPr id="30" name="TextBox 29"/>
          <p:cNvSpPr txBox="1"/>
          <p:nvPr/>
        </p:nvSpPr>
        <p:spPr>
          <a:xfrm>
            <a:off x="938696" y="1600200"/>
            <a:ext cx="7327900" cy="4478149"/>
          </a:xfrm>
          <a:prstGeom prst="rect">
            <a:avLst/>
          </a:prstGeom>
          <a:noFill/>
        </p:spPr>
        <p:txBody>
          <a:bodyPr wrap="square" lIns="0" tIns="0" rIns="0" bIns="0" rtlCol="0">
            <a:spAutoFit/>
          </a:bodyPr>
          <a:lstStyle/>
          <a:p>
            <a:pPr marL="4763" indent="-4763" defTabSz="454025">
              <a:spcBef>
                <a:spcPts val="600"/>
              </a:spcBef>
              <a:tabLst>
                <a:tab pos="1825625" algn="l"/>
              </a:tabLst>
            </a:pPr>
            <a:r>
              <a:rPr lang="en-US" sz="2400" b="1" dirty="0" smtClean="0">
                <a:latin typeface="Arial Narrow"/>
                <a:cs typeface="Arial Narrow"/>
              </a:rPr>
              <a:t>Maintain Leadership</a:t>
            </a:r>
          </a:p>
          <a:p>
            <a:pPr marL="455613" indent="-223838" defTabSz="454025">
              <a:spcBef>
                <a:spcPts val="1200"/>
              </a:spcBef>
              <a:tabLst>
                <a:tab pos="1825625" algn="l"/>
              </a:tabLst>
            </a:pPr>
            <a:r>
              <a:rPr lang="en-US" sz="2000" b="1" dirty="0" smtClean="0">
                <a:latin typeface="Arial Narrow"/>
                <a:cs typeface="Arial Narrow"/>
              </a:rPr>
              <a:t>•	Leaders often over-invest in mature products</a:t>
            </a:r>
          </a:p>
          <a:p>
            <a:pPr marL="693738" indent="-223838" defTabSz="454025">
              <a:spcBef>
                <a:spcPts val="600"/>
              </a:spcBef>
              <a:tabLst>
                <a:tab pos="1825625" algn="l"/>
              </a:tabLst>
            </a:pPr>
            <a:r>
              <a:rPr lang="en-US" b="1" dirty="0" smtClean="0">
                <a:latin typeface="Arial Narrow"/>
                <a:cs typeface="Arial Narrow"/>
              </a:rPr>
              <a:t>•	Few alternative opportunities</a:t>
            </a:r>
          </a:p>
          <a:p>
            <a:pPr marL="693738" indent="-223838" defTabSz="454025">
              <a:spcBef>
                <a:spcPts val="600"/>
              </a:spcBef>
              <a:tabLst>
                <a:tab pos="1825625" algn="l"/>
              </a:tabLst>
            </a:pPr>
            <a:r>
              <a:rPr lang="en-US" b="1" dirty="0" smtClean="0">
                <a:latin typeface="Arial Narrow"/>
                <a:cs typeface="Arial Narrow"/>
              </a:rPr>
              <a:t>•	Internally focused funding criteria</a:t>
            </a:r>
          </a:p>
          <a:p>
            <a:pPr marL="693738" indent="-223838" defTabSz="454025">
              <a:spcBef>
                <a:spcPts val="600"/>
              </a:spcBef>
              <a:tabLst>
                <a:tab pos="1825625" algn="l"/>
              </a:tabLst>
            </a:pPr>
            <a:r>
              <a:rPr lang="en-US" b="1" dirty="0" smtClean="0">
                <a:latin typeface="Arial Narrow"/>
                <a:cs typeface="Arial Narrow"/>
              </a:rPr>
              <a:t>•	Political power of mature-product champions</a:t>
            </a:r>
          </a:p>
          <a:p>
            <a:pPr marL="693738" indent="-223838" defTabSz="454025">
              <a:spcBef>
                <a:spcPts val="600"/>
              </a:spcBef>
              <a:tabLst>
                <a:tab pos="1825625" algn="l"/>
              </a:tabLst>
            </a:pPr>
            <a:r>
              <a:rPr lang="en-US" b="1" dirty="0" smtClean="0">
                <a:latin typeface="Arial Narrow"/>
                <a:cs typeface="Arial Narrow"/>
              </a:rPr>
              <a:t>•	Risk aversion to new opportunities</a:t>
            </a:r>
          </a:p>
          <a:p>
            <a:pPr marL="455613" indent="-223838" defTabSz="454025">
              <a:spcBef>
                <a:spcPts val="1200"/>
              </a:spcBef>
              <a:tabLst>
                <a:tab pos="1825625" algn="l"/>
              </a:tabLst>
            </a:pPr>
            <a:r>
              <a:rPr lang="en-US" sz="2000" b="1" dirty="0" smtClean="0">
                <a:latin typeface="Arial Narrow"/>
                <a:cs typeface="Arial Narrow"/>
              </a:rPr>
              <a:t>•	Leaders may under-invest in mature markets</a:t>
            </a:r>
          </a:p>
          <a:p>
            <a:pPr marL="693738" indent="-223838" defTabSz="454025">
              <a:spcBef>
                <a:spcPts val="600"/>
              </a:spcBef>
              <a:tabLst>
                <a:tab pos="1825625" algn="l"/>
              </a:tabLst>
            </a:pPr>
            <a:r>
              <a:rPr lang="en-US" b="1" dirty="0" smtClean="0">
                <a:latin typeface="Arial Narrow"/>
                <a:cs typeface="Arial Narrow"/>
              </a:rPr>
              <a:t>•	Fear of cannibalization</a:t>
            </a:r>
          </a:p>
          <a:p>
            <a:pPr marL="693738" indent="-223838" defTabSz="454025">
              <a:spcBef>
                <a:spcPts val="600"/>
              </a:spcBef>
              <a:tabLst>
                <a:tab pos="1825625" algn="l"/>
              </a:tabLst>
            </a:pPr>
            <a:r>
              <a:rPr lang="en-US" b="1" dirty="0" smtClean="0">
                <a:latin typeface="Arial Narrow"/>
                <a:cs typeface="Arial Narrow"/>
              </a:rPr>
              <a:t>•	Inertia</a:t>
            </a:r>
          </a:p>
          <a:p>
            <a:pPr marL="693738" indent="-223838" defTabSz="454025">
              <a:spcBef>
                <a:spcPts val="600"/>
              </a:spcBef>
              <a:tabLst>
                <a:tab pos="1825625" algn="l"/>
              </a:tabLst>
            </a:pPr>
            <a:r>
              <a:rPr lang="en-US" b="1" dirty="0" smtClean="0">
                <a:latin typeface="Arial Narrow"/>
                <a:cs typeface="Arial Narrow"/>
              </a:rPr>
              <a:t>•	Limited view of the competition</a:t>
            </a:r>
          </a:p>
          <a:p>
            <a:pPr marL="693738" indent="-223838" defTabSz="454025">
              <a:spcBef>
                <a:spcPts val="600"/>
              </a:spcBef>
              <a:tabLst>
                <a:tab pos="1825625" algn="l"/>
              </a:tabLst>
            </a:pPr>
            <a:r>
              <a:rPr lang="en-US" b="1" dirty="0" smtClean="0">
                <a:latin typeface="Arial Narrow"/>
                <a:cs typeface="Arial Narrow"/>
              </a:rPr>
              <a:t>•	Misunderstanding the challenger’s strategy</a:t>
            </a:r>
          </a:p>
          <a:p>
            <a:pPr marL="693738" indent="-223838" defTabSz="454025">
              <a:spcBef>
                <a:spcPts val="600"/>
              </a:spcBef>
              <a:tabLst>
                <a:tab pos="1825625" algn="l"/>
              </a:tabLst>
            </a:pPr>
            <a:r>
              <a:rPr lang="en-US" b="1" dirty="0" smtClean="0">
                <a:latin typeface="Arial Narrow"/>
                <a:cs typeface="Arial Narrow"/>
              </a:rPr>
              <a:t>•	Complacency and arrogance</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7" name="TextBox 6"/>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3200" dirty="0" smtClean="0">
              <a:solidFill>
                <a:schemeClr val="bg1"/>
              </a:solidFill>
              <a:latin typeface="Arial Narrow"/>
              <a:cs typeface="Arial Narrow"/>
            </a:endParaRPr>
          </a:p>
          <a:p>
            <a:pPr algn="r"/>
            <a:r>
              <a:rPr lang="en-US" sz="2400" dirty="0" smtClean="0">
                <a:solidFill>
                  <a:schemeClr val="bg1"/>
                </a:solidFill>
                <a:latin typeface="Arial Narrow"/>
                <a:cs typeface="Arial Narrow"/>
              </a:rPr>
              <a:t>Life Cycle Scenario 6: </a:t>
            </a:r>
            <a:r>
              <a:rPr lang="en-US" sz="2400" i="1" dirty="0" smtClean="0">
                <a:solidFill>
                  <a:schemeClr val="bg1"/>
                </a:solidFill>
                <a:latin typeface="Arial Narrow"/>
                <a:cs typeface="Arial Narrow"/>
              </a:rPr>
              <a:t>Maturity – Concentrated Market Leaders</a:t>
            </a:r>
            <a:endParaRPr lang="en-US" sz="2400" dirty="0">
              <a:solidFill>
                <a:schemeClr val="bg1"/>
              </a:solidFill>
              <a:latin typeface="Arial Narrow"/>
              <a:cs typeface="Arial Narrow"/>
            </a:endParaRPr>
          </a:p>
        </p:txBody>
      </p:sp>
      <p:sp>
        <p:nvSpPr>
          <p:cNvPr id="18" name="TextBox 17"/>
          <p:cNvSpPr txBox="1"/>
          <p:nvPr/>
        </p:nvSpPr>
        <p:spPr>
          <a:xfrm>
            <a:off x="938696" y="1600200"/>
            <a:ext cx="7327900" cy="1708160"/>
          </a:xfrm>
          <a:prstGeom prst="rect">
            <a:avLst/>
          </a:prstGeom>
          <a:noFill/>
        </p:spPr>
        <p:txBody>
          <a:bodyPr wrap="square" lIns="0" tIns="0" rIns="0" bIns="0" rtlCol="0">
            <a:spAutoFit/>
          </a:bodyPr>
          <a:lstStyle/>
          <a:p>
            <a:pPr marL="4763" indent="-4763" defTabSz="454025">
              <a:spcBef>
                <a:spcPts val="600"/>
              </a:spcBef>
              <a:tabLst>
                <a:tab pos="1825625" algn="l"/>
              </a:tabLst>
            </a:pPr>
            <a:endParaRPr lang="en-US" sz="2400" b="1" dirty="0" smtClean="0">
              <a:latin typeface="Arial Narrow"/>
              <a:cs typeface="Arial Narrow"/>
            </a:endParaRPr>
          </a:p>
          <a:p>
            <a:pPr marL="4763" indent="-4763" defTabSz="454025">
              <a:spcBef>
                <a:spcPts val="600"/>
              </a:spcBef>
              <a:tabLst>
                <a:tab pos="1825625" algn="l"/>
              </a:tabLst>
            </a:pPr>
            <a:r>
              <a:rPr lang="en-US" sz="2400" b="1" dirty="0" smtClean="0">
                <a:latin typeface="Arial Narrow"/>
                <a:cs typeface="Arial Narrow"/>
              </a:rPr>
              <a:t>Strategic Options</a:t>
            </a:r>
          </a:p>
          <a:p>
            <a:pPr marL="455613" indent="-223838" defTabSz="454025">
              <a:spcBef>
                <a:spcPts val="1200"/>
              </a:spcBef>
              <a:tabLst>
                <a:tab pos="1825625" algn="l"/>
              </a:tabLst>
            </a:pPr>
            <a:r>
              <a:rPr lang="en-US" dirty="0" smtClean="0">
                <a:latin typeface="Arial Narrow"/>
                <a:cs typeface="Arial Narrow"/>
              </a:rPr>
              <a:t>•	Maintain leadership over the long run</a:t>
            </a:r>
          </a:p>
          <a:p>
            <a:pPr marL="468313" indent="-223838" defTabSz="454025">
              <a:spcBef>
                <a:spcPts val="1200"/>
              </a:spcBef>
              <a:tabLst>
                <a:tab pos="1825625" algn="l"/>
              </a:tabLst>
            </a:pPr>
            <a:r>
              <a:rPr lang="en-US" sz="2000" b="1" dirty="0" smtClean="0">
                <a:latin typeface="Arial Narrow"/>
                <a:cs typeface="Arial Narrow"/>
              </a:rPr>
              <a:t>•	Harvest</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7" name="TextBox 6"/>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3200" dirty="0" smtClean="0">
              <a:solidFill>
                <a:schemeClr val="bg1"/>
              </a:solidFill>
              <a:latin typeface="Arial Narrow"/>
              <a:cs typeface="Arial Narrow"/>
            </a:endParaRPr>
          </a:p>
          <a:p>
            <a:pPr algn="r"/>
            <a:r>
              <a:rPr lang="en-US" sz="2400" dirty="0" smtClean="0">
                <a:solidFill>
                  <a:schemeClr val="bg1"/>
                </a:solidFill>
                <a:latin typeface="Arial Narrow"/>
                <a:cs typeface="Arial Narrow"/>
              </a:rPr>
              <a:t>Life Cycle Scenario 6: </a:t>
            </a:r>
            <a:r>
              <a:rPr lang="en-US" sz="2400" i="1" dirty="0" smtClean="0">
                <a:solidFill>
                  <a:schemeClr val="bg1"/>
                </a:solidFill>
                <a:latin typeface="Arial Narrow"/>
                <a:cs typeface="Arial Narrow"/>
              </a:rPr>
              <a:t>Maturity – Concentrated Market Leaders</a:t>
            </a:r>
            <a:endParaRPr lang="en-US" sz="2400" dirty="0">
              <a:solidFill>
                <a:schemeClr val="bg1"/>
              </a:solidFill>
              <a:latin typeface="Arial Narrow"/>
              <a:cs typeface="Arial Narrow"/>
            </a:endParaRPr>
          </a:p>
        </p:txBody>
      </p:sp>
      <p:sp>
        <p:nvSpPr>
          <p:cNvPr id="8" name="TextBox 7"/>
          <p:cNvSpPr txBox="1"/>
          <p:nvPr/>
        </p:nvSpPr>
        <p:spPr>
          <a:xfrm>
            <a:off x="938696" y="1600200"/>
            <a:ext cx="7327900" cy="3893374"/>
          </a:xfrm>
          <a:prstGeom prst="rect">
            <a:avLst/>
          </a:prstGeom>
          <a:noFill/>
        </p:spPr>
        <p:txBody>
          <a:bodyPr wrap="square" lIns="0" tIns="0" rIns="0" bIns="0" rtlCol="0">
            <a:spAutoFit/>
          </a:bodyPr>
          <a:lstStyle/>
          <a:p>
            <a:pPr marL="4763" indent="-4763" defTabSz="454025">
              <a:spcBef>
                <a:spcPts val="600"/>
              </a:spcBef>
              <a:tabLst>
                <a:tab pos="1825625" algn="l"/>
              </a:tabLst>
            </a:pPr>
            <a:r>
              <a:rPr lang="en-US" sz="2400" b="1" dirty="0" smtClean="0">
                <a:latin typeface="Arial Narrow"/>
                <a:cs typeface="Arial Narrow"/>
              </a:rPr>
              <a:t>Harvest Strategies</a:t>
            </a:r>
          </a:p>
          <a:p>
            <a:pPr marL="455613" indent="-223838" defTabSz="454025">
              <a:spcBef>
                <a:spcPts val="1200"/>
              </a:spcBef>
              <a:tabLst>
                <a:tab pos="1825625" algn="l"/>
              </a:tabLst>
            </a:pPr>
            <a:r>
              <a:rPr lang="en-US" sz="2000" b="1" dirty="0" smtClean="0">
                <a:latin typeface="Arial Narrow"/>
                <a:cs typeface="Arial Narrow"/>
              </a:rPr>
              <a:t>•	Reasons to harvest</a:t>
            </a:r>
          </a:p>
          <a:p>
            <a:pPr marL="693738" indent="-223838" defTabSz="454025">
              <a:spcBef>
                <a:spcPts val="600"/>
              </a:spcBef>
              <a:tabLst>
                <a:tab pos="1825625" algn="l"/>
              </a:tabLst>
            </a:pPr>
            <a:r>
              <a:rPr lang="en-US" b="1" dirty="0" smtClean="0">
                <a:latin typeface="Arial Narrow"/>
                <a:cs typeface="Arial Narrow"/>
              </a:rPr>
              <a:t>•	change in firm strategy</a:t>
            </a:r>
          </a:p>
          <a:p>
            <a:pPr marL="693738" indent="-223838" defTabSz="454025">
              <a:spcBef>
                <a:spcPts val="600"/>
              </a:spcBef>
              <a:tabLst>
                <a:tab pos="1825625" algn="l"/>
              </a:tabLst>
            </a:pPr>
            <a:r>
              <a:rPr lang="en-US" b="1" dirty="0" smtClean="0">
                <a:latin typeface="Arial Narrow"/>
                <a:cs typeface="Arial Narrow"/>
              </a:rPr>
              <a:t>•	desire to avoid specific competitors</a:t>
            </a:r>
          </a:p>
          <a:p>
            <a:pPr marL="693738" indent="-223838" defTabSz="454025">
              <a:spcBef>
                <a:spcPts val="600"/>
              </a:spcBef>
              <a:tabLst>
                <a:tab pos="1825625" algn="l"/>
              </a:tabLst>
            </a:pPr>
            <a:r>
              <a:rPr lang="en-US" b="1" dirty="0" smtClean="0">
                <a:latin typeface="Arial Narrow"/>
                <a:cs typeface="Arial Narrow"/>
              </a:rPr>
              <a:t>•	government regulations</a:t>
            </a:r>
          </a:p>
          <a:p>
            <a:pPr marL="693738" indent="-223838" defTabSz="454025">
              <a:spcBef>
                <a:spcPts val="600"/>
              </a:spcBef>
              <a:tabLst>
                <a:tab pos="1825625" algn="l"/>
              </a:tabLst>
            </a:pPr>
            <a:r>
              <a:rPr lang="en-US" b="1" dirty="0" smtClean="0">
                <a:latin typeface="Arial Narrow"/>
                <a:cs typeface="Arial Narrow"/>
              </a:rPr>
              <a:t>•	investment requirements are too high</a:t>
            </a:r>
          </a:p>
          <a:p>
            <a:pPr marL="693738" indent="-223838" defTabSz="454025">
              <a:spcBef>
                <a:spcPts val="600"/>
              </a:spcBef>
              <a:tabLst>
                <a:tab pos="1825625" algn="l"/>
              </a:tabLst>
            </a:pPr>
            <a:r>
              <a:rPr lang="en-US" b="1" dirty="0" smtClean="0">
                <a:latin typeface="Arial Narrow"/>
                <a:cs typeface="Arial Narrow"/>
              </a:rPr>
              <a:t>•	new technology</a:t>
            </a:r>
          </a:p>
          <a:p>
            <a:pPr marL="455613" indent="-223838" defTabSz="454025">
              <a:spcBef>
                <a:spcPts val="1200"/>
              </a:spcBef>
              <a:tabLst>
                <a:tab pos="1825625" algn="l"/>
              </a:tabLst>
            </a:pPr>
            <a:r>
              <a:rPr lang="en-US" dirty="0" smtClean="0">
                <a:latin typeface="Arial Narrow"/>
                <a:cs typeface="Arial Narrow"/>
              </a:rPr>
              <a:t>•	Critical question for harvesting</a:t>
            </a:r>
          </a:p>
          <a:p>
            <a:pPr marL="455613" indent="-223838" defTabSz="454025">
              <a:spcBef>
                <a:spcPts val="1200"/>
              </a:spcBef>
              <a:tabLst>
                <a:tab pos="1825625" algn="l"/>
              </a:tabLst>
            </a:pPr>
            <a:r>
              <a:rPr lang="en-US" dirty="0" smtClean="0">
                <a:latin typeface="Arial Narrow"/>
                <a:cs typeface="Arial Narrow"/>
              </a:rPr>
              <a:t>•	Fast harvesting</a:t>
            </a:r>
          </a:p>
          <a:p>
            <a:pPr marL="455613" indent="-223838" defTabSz="454025">
              <a:spcBef>
                <a:spcPts val="1200"/>
              </a:spcBef>
              <a:tabLst>
                <a:tab pos="1825625" algn="l"/>
              </a:tabLst>
            </a:pPr>
            <a:r>
              <a:rPr lang="en-US" dirty="0" smtClean="0">
                <a:latin typeface="Arial Narrow"/>
                <a:cs typeface="Arial Narrow"/>
              </a:rPr>
              <a:t>•	Slow harvesting</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9" name="TextBox 8"/>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3200" dirty="0" smtClean="0">
              <a:solidFill>
                <a:schemeClr val="bg1"/>
              </a:solidFill>
              <a:latin typeface="Arial Narrow"/>
              <a:cs typeface="Arial Narrow"/>
            </a:endParaRPr>
          </a:p>
          <a:p>
            <a:pPr algn="r"/>
            <a:r>
              <a:rPr lang="en-US" sz="2400" dirty="0" smtClean="0">
                <a:solidFill>
                  <a:schemeClr val="bg1"/>
                </a:solidFill>
                <a:latin typeface="Arial Narrow"/>
                <a:cs typeface="Arial Narrow"/>
              </a:rPr>
              <a:t>Life Cycle Scenario 6: </a:t>
            </a:r>
            <a:r>
              <a:rPr lang="en-US" sz="2400" i="1" dirty="0" smtClean="0">
                <a:solidFill>
                  <a:schemeClr val="bg1"/>
                </a:solidFill>
                <a:latin typeface="Arial Narrow"/>
                <a:cs typeface="Arial Narrow"/>
              </a:rPr>
              <a:t>Maturity – Concentrated Market Leaders</a:t>
            </a:r>
            <a:endParaRPr lang="en-US" sz="2400" dirty="0">
              <a:solidFill>
                <a:schemeClr val="bg1"/>
              </a:solidFill>
              <a:latin typeface="Arial Narrow"/>
              <a:cs typeface="Arial Narrow"/>
            </a:endParaRPr>
          </a:p>
        </p:txBody>
      </p:sp>
      <p:sp>
        <p:nvSpPr>
          <p:cNvPr id="8" name="TextBox 7"/>
          <p:cNvSpPr txBox="1"/>
          <p:nvPr/>
        </p:nvSpPr>
        <p:spPr>
          <a:xfrm>
            <a:off x="938696" y="1600200"/>
            <a:ext cx="7327900" cy="3954929"/>
          </a:xfrm>
          <a:prstGeom prst="rect">
            <a:avLst/>
          </a:prstGeom>
          <a:noFill/>
        </p:spPr>
        <p:txBody>
          <a:bodyPr wrap="square" lIns="0" tIns="0" rIns="0" bIns="0" rtlCol="0">
            <a:spAutoFit/>
          </a:bodyPr>
          <a:lstStyle/>
          <a:p>
            <a:pPr marL="4763" indent="-4763" defTabSz="454025">
              <a:spcBef>
                <a:spcPts val="600"/>
              </a:spcBef>
              <a:tabLst>
                <a:tab pos="1825625" algn="l"/>
              </a:tabLst>
            </a:pPr>
            <a:r>
              <a:rPr lang="en-US" sz="2400" b="1" dirty="0" smtClean="0">
                <a:latin typeface="Arial Narrow"/>
                <a:cs typeface="Arial Narrow"/>
              </a:rPr>
              <a:t>Harvest Strategies</a:t>
            </a:r>
          </a:p>
          <a:p>
            <a:pPr marL="455613" indent="-223838" defTabSz="454025">
              <a:spcBef>
                <a:spcPts val="1200"/>
              </a:spcBef>
              <a:tabLst>
                <a:tab pos="1825625" algn="l"/>
              </a:tabLst>
            </a:pPr>
            <a:r>
              <a:rPr lang="en-US" dirty="0" smtClean="0">
                <a:latin typeface="Arial Narrow"/>
                <a:cs typeface="Arial Narrow"/>
              </a:rPr>
              <a:t>•	Reasons to harvest</a:t>
            </a:r>
          </a:p>
          <a:p>
            <a:pPr marL="455613" indent="-223838" defTabSz="454025">
              <a:spcBef>
                <a:spcPts val="1200"/>
              </a:spcBef>
              <a:tabLst>
                <a:tab pos="1825625" algn="l"/>
              </a:tabLst>
            </a:pPr>
            <a:r>
              <a:rPr lang="en-US" sz="2000" b="1" dirty="0" smtClean="0">
                <a:latin typeface="Arial Narrow"/>
                <a:cs typeface="Arial Narrow"/>
              </a:rPr>
              <a:t>•	Critical question for harvesting</a:t>
            </a:r>
          </a:p>
          <a:p>
            <a:pPr marL="693738" indent="-223838" defTabSz="454025">
              <a:spcBef>
                <a:spcPts val="600"/>
              </a:spcBef>
              <a:tabLst>
                <a:tab pos="1825625" algn="l"/>
              </a:tabLst>
            </a:pPr>
            <a:r>
              <a:rPr lang="en-US" b="1" dirty="0" smtClean="0">
                <a:latin typeface="Arial Narrow"/>
                <a:cs typeface="Arial Narrow"/>
              </a:rPr>
              <a:t>•	fast or slow?</a:t>
            </a:r>
          </a:p>
          <a:p>
            <a:pPr marL="455613" indent="-223838" defTabSz="454025">
              <a:spcBef>
                <a:spcPts val="1200"/>
              </a:spcBef>
              <a:tabLst>
                <a:tab pos="1825625" algn="l"/>
              </a:tabLst>
            </a:pPr>
            <a:r>
              <a:rPr lang="en-US" sz="2000" b="1" dirty="0" smtClean="0">
                <a:latin typeface="Arial Narrow"/>
                <a:cs typeface="Arial Narrow"/>
              </a:rPr>
              <a:t>•	Fast harvesting</a:t>
            </a:r>
          </a:p>
          <a:p>
            <a:pPr marL="693738" indent="-223838" defTabSz="454025">
              <a:spcBef>
                <a:spcPts val="600"/>
              </a:spcBef>
              <a:tabLst>
                <a:tab pos="1825625" algn="l"/>
              </a:tabLst>
            </a:pPr>
            <a:r>
              <a:rPr lang="en-US" b="1" dirty="0" smtClean="0">
                <a:latin typeface="Arial Narrow"/>
                <a:cs typeface="Arial Narrow"/>
              </a:rPr>
              <a:t>•	find someone to acquire the product</a:t>
            </a:r>
          </a:p>
          <a:p>
            <a:pPr marL="455613" indent="-223838" defTabSz="454025">
              <a:spcBef>
                <a:spcPts val="1200"/>
              </a:spcBef>
              <a:tabLst>
                <a:tab pos="1825625" algn="l"/>
              </a:tabLst>
            </a:pPr>
            <a:r>
              <a:rPr lang="en-US" sz="2000" b="1" dirty="0" smtClean="0">
                <a:latin typeface="Arial Narrow"/>
                <a:cs typeface="Arial Narrow"/>
              </a:rPr>
              <a:t>•	Slow harvesting</a:t>
            </a:r>
          </a:p>
          <a:p>
            <a:pPr marL="693738" indent="-223838" defTabSz="454025">
              <a:spcBef>
                <a:spcPts val="600"/>
              </a:spcBef>
              <a:tabLst>
                <a:tab pos="1825625" algn="l"/>
              </a:tabLst>
            </a:pPr>
            <a:r>
              <a:rPr lang="en-US" b="1" dirty="0" smtClean="0">
                <a:latin typeface="Arial Narrow"/>
                <a:cs typeface="Arial Narrow"/>
              </a:rPr>
              <a:t>•	cut costs</a:t>
            </a:r>
          </a:p>
          <a:p>
            <a:pPr marL="693738" indent="-223838" defTabSz="454025">
              <a:spcBef>
                <a:spcPts val="600"/>
              </a:spcBef>
              <a:tabLst>
                <a:tab pos="1825625" algn="l"/>
              </a:tabLst>
            </a:pPr>
            <a:r>
              <a:rPr lang="en-US" b="1" dirty="0" smtClean="0">
                <a:latin typeface="Arial Narrow"/>
                <a:cs typeface="Arial Narrow"/>
              </a:rPr>
              <a:t>•	minimize investment</a:t>
            </a:r>
          </a:p>
          <a:p>
            <a:pPr marL="693738" indent="-223838" defTabSz="454025">
              <a:spcBef>
                <a:spcPts val="600"/>
              </a:spcBef>
              <a:tabLst>
                <a:tab pos="1825625" algn="l"/>
              </a:tabLst>
            </a:pPr>
            <a:r>
              <a:rPr lang="en-US" b="1" dirty="0" smtClean="0">
                <a:latin typeface="Arial Narrow"/>
                <a:cs typeface="Arial Narrow"/>
              </a:rPr>
              <a:t>•	raise prices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9" name="TextBox 8"/>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Life Cycle Scenarios 5, 6, 7, and 8: </a:t>
            </a:r>
            <a:r>
              <a:rPr lang="en-US" sz="2800" i="1" dirty="0" smtClean="0">
                <a:solidFill>
                  <a:schemeClr val="bg1"/>
                </a:solidFill>
                <a:latin typeface="Arial Narrow"/>
                <a:cs typeface="Arial Narrow"/>
              </a:rPr>
              <a:t>Maturity</a:t>
            </a:r>
            <a:endParaRPr lang="en-US" sz="2800" dirty="0">
              <a:solidFill>
                <a:schemeClr val="bg1"/>
              </a:solidFill>
              <a:latin typeface="Arial Narrow"/>
              <a:cs typeface="Arial Narrow"/>
            </a:endParaRPr>
          </a:p>
        </p:txBody>
      </p:sp>
      <p:pic>
        <p:nvPicPr>
          <p:cNvPr id="22" name="Picture 21" descr="scenario 5,6,7,8.eps"/>
          <p:cNvPicPr>
            <a:picLocks noChangeAspect="1"/>
          </p:cNvPicPr>
          <p:nvPr/>
        </p:nvPicPr>
        <p:blipFill>
          <a:blip r:embed="rId2"/>
          <a:stretch>
            <a:fillRect/>
          </a:stretch>
        </p:blipFill>
        <p:spPr>
          <a:xfrm>
            <a:off x="1298448" y="1831152"/>
            <a:ext cx="6553200" cy="43815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6" name="TextBox 5"/>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3200" dirty="0" smtClean="0">
              <a:solidFill>
                <a:schemeClr val="bg1"/>
              </a:solidFill>
              <a:latin typeface="Arial Narrow"/>
              <a:cs typeface="Arial Narrow"/>
            </a:endParaRPr>
          </a:p>
          <a:p>
            <a:pPr algn="r"/>
            <a:r>
              <a:rPr lang="en-US" sz="2400" dirty="0" smtClean="0">
                <a:solidFill>
                  <a:schemeClr val="bg1"/>
                </a:solidFill>
                <a:latin typeface="Arial Narrow"/>
                <a:cs typeface="Arial Narrow"/>
              </a:rPr>
              <a:t>Life Cycle Scenario 7: </a:t>
            </a:r>
            <a:r>
              <a:rPr lang="en-US" sz="2400" i="1" dirty="0" smtClean="0">
                <a:solidFill>
                  <a:schemeClr val="bg1"/>
                </a:solidFill>
                <a:latin typeface="Arial Narrow"/>
                <a:cs typeface="Arial Narrow"/>
              </a:rPr>
              <a:t>Maturity – Concentrated Market Followers</a:t>
            </a:r>
            <a:endParaRPr lang="en-US" sz="2400" dirty="0">
              <a:solidFill>
                <a:schemeClr val="bg1"/>
              </a:solidFill>
              <a:latin typeface="Arial Narrow"/>
              <a:cs typeface="Arial Narrow"/>
            </a:endParaRPr>
          </a:p>
        </p:txBody>
      </p:sp>
      <p:sp>
        <p:nvSpPr>
          <p:cNvPr id="8" name="TextBox 7"/>
          <p:cNvSpPr txBox="1"/>
          <p:nvPr/>
        </p:nvSpPr>
        <p:spPr>
          <a:xfrm>
            <a:off x="938696" y="1600200"/>
            <a:ext cx="7327900" cy="4608955"/>
          </a:xfrm>
          <a:prstGeom prst="rect">
            <a:avLst/>
          </a:prstGeom>
          <a:noFill/>
        </p:spPr>
        <p:txBody>
          <a:bodyPr wrap="square" lIns="0" tIns="0" rIns="0" bIns="0" rtlCol="0">
            <a:spAutoFit/>
          </a:bodyPr>
          <a:lstStyle/>
          <a:p>
            <a:pPr marL="4763" indent="-4763" defTabSz="454025">
              <a:spcBef>
                <a:spcPts val="600"/>
              </a:spcBef>
              <a:tabLst>
                <a:tab pos="1825625" algn="l"/>
              </a:tabLst>
            </a:pPr>
            <a:r>
              <a:rPr lang="en-US" sz="2400" b="1" dirty="0">
                <a:latin typeface="Arial Narrow"/>
                <a:cs typeface="Arial Narrow"/>
              </a:rPr>
              <a:t>Maturity </a:t>
            </a:r>
            <a:r>
              <a:rPr lang="en-US" sz="3200" b="1" dirty="0">
                <a:latin typeface="Arial Narrow"/>
                <a:cs typeface="Arial Narrow"/>
              </a:rPr>
              <a:t>– </a:t>
            </a:r>
            <a:r>
              <a:rPr lang="en-US" sz="2000" b="1" dirty="0">
                <a:latin typeface="Arial Narrow"/>
                <a:cs typeface="Arial Narrow"/>
              </a:rPr>
              <a:t>GNP growth</a:t>
            </a:r>
            <a:r>
              <a:rPr lang="en-US" sz="2000" b="1" dirty="0" smtClean="0">
                <a:latin typeface="Arial Narrow"/>
                <a:cs typeface="Arial Narrow"/>
              </a:rPr>
              <a:t>; few competitors; trails leader</a:t>
            </a:r>
          </a:p>
          <a:p>
            <a:pPr marL="4763" indent="-4763" defTabSz="454025">
              <a:spcBef>
                <a:spcPts val="600"/>
              </a:spcBef>
              <a:tabLst>
                <a:tab pos="1825625" algn="l"/>
              </a:tabLst>
            </a:pPr>
            <a:r>
              <a:rPr lang="en-US" sz="2400" b="1" dirty="0" smtClean="0">
                <a:latin typeface="Arial Narrow"/>
                <a:cs typeface="Arial Narrow"/>
              </a:rPr>
              <a:t>Strategic Options</a:t>
            </a:r>
          </a:p>
          <a:p>
            <a:pPr marL="455613" indent="-223838" defTabSz="454025">
              <a:spcBef>
                <a:spcPts val="1200"/>
              </a:spcBef>
              <a:tabLst>
                <a:tab pos="1825625" algn="l"/>
              </a:tabLst>
            </a:pPr>
            <a:r>
              <a:rPr lang="en-US" sz="2000" b="1" dirty="0" smtClean="0">
                <a:latin typeface="Arial Narrow"/>
                <a:cs typeface="Arial Narrow"/>
              </a:rPr>
              <a:t>•	Improve market position by growing sales</a:t>
            </a:r>
          </a:p>
          <a:p>
            <a:pPr marL="693738" indent="-223838" defTabSz="454025">
              <a:spcBef>
                <a:spcPts val="300"/>
              </a:spcBef>
              <a:tabLst>
                <a:tab pos="1825625" algn="l"/>
              </a:tabLst>
            </a:pPr>
            <a:r>
              <a:rPr lang="en-US" b="1" dirty="0" smtClean="0">
                <a:latin typeface="Arial Narrow"/>
                <a:cs typeface="Arial Narrow"/>
              </a:rPr>
              <a:t>•	market segmentation</a:t>
            </a:r>
          </a:p>
          <a:p>
            <a:pPr marL="693738" indent="-223838" defTabSz="454025">
              <a:spcBef>
                <a:spcPts val="300"/>
              </a:spcBef>
              <a:tabLst>
                <a:tab pos="1825625" algn="l"/>
              </a:tabLst>
            </a:pPr>
            <a:r>
              <a:rPr lang="en-US" b="1" dirty="0" smtClean="0">
                <a:latin typeface="Arial Narrow"/>
                <a:cs typeface="Arial Narrow"/>
              </a:rPr>
              <a:t>•	kenneling</a:t>
            </a:r>
          </a:p>
          <a:p>
            <a:pPr marL="693738" indent="-223838" defTabSz="454025">
              <a:spcBef>
                <a:spcPts val="300"/>
              </a:spcBef>
              <a:tabLst>
                <a:tab pos="1825625" algn="l"/>
              </a:tabLst>
            </a:pPr>
            <a:r>
              <a:rPr lang="en-US" b="1" dirty="0" smtClean="0">
                <a:latin typeface="Arial Narrow"/>
                <a:cs typeface="Arial Narrow"/>
              </a:rPr>
              <a:t>•	direct attack</a:t>
            </a:r>
          </a:p>
          <a:p>
            <a:pPr marL="455613" indent="-223838" defTabSz="454025">
              <a:spcBef>
                <a:spcPts val="1200"/>
              </a:spcBef>
              <a:tabLst>
                <a:tab pos="1825625" algn="l"/>
              </a:tabLst>
            </a:pPr>
            <a:r>
              <a:rPr lang="en-US" sz="2000" b="1" dirty="0" smtClean="0">
                <a:latin typeface="Arial Narrow"/>
                <a:cs typeface="Arial Narrow"/>
              </a:rPr>
              <a:t>•	Keep on </a:t>
            </a:r>
            <a:r>
              <a:rPr lang="en-US" sz="2000" b="1" dirty="0" err="1" smtClean="0">
                <a:latin typeface="Arial Narrow"/>
                <a:cs typeface="Arial Narrow"/>
              </a:rPr>
              <a:t>truckin</a:t>
            </a:r>
            <a:r>
              <a:rPr lang="en-US" sz="2000" b="1" dirty="0" smtClean="0">
                <a:latin typeface="Arial Narrow"/>
                <a:cs typeface="Arial Narrow"/>
              </a:rPr>
              <a:t>’</a:t>
            </a:r>
          </a:p>
          <a:p>
            <a:pPr marL="693738" indent="-223838" defTabSz="454025">
              <a:spcBef>
                <a:spcPts val="300"/>
              </a:spcBef>
              <a:tabLst>
                <a:tab pos="1825625" algn="l"/>
              </a:tabLst>
            </a:pPr>
            <a:r>
              <a:rPr lang="en-US" b="1" dirty="0" smtClean="0">
                <a:latin typeface="Arial Narrow"/>
                <a:cs typeface="Arial Narrow"/>
              </a:rPr>
              <a:t>•	maintain position</a:t>
            </a:r>
          </a:p>
          <a:p>
            <a:pPr marL="693738" indent="-223838" defTabSz="454025">
              <a:spcBef>
                <a:spcPts val="300"/>
              </a:spcBef>
              <a:tabLst>
                <a:tab pos="1825625" algn="l"/>
              </a:tabLst>
            </a:pPr>
            <a:r>
              <a:rPr lang="en-US" b="1" dirty="0" smtClean="0">
                <a:latin typeface="Arial Narrow"/>
                <a:cs typeface="Arial Narrow"/>
              </a:rPr>
              <a:t>•	rationalize position</a:t>
            </a:r>
          </a:p>
          <a:p>
            <a:pPr marL="455613" indent="-223838" defTabSz="454025">
              <a:spcBef>
                <a:spcPts val="1200"/>
              </a:spcBef>
              <a:tabLst>
                <a:tab pos="1825625" algn="l"/>
              </a:tabLst>
            </a:pPr>
            <a:r>
              <a:rPr lang="en-US" sz="2000" b="1" dirty="0" smtClean="0">
                <a:latin typeface="Arial Narrow"/>
                <a:cs typeface="Arial Narrow"/>
              </a:rPr>
              <a:t>•	Exit</a:t>
            </a:r>
          </a:p>
          <a:p>
            <a:pPr marL="693738" indent="-223838" defTabSz="454025">
              <a:spcBef>
                <a:spcPts val="300"/>
              </a:spcBef>
              <a:tabLst>
                <a:tab pos="1825625" algn="l"/>
              </a:tabLst>
            </a:pPr>
            <a:r>
              <a:rPr lang="en-US" b="1" dirty="0" smtClean="0">
                <a:latin typeface="Arial Narrow"/>
                <a:cs typeface="Arial Narrow"/>
              </a:rPr>
              <a:t>•	divest</a:t>
            </a:r>
          </a:p>
          <a:p>
            <a:pPr marL="693738" indent="-223838" defTabSz="454025">
              <a:spcBef>
                <a:spcPts val="300"/>
              </a:spcBef>
              <a:tabLst>
                <a:tab pos="1825625" algn="l"/>
              </a:tabLst>
            </a:pPr>
            <a:r>
              <a:rPr lang="en-US" b="1" dirty="0" smtClean="0">
                <a:latin typeface="Arial Narrow"/>
                <a:cs typeface="Arial Narrow"/>
              </a:rPr>
              <a:t>•	liquidate</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9" name="TextBox 8"/>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The Fundamental Business Model</a:t>
            </a:r>
            <a:endParaRPr lang="en-US" sz="2800" dirty="0">
              <a:solidFill>
                <a:schemeClr val="bg1"/>
              </a:solidFill>
              <a:latin typeface="Arial Narrow"/>
              <a:cs typeface="Arial Narrow"/>
            </a:endParaRPr>
          </a:p>
        </p:txBody>
      </p:sp>
      <p:sp>
        <p:nvSpPr>
          <p:cNvPr id="5" name="TextBox 4"/>
          <p:cNvSpPr txBox="1"/>
          <p:nvPr/>
        </p:nvSpPr>
        <p:spPr>
          <a:xfrm>
            <a:off x="2743200" y="1600200"/>
            <a:ext cx="3657600" cy="347472"/>
          </a:xfrm>
          <a:prstGeom prst="rect">
            <a:avLst/>
          </a:prstGeom>
          <a:solidFill>
            <a:srgbClr val="17375E"/>
          </a:solidFill>
          <a:ln>
            <a:solidFill>
              <a:schemeClr val="tx1"/>
            </a:solidFill>
          </a:ln>
        </p:spPr>
        <p:txBody>
          <a:bodyPr wrap="none" lIns="0" tIns="0" rIns="0" bIns="0" rtlCol="0" anchor="ctr" anchorCtr="1">
            <a:noAutofit/>
          </a:bodyPr>
          <a:lstStyle/>
          <a:p>
            <a:pPr algn="ctr">
              <a:lnSpc>
                <a:spcPts val="2200"/>
              </a:lnSpc>
            </a:pPr>
            <a:r>
              <a:rPr lang="en-US" dirty="0" smtClean="0">
                <a:solidFill>
                  <a:srgbClr val="FFFFFF"/>
                </a:solidFill>
                <a:latin typeface="Arial Narrow"/>
                <a:cs typeface="Arial Narrow"/>
              </a:rPr>
              <a:t>Shareholder Value</a:t>
            </a:r>
          </a:p>
        </p:txBody>
      </p:sp>
      <p:sp>
        <p:nvSpPr>
          <p:cNvPr id="6" name="TextBox 5"/>
          <p:cNvSpPr txBox="1"/>
          <p:nvPr/>
        </p:nvSpPr>
        <p:spPr>
          <a:xfrm>
            <a:off x="2743200" y="2262433"/>
            <a:ext cx="3657600" cy="347472"/>
          </a:xfrm>
          <a:prstGeom prst="rect">
            <a:avLst/>
          </a:prstGeom>
          <a:solidFill>
            <a:srgbClr val="FF0000"/>
          </a:solidFill>
          <a:ln>
            <a:solidFill>
              <a:schemeClr val="tx1"/>
            </a:solidFill>
          </a:ln>
        </p:spPr>
        <p:txBody>
          <a:bodyPr wrap="none" lIns="0" tIns="0" rIns="0" bIns="0" rtlCol="0" anchor="ctr" anchorCtr="1">
            <a:noAutofit/>
          </a:bodyPr>
          <a:lstStyle/>
          <a:p>
            <a:pPr algn="ctr">
              <a:lnSpc>
                <a:spcPts val="2200"/>
              </a:lnSpc>
            </a:pPr>
            <a:r>
              <a:rPr lang="en-US" dirty="0" smtClean="0">
                <a:solidFill>
                  <a:srgbClr val="FFFFFF"/>
                </a:solidFill>
                <a:latin typeface="Arial Narrow"/>
                <a:cs typeface="Arial Narrow"/>
              </a:rPr>
              <a:t>Organizational Survival, Growth</a:t>
            </a:r>
          </a:p>
        </p:txBody>
      </p:sp>
      <p:sp>
        <p:nvSpPr>
          <p:cNvPr id="7" name="TextBox 6"/>
          <p:cNvSpPr txBox="1"/>
          <p:nvPr/>
        </p:nvSpPr>
        <p:spPr>
          <a:xfrm>
            <a:off x="2743200" y="2934759"/>
            <a:ext cx="3657600" cy="347472"/>
          </a:xfrm>
          <a:prstGeom prst="rect">
            <a:avLst/>
          </a:prstGeom>
          <a:solidFill>
            <a:srgbClr val="008000"/>
          </a:solidFill>
          <a:ln>
            <a:solidFill>
              <a:schemeClr val="tx1"/>
            </a:solidFill>
          </a:ln>
        </p:spPr>
        <p:txBody>
          <a:bodyPr wrap="none" lIns="0" tIns="0" rIns="0" bIns="0" rtlCol="0" anchor="ctr" anchorCtr="1">
            <a:noAutofit/>
          </a:bodyPr>
          <a:lstStyle/>
          <a:p>
            <a:pPr algn="ctr">
              <a:lnSpc>
                <a:spcPts val="2200"/>
              </a:lnSpc>
            </a:pPr>
            <a:r>
              <a:rPr lang="en-US" dirty="0" smtClean="0">
                <a:solidFill>
                  <a:srgbClr val="FFFFFF"/>
                </a:solidFill>
                <a:latin typeface="Arial Narrow"/>
                <a:cs typeface="Arial Narrow"/>
              </a:rPr>
              <a:t>Current, Potential </a:t>
            </a:r>
            <a:r>
              <a:rPr lang="en-US" dirty="0" smtClean="0">
                <a:solidFill>
                  <a:srgbClr val="FFFFFF"/>
                </a:solidFill>
                <a:latin typeface="Arial Narrow"/>
                <a:cs typeface="Arial Narrow"/>
              </a:rPr>
              <a:t>Profits</a:t>
            </a:r>
          </a:p>
        </p:txBody>
      </p:sp>
      <p:sp>
        <p:nvSpPr>
          <p:cNvPr id="8" name="TextBox 7"/>
          <p:cNvSpPr txBox="1"/>
          <p:nvPr/>
        </p:nvSpPr>
        <p:spPr>
          <a:xfrm>
            <a:off x="2743200" y="3604107"/>
            <a:ext cx="3657600" cy="347472"/>
          </a:xfrm>
          <a:prstGeom prst="rect">
            <a:avLst/>
          </a:prstGeom>
          <a:solidFill>
            <a:srgbClr val="FFFF00"/>
          </a:solidFill>
          <a:ln>
            <a:solidFill>
              <a:schemeClr val="tx1"/>
            </a:solidFill>
          </a:ln>
        </p:spPr>
        <p:txBody>
          <a:bodyPr wrap="none" lIns="0" tIns="0" rIns="0" bIns="0" rtlCol="0" anchor="ctr" anchorCtr="1">
            <a:noAutofit/>
          </a:bodyPr>
          <a:lstStyle/>
          <a:p>
            <a:pPr algn="ctr">
              <a:lnSpc>
                <a:spcPts val="2200"/>
              </a:lnSpc>
            </a:pPr>
            <a:r>
              <a:rPr lang="en-US" dirty="0" smtClean="0">
                <a:latin typeface="Arial Narrow"/>
                <a:cs typeface="Arial Narrow"/>
              </a:rPr>
              <a:t>Attract, Retain, Grow Customers</a:t>
            </a:r>
          </a:p>
        </p:txBody>
      </p:sp>
      <p:sp>
        <p:nvSpPr>
          <p:cNvPr id="9" name="TextBox 8"/>
          <p:cNvSpPr txBox="1"/>
          <p:nvPr/>
        </p:nvSpPr>
        <p:spPr>
          <a:xfrm>
            <a:off x="2743200" y="4279413"/>
            <a:ext cx="3657600" cy="347472"/>
          </a:xfrm>
          <a:prstGeom prst="rect">
            <a:avLst/>
          </a:prstGeom>
          <a:solidFill>
            <a:srgbClr val="FF6600"/>
          </a:solidFill>
          <a:ln>
            <a:solidFill>
              <a:schemeClr val="tx1"/>
            </a:solidFill>
          </a:ln>
        </p:spPr>
        <p:txBody>
          <a:bodyPr wrap="none" lIns="0" tIns="0" rIns="0" bIns="0" rtlCol="0" anchor="ctr" anchorCtr="1">
            <a:noAutofit/>
          </a:bodyPr>
          <a:lstStyle/>
          <a:p>
            <a:pPr algn="ctr">
              <a:lnSpc>
                <a:spcPts val="2200"/>
              </a:lnSpc>
            </a:pPr>
            <a:r>
              <a:rPr lang="en-US" dirty="0" smtClean="0">
                <a:solidFill>
                  <a:srgbClr val="FFFFFF"/>
                </a:solidFill>
                <a:latin typeface="Arial Narrow"/>
                <a:cs typeface="Arial Narrow"/>
              </a:rPr>
              <a:t>Customer Value</a:t>
            </a:r>
          </a:p>
        </p:txBody>
      </p:sp>
      <p:sp>
        <p:nvSpPr>
          <p:cNvPr id="10" name="TextBox 9"/>
          <p:cNvSpPr txBox="1"/>
          <p:nvPr/>
        </p:nvSpPr>
        <p:spPr>
          <a:xfrm>
            <a:off x="2743200" y="4951740"/>
            <a:ext cx="3657600" cy="347472"/>
          </a:xfrm>
          <a:prstGeom prst="rect">
            <a:avLst/>
          </a:prstGeom>
          <a:solidFill>
            <a:srgbClr val="FF0000"/>
          </a:solidFill>
          <a:ln>
            <a:solidFill>
              <a:schemeClr val="tx1"/>
            </a:solidFill>
          </a:ln>
        </p:spPr>
        <p:txBody>
          <a:bodyPr wrap="none" lIns="0" tIns="0" rIns="0" bIns="0" rtlCol="0" anchor="ctr" anchorCtr="1">
            <a:noAutofit/>
          </a:bodyPr>
          <a:lstStyle/>
          <a:p>
            <a:pPr algn="ctr">
              <a:lnSpc>
                <a:spcPts val="2200"/>
              </a:lnSpc>
            </a:pPr>
            <a:r>
              <a:rPr lang="en-US" dirty="0" smtClean="0">
                <a:solidFill>
                  <a:srgbClr val="FFFFFF"/>
                </a:solidFill>
                <a:latin typeface="Arial Narrow"/>
                <a:cs typeface="Arial Narrow"/>
              </a:rPr>
              <a:t>Company</a:t>
            </a:r>
          </a:p>
        </p:txBody>
      </p:sp>
      <p:cxnSp>
        <p:nvCxnSpPr>
          <p:cNvPr id="11" name="Straight Arrow Connector 10"/>
          <p:cNvCxnSpPr>
            <a:stCxn id="10" idx="0"/>
            <a:endCxn id="9" idx="2"/>
          </p:cNvCxnSpPr>
          <p:nvPr/>
        </p:nvCxnSpPr>
        <p:spPr>
          <a:xfrm rot="5400000" flipH="1" flipV="1">
            <a:off x="4409573" y="4789313"/>
            <a:ext cx="324855" cy="1588"/>
          </a:xfrm>
          <a:prstGeom prst="straightConnector1">
            <a:avLst/>
          </a:prstGeom>
          <a:ln w="38100" cap="flat" cmpd="sng" algn="ctr">
            <a:solidFill>
              <a:schemeClr val="tx1"/>
            </a:solidFill>
            <a:prstDash val="solid"/>
            <a:round/>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rot="5400000" flipH="1" flipV="1">
            <a:off x="4407985" y="4116191"/>
            <a:ext cx="324855" cy="1588"/>
          </a:xfrm>
          <a:prstGeom prst="straightConnector1">
            <a:avLst/>
          </a:prstGeom>
          <a:ln w="38100" cap="flat" cmpd="sng" algn="ctr">
            <a:solidFill>
              <a:schemeClr val="tx1"/>
            </a:solidFill>
            <a:prstDash val="solid"/>
            <a:round/>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rot="5400000" flipH="1" flipV="1">
            <a:off x="4406397" y="3443864"/>
            <a:ext cx="324855" cy="1588"/>
          </a:xfrm>
          <a:prstGeom prst="straightConnector1">
            <a:avLst/>
          </a:prstGeom>
          <a:ln w="38100" cap="flat" cmpd="sng" algn="ctr">
            <a:solidFill>
              <a:schemeClr val="tx1"/>
            </a:solidFill>
            <a:prstDash val="solid"/>
            <a:round/>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rot="5400000" flipH="1" flipV="1">
            <a:off x="4404809" y="2771537"/>
            <a:ext cx="324855" cy="1588"/>
          </a:xfrm>
          <a:prstGeom prst="straightConnector1">
            <a:avLst/>
          </a:prstGeom>
          <a:ln w="38100" cap="flat" cmpd="sng" algn="ctr">
            <a:solidFill>
              <a:schemeClr val="tx1"/>
            </a:solidFill>
            <a:prstDash val="solid"/>
            <a:round/>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rot="5400000" flipH="1" flipV="1">
            <a:off x="4403221" y="2099211"/>
            <a:ext cx="324855" cy="1588"/>
          </a:xfrm>
          <a:prstGeom prst="straightConnector1">
            <a:avLst/>
          </a:prstGeom>
          <a:ln w="38100" cap="flat" cmpd="sng" algn="ctr">
            <a:solidFill>
              <a:schemeClr val="tx1"/>
            </a:solidFill>
            <a:prstDash val="solid"/>
            <a:round/>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16" name="Oval 15"/>
          <p:cNvSpPr/>
          <p:nvPr/>
        </p:nvSpPr>
        <p:spPr>
          <a:xfrm>
            <a:off x="636608" y="3799179"/>
            <a:ext cx="1471421" cy="668649"/>
          </a:xfrm>
          <a:prstGeom prst="ellipse">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lnSpc>
                <a:spcPts val="2200"/>
              </a:lnSpc>
            </a:pPr>
            <a:r>
              <a:rPr lang="en-US" sz="1400" dirty="0" smtClean="0">
                <a:solidFill>
                  <a:srgbClr val="FFFFFF"/>
                </a:solidFill>
                <a:latin typeface="Arial Narrow"/>
                <a:cs typeface="Arial Narrow"/>
              </a:rPr>
              <a:t>Competitors</a:t>
            </a:r>
          </a:p>
        </p:txBody>
      </p:sp>
      <p:sp>
        <p:nvSpPr>
          <p:cNvPr id="17" name="Oval 16"/>
          <p:cNvSpPr/>
          <p:nvPr/>
        </p:nvSpPr>
        <p:spPr>
          <a:xfrm>
            <a:off x="7079107" y="3113379"/>
            <a:ext cx="1497734" cy="685800"/>
          </a:xfrm>
          <a:prstGeom prst="ellipse">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lnSpc>
                <a:spcPts val="2200"/>
              </a:lnSpc>
            </a:pPr>
            <a:r>
              <a:rPr lang="en-US" sz="1400" dirty="0" smtClean="0">
                <a:solidFill>
                  <a:srgbClr val="FFFFFF"/>
                </a:solidFill>
                <a:latin typeface="Arial Narrow"/>
                <a:cs typeface="Arial Narrow"/>
              </a:rPr>
              <a:t>Competitors</a:t>
            </a:r>
          </a:p>
        </p:txBody>
      </p:sp>
      <p:cxnSp>
        <p:nvCxnSpPr>
          <p:cNvPr id="18" name="Straight Arrow Connector 17"/>
          <p:cNvCxnSpPr>
            <a:stCxn id="16" idx="6"/>
            <a:endCxn id="8" idx="1"/>
          </p:cNvCxnSpPr>
          <p:nvPr/>
        </p:nvCxnSpPr>
        <p:spPr>
          <a:xfrm flipV="1">
            <a:off x="2108029" y="3777843"/>
            <a:ext cx="635171" cy="355661"/>
          </a:xfrm>
          <a:prstGeom prst="straightConnector1">
            <a:avLst/>
          </a:prstGeom>
          <a:ln w="38100" cap="flat" cmpd="sng" algn="ctr">
            <a:solidFill>
              <a:srgbClr val="000000"/>
            </a:solidFill>
            <a:prstDash val="solid"/>
            <a:round/>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17" idx="2"/>
          </p:cNvCxnSpPr>
          <p:nvPr/>
        </p:nvCxnSpPr>
        <p:spPr>
          <a:xfrm flipH="1">
            <a:off x="6400803" y="3456279"/>
            <a:ext cx="678304" cy="342900"/>
          </a:xfrm>
          <a:prstGeom prst="straightConnector1">
            <a:avLst/>
          </a:prstGeom>
          <a:ln w="38100" cap="flat" cmpd="sng" algn="ctr">
            <a:solidFill>
              <a:srgbClr val="000000"/>
            </a:solidFill>
            <a:prstDash val="solid"/>
            <a:round/>
            <a:headEnd type="none" w="med" len="med"/>
            <a:tailEnd type="triangle" w="med" len="med"/>
          </a:ln>
        </p:spPr>
        <p:style>
          <a:lnRef idx="2">
            <a:schemeClr val="accent1"/>
          </a:lnRef>
          <a:fillRef idx="0">
            <a:schemeClr val="accent1"/>
          </a:fillRef>
          <a:effectRef idx="1">
            <a:schemeClr val="accent1"/>
          </a:effectRef>
          <a:fontRef idx="minor">
            <a:schemeClr val="tx1"/>
          </a:fontRef>
        </p:style>
      </p:cxnSp>
      <p:pic>
        <p:nvPicPr>
          <p:cNvPr id="21" name="Pictur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22" name="TextBox 21"/>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Life Cycle Scenarios 5, 6, 7, and 8: </a:t>
            </a:r>
            <a:r>
              <a:rPr lang="en-US" sz="2800" i="1" dirty="0" smtClean="0">
                <a:solidFill>
                  <a:schemeClr val="bg1"/>
                </a:solidFill>
                <a:latin typeface="Arial Narrow"/>
                <a:cs typeface="Arial Narrow"/>
              </a:rPr>
              <a:t>Maturity</a:t>
            </a:r>
            <a:endParaRPr lang="en-US" sz="2800" dirty="0">
              <a:solidFill>
                <a:schemeClr val="bg1"/>
              </a:solidFill>
              <a:latin typeface="Arial Narrow"/>
              <a:cs typeface="Arial Narrow"/>
            </a:endParaRPr>
          </a:p>
        </p:txBody>
      </p:sp>
      <p:pic>
        <p:nvPicPr>
          <p:cNvPr id="22" name="Picture 21" descr="scenario 5,6,7,8.eps"/>
          <p:cNvPicPr>
            <a:picLocks noChangeAspect="1"/>
          </p:cNvPicPr>
          <p:nvPr/>
        </p:nvPicPr>
        <p:blipFill>
          <a:blip r:embed="rId2"/>
          <a:stretch>
            <a:fillRect/>
          </a:stretch>
        </p:blipFill>
        <p:spPr>
          <a:xfrm>
            <a:off x="1298448" y="1831152"/>
            <a:ext cx="6553200" cy="43815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6" name="TextBox 5"/>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3200" dirty="0" smtClean="0">
              <a:solidFill>
                <a:schemeClr val="bg1"/>
              </a:solidFill>
              <a:latin typeface="Arial Narrow"/>
              <a:cs typeface="Arial Narrow"/>
            </a:endParaRPr>
          </a:p>
          <a:p>
            <a:pPr algn="r"/>
            <a:r>
              <a:rPr lang="en-US" sz="2400" dirty="0" smtClean="0">
                <a:solidFill>
                  <a:schemeClr val="bg1"/>
                </a:solidFill>
                <a:latin typeface="Arial Narrow"/>
                <a:cs typeface="Arial Narrow"/>
              </a:rPr>
              <a:t>Life Cycle Scenario 8: </a:t>
            </a:r>
            <a:r>
              <a:rPr lang="en-US" sz="2400" i="1" dirty="0" smtClean="0">
                <a:solidFill>
                  <a:schemeClr val="bg1"/>
                </a:solidFill>
                <a:latin typeface="Arial Narrow"/>
                <a:cs typeface="Arial Narrow"/>
              </a:rPr>
              <a:t>Maturity – Fragmented Markets</a:t>
            </a:r>
            <a:endParaRPr lang="en-US" sz="2400" dirty="0">
              <a:solidFill>
                <a:schemeClr val="bg1"/>
              </a:solidFill>
              <a:latin typeface="Arial Narrow"/>
              <a:cs typeface="Arial Narrow"/>
            </a:endParaRPr>
          </a:p>
        </p:txBody>
      </p:sp>
      <p:sp>
        <p:nvSpPr>
          <p:cNvPr id="5" name="TextBox 4"/>
          <p:cNvSpPr txBox="1"/>
          <p:nvPr/>
        </p:nvSpPr>
        <p:spPr>
          <a:xfrm>
            <a:off x="938696" y="1600200"/>
            <a:ext cx="7327900" cy="2554545"/>
          </a:xfrm>
          <a:prstGeom prst="rect">
            <a:avLst/>
          </a:prstGeom>
          <a:noFill/>
        </p:spPr>
        <p:txBody>
          <a:bodyPr wrap="square" lIns="0" tIns="0" rIns="0" bIns="0" rtlCol="0">
            <a:spAutoFit/>
          </a:bodyPr>
          <a:lstStyle/>
          <a:p>
            <a:pPr marL="4763" indent="-4763" defTabSz="454025">
              <a:spcBef>
                <a:spcPts val="600"/>
              </a:spcBef>
              <a:tabLst>
                <a:tab pos="1825625" algn="l"/>
              </a:tabLst>
            </a:pPr>
            <a:r>
              <a:rPr lang="en-US" sz="2400" b="1" dirty="0" smtClean="0">
                <a:latin typeface="Arial Narrow"/>
                <a:cs typeface="Arial Narrow"/>
              </a:rPr>
              <a:t>Maturity Fragmented Markets – </a:t>
            </a:r>
            <a:r>
              <a:rPr lang="en-US" sz="2000" b="1" dirty="0" smtClean="0">
                <a:latin typeface="Arial Narrow"/>
                <a:cs typeface="Arial Narrow"/>
              </a:rPr>
              <a:t>GNP growth; many competitors, none dominant </a:t>
            </a:r>
            <a:endParaRPr lang="en-US" sz="2000" b="1" dirty="0">
              <a:latin typeface="Arial Narrow"/>
              <a:cs typeface="Arial Narrow"/>
            </a:endParaRPr>
          </a:p>
          <a:p>
            <a:pPr marL="4763" indent="-4763" defTabSz="454025">
              <a:spcBef>
                <a:spcPts val="600"/>
              </a:spcBef>
              <a:tabLst>
                <a:tab pos="1825625" algn="l"/>
              </a:tabLst>
            </a:pPr>
            <a:endParaRPr lang="en-US" sz="2400" b="1" dirty="0" smtClean="0">
              <a:latin typeface="Arial Narrow"/>
              <a:cs typeface="Arial Narrow"/>
            </a:endParaRPr>
          </a:p>
          <a:p>
            <a:pPr marL="4763" indent="-4763" defTabSz="454025">
              <a:spcBef>
                <a:spcPts val="600"/>
              </a:spcBef>
              <a:tabLst>
                <a:tab pos="1825625" algn="l"/>
              </a:tabLst>
            </a:pPr>
            <a:r>
              <a:rPr lang="en-US" sz="2400" b="1" dirty="0" smtClean="0">
                <a:latin typeface="Arial Narrow"/>
                <a:cs typeface="Arial Narrow"/>
              </a:rPr>
              <a:t>Strategic Options</a:t>
            </a:r>
          </a:p>
          <a:p>
            <a:pPr marL="455613" indent="-223838" defTabSz="454025">
              <a:spcBef>
                <a:spcPts val="1200"/>
              </a:spcBef>
              <a:tabLst>
                <a:tab pos="1825625" algn="l"/>
              </a:tabLst>
            </a:pPr>
            <a:r>
              <a:rPr lang="en-US" sz="2000" b="1" dirty="0" smtClean="0">
                <a:latin typeface="Arial Narrow"/>
                <a:cs typeface="Arial Narrow"/>
              </a:rPr>
              <a:t>•	Acquisition (roll up)</a:t>
            </a:r>
          </a:p>
          <a:p>
            <a:pPr marL="455613" indent="-223838" defTabSz="454025">
              <a:spcBef>
                <a:spcPts val="1200"/>
              </a:spcBef>
              <a:tabLst>
                <a:tab pos="1825625" algn="l"/>
              </a:tabLst>
            </a:pPr>
            <a:r>
              <a:rPr lang="en-US" sz="2000" b="1" dirty="0" smtClean="0">
                <a:latin typeface="Arial Narrow"/>
                <a:cs typeface="Arial Narrow"/>
              </a:rPr>
              <a:t>•	Standardization and branding</a:t>
            </a:r>
            <a:endParaRPr lang="en-US" b="1" dirty="0" smtClean="0">
              <a:latin typeface="Arial Narrow"/>
              <a:cs typeface="Arial Narrow"/>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8" name="TextBox 7"/>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Managing through the Life Cycle</a:t>
            </a:r>
            <a:endParaRPr lang="en-US" sz="2800" dirty="0">
              <a:solidFill>
                <a:schemeClr val="bg1"/>
              </a:solidFill>
              <a:latin typeface="Arial Narrow"/>
              <a:cs typeface="Arial Narrow"/>
            </a:endParaRPr>
          </a:p>
        </p:txBody>
      </p:sp>
      <p:sp>
        <p:nvSpPr>
          <p:cNvPr id="8" name="TextBox 7"/>
          <p:cNvSpPr txBox="1"/>
          <p:nvPr/>
        </p:nvSpPr>
        <p:spPr>
          <a:xfrm>
            <a:off x="938696" y="1600200"/>
            <a:ext cx="7971784" cy="4078040"/>
          </a:xfrm>
          <a:prstGeom prst="rect">
            <a:avLst/>
          </a:prstGeom>
          <a:noFill/>
        </p:spPr>
        <p:txBody>
          <a:bodyPr wrap="square" lIns="0" tIns="0" rIns="0" bIns="0" rtlCol="0">
            <a:spAutoFit/>
          </a:bodyPr>
          <a:lstStyle/>
          <a:p>
            <a:r>
              <a:rPr lang="en-US" sz="3000" b="1" dirty="0" smtClean="0">
                <a:latin typeface="Arial Narrow"/>
                <a:cs typeface="Arial Narrow"/>
              </a:rPr>
              <a:t>Session Roadmap</a:t>
            </a:r>
          </a:p>
          <a:p>
            <a:pPr marL="682625" indent="-223838" defTabSz="454025">
              <a:spcBef>
                <a:spcPts val="1200"/>
              </a:spcBef>
              <a:tabLst>
                <a:tab pos="1825625" algn="l"/>
              </a:tabLst>
            </a:pPr>
            <a:r>
              <a:rPr lang="en-US" sz="2000" dirty="0" smtClean="0">
                <a:latin typeface="Arial Narrow"/>
                <a:cs typeface="Arial Narrow"/>
              </a:rPr>
              <a:t>•	Underlying rationale: </a:t>
            </a:r>
            <a:r>
              <a:rPr lang="en-US" sz="2000" i="1" dirty="0" smtClean="0">
                <a:latin typeface="Arial Narrow"/>
                <a:cs typeface="Arial Narrow"/>
              </a:rPr>
              <a:t>preemption</a:t>
            </a:r>
            <a:endParaRPr lang="en-US" sz="2000" dirty="0" smtClean="0">
              <a:latin typeface="Arial Narrow"/>
              <a:cs typeface="Arial Narrow"/>
            </a:endParaRPr>
          </a:p>
          <a:p>
            <a:pPr marL="682625" indent="-223838" defTabSz="454025">
              <a:spcBef>
                <a:spcPts val="1200"/>
              </a:spcBef>
              <a:tabLst>
                <a:tab pos="1825625" algn="l"/>
              </a:tabLst>
            </a:pPr>
            <a:r>
              <a:rPr lang="en-US" sz="2000" dirty="0" smtClean="0">
                <a:latin typeface="Arial Narrow"/>
                <a:cs typeface="Arial Narrow"/>
              </a:rPr>
              <a:t>•	Product life cycles are shortening</a:t>
            </a:r>
          </a:p>
          <a:p>
            <a:pPr marL="682625" indent="-223838" defTabSz="454025">
              <a:spcBef>
                <a:spcPts val="1200"/>
              </a:spcBef>
              <a:tabLst>
                <a:tab pos="1825625" algn="l"/>
              </a:tabLst>
            </a:pPr>
            <a:r>
              <a:rPr lang="en-US" sz="2000" dirty="0" smtClean="0">
                <a:latin typeface="Arial Narrow"/>
                <a:cs typeface="Arial Narrow"/>
              </a:rPr>
              <a:t>•	Life cycle scenarios</a:t>
            </a:r>
          </a:p>
          <a:p>
            <a:pPr marL="914400" indent="-223838" defTabSz="454025">
              <a:spcBef>
                <a:spcPts val="600"/>
              </a:spcBef>
              <a:tabLst>
                <a:tab pos="1825625" algn="l"/>
              </a:tabLst>
            </a:pPr>
            <a:r>
              <a:rPr lang="en-US" dirty="0" smtClean="0">
                <a:latin typeface="Arial Narrow"/>
                <a:cs typeface="Arial Narrow"/>
              </a:rPr>
              <a:t>•	Life cycle scenario 1: </a:t>
            </a:r>
            <a:r>
              <a:rPr lang="en-US" i="1" dirty="0" smtClean="0">
                <a:latin typeface="Arial Narrow"/>
                <a:cs typeface="Arial Narrow"/>
              </a:rPr>
              <a:t>Pioneers</a:t>
            </a:r>
            <a:endParaRPr lang="en-US" dirty="0" smtClean="0">
              <a:latin typeface="Arial Narrow"/>
              <a:cs typeface="Arial Narrow"/>
            </a:endParaRPr>
          </a:p>
          <a:p>
            <a:pPr marL="914400" indent="-223838" defTabSz="454025">
              <a:spcBef>
                <a:spcPts val="600"/>
              </a:spcBef>
              <a:tabLst>
                <a:tab pos="1825625" algn="l"/>
              </a:tabLst>
            </a:pPr>
            <a:r>
              <a:rPr lang="en-US" dirty="0" smtClean="0">
                <a:latin typeface="Arial Narrow"/>
                <a:cs typeface="Arial Narrow"/>
              </a:rPr>
              <a:t>•	Life cycle scenarios 2 and 3: </a:t>
            </a:r>
            <a:r>
              <a:rPr lang="en-US" i="1" dirty="0" smtClean="0">
                <a:latin typeface="Arial Narrow"/>
                <a:cs typeface="Arial Narrow"/>
              </a:rPr>
              <a:t>Early Growth</a:t>
            </a:r>
            <a:endParaRPr lang="en-US" dirty="0" smtClean="0">
              <a:latin typeface="Arial Narrow"/>
              <a:cs typeface="Arial Narrow"/>
            </a:endParaRPr>
          </a:p>
          <a:p>
            <a:pPr marL="914400" indent="-223838" defTabSz="454025">
              <a:spcBef>
                <a:spcPts val="600"/>
              </a:spcBef>
              <a:tabLst>
                <a:tab pos="1825625" algn="l"/>
              </a:tabLst>
            </a:pPr>
            <a:r>
              <a:rPr lang="en-US" dirty="0" smtClean="0">
                <a:latin typeface="Arial Narrow"/>
                <a:cs typeface="Arial Narrow"/>
              </a:rPr>
              <a:t>•	Life cycle scenario 4: </a:t>
            </a:r>
            <a:r>
              <a:rPr lang="en-US" i="1" dirty="0" smtClean="0">
                <a:latin typeface="Arial Narrow"/>
                <a:cs typeface="Arial Narrow"/>
              </a:rPr>
              <a:t>Late Growth</a:t>
            </a:r>
            <a:endParaRPr lang="en-US" dirty="0" smtClean="0">
              <a:latin typeface="Arial Narrow"/>
              <a:cs typeface="Arial Narrow"/>
            </a:endParaRPr>
          </a:p>
          <a:p>
            <a:pPr marL="914400" indent="-223838" defTabSz="454025">
              <a:spcBef>
                <a:spcPts val="600"/>
              </a:spcBef>
              <a:tabLst>
                <a:tab pos="1825625" algn="l"/>
              </a:tabLst>
            </a:pPr>
            <a:r>
              <a:rPr lang="en-US" dirty="0" smtClean="0">
                <a:latin typeface="Arial Narrow"/>
                <a:cs typeface="Arial Narrow"/>
              </a:rPr>
              <a:t>•	Life cycle scenarios 5, 6, 7, and 8: </a:t>
            </a:r>
            <a:r>
              <a:rPr lang="en-US" i="1" dirty="0" smtClean="0">
                <a:latin typeface="Arial Narrow"/>
                <a:cs typeface="Arial Narrow"/>
              </a:rPr>
              <a:t>Maturity</a:t>
            </a:r>
            <a:endParaRPr lang="en-US" dirty="0" smtClean="0">
              <a:latin typeface="Arial Narrow"/>
              <a:cs typeface="Arial Narrow"/>
            </a:endParaRPr>
          </a:p>
          <a:p>
            <a:pPr marL="914400" indent="-223838" defTabSz="454025">
              <a:spcBef>
                <a:spcPts val="600"/>
              </a:spcBef>
              <a:tabLst>
                <a:tab pos="1825625" algn="l"/>
              </a:tabLst>
            </a:pPr>
            <a:r>
              <a:rPr lang="en-US" b="1" dirty="0" smtClean="0">
                <a:latin typeface="Arial Narrow"/>
                <a:cs typeface="Arial Narrow"/>
              </a:rPr>
              <a:t>•	Life cycle scenario 9: </a:t>
            </a:r>
            <a:r>
              <a:rPr lang="en-US" b="1" i="1" dirty="0" smtClean="0">
                <a:latin typeface="Arial Narrow"/>
                <a:cs typeface="Arial Narrow"/>
              </a:rPr>
              <a:t>Decline</a:t>
            </a:r>
            <a:endParaRPr lang="en-US" b="1" dirty="0" smtClean="0">
              <a:latin typeface="Arial Narrow"/>
              <a:cs typeface="Arial Narrow"/>
            </a:endParaRPr>
          </a:p>
          <a:p>
            <a:pPr marL="685800" indent="-227013" defTabSz="454025">
              <a:spcBef>
                <a:spcPts val="1200"/>
              </a:spcBef>
              <a:tabLst>
                <a:tab pos="1825625" algn="l"/>
              </a:tabLst>
            </a:pPr>
            <a:r>
              <a:rPr lang="en-US" sz="2000" dirty="0" smtClean="0">
                <a:latin typeface="Arial Narrow"/>
                <a:cs typeface="Arial Narrow"/>
              </a:rPr>
              <a:t>•	Life cycle scenarios: </a:t>
            </a:r>
            <a:r>
              <a:rPr lang="en-US" sz="2000" i="1" dirty="0" smtClean="0">
                <a:latin typeface="Arial Narrow"/>
                <a:cs typeface="Arial Narrow"/>
              </a:rPr>
              <a:t>summary</a:t>
            </a:r>
            <a:endParaRPr lang="en-US" sz="2000" dirty="0" smtClean="0">
              <a:latin typeface="Arial Narrow"/>
              <a:cs typeface="Arial Narrow"/>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7" name="TextBox 6"/>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Life Cycle Scenario 9: </a:t>
            </a:r>
            <a:r>
              <a:rPr lang="en-US" sz="2800" i="1" dirty="0" smtClean="0">
                <a:solidFill>
                  <a:schemeClr val="bg1"/>
                </a:solidFill>
                <a:latin typeface="Arial Narrow"/>
                <a:cs typeface="Arial Narrow"/>
              </a:rPr>
              <a:t>Decline</a:t>
            </a:r>
            <a:endParaRPr lang="en-US" sz="2800" dirty="0">
              <a:solidFill>
                <a:schemeClr val="bg1"/>
              </a:solidFill>
              <a:latin typeface="Arial Narrow"/>
              <a:cs typeface="Arial Narrow"/>
            </a:endParaRPr>
          </a:p>
        </p:txBody>
      </p:sp>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8448" y="1831152"/>
            <a:ext cx="6553200" cy="43815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6" name="TextBox 5"/>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Life Cycle Scenario 9: </a:t>
            </a:r>
            <a:r>
              <a:rPr lang="en-US" sz="2800" i="1" dirty="0" smtClean="0">
                <a:solidFill>
                  <a:schemeClr val="bg1"/>
                </a:solidFill>
                <a:latin typeface="Arial Narrow"/>
                <a:cs typeface="Arial Narrow"/>
              </a:rPr>
              <a:t>Decline</a:t>
            </a:r>
            <a:endParaRPr lang="en-US" sz="2800" dirty="0">
              <a:solidFill>
                <a:schemeClr val="bg1"/>
              </a:solidFill>
              <a:latin typeface="Arial Narrow"/>
              <a:cs typeface="Arial Narrow"/>
            </a:endParaRPr>
          </a:p>
        </p:txBody>
      </p:sp>
      <p:sp>
        <p:nvSpPr>
          <p:cNvPr id="5" name="TextBox 4"/>
          <p:cNvSpPr txBox="1"/>
          <p:nvPr/>
        </p:nvSpPr>
        <p:spPr>
          <a:xfrm>
            <a:off x="938696" y="1600200"/>
            <a:ext cx="7327900" cy="3277821"/>
          </a:xfrm>
          <a:prstGeom prst="rect">
            <a:avLst/>
          </a:prstGeom>
          <a:noFill/>
        </p:spPr>
        <p:txBody>
          <a:bodyPr wrap="square" lIns="0" tIns="0" rIns="0" bIns="0" rtlCol="0">
            <a:spAutoFit/>
          </a:bodyPr>
          <a:lstStyle/>
          <a:p>
            <a:pPr marL="4763" indent="-4763" defTabSz="454025">
              <a:spcBef>
                <a:spcPts val="600"/>
              </a:spcBef>
              <a:tabLst>
                <a:tab pos="1825625" algn="l"/>
              </a:tabLst>
            </a:pPr>
            <a:r>
              <a:rPr lang="en-US" sz="2400" b="1" dirty="0" smtClean="0">
                <a:latin typeface="Arial Narrow"/>
                <a:cs typeface="Arial Narrow"/>
              </a:rPr>
              <a:t>Decline markets are inhospitable if:</a:t>
            </a:r>
          </a:p>
          <a:p>
            <a:pPr marL="455613" indent="-223838" defTabSz="454025">
              <a:spcBef>
                <a:spcPts val="1200"/>
              </a:spcBef>
              <a:tabLst>
                <a:tab pos="1825625" algn="l"/>
              </a:tabLst>
            </a:pPr>
            <a:r>
              <a:rPr lang="en-US" sz="2000" b="1" dirty="0" smtClean="0">
                <a:latin typeface="Arial Narrow"/>
                <a:cs typeface="Arial Narrow"/>
              </a:rPr>
              <a:t>•	Decline is rapid and/or uncertain</a:t>
            </a:r>
          </a:p>
          <a:p>
            <a:pPr marL="455613" indent="-223838" defTabSz="454025">
              <a:spcBef>
                <a:spcPts val="1200"/>
              </a:spcBef>
              <a:tabLst>
                <a:tab pos="1825625" algn="l"/>
              </a:tabLst>
            </a:pPr>
            <a:r>
              <a:rPr lang="en-US" sz="2000" b="1" dirty="0" smtClean="0">
                <a:latin typeface="Arial Narrow"/>
                <a:cs typeface="Arial Narrow"/>
              </a:rPr>
              <a:t>•	The market is commodity-based, with no price-insensitive segments</a:t>
            </a:r>
          </a:p>
          <a:p>
            <a:pPr marL="455613" indent="-223838" defTabSz="454025">
              <a:spcBef>
                <a:spcPts val="1200"/>
              </a:spcBef>
              <a:tabLst>
                <a:tab pos="1825625" algn="l"/>
              </a:tabLst>
            </a:pPr>
            <a:r>
              <a:rPr lang="en-US" sz="2000" b="1" dirty="0" smtClean="0">
                <a:latin typeface="Arial Narrow"/>
                <a:cs typeface="Arial Narrow"/>
              </a:rPr>
              <a:t>•	Competitors</a:t>
            </a:r>
          </a:p>
          <a:p>
            <a:pPr marL="693738" indent="-223838" defTabSz="454025">
              <a:spcBef>
                <a:spcPts val="600"/>
              </a:spcBef>
              <a:tabLst>
                <a:tab pos="1825625" algn="l"/>
              </a:tabLst>
            </a:pPr>
            <a:r>
              <a:rPr lang="en-US" b="1" dirty="0" smtClean="0">
                <a:latin typeface="Arial Narrow"/>
                <a:cs typeface="Arial Narrow"/>
              </a:rPr>
              <a:t>•	are viable and credible</a:t>
            </a:r>
          </a:p>
          <a:p>
            <a:pPr marL="693738" indent="-223838" defTabSz="454025">
              <a:spcBef>
                <a:spcPts val="600"/>
              </a:spcBef>
              <a:tabLst>
                <a:tab pos="1825625" algn="l"/>
              </a:tabLst>
            </a:pPr>
            <a:r>
              <a:rPr lang="en-US" b="1" dirty="0" smtClean="0">
                <a:latin typeface="Arial Narrow"/>
                <a:cs typeface="Arial Narrow"/>
              </a:rPr>
              <a:t>•	are evenly balanced and view the market as strategically important</a:t>
            </a:r>
          </a:p>
          <a:p>
            <a:pPr marL="693738" indent="-223838" defTabSz="454025">
              <a:spcBef>
                <a:spcPts val="600"/>
              </a:spcBef>
              <a:tabLst>
                <a:tab pos="1825625" algn="l"/>
              </a:tabLst>
            </a:pPr>
            <a:r>
              <a:rPr lang="en-US" b="1" dirty="0" smtClean="0">
                <a:latin typeface="Arial Narrow"/>
                <a:cs typeface="Arial Narrow"/>
              </a:rPr>
              <a:t>•	have high fixed costs and are very sensitive to sales declines</a:t>
            </a:r>
          </a:p>
          <a:p>
            <a:pPr marL="455613" indent="-223838" defTabSz="454025">
              <a:spcBef>
                <a:spcPts val="1200"/>
              </a:spcBef>
              <a:tabLst>
                <a:tab pos="1825625" algn="l"/>
              </a:tabLst>
            </a:pPr>
            <a:r>
              <a:rPr lang="en-US" sz="2000" b="1" dirty="0" smtClean="0">
                <a:latin typeface="Arial Narrow"/>
                <a:cs typeface="Arial Narrow"/>
              </a:rPr>
              <a:t>•	Customer switching costs are low</a:t>
            </a:r>
            <a:endParaRPr lang="en-US" b="1" dirty="0" smtClean="0">
              <a:latin typeface="Arial Narrow"/>
              <a:cs typeface="Arial Narrow"/>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8" name="TextBox 7"/>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Life Cycle Scenario 9: </a:t>
            </a:r>
            <a:r>
              <a:rPr lang="en-US" sz="2800" i="1" dirty="0" smtClean="0">
                <a:solidFill>
                  <a:schemeClr val="bg1"/>
                </a:solidFill>
                <a:latin typeface="Arial Narrow"/>
                <a:cs typeface="Arial Narrow"/>
              </a:rPr>
              <a:t>Decline</a:t>
            </a:r>
            <a:endParaRPr lang="en-US" sz="2800" dirty="0">
              <a:solidFill>
                <a:schemeClr val="bg1"/>
              </a:solidFill>
              <a:latin typeface="Arial Narrow"/>
              <a:cs typeface="Arial Narrow"/>
            </a:endParaRPr>
          </a:p>
        </p:txBody>
      </p:sp>
      <p:sp>
        <p:nvSpPr>
          <p:cNvPr id="5" name="Rectangle 4"/>
          <p:cNvSpPr/>
          <p:nvPr/>
        </p:nvSpPr>
        <p:spPr>
          <a:xfrm>
            <a:off x="840687" y="1483705"/>
            <a:ext cx="7392536" cy="461665"/>
          </a:xfrm>
          <a:prstGeom prst="rect">
            <a:avLst/>
          </a:prstGeom>
        </p:spPr>
        <p:txBody>
          <a:bodyPr wrap="square">
            <a:spAutoFit/>
          </a:bodyPr>
          <a:lstStyle/>
          <a:p>
            <a:r>
              <a:rPr lang="en-US" sz="2400" b="1" dirty="0" smtClean="0">
                <a:latin typeface="Arial Narrow"/>
                <a:cs typeface="Arial Narrow"/>
              </a:rPr>
              <a:t>Strategic Framework</a:t>
            </a:r>
            <a:endParaRPr lang="en-US" sz="2400" dirty="0"/>
          </a:p>
        </p:txBody>
      </p:sp>
      <p:graphicFrame>
        <p:nvGraphicFramePr>
          <p:cNvPr id="6" name="Table 5"/>
          <p:cNvGraphicFramePr>
            <a:graphicFrameLocks noGrp="1"/>
          </p:cNvGraphicFramePr>
          <p:nvPr/>
        </p:nvGraphicFramePr>
        <p:xfrm>
          <a:off x="1602388" y="2767990"/>
          <a:ext cx="4998909" cy="2827108"/>
        </p:xfrm>
        <a:graphic>
          <a:graphicData uri="http://schemas.openxmlformats.org/drawingml/2006/table">
            <a:tbl>
              <a:tblPr firstRow="1" bandRow="1">
                <a:tableStyleId>{2D5ABB26-0587-4C30-8999-92F81FD0307C}</a:tableStyleId>
              </a:tblPr>
              <a:tblGrid>
                <a:gridCol w="925825"/>
                <a:gridCol w="428310"/>
                <a:gridCol w="1822387"/>
                <a:gridCol w="1822387"/>
              </a:tblGrid>
              <a:tr h="1057012">
                <a:tc rowSpan="2">
                  <a:txBody>
                    <a:bodyPr/>
                    <a:lstStyle/>
                    <a:p>
                      <a:pPr algn="ctr"/>
                      <a:r>
                        <a:rPr lang="en-US" sz="1200" b="1" i="0" dirty="0" smtClean="0">
                          <a:latin typeface="Arial Narrow"/>
                          <a:cs typeface="Arial Narrow"/>
                        </a:rPr>
                        <a:t>Market Hospitable?</a:t>
                      </a:r>
                      <a:endParaRPr lang="en-US" sz="1200" b="1" i="0" dirty="0">
                        <a:latin typeface="Arial Narrow"/>
                        <a:cs typeface="Arial Narrow"/>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b="1" i="0" dirty="0" smtClean="0">
                          <a:latin typeface="Arial Narrow"/>
                          <a:cs typeface="Arial Narrow"/>
                        </a:rPr>
                        <a:t>Yes</a:t>
                      </a:r>
                      <a:endParaRPr lang="en-US" sz="1200" b="1" i="0" dirty="0">
                        <a:latin typeface="Arial Narrow"/>
                        <a:cs typeface="Arial Narrow"/>
                      </a:endParaRPr>
                    </a:p>
                  </a:txBody>
                  <a:tcPr anchor="ct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00" b="1" i="0" dirty="0" smtClean="0">
                          <a:solidFill>
                            <a:schemeClr val="tx1"/>
                          </a:solidFill>
                          <a:latin typeface="Arial Narrow"/>
                          <a:cs typeface="Arial Narrow"/>
                        </a:rPr>
                        <a:t>A</a:t>
                      </a:r>
                    </a:p>
                    <a:p>
                      <a:pPr algn="ctr"/>
                      <a:r>
                        <a:rPr lang="en-US" sz="1300" b="1" i="0" dirty="0" smtClean="0">
                          <a:solidFill>
                            <a:schemeClr val="tx1"/>
                          </a:solidFill>
                          <a:latin typeface="Arial Narrow"/>
                          <a:cs typeface="Arial Narrow"/>
                        </a:rPr>
                        <a:t>Harvest</a:t>
                      </a:r>
                      <a:endParaRPr lang="en-US" sz="1300" b="1" i="0" dirty="0">
                        <a:solidFill>
                          <a:schemeClr val="tx1"/>
                        </a:solidFill>
                        <a:latin typeface="Arial Narrow"/>
                        <a:cs typeface="Arial Narrow"/>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6600"/>
                    </a:solidFill>
                  </a:tcPr>
                </a:tc>
                <a:tc>
                  <a:txBody>
                    <a:bodyPr/>
                    <a:lstStyle/>
                    <a:p>
                      <a:pPr algn="ctr"/>
                      <a:r>
                        <a:rPr lang="en-US" sz="1300" b="1" i="0" dirty="0" smtClean="0">
                          <a:solidFill>
                            <a:srgbClr val="FFFFFF"/>
                          </a:solidFill>
                          <a:latin typeface="Arial Narrow"/>
                          <a:cs typeface="Arial Narrow"/>
                        </a:rPr>
                        <a:t>D</a:t>
                      </a:r>
                    </a:p>
                    <a:p>
                      <a:pPr algn="ctr"/>
                      <a:r>
                        <a:rPr lang="en-US" sz="1300" b="1" i="0" dirty="0" smtClean="0">
                          <a:solidFill>
                            <a:srgbClr val="FFFFFF"/>
                          </a:solidFill>
                          <a:latin typeface="Arial Narrow"/>
                          <a:cs typeface="Arial Narrow"/>
                        </a:rPr>
                        <a:t>Leadership</a:t>
                      </a:r>
                      <a:endParaRPr lang="en-US" sz="1300" b="1" i="0" dirty="0">
                        <a:solidFill>
                          <a:srgbClr val="FFFFFF"/>
                        </a:solidFill>
                        <a:latin typeface="Arial Narrow"/>
                        <a:cs typeface="Arial Narrow"/>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8000"/>
                    </a:solidFill>
                  </a:tcPr>
                </a:tc>
              </a:tr>
              <a:tr h="1057012">
                <a:tc vMerge="1">
                  <a:txBody>
                    <a:bodyPr/>
                    <a:lstStyle/>
                    <a:p>
                      <a:endParaRPr lang="en-US" sz="1300" b="1" i="0" dirty="0">
                        <a:latin typeface="Arial Narrow"/>
                        <a:cs typeface="Arial Narro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r"/>
                      <a:r>
                        <a:rPr lang="en-US" sz="1200" b="1" i="0" dirty="0" smtClean="0">
                          <a:latin typeface="Arial Narrow"/>
                          <a:cs typeface="Arial Narrow"/>
                        </a:rPr>
                        <a:t>No</a:t>
                      </a:r>
                      <a:endParaRPr lang="en-US" sz="1200" b="1" i="0" dirty="0">
                        <a:latin typeface="Arial Narrow"/>
                        <a:cs typeface="Arial Narrow"/>
                      </a:endParaRPr>
                    </a:p>
                  </a:txBody>
                  <a:tcPr anchor="ct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00" b="1" i="0" dirty="0" smtClean="0">
                          <a:latin typeface="Arial Narrow"/>
                          <a:cs typeface="Arial Narrow"/>
                        </a:rPr>
                        <a:t>B</a:t>
                      </a:r>
                    </a:p>
                    <a:p>
                      <a:pPr algn="ctr"/>
                      <a:r>
                        <a:rPr lang="en-US" sz="1300" b="1" i="0" dirty="0" smtClean="0">
                          <a:latin typeface="Arial Narrow"/>
                          <a:cs typeface="Arial Narrow"/>
                        </a:rPr>
                        <a:t>Divest</a:t>
                      </a:r>
                      <a:endParaRPr lang="en-US" sz="1300" b="1" i="0" dirty="0">
                        <a:latin typeface="Arial Narrow"/>
                        <a:cs typeface="Arial Narrow"/>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60000"/>
                        <a:lumOff val="40000"/>
                      </a:schemeClr>
                    </a:solidFill>
                  </a:tcPr>
                </a:tc>
                <a:tc>
                  <a:txBody>
                    <a:bodyPr/>
                    <a:lstStyle/>
                    <a:p>
                      <a:pPr algn="ctr"/>
                      <a:r>
                        <a:rPr lang="en-US" sz="1300" b="1" i="0" dirty="0" smtClean="0">
                          <a:solidFill>
                            <a:schemeClr val="tx1"/>
                          </a:solidFill>
                          <a:latin typeface="Arial Narrow"/>
                          <a:cs typeface="Arial Narrow"/>
                        </a:rPr>
                        <a:t>C</a:t>
                      </a:r>
                    </a:p>
                    <a:p>
                      <a:pPr algn="ctr"/>
                      <a:r>
                        <a:rPr lang="en-US" sz="1300" b="1" i="0" dirty="0" smtClean="0">
                          <a:solidFill>
                            <a:schemeClr val="tx1"/>
                          </a:solidFill>
                          <a:latin typeface="Arial Narrow"/>
                          <a:cs typeface="Arial Narrow"/>
                        </a:rPr>
                        <a:t>Harvest or segment</a:t>
                      </a:r>
                      <a:endParaRPr lang="en-US" sz="1300" b="1" i="0" dirty="0">
                        <a:solidFill>
                          <a:schemeClr val="tx1"/>
                        </a:solidFill>
                        <a:latin typeface="Arial Narrow"/>
                        <a:cs typeface="Arial Narrow"/>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66"/>
                    </a:solidFill>
                  </a:tcPr>
                </a:tc>
              </a:tr>
              <a:tr h="358385">
                <a:tc>
                  <a:txBody>
                    <a:bodyPr/>
                    <a:lstStyle/>
                    <a:p>
                      <a:endParaRPr lang="en-US" sz="1200" b="1" i="0" dirty="0">
                        <a:latin typeface="Arial Narrow"/>
                        <a:cs typeface="Arial Narrow"/>
                      </a:endParaRPr>
                    </a:p>
                  </a:txBody>
                  <a:tcPr vert="vert27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b="1" i="0" dirty="0">
                        <a:latin typeface="Arial Narrow"/>
                        <a:cs typeface="Arial Narro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i="0" dirty="0" smtClean="0">
                          <a:latin typeface="Arial Narrow"/>
                          <a:cs typeface="Arial Narrow"/>
                        </a:rPr>
                        <a:t>Low</a:t>
                      </a:r>
                      <a:endParaRPr lang="en-US" sz="1200" b="1" i="0" dirty="0">
                        <a:latin typeface="Arial Narrow"/>
                        <a:cs typeface="Arial Narro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i="0" dirty="0" smtClean="0">
                          <a:latin typeface="Arial Narrow"/>
                          <a:cs typeface="Arial Narrow"/>
                        </a:rPr>
                        <a:t>High</a:t>
                      </a:r>
                      <a:endParaRPr lang="en-US" sz="1200" b="1" i="0" dirty="0">
                        <a:latin typeface="Arial Narrow"/>
                        <a:cs typeface="Arial Narro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54699">
                <a:tc>
                  <a:txBody>
                    <a:bodyPr/>
                    <a:lstStyle/>
                    <a:p>
                      <a:endParaRPr lang="en-US" sz="1200" b="1" i="0" dirty="0">
                        <a:latin typeface="Arial Narrow"/>
                        <a:cs typeface="Arial Narrow"/>
                      </a:endParaRPr>
                    </a:p>
                  </a:txBody>
                  <a:tcPr vert="vert27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b="1" i="0" dirty="0">
                        <a:latin typeface="Arial Narrow"/>
                        <a:cs typeface="Arial Narro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1200" b="1" i="0" dirty="0" smtClean="0">
                          <a:latin typeface="Arial Narrow"/>
                          <a:cs typeface="Arial Narrow"/>
                        </a:rPr>
                        <a:t>Business Strengths</a:t>
                      </a:r>
                      <a:endParaRPr lang="en-US" sz="1200" b="1" i="0" dirty="0">
                        <a:latin typeface="Arial Narrow"/>
                        <a:cs typeface="Arial Narro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300" b="1" i="0" dirty="0">
                        <a:latin typeface="Arial Narrow"/>
                        <a:cs typeface="Arial Narro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bl>
          </a:graphicData>
        </a:graphic>
      </p:graphicFrame>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9" name="TextBox 8"/>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Managing through the Life Cycle</a:t>
            </a:r>
            <a:endParaRPr lang="en-US" sz="2800" dirty="0">
              <a:solidFill>
                <a:schemeClr val="bg1"/>
              </a:solidFill>
              <a:latin typeface="Arial Narrow"/>
              <a:cs typeface="Arial Narrow"/>
            </a:endParaRPr>
          </a:p>
        </p:txBody>
      </p:sp>
      <p:sp>
        <p:nvSpPr>
          <p:cNvPr id="7" name="TextBox 6"/>
          <p:cNvSpPr txBox="1"/>
          <p:nvPr/>
        </p:nvSpPr>
        <p:spPr>
          <a:xfrm>
            <a:off x="938696" y="1600200"/>
            <a:ext cx="7971784" cy="4078040"/>
          </a:xfrm>
          <a:prstGeom prst="rect">
            <a:avLst/>
          </a:prstGeom>
          <a:noFill/>
        </p:spPr>
        <p:txBody>
          <a:bodyPr wrap="square" lIns="0" tIns="0" rIns="0" bIns="0" rtlCol="0">
            <a:spAutoFit/>
          </a:bodyPr>
          <a:lstStyle/>
          <a:p>
            <a:r>
              <a:rPr lang="en-US" sz="3000" b="1" dirty="0" smtClean="0">
                <a:latin typeface="Arial Narrow"/>
                <a:cs typeface="Arial Narrow"/>
              </a:rPr>
              <a:t>Session Roadmap</a:t>
            </a:r>
          </a:p>
          <a:p>
            <a:pPr marL="682625" indent="-223838" defTabSz="454025">
              <a:spcBef>
                <a:spcPts val="1200"/>
              </a:spcBef>
              <a:tabLst>
                <a:tab pos="1825625" algn="l"/>
              </a:tabLst>
            </a:pPr>
            <a:r>
              <a:rPr lang="en-US" sz="2000" dirty="0" smtClean="0">
                <a:latin typeface="Arial Narrow"/>
                <a:cs typeface="Arial Narrow"/>
              </a:rPr>
              <a:t>•	Underlying rationale: </a:t>
            </a:r>
            <a:r>
              <a:rPr lang="en-US" sz="2000" i="1" dirty="0" smtClean="0">
                <a:latin typeface="Arial Narrow"/>
                <a:cs typeface="Arial Narrow"/>
              </a:rPr>
              <a:t>preemption</a:t>
            </a:r>
            <a:endParaRPr lang="en-US" sz="2000" dirty="0" smtClean="0">
              <a:latin typeface="Arial Narrow"/>
              <a:cs typeface="Arial Narrow"/>
            </a:endParaRPr>
          </a:p>
          <a:p>
            <a:pPr marL="682625" indent="-223838" defTabSz="454025">
              <a:spcBef>
                <a:spcPts val="1200"/>
              </a:spcBef>
              <a:tabLst>
                <a:tab pos="1825625" algn="l"/>
              </a:tabLst>
            </a:pPr>
            <a:r>
              <a:rPr lang="en-US" sz="2000" dirty="0" smtClean="0">
                <a:latin typeface="Arial Narrow"/>
                <a:cs typeface="Arial Narrow"/>
              </a:rPr>
              <a:t>•	Product life cycles are shortening</a:t>
            </a:r>
          </a:p>
          <a:p>
            <a:pPr marL="682625" indent="-223838" defTabSz="454025">
              <a:spcBef>
                <a:spcPts val="1200"/>
              </a:spcBef>
              <a:tabLst>
                <a:tab pos="1825625" algn="l"/>
              </a:tabLst>
            </a:pPr>
            <a:r>
              <a:rPr lang="en-US" sz="2000" dirty="0" smtClean="0">
                <a:latin typeface="Arial Narrow"/>
                <a:cs typeface="Arial Narrow"/>
              </a:rPr>
              <a:t>•	Life cycle scenarios</a:t>
            </a:r>
          </a:p>
          <a:p>
            <a:pPr marL="914400" indent="-223838" defTabSz="454025">
              <a:spcBef>
                <a:spcPts val="600"/>
              </a:spcBef>
              <a:tabLst>
                <a:tab pos="1825625" algn="l"/>
              </a:tabLst>
            </a:pPr>
            <a:r>
              <a:rPr lang="en-US" dirty="0" smtClean="0">
                <a:latin typeface="Arial Narrow"/>
                <a:cs typeface="Arial Narrow"/>
              </a:rPr>
              <a:t>•	Life cycle scenario 1: </a:t>
            </a:r>
            <a:r>
              <a:rPr lang="en-US" i="1" dirty="0" smtClean="0">
                <a:latin typeface="Arial Narrow"/>
                <a:cs typeface="Arial Narrow"/>
              </a:rPr>
              <a:t>Pioneers</a:t>
            </a:r>
            <a:endParaRPr lang="en-US" dirty="0" smtClean="0">
              <a:latin typeface="Arial Narrow"/>
              <a:cs typeface="Arial Narrow"/>
            </a:endParaRPr>
          </a:p>
          <a:p>
            <a:pPr marL="914400" indent="-223838" defTabSz="454025">
              <a:spcBef>
                <a:spcPts val="600"/>
              </a:spcBef>
              <a:tabLst>
                <a:tab pos="1825625" algn="l"/>
              </a:tabLst>
            </a:pPr>
            <a:r>
              <a:rPr lang="en-US" dirty="0" smtClean="0">
                <a:latin typeface="Arial Narrow"/>
                <a:cs typeface="Arial Narrow"/>
              </a:rPr>
              <a:t>•	Life cycle scenarios 2 and 3: </a:t>
            </a:r>
            <a:r>
              <a:rPr lang="en-US" i="1" dirty="0" smtClean="0">
                <a:latin typeface="Arial Narrow"/>
                <a:cs typeface="Arial Narrow"/>
              </a:rPr>
              <a:t>Early Growth</a:t>
            </a:r>
            <a:endParaRPr lang="en-US" dirty="0" smtClean="0">
              <a:latin typeface="Arial Narrow"/>
              <a:cs typeface="Arial Narrow"/>
            </a:endParaRPr>
          </a:p>
          <a:p>
            <a:pPr marL="914400" indent="-223838" defTabSz="454025">
              <a:spcBef>
                <a:spcPts val="600"/>
              </a:spcBef>
              <a:tabLst>
                <a:tab pos="1825625" algn="l"/>
              </a:tabLst>
            </a:pPr>
            <a:r>
              <a:rPr lang="en-US" dirty="0" smtClean="0">
                <a:latin typeface="Arial Narrow"/>
                <a:cs typeface="Arial Narrow"/>
              </a:rPr>
              <a:t>•	Life cycle scenario 4: </a:t>
            </a:r>
            <a:r>
              <a:rPr lang="en-US" i="1" dirty="0" smtClean="0">
                <a:latin typeface="Arial Narrow"/>
                <a:cs typeface="Arial Narrow"/>
              </a:rPr>
              <a:t>Late Growth</a:t>
            </a:r>
            <a:endParaRPr lang="en-US" dirty="0" smtClean="0">
              <a:latin typeface="Arial Narrow"/>
              <a:cs typeface="Arial Narrow"/>
            </a:endParaRPr>
          </a:p>
          <a:p>
            <a:pPr marL="914400" indent="-223838" defTabSz="454025">
              <a:spcBef>
                <a:spcPts val="600"/>
              </a:spcBef>
              <a:tabLst>
                <a:tab pos="1825625" algn="l"/>
              </a:tabLst>
            </a:pPr>
            <a:r>
              <a:rPr lang="en-US" dirty="0" smtClean="0">
                <a:latin typeface="Arial Narrow"/>
                <a:cs typeface="Arial Narrow"/>
              </a:rPr>
              <a:t>•	Life cycle scenarios 5, 6, 7, and 8: </a:t>
            </a:r>
            <a:r>
              <a:rPr lang="en-US" i="1" dirty="0" smtClean="0">
                <a:latin typeface="Arial Narrow"/>
                <a:cs typeface="Arial Narrow"/>
              </a:rPr>
              <a:t>Maturity</a:t>
            </a:r>
            <a:endParaRPr lang="en-US" dirty="0" smtClean="0">
              <a:latin typeface="Arial Narrow"/>
              <a:cs typeface="Arial Narrow"/>
            </a:endParaRPr>
          </a:p>
          <a:p>
            <a:pPr marL="914400" indent="-223838" defTabSz="454025">
              <a:spcBef>
                <a:spcPts val="600"/>
              </a:spcBef>
              <a:tabLst>
                <a:tab pos="1825625" algn="l"/>
              </a:tabLst>
            </a:pPr>
            <a:r>
              <a:rPr lang="en-US" dirty="0" smtClean="0">
                <a:latin typeface="Arial Narrow"/>
                <a:cs typeface="Arial Narrow"/>
              </a:rPr>
              <a:t>•	Life cycle scenario 9: </a:t>
            </a:r>
            <a:r>
              <a:rPr lang="en-US" i="1" dirty="0" smtClean="0">
                <a:latin typeface="Arial Narrow"/>
                <a:cs typeface="Arial Narrow"/>
              </a:rPr>
              <a:t>Decline</a:t>
            </a:r>
            <a:endParaRPr lang="en-US" dirty="0" smtClean="0">
              <a:latin typeface="Arial Narrow"/>
              <a:cs typeface="Arial Narrow"/>
            </a:endParaRPr>
          </a:p>
          <a:p>
            <a:pPr marL="685800" indent="-227013" defTabSz="454025">
              <a:spcBef>
                <a:spcPts val="1200"/>
              </a:spcBef>
              <a:tabLst>
                <a:tab pos="1825625" algn="l"/>
              </a:tabLst>
            </a:pPr>
            <a:r>
              <a:rPr lang="en-US" sz="2000" b="1" dirty="0" smtClean="0">
                <a:latin typeface="Arial Narrow"/>
                <a:cs typeface="Arial Narrow"/>
              </a:rPr>
              <a:t>•	Life cycle scenarios: </a:t>
            </a:r>
            <a:r>
              <a:rPr lang="en-US" sz="2000" b="1" i="1" dirty="0" smtClean="0">
                <a:latin typeface="Arial Narrow"/>
                <a:cs typeface="Arial Narrow"/>
              </a:rPr>
              <a:t>summary</a:t>
            </a:r>
            <a:endParaRPr lang="en-US" sz="2000" b="1" dirty="0" smtClean="0">
              <a:latin typeface="Arial Narrow"/>
              <a:cs typeface="Arial Narrow"/>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8" name="TextBox 7"/>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Life Cycle Scenarios: </a:t>
            </a:r>
            <a:r>
              <a:rPr lang="en-US" sz="2800" i="1" dirty="0" smtClean="0">
                <a:solidFill>
                  <a:schemeClr val="bg1"/>
                </a:solidFill>
                <a:latin typeface="Arial Narrow"/>
                <a:cs typeface="Arial Narrow"/>
              </a:rPr>
              <a:t>Summary</a:t>
            </a:r>
            <a:endParaRPr lang="en-US" sz="2800" dirty="0">
              <a:solidFill>
                <a:schemeClr val="bg1"/>
              </a:solidFill>
              <a:latin typeface="Arial Narrow"/>
              <a:cs typeface="Arial Narrow"/>
            </a:endParaRPr>
          </a:p>
        </p:txBody>
      </p:sp>
      <p:sp>
        <p:nvSpPr>
          <p:cNvPr id="5" name="TextBox 4"/>
          <p:cNvSpPr txBox="1"/>
          <p:nvPr/>
        </p:nvSpPr>
        <p:spPr>
          <a:xfrm>
            <a:off x="938696" y="1487076"/>
            <a:ext cx="7327900" cy="4847481"/>
          </a:xfrm>
          <a:prstGeom prst="rect">
            <a:avLst/>
          </a:prstGeom>
          <a:noFill/>
        </p:spPr>
        <p:txBody>
          <a:bodyPr wrap="square" lIns="0" tIns="0" rIns="0" bIns="0" rtlCol="0">
            <a:spAutoFit/>
          </a:bodyPr>
          <a:lstStyle/>
          <a:p>
            <a:pPr marL="230188" indent="-223838" defTabSz="454025">
              <a:spcBef>
                <a:spcPts val="1200"/>
              </a:spcBef>
              <a:tabLst>
                <a:tab pos="1825625" algn="l"/>
              </a:tabLst>
            </a:pPr>
            <a:r>
              <a:rPr lang="en-US" sz="2000" b="1" dirty="0" smtClean="0">
                <a:latin typeface="Arial Narrow"/>
                <a:cs typeface="Arial Narrow"/>
              </a:rPr>
              <a:t>Preemption – important dimension of strategy making</a:t>
            </a:r>
          </a:p>
          <a:p>
            <a:pPr marL="230188" indent="-223838" defTabSz="454025">
              <a:spcBef>
                <a:spcPts val="1200"/>
              </a:spcBef>
              <a:tabLst>
                <a:tab pos="1825625" algn="l"/>
              </a:tabLst>
            </a:pPr>
            <a:r>
              <a:rPr lang="en-US" sz="2000" b="1" dirty="0" smtClean="0">
                <a:latin typeface="Arial Narrow"/>
                <a:cs typeface="Arial Narrow"/>
              </a:rPr>
              <a:t>Product life-cycle framework generates nine scenarios</a:t>
            </a:r>
          </a:p>
          <a:p>
            <a:pPr marL="468313" indent="-223838" defTabSz="454025">
              <a:spcBef>
                <a:spcPts val="600"/>
              </a:spcBef>
              <a:tabLst>
                <a:tab pos="1825625" algn="l"/>
              </a:tabLst>
            </a:pPr>
            <a:r>
              <a:rPr lang="en-US" b="1" dirty="0" smtClean="0">
                <a:latin typeface="Arial Narrow"/>
                <a:cs typeface="Arial Narrow"/>
              </a:rPr>
              <a:t>•	Life cycle scenario 1: </a:t>
            </a:r>
            <a:r>
              <a:rPr lang="en-US" b="1" i="1" dirty="0" smtClean="0">
                <a:latin typeface="Arial Narrow"/>
                <a:cs typeface="Arial Narrow"/>
              </a:rPr>
              <a:t>Pioneers</a:t>
            </a:r>
          </a:p>
          <a:p>
            <a:pPr marL="468313" indent="-223838" defTabSz="454025">
              <a:spcBef>
                <a:spcPts val="600"/>
              </a:spcBef>
              <a:tabLst>
                <a:tab pos="1825625" algn="l"/>
              </a:tabLst>
            </a:pPr>
            <a:r>
              <a:rPr lang="en-US" b="1" dirty="0" smtClean="0">
                <a:latin typeface="Arial Narrow"/>
                <a:cs typeface="Arial Narrow"/>
              </a:rPr>
              <a:t>•	Life cycle scenario 2: </a:t>
            </a:r>
            <a:r>
              <a:rPr lang="en-US" b="1" i="1" dirty="0" smtClean="0">
                <a:latin typeface="Arial Narrow"/>
                <a:cs typeface="Arial Narrow"/>
              </a:rPr>
              <a:t>Early Growth Leaders</a:t>
            </a:r>
          </a:p>
          <a:p>
            <a:pPr marL="468313" indent="-223838" defTabSz="454025">
              <a:spcBef>
                <a:spcPts val="600"/>
              </a:spcBef>
              <a:tabLst>
                <a:tab pos="1825625" algn="l"/>
              </a:tabLst>
            </a:pPr>
            <a:r>
              <a:rPr lang="en-US" b="1" dirty="0" smtClean="0">
                <a:latin typeface="Arial Narrow"/>
                <a:cs typeface="Arial Narrow"/>
              </a:rPr>
              <a:t>•	Life cycle scenario 3: </a:t>
            </a:r>
            <a:r>
              <a:rPr lang="en-US" b="1" i="1" dirty="0" smtClean="0">
                <a:latin typeface="Arial Narrow"/>
                <a:cs typeface="Arial Narrow"/>
              </a:rPr>
              <a:t>Early Growth Followers</a:t>
            </a:r>
          </a:p>
          <a:p>
            <a:pPr marL="468313" indent="-223838" defTabSz="454025">
              <a:spcBef>
                <a:spcPts val="600"/>
              </a:spcBef>
              <a:tabLst>
                <a:tab pos="1825625" algn="l"/>
              </a:tabLst>
            </a:pPr>
            <a:r>
              <a:rPr lang="en-US" b="1" dirty="0" smtClean="0">
                <a:latin typeface="Arial Narrow"/>
                <a:cs typeface="Arial Narrow"/>
              </a:rPr>
              <a:t>•	Life cycle scenario 4: </a:t>
            </a:r>
            <a:r>
              <a:rPr lang="en-US" b="1" i="1" dirty="0" smtClean="0">
                <a:latin typeface="Arial Narrow"/>
                <a:cs typeface="Arial Narrow"/>
              </a:rPr>
              <a:t>Late Growth</a:t>
            </a:r>
          </a:p>
          <a:p>
            <a:pPr marL="468313" indent="-223838" defTabSz="454025">
              <a:spcBef>
                <a:spcPts val="600"/>
              </a:spcBef>
              <a:tabLst>
                <a:tab pos="1825625" algn="l"/>
              </a:tabLst>
            </a:pPr>
            <a:r>
              <a:rPr lang="en-US" b="1" dirty="0" smtClean="0">
                <a:latin typeface="Arial Narrow"/>
                <a:cs typeface="Arial Narrow"/>
              </a:rPr>
              <a:t>•	Life cycle scenario 5: </a:t>
            </a:r>
            <a:r>
              <a:rPr lang="en-US" b="1" i="1" dirty="0" smtClean="0">
                <a:latin typeface="Arial Narrow"/>
                <a:cs typeface="Arial Narrow"/>
              </a:rPr>
              <a:t>Maturity – But Not Really!</a:t>
            </a:r>
          </a:p>
          <a:p>
            <a:pPr marL="468313" indent="-223838" defTabSz="454025">
              <a:spcBef>
                <a:spcPts val="600"/>
              </a:spcBef>
              <a:tabLst>
                <a:tab pos="1825625" algn="l"/>
              </a:tabLst>
            </a:pPr>
            <a:r>
              <a:rPr lang="en-US" b="1" dirty="0" smtClean="0">
                <a:latin typeface="Arial Narrow"/>
                <a:cs typeface="Arial Narrow"/>
              </a:rPr>
              <a:t>•	Life cycle scenario 6: </a:t>
            </a:r>
            <a:r>
              <a:rPr lang="en-US" b="1" i="1" dirty="0" smtClean="0">
                <a:latin typeface="Arial Narrow"/>
                <a:cs typeface="Arial Narrow"/>
              </a:rPr>
              <a:t>Maturity – Concentrated Market Leaders</a:t>
            </a:r>
          </a:p>
          <a:p>
            <a:pPr marL="468313" indent="-223838" defTabSz="454025">
              <a:spcBef>
                <a:spcPts val="600"/>
              </a:spcBef>
              <a:tabLst>
                <a:tab pos="1825625" algn="l"/>
              </a:tabLst>
            </a:pPr>
            <a:r>
              <a:rPr lang="en-US" b="1" dirty="0" smtClean="0">
                <a:latin typeface="Arial Narrow"/>
                <a:cs typeface="Arial Narrow"/>
              </a:rPr>
              <a:t>•	Life cycle scenario 7: </a:t>
            </a:r>
            <a:r>
              <a:rPr lang="en-US" b="1" i="1" dirty="0" smtClean="0">
                <a:latin typeface="Arial Narrow"/>
                <a:cs typeface="Arial Narrow"/>
              </a:rPr>
              <a:t>Maturity – Concentrated Market Followers</a:t>
            </a:r>
          </a:p>
          <a:p>
            <a:pPr marL="468313" indent="-223838" defTabSz="454025">
              <a:spcBef>
                <a:spcPts val="600"/>
              </a:spcBef>
              <a:tabLst>
                <a:tab pos="1825625" algn="l"/>
              </a:tabLst>
            </a:pPr>
            <a:r>
              <a:rPr lang="en-US" b="1" dirty="0" smtClean="0">
                <a:latin typeface="Arial Narrow"/>
                <a:cs typeface="Arial Narrow"/>
              </a:rPr>
              <a:t>•	Life cycle scenario 8: </a:t>
            </a:r>
            <a:r>
              <a:rPr lang="en-US" b="1" i="1" dirty="0" smtClean="0">
                <a:latin typeface="Arial Narrow"/>
                <a:cs typeface="Arial Narrow"/>
              </a:rPr>
              <a:t>Maturity – Fragmented Markets</a:t>
            </a:r>
          </a:p>
          <a:p>
            <a:pPr marL="468313" indent="-223838" defTabSz="454025">
              <a:spcBef>
                <a:spcPts val="600"/>
              </a:spcBef>
              <a:tabLst>
                <a:tab pos="1825625" algn="l"/>
              </a:tabLst>
            </a:pPr>
            <a:r>
              <a:rPr lang="en-US" b="1" dirty="0" smtClean="0">
                <a:latin typeface="Arial Narrow"/>
                <a:cs typeface="Arial Narrow"/>
              </a:rPr>
              <a:t>•	Life cycle scenario 9: </a:t>
            </a:r>
            <a:r>
              <a:rPr lang="en-US" b="1" i="1" dirty="0" smtClean="0">
                <a:latin typeface="Arial Narrow"/>
                <a:cs typeface="Arial Narrow"/>
              </a:rPr>
              <a:t>Decline</a:t>
            </a:r>
          </a:p>
          <a:p>
            <a:pPr marL="230188" indent="-223838" defTabSz="454025">
              <a:spcBef>
                <a:spcPts val="1200"/>
              </a:spcBef>
              <a:tabLst>
                <a:tab pos="1825625" algn="l"/>
              </a:tabLst>
            </a:pPr>
            <a:r>
              <a:rPr lang="en-US" sz="2000" b="1" dirty="0" smtClean="0">
                <a:latin typeface="Arial Narrow"/>
                <a:cs typeface="Arial Narrow"/>
              </a:rPr>
              <a:t>Multiple strategic options per scenario</a:t>
            </a:r>
          </a:p>
          <a:p>
            <a:pPr marL="230188" indent="-223838" defTabSz="454025">
              <a:spcBef>
                <a:spcPts val="1200"/>
              </a:spcBef>
              <a:tabLst>
                <a:tab pos="1825625" algn="l"/>
              </a:tabLst>
            </a:pPr>
            <a:r>
              <a:rPr lang="en-US" sz="2000" b="1" dirty="0" smtClean="0">
                <a:latin typeface="Arial Narrow"/>
                <a:cs typeface="Arial Narrow"/>
              </a:rPr>
              <a:t>Best competitive strategies are often contrarian</a:t>
            </a:r>
            <a:endParaRPr lang="en-US" b="1" dirty="0" smtClean="0">
              <a:latin typeface="Arial Narrow"/>
              <a:cs typeface="Arial Narrow"/>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8" name="TextBox 7"/>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Managing through the Life Cycle</a:t>
            </a:r>
            <a:endParaRPr lang="en-US" sz="2800" dirty="0">
              <a:solidFill>
                <a:schemeClr val="bg1"/>
              </a:solidFill>
              <a:latin typeface="Arial Narrow"/>
              <a:cs typeface="Arial Narrow"/>
            </a:endParaRPr>
          </a:p>
        </p:txBody>
      </p:sp>
      <p:sp>
        <p:nvSpPr>
          <p:cNvPr id="7" name="TextBox 6"/>
          <p:cNvSpPr txBox="1"/>
          <p:nvPr/>
        </p:nvSpPr>
        <p:spPr>
          <a:xfrm>
            <a:off x="938696" y="1600200"/>
            <a:ext cx="7971784" cy="4078040"/>
          </a:xfrm>
          <a:prstGeom prst="rect">
            <a:avLst/>
          </a:prstGeom>
          <a:noFill/>
        </p:spPr>
        <p:txBody>
          <a:bodyPr wrap="square" lIns="0" tIns="0" rIns="0" bIns="0" rtlCol="0">
            <a:spAutoFit/>
          </a:bodyPr>
          <a:lstStyle/>
          <a:p>
            <a:r>
              <a:rPr lang="en-US" sz="3000" b="1" dirty="0" smtClean="0">
                <a:latin typeface="Arial Narrow"/>
                <a:cs typeface="Arial Narrow"/>
              </a:rPr>
              <a:t>Session Roadmap</a:t>
            </a:r>
          </a:p>
          <a:p>
            <a:pPr marL="682625" indent="-223838" defTabSz="454025">
              <a:spcBef>
                <a:spcPts val="1200"/>
              </a:spcBef>
              <a:tabLst>
                <a:tab pos="1825625" algn="l"/>
              </a:tabLst>
            </a:pPr>
            <a:r>
              <a:rPr lang="en-US" sz="2000" b="1" dirty="0" smtClean="0">
                <a:latin typeface="Arial Narrow"/>
                <a:cs typeface="Arial Narrow"/>
              </a:rPr>
              <a:t>•	Underlying rationale: </a:t>
            </a:r>
            <a:r>
              <a:rPr lang="en-US" sz="2000" b="1" i="1" dirty="0" smtClean="0">
                <a:latin typeface="Arial Narrow"/>
                <a:cs typeface="Arial Narrow"/>
              </a:rPr>
              <a:t>preemption</a:t>
            </a:r>
            <a:endParaRPr lang="en-US" sz="2000" b="1" dirty="0" smtClean="0">
              <a:latin typeface="Arial Narrow"/>
              <a:cs typeface="Arial Narrow"/>
            </a:endParaRPr>
          </a:p>
          <a:p>
            <a:pPr marL="682625" indent="-223838" defTabSz="454025">
              <a:spcBef>
                <a:spcPts val="1200"/>
              </a:spcBef>
              <a:tabLst>
                <a:tab pos="1825625" algn="l"/>
              </a:tabLst>
            </a:pPr>
            <a:r>
              <a:rPr lang="en-US" sz="2000" b="1" dirty="0" smtClean="0">
                <a:latin typeface="Arial Narrow"/>
                <a:cs typeface="Arial Narrow"/>
              </a:rPr>
              <a:t>•	Product life cycles are shortening</a:t>
            </a:r>
          </a:p>
          <a:p>
            <a:pPr marL="682625" indent="-223838" defTabSz="454025">
              <a:spcBef>
                <a:spcPts val="1200"/>
              </a:spcBef>
              <a:tabLst>
                <a:tab pos="1825625" algn="l"/>
              </a:tabLst>
            </a:pPr>
            <a:r>
              <a:rPr lang="en-US" sz="2000" b="1" dirty="0" smtClean="0">
                <a:latin typeface="Arial Narrow"/>
                <a:cs typeface="Arial Narrow"/>
              </a:rPr>
              <a:t>•	Life cycle scenarios</a:t>
            </a:r>
          </a:p>
          <a:p>
            <a:pPr marL="914400" indent="-223838" defTabSz="454025">
              <a:spcBef>
                <a:spcPts val="600"/>
              </a:spcBef>
              <a:tabLst>
                <a:tab pos="1825625" algn="l"/>
              </a:tabLst>
            </a:pPr>
            <a:r>
              <a:rPr lang="en-US" b="1" dirty="0" smtClean="0">
                <a:latin typeface="Arial Narrow"/>
                <a:cs typeface="Arial Narrow"/>
              </a:rPr>
              <a:t>•	Life cycle scenario 1: </a:t>
            </a:r>
            <a:r>
              <a:rPr lang="en-US" b="1" i="1" dirty="0" smtClean="0">
                <a:latin typeface="Arial Narrow"/>
                <a:cs typeface="Arial Narrow"/>
              </a:rPr>
              <a:t>Pioneers</a:t>
            </a:r>
            <a:endParaRPr lang="en-US" b="1" dirty="0" smtClean="0">
              <a:latin typeface="Arial Narrow"/>
              <a:cs typeface="Arial Narrow"/>
            </a:endParaRPr>
          </a:p>
          <a:p>
            <a:pPr marL="914400" indent="-223838" defTabSz="454025">
              <a:spcBef>
                <a:spcPts val="600"/>
              </a:spcBef>
              <a:tabLst>
                <a:tab pos="1825625" algn="l"/>
              </a:tabLst>
            </a:pPr>
            <a:r>
              <a:rPr lang="en-US" b="1" dirty="0" smtClean="0">
                <a:latin typeface="Arial Narrow"/>
                <a:cs typeface="Arial Narrow"/>
              </a:rPr>
              <a:t>•	Life cycle scenarios 2 and 3: </a:t>
            </a:r>
            <a:r>
              <a:rPr lang="en-US" b="1" i="1" dirty="0" smtClean="0">
                <a:latin typeface="Arial Narrow"/>
                <a:cs typeface="Arial Narrow"/>
              </a:rPr>
              <a:t>Early Growth</a:t>
            </a:r>
            <a:endParaRPr lang="en-US" b="1" dirty="0" smtClean="0">
              <a:latin typeface="Arial Narrow"/>
              <a:cs typeface="Arial Narrow"/>
            </a:endParaRPr>
          </a:p>
          <a:p>
            <a:pPr marL="914400" indent="-223838" defTabSz="454025">
              <a:spcBef>
                <a:spcPts val="600"/>
              </a:spcBef>
              <a:tabLst>
                <a:tab pos="1825625" algn="l"/>
              </a:tabLst>
            </a:pPr>
            <a:r>
              <a:rPr lang="en-US" b="1" dirty="0" smtClean="0">
                <a:latin typeface="Arial Narrow"/>
                <a:cs typeface="Arial Narrow"/>
              </a:rPr>
              <a:t>•	Life cycle scenario 4: </a:t>
            </a:r>
            <a:r>
              <a:rPr lang="en-US" b="1" i="1" dirty="0" smtClean="0">
                <a:latin typeface="Arial Narrow"/>
                <a:cs typeface="Arial Narrow"/>
              </a:rPr>
              <a:t>Late Growth</a:t>
            </a:r>
            <a:endParaRPr lang="en-US" b="1" dirty="0" smtClean="0">
              <a:latin typeface="Arial Narrow"/>
              <a:cs typeface="Arial Narrow"/>
            </a:endParaRPr>
          </a:p>
          <a:p>
            <a:pPr marL="914400" indent="-223838" defTabSz="454025">
              <a:spcBef>
                <a:spcPts val="600"/>
              </a:spcBef>
              <a:tabLst>
                <a:tab pos="1825625" algn="l"/>
              </a:tabLst>
            </a:pPr>
            <a:r>
              <a:rPr lang="en-US" b="1" dirty="0" smtClean="0">
                <a:latin typeface="Arial Narrow"/>
                <a:cs typeface="Arial Narrow"/>
              </a:rPr>
              <a:t>•	Life cycle scenarios 5, 6, 7, and 8: </a:t>
            </a:r>
            <a:r>
              <a:rPr lang="en-US" b="1" i="1" dirty="0" smtClean="0">
                <a:latin typeface="Arial Narrow"/>
                <a:cs typeface="Arial Narrow"/>
              </a:rPr>
              <a:t>Maturity</a:t>
            </a:r>
            <a:endParaRPr lang="en-US" b="1" dirty="0" smtClean="0">
              <a:latin typeface="Arial Narrow"/>
              <a:cs typeface="Arial Narrow"/>
            </a:endParaRPr>
          </a:p>
          <a:p>
            <a:pPr marL="914400" indent="-223838" defTabSz="454025">
              <a:spcBef>
                <a:spcPts val="600"/>
              </a:spcBef>
              <a:tabLst>
                <a:tab pos="1825625" algn="l"/>
              </a:tabLst>
            </a:pPr>
            <a:r>
              <a:rPr lang="en-US" b="1" dirty="0" smtClean="0">
                <a:latin typeface="Arial Narrow"/>
                <a:cs typeface="Arial Narrow"/>
              </a:rPr>
              <a:t>•	Life cycle scenario 9: </a:t>
            </a:r>
            <a:r>
              <a:rPr lang="en-US" b="1" i="1" dirty="0" smtClean="0">
                <a:latin typeface="Arial Narrow"/>
                <a:cs typeface="Arial Narrow"/>
              </a:rPr>
              <a:t>Decline</a:t>
            </a:r>
            <a:endParaRPr lang="en-US" b="1" dirty="0" smtClean="0">
              <a:latin typeface="Arial Narrow"/>
              <a:cs typeface="Arial Narrow"/>
            </a:endParaRPr>
          </a:p>
          <a:p>
            <a:pPr marL="685800" indent="-227013" defTabSz="454025">
              <a:spcBef>
                <a:spcPts val="1200"/>
              </a:spcBef>
              <a:tabLst>
                <a:tab pos="1825625" algn="l"/>
              </a:tabLst>
            </a:pPr>
            <a:r>
              <a:rPr lang="en-US" sz="2000" b="1" dirty="0" smtClean="0">
                <a:latin typeface="Arial Narrow"/>
                <a:cs typeface="Arial Narrow"/>
              </a:rPr>
              <a:t>•	Life cycle scenarios: </a:t>
            </a:r>
            <a:r>
              <a:rPr lang="en-US" sz="2000" b="1" i="1" dirty="0" smtClean="0">
                <a:latin typeface="Arial Narrow"/>
                <a:cs typeface="Arial Narrow"/>
              </a:rPr>
              <a:t>summary</a:t>
            </a:r>
            <a:endParaRPr lang="en-US" sz="2000" b="1" dirty="0" smtClean="0">
              <a:latin typeface="Arial Narrow"/>
              <a:cs typeface="Arial Narrow"/>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8" name="TextBox 7"/>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71599" y="1600200"/>
            <a:ext cx="6989913" cy="1985159"/>
          </a:xfrm>
          <a:prstGeom prst="rect">
            <a:avLst/>
          </a:prstGeom>
          <a:noFill/>
        </p:spPr>
        <p:txBody>
          <a:bodyPr wrap="square" lIns="0" tIns="0" rIns="0" bIns="0" rtlCol="0">
            <a:spAutoFit/>
          </a:bodyPr>
          <a:lstStyle/>
          <a:p>
            <a:r>
              <a:rPr lang="en-US" cap="all" smtClean="0">
                <a:latin typeface="Arial Narrow"/>
                <a:cs typeface="Arial Narrow"/>
              </a:rPr>
              <a:t>Chapter </a:t>
            </a:r>
            <a:r>
              <a:rPr lang="en-US" cap="all">
                <a:latin typeface="Arial Narrow"/>
                <a:cs typeface="Arial Narrow"/>
              </a:rPr>
              <a:t>9</a:t>
            </a:r>
            <a:endParaRPr lang="en-US" cap="all" dirty="0" smtClean="0">
              <a:latin typeface="Arial Narrow"/>
              <a:cs typeface="Arial Narrow"/>
            </a:endParaRPr>
          </a:p>
          <a:p>
            <a:pPr>
              <a:spcBef>
                <a:spcPts val="1800"/>
              </a:spcBef>
            </a:pPr>
            <a:r>
              <a:rPr lang="en-US" sz="4800" dirty="0" smtClean="0">
                <a:latin typeface="Arial Narrow"/>
                <a:cs typeface="Arial Narrow"/>
              </a:rPr>
              <a:t>Managing through </a:t>
            </a:r>
            <a:br>
              <a:rPr lang="en-US" sz="4800" dirty="0" smtClean="0">
                <a:latin typeface="Arial Narrow"/>
                <a:cs typeface="Arial Narrow"/>
              </a:rPr>
            </a:br>
            <a:r>
              <a:rPr lang="en-US" sz="4800" dirty="0" smtClean="0">
                <a:latin typeface="Arial Narrow"/>
                <a:cs typeface="Arial Narrow"/>
              </a:rPr>
              <a:t>the Life Cycle</a:t>
            </a: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17" name="TextBox 16"/>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grpSp>
        <p:nvGrpSpPr>
          <p:cNvPr id="18" name="Group 17"/>
          <p:cNvGrpSpPr/>
          <p:nvPr/>
        </p:nvGrpSpPr>
        <p:grpSpPr>
          <a:xfrm>
            <a:off x="1371599" y="3902964"/>
            <a:ext cx="6207552" cy="1445003"/>
            <a:chOff x="136772" y="3872484"/>
            <a:chExt cx="7463482" cy="1737360"/>
          </a:xfrm>
        </p:grpSpPr>
        <p:pic>
          <p:nvPicPr>
            <p:cNvPr id="19" name="Picture 18" descr="TVM Cover 4th edition.jpg"/>
            <p:cNvPicPr>
              <a:picLocks noChangeAspect="1"/>
            </p:cNvPicPr>
            <p:nvPr/>
          </p:nvPicPr>
          <p:blipFill>
            <a:blip r:embed="rId3"/>
            <a:stretch>
              <a:fillRect/>
            </a:stretch>
          </p:blipFill>
          <p:spPr>
            <a:xfrm>
              <a:off x="4033030" y="3886200"/>
              <a:ext cx="1321308" cy="1709928"/>
            </a:xfrm>
            <a:prstGeom prst="rect">
              <a:avLst/>
            </a:prstGeom>
            <a:effectLst>
              <a:outerShdw blurRad="50800" dist="38100" dir="2700000">
                <a:srgbClr val="000000">
                  <a:alpha val="43000"/>
                </a:srgbClr>
              </a:outerShdw>
            </a:effectLst>
          </p:spPr>
        </p:pic>
        <p:pic>
          <p:nvPicPr>
            <p:cNvPr id="20" name="Picture 19" descr="CMF 2015 Cover 4th edition.jpg"/>
            <p:cNvPicPr>
              <a:picLocks noChangeAspect="1"/>
            </p:cNvPicPr>
            <p:nvPr/>
          </p:nvPicPr>
          <p:blipFill>
            <a:blip r:embed="rId4"/>
            <a:stretch>
              <a:fillRect/>
            </a:stretch>
          </p:blipFill>
          <p:spPr>
            <a:xfrm>
              <a:off x="2702315" y="3886200"/>
              <a:ext cx="1321308" cy="1709928"/>
            </a:xfrm>
            <a:prstGeom prst="rect">
              <a:avLst/>
            </a:prstGeom>
            <a:effectLst>
              <a:outerShdw blurRad="50800" dist="38100" dir="2700000">
                <a:srgbClr val="000000">
                  <a:alpha val="43000"/>
                </a:srgbClr>
              </a:outerShdw>
            </a:effectLst>
          </p:spPr>
        </p:pic>
        <p:pic>
          <p:nvPicPr>
            <p:cNvPr id="21" name="Picture 20" descr="MM21c 2015 Cover 4th edition.jpg"/>
            <p:cNvPicPr>
              <a:picLocks noChangeAspect="1"/>
            </p:cNvPicPr>
            <p:nvPr/>
          </p:nvPicPr>
          <p:blipFill>
            <a:blip r:embed="rId5"/>
            <a:stretch>
              <a:fillRect/>
            </a:stretch>
          </p:blipFill>
          <p:spPr>
            <a:xfrm>
              <a:off x="1371600" y="3886200"/>
              <a:ext cx="1321308" cy="1709928"/>
            </a:xfrm>
            <a:prstGeom prst="rect">
              <a:avLst/>
            </a:prstGeom>
            <a:effectLst>
              <a:outerShdw blurRad="50800" dist="38100" dir="2700000">
                <a:srgbClr val="000000">
                  <a:alpha val="43000"/>
                </a:srgbClr>
              </a:outerShdw>
            </a:effectLst>
          </p:spPr>
        </p:pic>
        <p:pic>
          <p:nvPicPr>
            <p:cNvPr id="22" name="Picture 21" descr="TVM Cover 4th edition.jpg"/>
            <p:cNvPicPr>
              <a:picLocks noChangeAspect="1"/>
            </p:cNvPicPr>
            <p:nvPr/>
          </p:nvPicPr>
          <p:blipFill>
            <a:blip r:embed="rId6"/>
            <a:stretch>
              <a:fillRect/>
            </a:stretch>
          </p:blipFill>
          <p:spPr>
            <a:xfrm>
              <a:off x="5373014" y="3886200"/>
              <a:ext cx="1083852" cy="1709928"/>
            </a:xfrm>
            <a:prstGeom prst="rect">
              <a:avLst/>
            </a:prstGeom>
            <a:effectLst>
              <a:outerShdw blurRad="50800" dist="38100" dir="2700000">
                <a:srgbClr val="000000">
                  <a:alpha val="43000"/>
                </a:srgbClr>
              </a:outerShdw>
            </a:effectLst>
          </p:spPr>
        </p:pic>
        <p:pic>
          <p:nvPicPr>
            <p:cNvPr id="23" name="Picture 22" descr="TVM Cover 4th edition.jpg"/>
            <p:cNvPicPr>
              <a:picLocks noChangeAspect="1"/>
            </p:cNvPicPr>
            <p:nvPr/>
          </p:nvPicPr>
          <p:blipFill>
            <a:blip r:embed="rId7"/>
            <a:stretch>
              <a:fillRect/>
            </a:stretch>
          </p:blipFill>
          <p:spPr>
            <a:xfrm>
              <a:off x="6475542" y="3886200"/>
              <a:ext cx="1124712" cy="1709928"/>
            </a:xfrm>
            <a:prstGeom prst="rect">
              <a:avLst/>
            </a:prstGeom>
            <a:effectLst>
              <a:outerShdw blurRad="50800" dist="38100" dir="2700000">
                <a:srgbClr val="000000">
                  <a:alpha val="43000"/>
                </a:srgbClr>
              </a:outerShdw>
            </a:effectLst>
          </p:spPr>
        </p:pic>
        <p:pic>
          <p:nvPicPr>
            <p:cNvPr id="24" name="Picture 2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6772" y="3872484"/>
              <a:ext cx="1216152" cy="1737360"/>
            </a:xfrm>
            <a:prstGeom prst="rect">
              <a:avLst/>
            </a:prstGeom>
            <a:effectLst>
              <a:outerShdw blurRad="50800" dist="38100" dir="2700000" algn="tl" rotWithShape="0">
                <a:prstClr val="black">
                  <a:alpha val="40000"/>
                </a:prstClr>
              </a:outerShdw>
            </a:effectLst>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Six Marketing Imperatives</a:t>
            </a:r>
            <a:endParaRPr lang="en-US" sz="2800" dirty="0">
              <a:solidFill>
                <a:schemeClr val="bg1"/>
              </a:solidFill>
              <a:latin typeface="Arial Narrow"/>
              <a:cs typeface="Arial Narrow"/>
            </a:endParaRPr>
          </a:p>
        </p:txBody>
      </p:sp>
      <p:sp>
        <p:nvSpPr>
          <p:cNvPr id="5" name="TextBox 4"/>
          <p:cNvSpPr txBox="1"/>
          <p:nvPr/>
        </p:nvSpPr>
        <p:spPr>
          <a:xfrm>
            <a:off x="938696" y="1600200"/>
            <a:ext cx="7971784" cy="2462213"/>
          </a:xfrm>
          <a:prstGeom prst="rect">
            <a:avLst/>
          </a:prstGeom>
          <a:noFill/>
        </p:spPr>
        <p:txBody>
          <a:bodyPr wrap="square" lIns="0" tIns="0" rIns="0" bIns="0" rtlCol="0">
            <a:spAutoFit/>
          </a:bodyPr>
          <a:lstStyle/>
          <a:p>
            <a:pPr marL="230188" indent="-223838" defTabSz="454025">
              <a:spcBef>
                <a:spcPts val="1200"/>
              </a:spcBef>
              <a:tabLst>
                <a:tab pos="1825625" algn="l"/>
              </a:tabLst>
            </a:pPr>
            <a:r>
              <a:rPr lang="en-US" dirty="0" smtClean="0">
                <a:latin typeface="Arial Narrow"/>
                <a:cs typeface="Arial Narrow"/>
              </a:rPr>
              <a:t>•	Imperative 1: Determine, recommend which markets to address</a:t>
            </a:r>
          </a:p>
          <a:p>
            <a:pPr marL="230188" indent="-223838" defTabSz="454025">
              <a:spcBef>
                <a:spcPts val="1200"/>
              </a:spcBef>
              <a:tabLst>
                <a:tab pos="1825625" algn="l"/>
              </a:tabLst>
            </a:pPr>
            <a:r>
              <a:rPr lang="en-US" dirty="0" smtClean="0">
                <a:latin typeface="Arial Narrow"/>
                <a:cs typeface="Arial Narrow"/>
              </a:rPr>
              <a:t>•	Imperative 2: Identify, target market segments</a:t>
            </a:r>
          </a:p>
          <a:p>
            <a:pPr marL="230188" indent="-223838" defTabSz="454025">
              <a:spcBef>
                <a:spcPts val="1200"/>
              </a:spcBef>
              <a:tabLst>
                <a:tab pos="1825625" algn="l"/>
              </a:tabLst>
            </a:pPr>
            <a:r>
              <a:rPr lang="en-US" sz="2000" b="1" dirty="0" smtClean="0">
                <a:latin typeface="Arial Narrow"/>
                <a:cs typeface="Arial Narrow"/>
              </a:rPr>
              <a:t>•	Imperative 3: Set strategic </a:t>
            </a:r>
            <a:r>
              <a:rPr lang="en-US" sz="2000" b="1" dirty="0" smtClean="0">
                <a:latin typeface="Arial Narrow"/>
                <a:cs typeface="Arial Narrow"/>
              </a:rPr>
              <a:t>direction, positioning</a:t>
            </a:r>
            <a:endParaRPr lang="en-US" sz="2000" b="1" dirty="0" smtClean="0">
              <a:latin typeface="Arial Narrow"/>
              <a:cs typeface="Arial Narrow"/>
            </a:endParaRPr>
          </a:p>
          <a:p>
            <a:pPr marL="230188" indent="-223838" defTabSz="454025">
              <a:spcBef>
                <a:spcPts val="1200"/>
              </a:spcBef>
              <a:tabLst>
                <a:tab pos="1825625" algn="l"/>
              </a:tabLst>
            </a:pPr>
            <a:r>
              <a:rPr lang="en-US" dirty="0" smtClean="0">
                <a:latin typeface="Arial Narrow"/>
                <a:cs typeface="Arial Narrow"/>
              </a:rPr>
              <a:t>•	Imperative 4: Design the market offer</a:t>
            </a:r>
          </a:p>
          <a:p>
            <a:pPr marL="230188" indent="-223838" defTabSz="454025">
              <a:spcBef>
                <a:spcPts val="1200"/>
              </a:spcBef>
              <a:tabLst>
                <a:tab pos="1825625" algn="l"/>
              </a:tabLst>
            </a:pPr>
            <a:r>
              <a:rPr lang="en-US" dirty="0" smtClean="0">
                <a:latin typeface="Arial Narrow"/>
                <a:cs typeface="Arial Narrow"/>
              </a:rPr>
              <a:t>•	Imperative 5: Secure support from other functions</a:t>
            </a:r>
          </a:p>
          <a:p>
            <a:pPr marL="230188" indent="-223838" defTabSz="454025">
              <a:spcBef>
                <a:spcPts val="1200"/>
              </a:spcBef>
              <a:tabLst>
                <a:tab pos="1825625" algn="l"/>
              </a:tabLst>
            </a:pPr>
            <a:r>
              <a:rPr lang="en-US" dirty="0" smtClean="0">
                <a:latin typeface="Arial Narrow"/>
                <a:cs typeface="Arial Narrow"/>
              </a:rPr>
              <a:t>•	Imperative 6: Monitor, </a:t>
            </a:r>
            <a:r>
              <a:rPr lang="en-US" dirty="0" smtClean="0">
                <a:latin typeface="Arial Narrow"/>
                <a:cs typeface="Arial Narrow"/>
              </a:rPr>
              <a:t>control execution/performance</a:t>
            </a:r>
            <a:endParaRPr lang="en-US" dirty="0" smtClean="0">
              <a:latin typeface="Arial Narrow"/>
              <a:cs typeface="Arial Narrow"/>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8" name="TextBox 7"/>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Chapter Roadmap</a:t>
            </a:r>
            <a:endParaRPr lang="en-US" sz="2800" dirty="0">
              <a:solidFill>
                <a:schemeClr val="bg1"/>
              </a:solidFill>
              <a:latin typeface="Arial Narrow"/>
              <a:cs typeface="Arial Narrow"/>
            </a:endParaRPr>
          </a:p>
        </p:txBody>
      </p:sp>
      <p:graphicFrame>
        <p:nvGraphicFramePr>
          <p:cNvPr id="10" name="Table 9"/>
          <p:cNvGraphicFramePr>
            <a:graphicFrameLocks noGrp="1"/>
          </p:cNvGraphicFramePr>
          <p:nvPr/>
        </p:nvGraphicFramePr>
        <p:xfrm>
          <a:off x="2299035" y="1584982"/>
          <a:ext cx="4570263" cy="2992120"/>
        </p:xfrm>
        <a:graphic>
          <a:graphicData uri="http://schemas.openxmlformats.org/drawingml/2006/table">
            <a:tbl>
              <a:tblPr firstRow="1" bandRow="1">
                <a:tableStyleId>{5C22544A-7EE6-4342-B048-85BDC9FD1C3A}</a:tableStyleId>
              </a:tblPr>
              <a:tblGrid>
                <a:gridCol w="4570263"/>
              </a:tblGrid>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b="1" dirty="0" smtClean="0">
                          <a:solidFill>
                            <a:schemeClr val="bg1"/>
                          </a:solidFill>
                          <a:latin typeface="Arial Narrow"/>
                          <a:cs typeface="Arial Narrow"/>
                        </a:rPr>
                        <a:t>Building</a:t>
                      </a:r>
                      <a:r>
                        <a:rPr lang="en-US" sz="1400" b="1" baseline="0" dirty="0" smtClean="0">
                          <a:solidFill>
                            <a:schemeClr val="bg1"/>
                          </a:solidFill>
                          <a:latin typeface="Arial Narrow"/>
                          <a:cs typeface="Arial Narrow"/>
                        </a:rPr>
                        <a:t> Product Life-Cycle Scenarios</a:t>
                      </a:r>
                      <a:endParaRPr lang="en-US" sz="1400" b="1" dirty="0" smtClean="0">
                        <a:solidFill>
                          <a:schemeClr val="bg1"/>
                        </a:solidFill>
                        <a:latin typeface="Arial Narrow"/>
                        <a:cs typeface="Arial Narrow"/>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376092"/>
                    </a:solidFill>
                  </a:tcPr>
                </a:tc>
              </a:tr>
              <a:tr h="370840">
                <a:tc>
                  <a:txBody>
                    <a:bodyPr/>
                    <a:lstStyle/>
                    <a:p>
                      <a:pPr marL="342900" indent="-342900">
                        <a:spcBef>
                          <a:spcPts val="600"/>
                        </a:spcBef>
                        <a:buFont typeface="+mj-lt"/>
                        <a:buAutoNum type="arabicPeriod"/>
                      </a:pPr>
                      <a:r>
                        <a:rPr lang="en-US" sz="1400" b="0" dirty="0" smtClean="0">
                          <a:solidFill>
                            <a:schemeClr val="tx1"/>
                          </a:solidFill>
                          <a:latin typeface="Arial Narrow"/>
                          <a:cs typeface="Arial Narrow"/>
                        </a:rPr>
                        <a:t>Introduction Stage – Pioneers</a:t>
                      </a:r>
                    </a:p>
                    <a:p>
                      <a:pPr marL="342900" indent="-342900">
                        <a:spcBef>
                          <a:spcPts val="600"/>
                        </a:spcBef>
                        <a:buFont typeface="+mj-lt"/>
                        <a:buAutoNum type="arabicPeriod"/>
                      </a:pPr>
                      <a:r>
                        <a:rPr lang="en-US" sz="1400" b="0" dirty="0" smtClean="0">
                          <a:solidFill>
                            <a:schemeClr val="tx1"/>
                          </a:solidFill>
                          <a:latin typeface="Arial Narrow"/>
                          <a:cs typeface="Arial Narrow"/>
                        </a:rPr>
                        <a:t>Early</a:t>
                      </a:r>
                      <a:r>
                        <a:rPr lang="en-US" sz="1400" b="0" baseline="0" dirty="0" smtClean="0">
                          <a:solidFill>
                            <a:schemeClr val="tx1"/>
                          </a:solidFill>
                          <a:latin typeface="Arial Narrow"/>
                          <a:cs typeface="Arial Narrow"/>
                        </a:rPr>
                        <a:t> Growth Leaders</a:t>
                      </a:r>
                    </a:p>
                    <a:p>
                      <a:pPr marL="342900" indent="-342900">
                        <a:spcBef>
                          <a:spcPts val="600"/>
                        </a:spcBef>
                        <a:buFont typeface="+mj-lt"/>
                        <a:buAutoNum type="arabicPeriod"/>
                      </a:pPr>
                      <a:r>
                        <a:rPr lang="en-US" sz="1400" b="0" baseline="0" dirty="0" smtClean="0">
                          <a:solidFill>
                            <a:schemeClr val="tx1"/>
                          </a:solidFill>
                          <a:latin typeface="Arial Narrow"/>
                          <a:cs typeface="Arial Narrow"/>
                        </a:rPr>
                        <a:t>Early Growth Followers</a:t>
                      </a:r>
                    </a:p>
                    <a:p>
                      <a:pPr marL="342900" indent="-342900">
                        <a:spcBef>
                          <a:spcPts val="600"/>
                        </a:spcBef>
                        <a:buFont typeface="+mj-lt"/>
                        <a:buAutoNum type="arabicPeriod"/>
                      </a:pPr>
                      <a:r>
                        <a:rPr lang="en-US" sz="1400" b="0" baseline="0" dirty="0" smtClean="0">
                          <a:solidFill>
                            <a:schemeClr val="tx1"/>
                          </a:solidFill>
                          <a:latin typeface="Arial Narrow"/>
                          <a:cs typeface="Arial Narrow"/>
                        </a:rPr>
                        <a:t>Late Growth Stage</a:t>
                      </a:r>
                    </a:p>
                    <a:p>
                      <a:pPr marL="342900" indent="-342900">
                        <a:spcBef>
                          <a:spcPts val="600"/>
                        </a:spcBef>
                        <a:buFont typeface="+mj-lt"/>
                        <a:buAutoNum type="arabicPeriod"/>
                      </a:pPr>
                      <a:r>
                        <a:rPr lang="en-US" sz="1400" b="0" baseline="0" dirty="0" smtClean="0">
                          <a:solidFill>
                            <a:schemeClr val="tx1"/>
                          </a:solidFill>
                          <a:latin typeface="Arial Narrow"/>
                          <a:cs typeface="Arial Narrow"/>
                        </a:rPr>
                        <a:t>Growth in a Mature Market</a:t>
                      </a:r>
                    </a:p>
                    <a:p>
                      <a:pPr marL="342900" indent="-342900">
                        <a:spcBef>
                          <a:spcPts val="600"/>
                        </a:spcBef>
                        <a:buFont typeface="+mj-lt"/>
                        <a:buAutoNum type="arabicPeriod"/>
                      </a:pPr>
                      <a:r>
                        <a:rPr lang="en-US" sz="1400" b="0" baseline="0" dirty="0" smtClean="0">
                          <a:solidFill>
                            <a:schemeClr val="tx1"/>
                          </a:solidFill>
                          <a:latin typeface="Arial Narrow"/>
                          <a:cs typeface="Arial Narrow"/>
                        </a:rPr>
                        <a:t>Leaders in a Concentrated Mature Market</a:t>
                      </a:r>
                    </a:p>
                    <a:p>
                      <a:pPr marL="342900" indent="-342900">
                        <a:spcBef>
                          <a:spcPts val="600"/>
                        </a:spcBef>
                        <a:buFont typeface="+mj-lt"/>
                        <a:buAutoNum type="arabicPeriod"/>
                      </a:pPr>
                      <a:r>
                        <a:rPr lang="en-US" sz="1400" b="0" baseline="0" dirty="0" smtClean="0">
                          <a:solidFill>
                            <a:schemeClr val="tx1"/>
                          </a:solidFill>
                          <a:latin typeface="Arial Narrow"/>
                          <a:cs typeface="Arial Narrow"/>
                        </a:rPr>
                        <a:t>Followers in Concentrated Mature Markets</a:t>
                      </a:r>
                    </a:p>
                    <a:p>
                      <a:pPr marL="342900" indent="-342900">
                        <a:spcBef>
                          <a:spcPts val="600"/>
                        </a:spcBef>
                        <a:buFont typeface="+mj-lt"/>
                        <a:buAutoNum type="arabicPeriod"/>
                      </a:pPr>
                      <a:r>
                        <a:rPr lang="en-US" sz="1400" b="0" baseline="0" dirty="0" smtClean="0">
                          <a:solidFill>
                            <a:schemeClr val="tx1"/>
                          </a:solidFill>
                          <a:latin typeface="Arial Narrow"/>
                          <a:cs typeface="Arial Narrow"/>
                        </a:rPr>
                        <a:t>Fragmented Mature Markets</a:t>
                      </a:r>
                    </a:p>
                    <a:p>
                      <a:pPr marL="342900" indent="-342900">
                        <a:spcBef>
                          <a:spcPts val="600"/>
                        </a:spcBef>
                        <a:buFont typeface="+mj-lt"/>
                        <a:buAutoNum type="arabicPeriod"/>
                      </a:pPr>
                      <a:r>
                        <a:rPr lang="en-US" sz="1400" b="0" baseline="0" dirty="0" smtClean="0">
                          <a:solidFill>
                            <a:schemeClr val="tx1"/>
                          </a:solidFill>
                          <a:latin typeface="Arial Narrow"/>
                          <a:cs typeface="Arial Narrow"/>
                        </a:rPr>
                        <a:t>Markets in Decline</a:t>
                      </a:r>
                      <a:endParaRPr lang="en-US" sz="1400" b="1" dirty="0" smtClean="0">
                        <a:solidFill>
                          <a:schemeClr val="tx1"/>
                        </a:solidFill>
                        <a:latin typeface="Arial Narrow"/>
                        <a:cs typeface="Arial Narro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noFill/>
                  </a:tcPr>
                </a:tc>
              </a:tr>
            </a:tbl>
          </a:graphicData>
        </a:graphic>
      </p:graphicFrame>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6" name="TextBox 5"/>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spTree>
    <p:extLst>
      <p:ext uri="{BB962C8B-B14F-4D97-AF65-F5344CB8AC3E}">
        <p14:creationId xmlns:p14="http://schemas.microsoft.com/office/powerpoint/2010/main" val="3570068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Managing through the Life Cycle</a:t>
            </a:r>
            <a:endParaRPr lang="en-US" sz="2800" dirty="0">
              <a:solidFill>
                <a:schemeClr val="bg1"/>
              </a:solidFill>
              <a:latin typeface="Arial Narrow"/>
              <a:cs typeface="Arial Narrow"/>
            </a:endParaRPr>
          </a:p>
        </p:txBody>
      </p:sp>
      <p:sp>
        <p:nvSpPr>
          <p:cNvPr id="7" name="TextBox 6"/>
          <p:cNvSpPr txBox="1"/>
          <p:nvPr/>
        </p:nvSpPr>
        <p:spPr>
          <a:xfrm>
            <a:off x="938696" y="1600200"/>
            <a:ext cx="7971784" cy="4078040"/>
          </a:xfrm>
          <a:prstGeom prst="rect">
            <a:avLst/>
          </a:prstGeom>
          <a:noFill/>
        </p:spPr>
        <p:txBody>
          <a:bodyPr wrap="square" lIns="0" tIns="0" rIns="0" bIns="0" rtlCol="0">
            <a:spAutoFit/>
          </a:bodyPr>
          <a:lstStyle/>
          <a:p>
            <a:r>
              <a:rPr lang="en-US" sz="3000" b="1" dirty="0" smtClean="0">
                <a:latin typeface="Arial Narrow"/>
                <a:cs typeface="Arial Narrow"/>
              </a:rPr>
              <a:t>Session Roadmap</a:t>
            </a:r>
          </a:p>
          <a:p>
            <a:pPr marL="682625" indent="-223838" defTabSz="454025">
              <a:spcBef>
                <a:spcPts val="1200"/>
              </a:spcBef>
              <a:tabLst>
                <a:tab pos="1825625" algn="l"/>
              </a:tabLst>
            </a:pPr>
            <a:r>
              <a:rPr lang="en-US" sz="2000" b="1" dirty="0" smtClean="0">
                <a:latin typeface="Arial Narrow"/>
                <a:cs typeface="Arial Narrow"/>
              </a:rPr>
              <a:t>•	Underlying rationale: </a:t>
            </a:r>
            <a:r>
              <a:rPr lang="en-US" sz="2000" b="1" i="1" dirty="0" smtClean="0">
                <a:latin typeface="Arial Narrow"/>
                <a:cs typeface="Arial Narrow"/>
              </a:rPr>
              <a:t>preemption</a:t>
            </a:r>
            <a:endParaRPr lang="en-US" sz="2000" b="1" dirty="0" smtClean="0">
              <a:latin typeface="Arial Narrow"/>
              <a:cs typeface="Arial Narrow"/>
            </a:endParaRPr>
          </a:p>
          <a:p>
            <a:pPr marL="682625" indent="-223838" defTabSz="454025">
              <a:spcBef>
                <a:spcPts val="1200"/>
              </a:spcBef>
              <a:tabLst>
                <a:tab pos="1825625" algn="l"/>
              </a:tabLst>
            </a:pPr>
            <a:r>
              <a:rPr lang="en-US" sz="2000" b="1" dirty="0" smtClean="0">
                <a:latin typeface="Arial Narrow"/>
                <a:cs typeface="Arial Narrow"/>
              </a:rPr>
              <a:t>•	Product life cycles are shortening</a:t>
            </a:r>
          </a:p>
          <a:p>
            <a:pPr marL="682625" indent="-223838" defTabSz="454025">
              <a:spcBef>
                <a:spcPts val="1200"/>
              </a:spcBef>
              <a:tabLst>
                <a:tab pos="1825625" algn="l"/>
              </a:tabLst>
            </a:pPr>
            <a:r>
              <a:rPr lang="en-US" sz="2000" b="1" dirty="0" smtClean="0">
                <a:latin typeface="Arial Narrow"/>
                <a:cs typeface="Arial Narrow"/>
              </a:rPr>
              <a:t>•	Life cycle scenarios</a:t>
            </a:r>
          </a:p>
          <a:p>
            <a:pPr marL="914400" indent="-223838" defTabSz="454025">
              <a:spcBef>
                <a:spcPts val="600"/>
              </a:spcBef>
              <a:tabLst>
                <a:tab pos="1825625" algn="l"/>
              </a:tabLst>
            </a:pPr>
            <a:r>
              <a:rPr lang="en-US" b="1" dirty="0" smtClean="0">
                <a:latin typeface="Arial Narrow"/>
                <a:cs typeface="Arial Narrow"/>
              </a:rPr>
              <a:t>•	Life cycle scenario 1: </a:t>
            </a:r>
            <a:r>
              <a:rPr lang="en-US" b="1" i="1" dirty="0" smtClean="0">
                <a:latin typeface="Arial Narrow"/>
                <a:cs typeface="Arial Narrow"/>
              </a:rPr>
              <a:t>Pioneers</a:t>
            </a:r>
            <a:endParaRPr lang="en-US" b="1" dirty="0" smtClean="0">
              <a:latin typeface="Arial Narrow"/>
              <a:cs typeface="Arial Narrow"/>
            </a:endParaRPr>
          </a:p>
          <a:p>
            <a:pPr marL="914400" indent="-223838" defTabSz="454025">
              <a:spcBef>
                <a:spcPts val="600"/>
              </a:spcBef>
              <a:tabLst>
                <a:tab pos="1825625" algn="l"/>
              </a:tabLst>
            </a:pPr>
            <a:r>
              <a:rPr lang="en-US" b="1" dirty="0" smtClean="0">
                <a:latin typeface="Arial Narrow"/>
                <a:cs typeface="Arial Narrow"/>
              </a:rPr>
              <a:t>•	Life cycle scenarios 2 and 3: </a:t>
            </a:r>
            <a:r>
              <a:rPr lang="en-US" b="1" i="1" dirty="0" smtClean="0">
                <a:latin typeface="Arial Narrow"/>
                <a:cs typeface="Arial Narrow"/>
              </a:rPr>
              <a:t>Early Growth</a:t>
            </a:r>
            <a:endParaRPr lang="en-US" b="1" dirty="0" smtClean="0">
              <a:latin typeface="Arial Narrow"/>
              <a:cs typeface="Arial Narrow"/>
            </a:endParaRPr>
          </a:p>
          <a:p>
            <a:pPr marL="914400" indent="-223838" defTabSz="454025">
              <a:spcBef>
                <a:spcPts val="600"/>
              </a:spcBef>
              <a:tabLst>
                <a:tab pos="1825625" algn="l"/>
              </a:tabLst>
            </a:pPr>
            <a:r>
              <a:rPr lang="en-US" b="1" dirty="0" smtClean="0">
                <a:latin typeface="Arial Narrow"/>
                <a:cs typeface="Arial Narrow"/>
              </a:rPr>
              <a:t>•	Life cycle scenario 4: </a:t>
            </a:r>
            <a:r>
              <a:rPr lang="en-US" b="1" i="1" dirty="0" smtClean="0">
                <a:latin typeface="Arial Narrow"/>
                <a:cs typeface="Arial Narrow"/>
              </a:rPr>
              <a:t>Late Growth</a:t>
            </a:r>
            <a:endParaRPr lang="en-US" b="1" dirty="0" smtClean="0">
              <a:latin typeface="Arial Narrow"/>
              <a:cs typeface="Arial Narrow"/>
            </a:endParaRPr>
          </a:p>
          <a:p>
            <a:pPr marL="914400" indent="-223838" defTabSz="454025">
              <a:spcBef>
                <a:spcPts val="600"/>
              </a:spcBef>
              <a:tabLst>
                <a:tab pos="1825625" algn="l"/>
              </a:tabLst>
            </a:pPr>
            <a:r>
              <a:rPr lang="en-US" b="1" dirty="0" smtClean="0">
                <a:latin typeface="Arial Narrow"/>
                <a:cs typeface="Arial Narrow"/>
              </a:rPr>
              <a:t>•	Life cycle scenarios 5, 6, 7, and 8: </a:t>
            </a:r>
            <a:r>
              <a:rPr lang="en-US" b="1" i="1" dirty="0" smtClean="0">
                <a:latin typeface="Arial Narrow"/>
                <a:cs typeface="Arial Narrow"/>
              </a:rPr>
              <a:t>Maturity</a:t>
            </a:r>
            <a:endParaRPr lang="en-US" b="1" dirty="0" smtClean="0">
              <a:latin typeface="Arial Narrow"/>
              <a:cs typeface="Arial Narrow"/>
            </a:endParaRPr>
          </a:p>
          <a:p>
            <a:pPr marL="914400" indent="-223838" defTabSz="454025">
              <a:spcBef>
                <a:spcPts val="600"/>
              </a:spcBef>
              <a:tabLst>
                <a:tab pos="1825625" algn="l"/>
              </a:tabLst>
            </a:pPr>
            <a:r>
              <a:rPr lang="en-US" b="1" dirty="0" smtClean="0">
                <a:latin typeface="Arial Narrow"/>
                <a:cs typeface="Arial Narrow"/>
              </a:rPr>
              <a:t>•	Life cycle scenario 9: </a:t>
            </a:r>
            <a:r>
              <a:rPr lang="en-US" b="1" i="1" dirty="0" smtClean="0">
                <a:latin typeface="Arial Narrow"/>
                <a:cs typeface="Arial Narrow"/>
              </a:rPr>
              <a:t>Decline</a:t>
            </a:r>
            <a:endParaRPr lang="en-US" b="1" dirty="0" smtClean="0">
              <a:latin typeface="Arial Narrow"/>
              <a:cs typeface="Arial Narrow"/>
            </a:endParaRPr>
          </a:p>
          <a:p>
            <a:pPr marL="685800" indent="-227013" defTabSz="454025">
              <a:spcBef>
                <a:spcPts val="1200"/>
              </a:spcBef>
              <a:tabLst>
                <a:tab pos="1825625" algn="l"/>
              </a:tabLst>
            </a:pPr>
            <a:r>
              <a:rPr lang="en-US" sz="2000" b="1" dirty="0" smtClean="0">
                <a:latin typeface="Arial Narrow"/>
                <a:cs typeface="Arial Narrow"/>
              </a:rPr>
              <a:t>•	Life cycle scenarios: </a:t>
            </a:r>
            <a:r>
              <a:rPr lang="en-US" sz="2000" b="1" i="1" dirty="0" smtClean="0">
                <a:latin typeface="Arial Narrow"/>
                <a:cs typeface="Arial Narrow"/>
              </a:rPr>
              <a:t>summary</a:t>
            </a:r>
            <a:endParaRPr lang="en-US" sz="2000" b="1" dirty="0" smtClean="0">
              <a:latin typeface="Arial Narrow"/>
              <a:cs typeface="Arial Narrow"/>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8" name="TextBox 7"/>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Managing through the Life Cycle</a:t>
            </a:r>
            <a:endParaRPr lang="en-US" sz="2800" dirty="0">
              <a:solidFill>
                <a:schemeClr val="bg1"/>
              </a:solidFill>
              <a:latin typeface="Arial Narrow"/>
              <a:cs typeface="Arial Narrow"/>
            </a:endParaRPr>
          </a:p>
        </p:txBody>
      </p:sp>
      <p:sp>
        <p:nvSpPr>
          <p:cNvPr id="9" name="TextBox 8"/>
          <p:cNvSpPr txBox="1"/>
          <p:nvPr/>
        </p:nvSpPr>
        <p:spPr>
          <a:xfrm>
            <a:off x="938696" y="1600200"/>
            <a:ext cx="7971784" cy="4078040"/>
          </a:xfrm>
          <a:prstGeom prst="rect">
            <a:avLst/>
          </a:prstGeom>
          <a:noFill/>
        </p:spPr>
        <p:txBody>
          <a:bodyPr wrap="square" lIns="0" tIns="0" rIns="0" bIns="0" rtlCol="0">
            <a:spAutoFit/>
          </a:bodyPr>
          <a:lstStyle/>
          <a:p>
            <a:r>
              <a:rPr lang="en-US" sz="3000" b="1" dirty="0" smtClean="0">
                <a:latin typeface="Arial Narrow"/>
                <a:cs typeface="Arial Narrow"/>
              </a:rPr>
              <a:t>Session Roadmap</a:t>
            </a:r>
          </a:p>
          <a:p>
            <a:pPr marL="682625" indent="-223838" defTabSz="454025">
              <a:spcBef>
                <a:spcPts val="1200"/>
              </a:spcBef>
              <a:tabLst>
                <a:tab pos="1825625" algn="l"/>
              </a:tabLst>
            </a:pPr>
            <a:r>
              <a:rPr lang="en-US" sz="2000" b="1" dirty="0" smtClean="0">
                <a:latin typeface="Arial Narrow"/>
                <a:cs typeface="Arial Narrow"/>
              </a:rPr>
              <a:t>•	Underlying rationale: </a:t>
            </a:r>
            <a:r>
              <a:rPr lang="en-US" sz="2000" b="1" i="1" dirty="0" smtClean="0">
                <a:latin typeface="Arial Narrow"/>
                <a:cs typeface="Arial Narrow"/>
              </a:rPr>
              <a:t>preemption</a:t>
            </a:r>
            <a:endParaRPr lang="en-US" sz="2000" b="1" dirty="0" smtClean="0">
              <a:latin typeface="Arial Narrow"/>
              <a:cs typeface="Arial Narrow"/>
            </a:endParaRPr>
          </a:p>
          <a:p>
            <a:pPr marL="682625" indent="-223838" defTabSz="454025">
              <a:spcBef>
                <a:spcPts val="1200"/>
              </a:spcBef>
              <a:tabLst>
                <a:tab pos="1825625" algn="l"/>
              </a:tabLst>
            </a:pPr>
            <a:r>
              <a:rPr lang="en-US" sz="2000" dirty="0" smtClean="0">
                <a:latin typeface="Arial Narrow"/>
                <a:cs typeface="Arial Narrow"/>
              </a:rPr>
              <a:t>•	Product life cycles are shortening</a:t>
            </a:r>
          </a:p>
          <a:p>
            <a:pPr marL="682625" indent="-223838" defTabSz="454025">
              <a:spcBef>
                <a:spcPts val="1200"/>
              </a:spcBef>
              <a:tabLst>
                <a:tab pos="1825625" algn="l"/>
              </a:tabLst>
            </a:pPr>
            <a:r>
              <a:rPr lang="en-US" sz="2000" dirty="0" smtClean="0">
                <a:latin typeface="Arial Narrow"/>
                <a:cs typeface="Arial Narrow"/>
              </a:rPr>
              <a:t>•	Life cycle scenarios</a:t>
            </a:r>
          </a:p>
          <a:p>
            <a:pPr marL="914400" indent="-223838" defTabSz="454025">
              <a:spcBef>
                <a:spcPts val="600"/>
              </a:spcBef>
              <a:tabLst>
                <a:tab pos="1825625" algn="l"/>
              </a:tabLst>
            </a:pPr>
            <a:r>
              <a:rPr lang="en-US" dirty="0" smtClean="0">
                <a:latin typeface="Arial Narrow"/>
                <a:cs typeface="Arial Narrow"/>
              </a:rPr>
              <a:t>•	Life cycle scenario 1: </a:t>
            </a:r>
            <a:r>
              <a:rPr lang="en-US" i="1" dirty="0" smtClean="0">
                <a:latin typeface="Arial Narrow"/>
                <a:cs typeface="Arial Narrow"/>
              </a:rPr>
              <a:t>Pioneers</a:t>
            </a:r>
            <a:endParaRPr lang="en-US" dirty="0" smtClean="0">
              <a:latin typeface="Arial Narrow"/>
              <a:cs typeface="Arial Narrow"/>
            </a:endParaRPr>
          </a:p>
          <a:p>
            <a:pPr marL="914400" indent="-223838" defTabSz="454025">
              <a:spcBef>
                <a:spcPts val="600"/>
              </a:spcBef>
              <a:tabLst>
                <a:tab pos="1825625" algn="l"/>
              </a:tabLst>
            </a:pPr>
            <a:r>
              <a:rPr lang="en-US" dirty="0" smtClean="0">
                <a:latin typeface="Arial Narrow"/>
                <a:cs typeface="Arial Narrow"/>
              </a:rPr>
              <a:t>•	Life cycle scenarios 2 and 3: </a:t>
            </a:r>
            <a:r>
              <a:rPr lang="en-US" i="1" dirty="0" smtClean="0">
                <a:latin typeface="Arial Narrow"/>
                <a:cs typeface="Arial Narrow"/>
              </a:rPr>
              <a:t>Early Growth</a:t>
            </a:r>
            <a:endParaRPr lang="en-US" dirty="0" smtClean="0">
              <a:latin typeface="Arial Narrow"/>
              <a:cs typeface="Arial Narrow"/>
            </a:endParaRPr>
          </a:p>
          <a:p>
            <a:pPr marL="914400" indent="-223838" defTabSz="454025">
              <a:spcBef>
                <a:spcPts val="600"/>
              </a:spcBef>
              <a:tabLst>
                <a:tab pos="1825625" algn="l"/>
              </a:tabLst>
            </a:pPr>
            <a:r>
              <a:rPr lang="en-US" dirty="0" smtClean="0">
                <a:latin typeface="Arial Narrow"/>
                <a:cs typeface="Arial Narrow"/>
              </a:rPr>
              <a:t>•	Life cycle scenario 4: </a:t>
            </a:r>
            <a:r>
              <a:rPr lang="en-US" i="1" dirty="0" smtClean="0">
                <a:latin typeface="Arial Narrow"/>
                <a:cs typeface="Arial Narrow"/>
              </a:rPr>
              <a:t>Late Growth</a:t>
            </a:r>
            <a:endParaRPr lang="en-US" dirty="0" smtClean="0">
              <a:latin typeface="Arial Narrow"/>
              <a:cs typeface="Arial Narrow"/>
            </a:endParaRPr>
          </a:p>
          <a:p>
            <a:pPr marL="914400" indent="-223838" defTabSz="454025">
              <a:spcBef>
                <a:spcPts val="600"/>
              </a:spcBef>
              <a:tabLst>
                <a:tab pos="1825625" algn="l"/>
              </a:tabLst>
            </a:pPr>
            <a:r>
              <a:rPr lang="en-US" dirty="0" smtClean="0">
                <a:latin typeface="Arial Narrow"/>
                <a:cs typeface="Arial Narrow"/>
              </a:rPr>
              <a:t>•	Life cycle scenarios 5, 6, 7, and 8: </a:t>
            </a:r>
            <a:r>
              <a:rPr lang="en-US" i="1" dirty="0" smtClean="0">
                <a:latin typeface="Arial Narrow"/>
                <a:cs typeface="Arial Narrow"/>
              </a:rPr>
              <a:t>Maturity</a:t>
            </a:r>
            <a:endParaRPr lang="en-US" dirty="0" smtClean="0">
              <a:latin typeface="Arial Narrow"/>
              <a:cs typeface="Arial Narrow"/>
            </a:endParaRPr>
          </a:p>
          <a:p>
            <a:pPr marL="914400" indent="-223838" defTabSz="454025">
              <a:spcBef>
                <a:spcPts val="600"/>
              </a:spcBef>
              <a:tabLst>
                <a:tab pos="1825625" algn="l"/>
              </a:tabLst>
            </a:pPr>
            <a:r>
              <a:rPr lang="en-US" dirty="0" smtClean="0">
                <a:latin typeface="Arial Narrow"/>
                <a:cs typeface="Arial Narrow"/>
              </a:rPr>
              <a:t>•	Life cycle scenario 9: </a:t>
            </a:r>
            <a:r>
              <a:rPr lang="en-US" i="1" dirty="0" smtClean="0">
                <a:latin typeface="Arial Narrow"/>
                <a:cs typeface="Arial Narrow"/>
              </a:rPr>
              <a:t>Decline</a:t>
            </a:r>
            <a:endParaRPr lang="en-US" dirty="0" smtClean="0">
              <a:latin typeface="Arial Narrow"/>
              <a:cs typeface="Arial Narrow"/>
            </a:endParaRPr>
          </a:p>
          <a:p>
            <a:pPr marL="685800" indent="-227013" defTabSz="454025">
              <a:spcBef>
                <a:spcPts val="1200"/>
              </a:spcBef>
              <a:tabLst>
                <a:tab pos="1825625" algn="l"/>
              </a:tabLst>
            </a:pPr>
            <a:r>
              <a:rPr lang="en-US" sz="2000" dirty="0" smtClean="0">
                <a:latin typeface="Arial Narrow"/>
                <a:cs typeface="Arial Narrow"/>
              </a:rPr>
              <a:t>•	Life cycle scenarios: </a:t>
            </a:r>
            <a:r>
              <a:rPr lang="en-US" sz="2000" i="1" dirty="0" smtClean="0">
                <a:latin typeface="Arial Narrow"/>
                <a:cs typeface="Arial Narrow"/>
              </a:rPr>
              <a:t>summary</a:t>
            </a:r>
            <a:endParaRPr lang="en-US" sz="2000" dirty="0" smtClean="0">
              <a:latin typeface="Arial Narrow"/>
              <a:cs typeface="Arial Narrow"/>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8" name="TextBox 7"/>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092607"/>
          </a:xfrm>
          <a:prstGeom prst="rect">
            <a:avLst/>
          </a:prstGeom>
          <a:solidFill>
            <a:srgbClr val="873A1F"/>
          </a:solidFill>
        </p:spPr>
        <p:txBody>
          <a:bodyPr wrap="square" lIns="182880" tIns="91440" rIns="182880" bIns="137160" rtlCol="0">
            <a:spAutoFit/>
          </a:bodyPr>
          <a:lstStyle/>
          <a:p>
            <a:pPr algn="r"/>
            <a:endParaRPr lang="en-US" sz="2800" dirty="0" smtClean="0">
              <a:solidFill>
                <a:schemeClr val="bg1"/>
              </a:solidFill>
              <a:latin typeface="Arial Narrow"/>
              <a:cs typeface="Arial Narrow"/>
            </a:endParaRPr>
          </a:p>
          <a:p>
            <a:pPr algn="r"/>
            <a:r>
              <a:rPr lang="en-US" sz="2800" dirty="0" smtClean="0">
                <a:solidFill>
                  <a:schemeClr val="bg1"/>
                </a:solidFill>
                <a:latin typeface="Arial Narrow"/>
                <a:cs typeface="Arial Narrow"/>
              </a:rPr>
              <a:t>Underlying Rationale: </a:t>
            </a:r>
            <a:r>
              <a:rPr lang="en-US" sz="2800" i="1" dirty="0" smtClean="0">
                <a:solidFill>
                  <a:schemeClr val="bg1"/>
                </a:solidFill>
                <a:latin typeface="Arial Narrow"/>
                <a:cs typeface="Arial Narrow"/>
              </a:rPr>
              <a:t>Preemption</a:t>
            </a:r>
            <a:endParaRPr lang="en-US" sz="2800" dirty="0">
              <a:solidFill>
                <a:schemeClr val="bg1"/>
              </a:solidFill>
              <a:latin typeface="Arial Narrow"/>
              <a:cs typeface="Arial Narrow"/>
            </a:endParaRPr>
          </a:p>
        </p:txBody>
      </p:sp>
      <p:sp>
        <p:nvSpPr>
          <p:cNvPr id="5" name="TextBox 4"/>
          <p:cNvSpPr txBox="1"/>
          <p:nvPr/>
        </p:nvSpPr>
        <p:spPr>
          <a:xfrm>
            <a:off x="938696" y="1600200"/>
            <a:ext cx="7327900" cy="2154436"/>
          </a:xfrm>
          <a:prstGeom prst="rect">
            <a:avLst/>
          </a:prstGeom>
          <a:noFill/>
        </p:spPr>
        <p:txBody>
          <a:bodyPr wrap="square" lIns="0" tIns="0" rIns="0" bIns="0" rtlCol="0">
            <a:spAutoFit/>
          </a:bodyPr>
          <a:lstStyle/>
          <a:p>
            <a:pPr marL="230188" indent="-223838" defTabSz="454025">
              <a:spcBef>
                <a:spcPts val="600"/>
              </a:spcBef>
              <a:tabLst>
                <a:tab pos="1825625" algn="l"/>
              </a:tabLst>
            </a:pPr>
            <a:r>
              <a:rPr lang="en-US" sz="2000" b="1" dirty="0" smtClean="0">
                <a:latin typeface="Arial Narrow"/>
                <a:cs typeface="Arial Narrow"/>
              </a:rPr>
              <a:t>•	The firm </a:t>
            </a:r>
            <a:r>
              <a:rPr lang="en-US" sz="2000" b="1" dirty="0">
                <a:latin typeface="Arial Narrow"/>
                <a:cs typeface="Arial Narrow"/>
              </a:rPr>
              <a:t>should use the life-cycle framework </a:t>
            </a:r>
            <a:r>
              <a:rPr lang="en-US" sz="2000" b="1" dirty="0" smtClean="0">
                <a:latin typeface="Arial Narrow"/>
                <a:cs typeface="Arial Narrow"/>
              </a:rPr>
              <a:t>for making strategic marketing decisions</a:t>
            </a:r>
          </a:p>
          <a:p>
            <a:pPr marL="230188" indent="-223838" defTabSz="454025">
              <a:spcBef>
                <a:spcPts val="600"/>
              </a:spcBef>
              <a:tabLst>
                <a:tab pos="1825625" algn="l"/>
              </a:tabLst>
            </a:pPr>
            <a:r>
              <a:rPr lang="en-US" sz="2000" b="1" dirty="0" smtClean="0">
                <a:latin typeface="Arial Narrow"/>
                <a:cs typeface="Arial Narrow"/>
              </a:rPr>
              <a:t>•	Preemptive strategy-making provides differential advantage</a:t>
            </a:r>
          </a:p>
          <a:p>
            <a:pPr marL="230188" indent="-223838" defTabSz="454025">
              <a:spcBef>
                <a:spcPts val="600"/>
              </a:spcBef>
              <a:tabLst>
                <a:tab pos="1825625" algn="l"/>
              </a:tabLst>
            </a:pPr>
            <a:r>
              <a:rPr lang="en-US" sz="2000" b="1" dirty="0" smtClean="0">
                <a:latin typeface="Arial Narrow"/>
                <a:cs typeface="Arial Narrow"/>
              </a:rPr>
              <a:t>•	Basis for preemption is multiple scenarios</a:t>
            </a:r>
          </a:p>
          <a:p>
            <a:pPr marL="230188" indent="-223838" defTabSz="454025">
              <a:spcBef>
                <a:spcPts val="600"/>
              </a:spcBef>
              <a:tabLst>
                <a:tab pos="1825625" algn="l"/>
              </a:tabLst>
            </a:pPr>
            <a:r>
              <a:rPr lang="en-US" sz="2000" b="1" dirty="0" smtClean="0">
                <a:latin typeface="Arial Narrow"/>
                <a:cs typeface="Arial Narrow"/>
              </a:rPr>
              <a:t>•	Scenarios based on product life cycle framework</a:t>
            </a:r>
          </a:p>
          <a:p>
            <a:pPr marL="230188" indent="-223838" defTabSz="454025">
              <a:spcBef>
                <a:spcPts val="600"/>
              </a:spcBef>
              <a:tabLst>
                <a:tab pos="1825625" algn="l"/>
              </a:tabLst>
            </a:pPr>
            <a:r>
              <a:rPr lang="en-US" sz="2000" b="1" dirty="0" smtClean="0">
                <a:latin typeface="Arial Narrow"/>
                <a:cs typeface="Arial Narrow"/>
              </a:rPr>
              <a:t>•	Each scenario generates several strategic options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 y="177800"/>
            <a:ext cx="652780" cy="849228"/>
          </a:xfrm>
          <a:prstGeom prst="rect">
            <a:avLst/>
          </a:prstGeom>
        </p:spPr>
      </p:pic>
      <p:sp>
        <p:nvSpPr>
          <p:cNvPr id="8" name="TextBox 7"/>
          <p:cNvSpPr txBox="1"/>
          <p:nvPr/>
        </p:nvSpPr>
        <p:spPr>
          <a:xfrm>
            <a:off x="228600" y="1112184"/>
            <a:ext cx="1183016" cy="123111"/>
          </a:xfrm>
          <a:prstGeom prst="rect">
            <a:avLst/>
          </a:prstGeom>
          <a:noFill/>
        </p:spPr>
        <p:txBody>
          <a:bodyPr wrap="none" lIns="0" tIns="0" rIns="0" bIns="0" rtlCol="0" anchor="t">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smtClean="0">
                <a:solidFill>
                  <a:schemeClr val="tx1"/>
                </a:solidFill>
                <a:latin typeface="Arial"/>
                <a:ea typeface="+mn-ea"/>
                <a:cs typeface="Arial"/>
              </a:rPr>
              <a:t>www.wessexlearning.com</a:t>
            </a:r>
            <a:endParaRPr lang="en-US" sz="800" kern="1200" cap="none" baseline="30000" dirty="0" smtClean="0">
              <a:solidFill>
                <a:schemeClr val="tx1"/>
              </a:solidFill>
              <a:latin typeface="Arial"/>
              <a:ea typeface="+mn-ea"/>
              <a:cs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3459</TotalTime>
  <Words>750</Words>
  <Application>Microsoft Macintosh PowerPoint</Application>
  <PresentationFormat>On-screen Show (4:3)</PresentationFormat>
  <Paragraphs>452</Paragraphs>
  <Slides>49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49</vt:i4>
      </vt:variant>
    </vt:vector>
  </HeadingPairs>
  <TitlesOfParts>
    <vt:vector size="53" baseType="lpstr">
      <vt:lpstr>Arial Narrow</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Anna B. Type &amp; Graphics</Company>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Anna Botelho</dc:creator>
  <cp:lastModifiedBy>Anna Botelho</cp:lastModifiedBy>
  <cp:revision>104</cp:revision>
  <dcterms:created xsi:type="dcterms:W3CDTF">2016-05-02T17:59:59Z</dcterms:created>
  <dcterms:modified xsi:type="dcterms:W3CDTF">2017-02-20T17:12:40Z</dcterms:modified>
</cp:coreProperties>
</file>