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4"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253E"/>
    <a:srgbClr val="745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80"/>
    <p:restoredTop sz="94660"/>
  </p:normalViewPr>
  <p:slideViewPr>
    <p:cSldViewPr snapToGrid="0" snapToObjects="1">
      <p:cViewPr varScale="1">
        <p:scale>
          <a:sx n="132" d="100"/>
          <a:sy n="132" d="100"/>
        </p:scale>
        <p:origin x="3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73253E"/>
        </a:solidFill>
        <a:effectLst/>
      </p:bgPr>
    </p:bg>
    <p:spTree>
      <p:nvGrpSpPr>
        <p:cNvPr id="1" name=""/>
        <p:cNvGrpSpPr/>
        <p:nvPr/>
      </p:nvGrpSpPr>
      <p:grpSpPr>
        <a:xfrm>
          <a:off x="0" y="0"/>
          <a:ext cx="0" cy="0"/>
          <a:chOff x="0" y="0"/>
          <a:chExt cx="0" cy="0"/>
        </a:xfrm>
      </p:grpSpPr>
      <p:pic>
        <p:nvPicPr>
          <p:cNvPr id="7" name="Picture 6" descr="A picture containing text&#13;&#10;&#13;&#10;Description automatically generated">
            <a:extLst>
              <a:ext uri="{FF2B5EF4-FFF2-40B4-BE49-F238E27FC236}">
                <a16:creationId xmlns:a16="http://schemas.microsoft.com/office/drawing/2014/main" id="{10B9BC16-BAF1-E842-ABF3-28BF683F7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1143000"/>
            <a:ext cx="3657600" cy="4572000"/>
          </a:xfrm>
          <a:prstGeom prst="rect">
            <a:avLst/>
          </a:prstGeom>
        </p:spPr>
      </p:pic>
      <p:sp>
        <p:nvSpPr>
          <p:cNvPr id="8" name="TextBox 7">
            <a:extLst>
              <a:ext uri="{FF2B5EF4-FFF2-40B4-BE49-F238E27FC236}">
                <a16:creationId xmlns:a16="http://schemas.microsoft.com/office/drawing/2014/main" id="{B7EB056A-DA49-3946-B6D9-12C1D2023C97}"/>
              </a:ext>
            </a:extLst>
          </p:cNvPr>
          <p:cNvSpPr txBox="1"/>
          <p:nvPr userDrawn="1"/>
        </p:nvSpPr>
        <p:spPr>
          <a:xfrm>
            <a:off x="5033727" y="1143000"/>
            <a:ext cx="3213980" cy="4572000"/>
          </a:xfrm>
          <a:prstGeom prst="rect">
            <a:avLst/>
          </a:prstGeom>
          <a:noFill/>
          <a:ln>
            <a:noFill/>
          </a:ln>
        </p:spPr>
        <p:txBody>
          <a:bodyPr wrap="square" lIns="0" tIns="0" rIns="0" bIns="0" rtlCol="0">
            <a:noAutofit/>
          </a:bodyPr>
          <a:lstStyle/>
          <a:p>
            <a:r>
              <a:rPr lang="en-US" sz="1200" b="1" dirty="0">
                <a:solidFill>
                  <a:schemeClr val="bg1"/>
                </a:solidFill>
                <a:latin typeface="Arial" panose="020B0604020202020204" pitchFamily="34" charset="0"/>
                <a:cs typeface="Arial" panose="020B0604020202020204" pitchFamily="34" charset="0"/>
              </a:rPr>
              <a:t>PART ONE</a:t>
            </a:r>
          </a:p>
          <a:p>
            <a:r>
              <a:rPr lang="en-US" sz="2000" b="0" dirty="0">
                <a:solidFill>
                  <a:schemeClr val="bg1"/>
                </a:solidFill>
                <a:latin typeface="Times New Roman" panose="02020603050405020304" pitchFamily="18" charset="0"/>
                <a:cs typeface="Times New Roman" panose="02020603050405020304" pitchFamily="18" charset="0"/>
              </a:rPr>
              <a:t>Introduction to Economics, Scarcity, Public Goods, and Spillovers</a:t>
            </a:r>
          </a:p>
          <a:p>
            <a:pPr>
              <a:spcBef>
                <a:spcPts val="3600"/>
              </a:spcBef>
            </a:pPr>
            <a:r>
              <a:rPr lang="en-US" sz="1800" b="1" dirty="0">
                <a:solidFill>
                  <a:schemeClr val="bg1"/>
                </a:solidFill>
                <a:latin typeface="Arial" panose="020B0604020202020204" pitchFamily="34" charset="0"/>
                <a:cs typeface="Arial" panose="020B0604020202020204" pitchFamily="34" charset="0"/>
              </a:rPr>
              <a:t>CHAPTER 1</a:t>
            </a:r>
          </a:p>
          <a:p>
            <a:r>
              <a:rPr lang="en-US" sz="3600" b="0" dirty="0">
                <a:solidFill>
                  <a:schemeClr val="bg1"/>
                </a:solidFill>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66029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25353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9071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31683"/>
          </a:xfrm>
          <a:solidFill>
            <a:srgbClr val="73253E"/>
          </a:solidFill>
        </p:spPr>
        <p:txBody>
          <a:bodyPr lIns="457200" tIns="0" rIns="0" bIns="0">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69956" y="1593410"/>
            <a:ext cx="7813141" cy="4583553"/>
          </a:xfrm>
        </p:spPr>
        <p:txBody>
          <a:bodyPr lIns="0" tIns="0" rIns="0" bIns="0">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22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2622390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3336417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4183962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216615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1423527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3633184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019C621-350A-E747-92E5-B51681889988}" type="datetimeFigureOut">
              <a:rPr lang="en-US" smtClean="0"/>
              <a:t>2/7/19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199E69C-661C-CE4E-82F2-3D0E48A591FD}" type="slidenum">
              <a:rPr lang="en-US" smtClean="0"/>
              <a:t>‹#›</a:t>
            </a:fld>
            <a:endParaRPr lang="en-US"/>
          </a:p>
        </p:txBody>
      </p:sp>
    </p:spTree>
    <p:extLst>
      <p:ext uri="{BB962C8B-B14F-4D97-AF65-F5344CB8AC3E}">
        <p14:creationId xmlns:p14="http://schemas.microsoft.com/office/powerpoint/2010/main" val="418584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31683"/>
          </a:xfrm>
          <a:prstGeom prst="rect">
            <a:avLst/>
          </a:prstGeom>
          <a:solidFill>
            <a:srgbClr val="73253E"/>
          </a:solidFill>
        </p:spPr>
        <p:txBody>
          <a:bodyPr vert="horz" lIns="45720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69956" y="1593410"/>
            <a:ext cx="7804088" cy="458355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3E55E46-4803-E846-A340-5DCAE1AC73AE}"/>
              </a:ext>
            </a:extLst>
          </p:cNvPr>
          <p:cNvSpPr txBox="1">
            <a:spLocks/>
          </p:cNvSpPr>
          <p:nvPr userDrawn="1"/>
        </p:nvSpPr>
        <p:spPr>
          <a:xfrm>
            <a:off x="8110538" y="6602241"/>
            <a:ext cx="598896" cy="228600"/>
          </a:xfrm>
          <a:prstGeom prst="rect">
            <a:avLst/>
          </a:prstGeom>
        </p:spPr>
        <p:txBody>
          <a:bodyPr vert="horz" lIns="0" tIns="0" rIns="0" bIns="0" rtlCol="0" anchor="ctr"/>
          <a:lstStyle>
            <a:defPPr>
              <a:defRPr lang="en-US"/>
            </a:defPPr>
            <a:lvl1pPr marL="0" algn="r" defTabSz="457200" rtl="0" eaLnBrk="1" latinLnBrk="0" hangingPunct="1">
              <a:defRPr sz="900" b="1" kern="1200">
                <a:solidFill>
                  <a:srgbClr val="73253E"/>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477D290-E629-4409-A23D-3D419B2EC579}" type="slidenum">
              <a:rPr lang="en-US" smtClean="0"/>
              <a:pPr>
                <a:defRPr/>
              </a:pPr>
              <a:t>‹#›</a:t>
            </a:fld>
            <a:endParaRPr lang="en-US" dirty="0"/>
          </a:p>
        </p:txBody>
      </p:sp>
      <p:sp>
        <p:nvSpPr>
          <p:cNvPr id="8" name="Footer Placeholder 4">
            <a:extLst>
              <a:ext uri="{FF2B5EF4-FFF2-40B4-BE49-F238E27FC236}">
                <a16:creationId xmlns:a16="http://schemas.microsoft.com/office/drawing/2014/main" id="{11092F7E-3E29-5B49-801F-D104FD92E604}"/>
              </a:ext>
            </a:extLst>
          </p:cNvPr>
          <p:cNvSpPr txBox="1">
            <a:spLocks/>
          </p:cNvSpPr>
          <p:nvPr userDrawn="1"/>
        </p:nvSpPr>
        <p:spPr>
          <a:xfrm>
            <a:off x="434566" y="6602241"/>
            <a:ext cx="4137434" cy="228600"/>
          </a:xfrm>
          <a:prstGeom prst="rect">
            <a:avLst/>
          </a:prstGeom>
        </p:spPr>
        <p:txBody>
          <a:bodyPr vert="horz" lIns="0" tIns="0" rIns="0" bIns="0" rtlCol="0" anchor="ct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b="1" dirty="0">
                <a:solidFill>
                  <a:schemeClr val="tx1"/>
                </a:solidFill>
              </a:rPr>
              <a:t>Economic Issues and Policy 7e </a:t>
            </a:r>
            <a:r>
              <a:rPr lang="en-US" dirty="0">
                <a:solidFill>
                  <a:schemeClr val="tx1"/>
                </a:solidFill>
              </a:rPr>
              <a:t>© 2019 Wessex Press. All Rights Reserved.</a:t>
            </a:r>
          </a:p>
        </p:txBody>
      </p:sp>
    </p:spTree>
    <p:extLst>
      <p:ext uri="{BB962C8B-B14F-4D97-AF65-F5344CB8AC3E}">
        <p14:creationId xmlns:p14="http://schemas.microsoft.com/office/powerpoint/2010/main" val="1565715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46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Economic Growth</a:t>
            </a:r>
          </a:p>
          <a:p>
            <a:pPr marL="460375" indent="-230188">
              <a:spcBef>
                <a:spcPts val="1200"/>
              </a:spcBef>
            </a:pPr>
            <a:r>
              <a:rPr lang="en-US" sz="2000" dirty="0"/>
              <a:t>A sustained increase in production, represented by an outward shift of the production possibilities curve</a:t>
            </a:r>
          </a:p>
          <a:p>
            <a:pPr marL="460375" indent="-230188">
              <a:spcBef>
                <a:spcPts val="1200"/>
              </a:spcBef>
            </a:pPr>
            <a:r>
              <a:rPr lang="en-US" sz="2000" dirty="0"/>
              <a:t>May occur if</a:t>
            </a:r>
          </a:p>
          <a:p>
            <a:pPr marL="922338" indent="-230188">
              <a:spcBef>
                <a:spcPts val="1200"/>
              </a:spcBef>
              <a:buFont typeface="System Font Regular"/>
              <a:buChar char="–"/>
            </a:pPr>
            <a:r>
              <a:rPr lang="en-US" sz="2000" dirty="0"/>
              <a:t>the quality or quantity of society’s resources increases</a:t>
            </a:r>
          </a:p>
          <a:p>
            <a:pPr marL="922338" indent="-230188">
              <a:spcBef>
                <a:spcPts val="1200"/>
              </a:spcBef>
              <a:buFont typeface="System Font Regular"/>
              <a:buChar char="–"/>
            </a:pPr>
            <a:r>
              <a:rPr lang="en-US" sz="2000" dirty="0"/>
              <a:t>if new technologies are developed so that we can produce more output with our available resources</a:t>
            </a:r>
          </a:p>
        </p:txBody>
      </p:sp>
    </p:spTree>
    <p:extLst>
      <p:ext uri="{BB962C8B-B14F-4D97-AF65-F5344CB8AC3E}">
        <p14:creationId xmlns:p14="http://schemas.microsoft.com/office/powerpoint/2010/main" val="270108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pic>
        <p:nvPicPr>
          <p:cNvPr id="6" name="Picture 5">
            <a:extLst>
              <a:ext uri="{FF2B5EF4-FFF2-40B4-BE49-F238E27FC236}">
                <a16:creationId xmlns:a16="http://schemas.microsoft.com/office/drawing/2014/main" id="{72D5B6C4-22A3-D04E-9FB4-C40483569CD1}"/>
              </a:ext>
            </a:extLst>
          </p:cNvPr>
          <p:cNvPicPr>
            <a:picLocks noChangeAspect="1"/>
          </p:cNvPicPr>
          <p:nvPr/>
        </p:nvPicPr>
        <p:blipFill>
          <a:blip r:embed="rId2"/>
          <a:stretch>
            <a:fillRect/>
          </a:stretch>
        </p:blipFill>
        <p:spPr>
          <a:xfrm>
            <a:off x="928687" y="1265722"/>
            <a:ext cx="7286625" cy="5276850"/>
          </a:xfrm>
          <a:prstGeom prst="rect">
            <a:avLst/>
          </a:prstGeom>
        </p:spPr>
      </p:pic>
    </p:spTree>
    <p:extLst>
      <p:ext uri="{BB962C8B-B14F-4D97-AF65-F5344CB8AC3E}">
        <p14:creationId xmlns:p14="http://schemas.microsoft.com/office/powerpoint/2010/main" val="94460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Services</a:t>
            </a:r>
          </a:p>
          <a:p>
            <a:pPr marL="460375" indent="-230188">
              <a:spcBef>
                <a:spcPts val="1200"/>
              </a:spcBef>
            </a:pPr>
            <a:r>
              <a:rPr lang="en-US" sz="2000" dirty="0"/>
              <a:t>Activities such as haircuts, healthcare, and education that are consumed (used) by consumers</a:t>
            </a:r>
          </a:p>
          <a:p>
            <a:pPr marL="9525" indent="0">
              <a:spcBef>
                <a:spcPts val="1800"/>
              </a:spcBef>
              <a:buNone/>
            </a:pPr>
            <a:r>
              <a:rPr lang="en-US" b="1" dirty="0">
                <a:solidFill>
                  <a:srgbClr val="73253E"/>
                </a:solidFill>
              </a:rPr>
              <a:t>Consumer Goods</a:t>
            </a:r>
          </a:p>
          <a:p>
            <a:pPr marL="460375" indent="-230188">
              <a:spcBef>
                <a:spcPts val="1200"/>
              </a:spcBef>
            </a:pPr>
            <a:r>
              <a:rPr lang="en-US" sz="2000" dirty="0"/>
              <a:t>Goods that are consumed (used) by consumers</a:t>
            </a:r>
          </a:p>
          <a:p>
            <a:pPr marL="9525" indent="0">
              <a:spcBef>
                <a:spcPts val="1800"/>
              </a:spcBef>
              <a:buNone/>
            </a:pPr>
            <a:r>
              <a:rPr lang="en-US" b="1" dirty="0">
                <a:solidFill>
                  <a:srgbClr val="73253E"/>
                </a:solidFill>
              </a:rPr>
              <a:t>Capital Goods</a:t>
            </a:r>
          </a:p>
          <a:p>
            <a:pPr marL="460375" indent="-230188">
              <a:spcBef>
                <a:spcPts val="1200"/>
              </a:spcBef>
            </a:pPr>
            <a:r>
              <a:rPr lang="en-US" sz="2000" dirty="0"/>
              <a:t>Goods such as machinery and factories that are used to produce other goods</a:t>
            </a:r>
          </a:p>
        </p:txBody>
      </p:sp>
    </p:spTree>
    <p:extLst>
      <p:ext uri="{BB962C8B-B14F-4D97-AF65-F5344CB8AC3E}">
        <p14:creationId xmlns:p14="http://schemas.microsoft.com/office/powerpoint/2010/main" val="170117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Private Goods</a:t>
            </a:r>
          </a:p>
          <a:p>
            <a:pPr marL="460375" indent="-230188">
              <a:spcBef>
                <a:spcPts val="1200"/>
              </a:spcBef>
            </a:pPr>
            <a:r>
              <a:rPr lang="en-US" sz="2000" dirty="0"/>
              <a:t>Goods produced or purchased by business firms and individuals</a:t>
            </a:r>
          </a:p>
          <a:p>
            <a:pPr marL="9525" indent="0">
              <a:spcBef>
                <a:spcPts val="1800"/>
              </a:spcBef>
              <a:buNone/>
            </a:pPr>
            <a:r>
              <a:rPr lang="en-US" b="1" dirty="0">
                <a:solidFill>
                  <a:srgbClr val="73253E"/>
                </a:solidFill>
              </a:rPr>
              <a:t>Public Goods</a:t>
            </a:r>
          </a:p>
          <a:p>
            <a:pPr marL="460375" indent="-230188">
              <a:spcBef>
                <a:spcPts val="1200"/>
              </a:spcBef>
            </a:pPr>
            <a:r>
              <a:rPr lang="en-US" sz="2000" dirty="0"/>
              <a:t>Goods produced or purchased by government</a:t>
            </a:r>
          </a:p>
        </p:txBody>
      </p:sp>
    </p:spTree>
    <p:extLst>
      <p:ext uri="{BB962C8B-B14F-4D97-AF65-F5344CB8AC3E}">
        <p14:creationId xmlns:p14="http://schemas.microsoft.com/office/powerpoint/2010/main" val="2874714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a:t>
            </a:r>
          </a:p>
        </p:txBody>
      </p:sp>
      <p:sp>
        <p:nvSpPr>
          <p:cNvPr id="5" name="Content Placeholder 4">
            <a:extLst>
              <a:ext uri="{FF2B5EF4-FFF2-40B4-BE49-F238E27FC236}">
                <a16:creationId xmlns:a16="http://schemas.microsoft.com/office/drawing/2014/main" id="{48DDADB0-590A-F04A-AA7B-A67989EA5C91}"/>
              </a:ext>
            </a:extLst>
          </p:cNvPr>
          <p:cNvSpPr>
            <a:spLocks noGrp="1"/>
          </p:cNvSpPr>
          <p:nvPr>
            <p:ph idx="1"/>
          </p:nvPr>
        </p:nvSpPr>
        <p:spPr/>
        <p:txBody>
          <a:bodyPr>
            <a:normAutofit/>
          </a:bodyPr>
          <a:lstStyle/>
          <a:p>
            <a:pPr>
              <a:spcBef>
                <a:spcPts val="1200"/>
              </a:spcBef>
            </a:pPr>
            <a:r>
              <a:rPr lang="en-US" sz="2000" dirty="0"/>
              <a:t>Production choices are important, but really tell us only half of the story</a:t>
            </a:r>
          </a:p>
          <a:p>
            <a:pPr>
              <a:spcBef>
                <a:spcPts val="1200"/>
              </a:spcBef>
            </a:pPr>
            <a:r>
              <a:rPr lang="en-US" sz="2000" dirty="0"/>
              <a:t>Choices relating to the distribution of goods and services just as important</a:t>
            </a:r>
          </a:p>
          <a:p>
            <a:pPr>
              <a:spcBef>
                <a:spcPts val="1200"/>
              </a:spcBef>
            </a:pPr>
            <a:r>
              <a:rPr lang="en-US" sz="2000" dirty="0"/>
              <a:t>Should all goods and services be distributed on the basis of people’s incomes?</a:t>
            </a:r>
          </a:p>
          <a:p>
            <a:pPr>
              <a:spcBef>
                <a:spcPts val="1200"/>
              </a:spcBef>
            </a:pPr>
            <a:r>
              <a:rPr lang="en-US" sz="2000" dirty="0"/>
              <a:t>On what basis should distribution choices be made?</a:t>
            </a:r>
          </a:p>
          <a:p>
            <a:pPr>
              <a:spcBef>
                <a:spcPts val="1200"/>
              </a:spcBef>
            </a:pPr>
            <a:r>
              <a:rPr lang="en-US" sz="2000" dirty="0"/>
              <a:t>In a market-based economy, choices of distribution as well as production are based primarily on prices? Are prices determined by demand and supply?</a:t>
            </a:r>
          </a:p>
        </p:txBody>
      </p:sp>
    </p:spTree>
    <p:extLst>
      <p:ext uri="{BB962C8B-B14F-4D97-AF65-F5344CB8AC3E}">
        <p14:creationId xmlns:p14="http://schemas.microsoft.com/office/powerpoint/2010/main" val="3829129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Demand</a:t>
            </a:r>
            <a:endParaRPr lang="en-US" dirty="0">
              <a:solidFill>
                <a:srgbClr val="73253E"/>
              </a:solidFill>
            </a:endParaRPr>
          </a:p>
          <a:p>
            <a:pPr marL="460375" indent="-230188">
              <a:spcBef>
                <a:spcPts val="1200"/>
              </a:spcBef>
            </a:pPr>
            <a:r>
              <a:rPr lang="en-US" sz="2000" b="1" dirty="0"/>
              <a:t>Demand schedule </a:t>
            </a:r>
            <a:r>
              <a:rPr lang="en-US" sz="2000" dirty="0"/>
              <a:t>– a table showing the quantities that consumers are willing to buy at alternative prices during a specific time period</a:t>
            </a:r>
          </a:p>
          <a:p>
            <a:pPr marL="460375" indent="-230188">
              <a:spcBef>
                <a:spcPts val="1200"/>
              </a:spcBef>
            </a:pPr>
            <a:r>
              <a:rPr lang="en-US" sz="2000" b="1" dirty="0"/>
              <a:t>Demand curve </a:t>
            </a:r>
            <a:r>
              <a:rPr lang="en-US" sz="2000" dirty="0"/>
              <a:t>– a graph showing the quantities that consumers are willing to buy at alternative prices during a specific time period</a:t>
            </a:r>
          </a:p>
          <a:p>
            <a:pPr marL="922338" indent="-230188">
              <a:spcBef>
                <a:spcPts val="1200"/>
              </a:spcBef>
              <a:buFont typeface="System Font Regular"/>
              <a:buChar char="–"/>
            </a:pPr>
            <a:r>
              <a:rPr lang="en-US" sz="2000" dirty="0"/>
              <a:t>indicates all possible combinations of alternative prices and quantity demanded, assuming that all factors except price that could affect quantity demanded are held constant</a:t>
            </a:r>
          </a:p>
          <a:p>
            <a:pPr marL="922338" indent="-230188">
              <a:spcBef>
                <a:spcPts val="1200"/>
              </a:spcBef>
              <a:buFont typeface="System Font Regular"/>
              <a:buChar char="–"/>
            </a:pPr>
            <a:r>
              <a:rPr lang="en-US" sz="2000" dirty="0"/>
              <a:t>downward sloping, reflecting the law of demand</a:t>
            </a:r>
          </a:p>
        </p:txBody>
      </p:sp>
    </p:spTree>
    <p:extLst>
      <p:ext uri="{BB962C8B-B14F-4D97-AF65-F5344CB8AC3E}">
        <p14:creationId xmlns:p14="http://schemas.microsoft.com/office/powerpoint/2010/main" val="267840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CC263385-70BA-4D45-9035-D2A4AB8235B4}"/>
              </a:ext>
            </a:extLst>
          </p:cNvPr>
          <p:cNvPicPr>
            <a:picLocks noChangeAspect="1"/>
          </p:cNvPicPr>
          <p:nvPr/>
        </p:nvPicPr>
        <p:blipFill>
          <a:blip r:embed="rId2"/>
          <a:stretch>
            <a:fillRect/>
          </a:stretch>
        </p:blipFill>
        <p:spPr>
          <a:xfrm>
            <a:off x="741362" y="2286000"/>
            <a:ext cx="7661275" cy="2075180"/>
          </a:xfrm>
          <a:prstGeom prst="rect">
            <a:avLst/>
          </a:prstGeom>
        </p:spPr>
      </p:pic>
    </p:spTree>
    <p:extLst>
      <p:ext uri="{BB962C8B-B14F-4D97-AF65-F5344CB8AC3E}">
        <p14:creationId xmlns:p14="http://schemas.microsoft.com/office/powerpoint/2010/main" val="28966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3" name="Picture 2">
            <a:extLst>
              <a:ext uri="{FF2B5EF4-FFF2-40B4-BE49-F238E27FC236}">
                <a16:creationId xmlns:a16="http://schemas.microsoft.com/office/drawing/2014/main" id="{0A803C6C-7064-3344-A5EF-6A86D79A9611}"/>
              </a:ext>
            </a:extLst>
          </p:cNvPr>
          <p:cNvPicPr>
            <a:picLocks noChangeAspect="1"/>
          </p:cNvPicPr>
          <p:nvPr/>
        </p:nvPicPr>
        <p:blipFill>
          <a:blip r:embed="rId2"/>
          <a:stretch>
            <a:fillRect/>
          </a:stretch>
        </p:blipFill>
        <p:spPr>
          <a:xfrm>
            <a:off x="747395" y="1600200"/>
            <a:ext cx="7649210" cy="4174490"/>
          </a:xfrm>
          <a:prstGeom prst="rect">
            <a:avLst/>
          </a:prstGeom>
        </p:spPr>
      </p:pic>
    </p:spTree>
    <p:extLst>
      <p:ext uri="{BB962C8B-B14F-4D97-AF65-F5344CB8AC3E}">
        <p14:creationId xmlns:p14="http://schemas.microsoft.com/office/powerpoint/2010/main" val="424762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Demand</a:t>
            </a:r>
          </a:p>
          <a:p>
            <a:pPr marL="460375" indent="-230188">
              <a:spcBef>
                <a:spcPts val="1200"/>
              </a:spcBef>
            </a:pPr>
            <a:r>
              <a:rPr lang="en-US" sz="2000" b="1" dirty="0"/>
              <a:t>Law of demand </a:t>
            </a:r>
            <a:r>
              <a:rPr lang="en-US" sz="2000" dirty="0"/>
              <a:t>– there is a negative relationship between price and quantity demanded, all other things equal</a:t>
            </a:r>
          </a:p>
          <a:p>
            <a:pPr marL="460375" indent="-230188">
              <a:spcBef>
                <a:spcPts val="1200"/>
              </a:spcBef>
            </a:pPr>
            <a:r>
              <a:rPr lang="en-US" sz="2000" b="1" dirty="0"/>
              <a:t>Change in demand</a:t>
            </a:r>
          </a:p>
          <a:p>
            <a:pPr marL="922338" indent="-230188">
              <a:buFont typeface="System Font Regular"/>
              <a:buChar char="–"/>
            </a:pPr>
            <a:r>
              <a:rPr lang="en-US" sz="2000" dirty="0"/>
              <a:t>caused by changes in factors affecting the demand, not the price</a:t>
            </a:r>
          </a:p>
          <a:p>
            <a:pPr marL="922338" indent="-230188">
              <a:buFont typeface="System Font Regular"/>
              <a:buChar char="–"/>
            </a:pPr>
            <a:r>
              <a:rPr lang="en-US" sz="2000" dirty="0"/>
              <a:t>new demand schedule, new demand curve</a:t>
            </a:r>
          </a:p>
        </p:txBody>
      </p:sp>
    </p:spTree>
    <p:extLst>
      <p:ext uri="{BB962C8B-B14F-4D97-AF65-F5344CB8AC3E}">
        <p14:creationId xmlns:p14="http://schemas.microsoft.com/office/powerpoint/2010/main" val="4168009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3" name="Picture 2">
            <a:extLst>
              <a:ext uri="{FF2B5EF4-FFF2-40B4-BE49-F238E27FC236}">
                <a16:creationId xmlns:a16="http://schemas.microsoft.com/office/drawing/2014/main" id="{F925124E-458D-FF4E-8AF3-F3851B0CC846}"/>
              </a:ext>
            </a:extLst>
          </p:cNvPr>
          <p:cNvPicPr>
            <a:picLocks noChangeAspect="1"/>
          </p:cNvPicPr>
          <p:nvPr/>
        </p:nvPicPr>
        <p:blipFill>
          <a:blip r:embed="rId2"/>
          <a:stretch>
            <a:fillRect/>
          </a:stretch>
        </p:blipFill>
        <p:spPr>
          <a:xfrm>
            <a:off x="741362" y="2286000"/>
            <a:ext cx="7661275" cy="2099310"/>
          </a:xfrm>
          <a:prstGeom prst="rect">
            <a:avLst/>
          </a:prstGeom>
        </p:spPr>
      </p:pic>
    </p:spTree>
    <p:extLst>
      <p:ext uri="{BB962C8B-B14F-4D97-AF65-F5344CB8AC3E}">
        <p14:creationId xmlns:p14="http://schemas.microsoft.com/office/powerpoint/2010/main" val="340201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7175-611B-FE44-AC20-136D5109B93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3F5DFE0-2466-A648-BE81-C825501B43D9}"/>
              </a:ext>
            </a:extLst>
          </p:cNvPr>
          <p:cNvSpPr>
            <a:spLocks noGrp="1"/>
          </p:cNvSpPr>
          <p:nvPr>
            <p:ph idx="1"/>
          </p:nvPr>
        </p:nvSpPr>
        <p:spPr>
          <a:xfrm>
            <a:off x="683394" y="2050181"/>
            <a:ext cx="7777212" cy="4126782"/>
          </a:xfrm>
        </p:spPr>
        <p:txBody>
          <a:bodyPr>
            <a:normAutofit/>
          </a:bodyPr>
          <a:lstStyle/>
          <a:p>
            <a:pPr marL="0" indent="0">
              <a:buNone/>
            </a:pPr>
            <a:r>
              <a:rPr lang="en-US" sz="3000" i="1" dirty="0">
                <a:solidFill>
                  <a:srgbClr val="73253E"/>
                </a:solidFill>
                <a:latin typeface="Times New Roman" panose="02020603050405020304" pitchFamily="18" charset="0"/>
                <a:cs typeface="Times New Roman" panose="02020603050405020304" pitchFamily="18" charset="0"/>
              </a:rPr>
              <a:t>“In economics, hope and faith coexist with great scientific pretension and also a deep desire for respectability.”</a:t>
            </a:r>
          </a:p>
          <a:p>
            <a:pPr marL="3030538" indent="-279400">
              <a:buNone/>
            </a:pPr>
            <a:r>
              <a:rPr lang="en-US" sz="1800" dirty="0"/>
              <a:t>—	John Kenneth Galbraith, U.S. Economist, </a:t>
            </a:r>
            <a:br>
              <a:rPr lang="en-US" sz="1800" dirty="0"/>
            </a:br>
            <a:r>
              <a:rPr lang="en-US" sz="1800" i="1" dirty="0"/>
              <a:t>The New York Times Magazine</a:t>
            </a:r>
            <a:r>
              <a:rPr lang="en-US" sz="1800" dirty="0"/>
              <a:t>, June 7, 1970</a:t>
            </a:r>
          </a:p>
        </p:txBody>
      </p:sp>
    </p:spTree>
    <p:extLst>
      <p:ext uri="{BB962C8B-B14F-4D97-AF65-F5344CB8AC3E}">
        <p14:creationId xmlns:p14="http://schemas.microsoft.com/office/powerpoint/2010/main" val="3399151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4" name="Picture 3">
            <a:extLst>
              <a:ext uri="{FF2B5EF4-FFF2-40B4-BE49-F238E27FC236}">
                <a16:creationId xmlns:a16="http://schemas.microsoft.com/office/drawing/2014/main" id="{E31618C8-5028-314B-9C9D-4DE8A5057F93}"/>
              </a:ext>
            </a:extLst>
          </p:cNvPr>
          <p:cNvPicPr>
            <a:picLocks noChangeAspect="1"/>
          </p:cNvPicPr>
          <p:nvPr/>
        </p:nvPicPr>
        <p:blipFill>
          <a:blip r:embed="rId2"/>
          <a:stretch>
            <a:fillRect/>
          </a:stretch>
        </p:blipFill>
        <p:spPr>
          <a:xfrm>
            <a:off x="753427" y="1600200"/>
            <a:ext cx="7637145" cy="4512310"/>
          </a:xfrm>
          <a:prstGeom prst="rect">
            <a:avLst/>
          </a:prstGeom>
        </p:spPr>
      </p:pic>
    </p:spTree>
    <p:extLst>
      <p:ext uri="{BB962C8B-B14F-4D97-AF65-F5344CB8AC3E}">
        <p14:creationId xmlns:p14="http://schemas.microsoft.com/office/powerpoint/2010/main" val="958810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Demand</a:t>
            </a:r>
          </a:p>
          <a:p>
            <a:pPr marL="460375" indent="-230188">
              <a:spcBef>
                <a:spcPts val="1200"/>
              </a:spcBef>
            </a:pPr>
            <a:r>
              <a:rPr lang="en-US" sz="2000" b="1" dirty="0"/>
              <a:t>Increase in demand</a:t>
            </a:r>
          </a:p>
          <a:p>
            <a:pPr marL="922338" indent="-230188">
              <a:buFont typeface="System Font Regular"/>
              <a:buChar char="–"/>
            </a:pPr>
            <a:r>
              <a:rPr lang="en-US" sz="2000" dirty="0"/>
              <a:t>Demand curve shifts forward (to the right)</a:t>
            </a:r>
          </a:p>
          <a:p>
            <a:pPr marL="922338" indent="-230188">
              <a:buFont typeface="System Font Regular"/>
              <a:buChar char="–"/>
            </a:pPr>
            <a:r>
              <a:rPr lang="en-US" sz="2000" dirty="0"/>
              <a:t>For every price, a higher quantity demanded</a:t>
            </a:r>
          </a:p>
          <a:p>
            <a:pPr marL="460375" indent="-230188">
              <a:spcBef>
                <a:spcPts val="1200"/>
              </a:spcBef>
            </a:pPr>
            <a:r>
              <a:rPr lang="en-US" sz="2000" b="1" dirty="0"/>
              <a:t>Decrease in demand</a:t>
            </a:r>
          </a:p>
          <a:p>
            <a:pPr marL="922338" indent="-230188">
              <a:buFont typeface="System Font Regular"/>
              <a:buChar char="–"/>
            </a:pPr>
            <a:r>
              <a:rPr lang="en-US" sz="2000" dirty="0"/>
              <a:t>Demand curve shifts backward (to the left)</a:t>
            </a:r>
          </a:p>
          <a:p>
            <a:pPr marL="922338" indent="-230188">
              <a:buFont typeface="System Font Regular"/>
              <a:buChar char="–"/>
            </a:pPr>
            <a:r>
              <a:rPr lang="en-US" sz="2000" dirty="0"/>
              <a:t>For every price, a smaller quantity demanded</a:t>
            </a:r>
          </a:p>
        </p:txBody>
      </p:sp>
    </p:spTree>
    <p:extLst>
      <p:ext uri="{BB962C8B-B14F-4D97-AF65-F5344CB8AC3E}">
        <p14:creationId xmlns:p14="http://schemas.microsoft.com/office/powerpoint/2010/main" val="1771912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Supply</a:t>
            </a:r>
          </a:p>
          <a:p>
            <a:pPr marL="460375" indent="-230188">
              <a:spcBef>
                <a:spcPts val="1200"/>
              </a:spcBef>
            </a:pPr>
            <a:r>
              <a:rPr lang="en-US" sz="2000" b="1" dirty="0"/>
              <a:t>No “free lunch” </a:t>
            </a:r>
            <a:r>
              <a:rPr lang="en-US" sz="2000" dirty="0"/>
              <a:t>– every choice has an opportunity cost, every activity chosen entails another activity given up</a:t>
            </a:r>
          </a:p>
          <a:p>
            <a:pPr marL="460375" indent="-230188">
              <a:spcBef>
                <a:spcPts val="1200"/>
              </a:spcBef>
            </a:pPr>
            <a:r>
              <a:rPr lang="en-US" sz="2000" b="1" dirty="0"/>
              <a:t>Supply schedule</a:t>
            </a:r>
            <a:r>
              <a:rPr lang="en-US" sz="2000" dirty="0"/>
              <a:t> – a table showing the quantities that suppliers are willing to sell at alternative prices during a specified time period</a:t>
            </a:r>
          </a:p>
          <a:p>
            <a:pPr marL="460375" indent="-230188">
              <a:spcBef>
                <a:spcPts val="1200"/>
              </a:spcBef>
            </a:pPr>
            <a:r>
              <a:rPr lang="en-US" sz="2000" b="1" dirty="0"/>
              <a:t>Supply curve</a:t>
            </a:r>
            <a:r>
              <a:rPr lang="en-US" sz="2000" dirty="0"/>
              <a:t> – a graph showing the quantities that suppliers are willing to sell at alternative prices during a specific time period</a:t>
            </a:r>
          </a:p>
          <a:p>
            <a:pPr marL="922338" indent="-230188">
              <a:buFont typeface="System Font Regular"/>
              <a:buChar char="–"/>
            </a:pPr>
            <a:r>
              <a:rPr lang="en-US" sz="2000" dirty="0"/>
              <a:t>Upward sloping, reflecting the law of supply: price and quantity supplied increase together</a:t>
            </a:r>
          </a:p>
        </p:txBody>
      </p:sp>
    </p:spTree>
    <p:extLst>
      <p:ext uri="{BB962C8B-B14F-4D97-AF65-F5344CB8AC3E}">
        <p14:creationId xmlns:p14="http://schemas.microsoft.com/office/powerpoint/2010/main" val="355118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9FC83BF6-0E92-3449-8124-DDED831536B1}"/>
              </a:ext>
            </a:extLst>
          </p:cNvPr>
          <p:cNvPicPr>
            <a:picLocks noChangeAspect="1"/>
          </p:cNvPicPr>
          <p:nvPr/>
        </p:nvPicPr>
        <p:blipFill>
          <a:blip r:embed="rId2"/>
          <a:stretch>
            <a:fillRect/>
          </a:stretch>
        </p:blipFill>
        <p:spPr>
          <a:xfrm>
            <a:off x="747395" y="2286000"/>
            <a:ext cx="7649210" cy="2099310"/>
          </a:xfrm>
          <a:prstGeom prst="rect">
            <a:avLst/>
          </a:prstGeom>
        </p:spPr>
      </p:pic>
    </p:spTree>
    <p:extLst>
      <p:ext uri="{BB962C8B-B14F-4D97-AF65-F5344CB8AC3E}">
        <p14:creationId xmlns:p14="http://schemas.microsoft.com/office/powerpoint/2010/main" val="875621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3" name="Picture 2">
            <a:extLst>
              <a:ext uri="{FF2B5EF4-FFF2-40B4-BE49-F238E27FC236}">
                <a16:creationId xmlns:a16="http://schemas.microsoft.com/office/drawing/2014/main" id="{43459D7C-20EC-0D4D-9327-F777298F0C2A}"/>
              </a:ext>
            </a:extLst>
          </p:cNvPr>
          <p:cNvPicPr>
            <a:picLocks noChangeAspect="1"/>
          </p:cNvPicPr>
          <p:nvPr/>
        </p:nvPicPr>
        <p:blipFill>
          <a:blip r:embed="rId2"/>
          <a:stretch>
            <a:fillRect/>
          </a:stretch>
        </p:blipFill>
        <p:spPr>
          <a:xfrm>
            <a:off x="717232" y="1463040"/>
            <a:ext cx="7709535" cy="4801870"/>
          </a:xfrm>
          <a:prstGeom prst="rect">
            <a:avLst/>
          </a:prstGeom>
        </p:spPr>
      </p:pic>
    </p:spTree>
    <p:extLst>
      <p:ext uri="{BB962C8B-B14F-4D97-AF65-F5344CB8AC3E}">
        <p14:creationId xmlns:p14="http://schemas.microsoft.com/office/powerpoint/2010/main" val="106495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Supply</a:t>
            </a:r>
          </a:p>
          <a:p>
            <a:pPr marL="460375" indent="-230188">
              <a:spcBef>
                <a:spcPts val="1200"/>
              </a:spcBef>
            </a:pPr>
            <a:r>
              <a:rPr lang="en-US" sz="2000" b="1" dirty="0"/>
              <a:t>Law of supply </a:t>
            </a:r>
            <a:r>
              <a:rPr lang="en-US" sz="2000" dirty="0"/>
              <a:t>– there is a positive relationship between price and quantity supplied, all other things equal</a:t>
            </a:r>
          </a:p>
          <a:p>
            <a:pPr marL="460375" indent="-230188">
              <a:spcBef>
                <a:spcPts val="1200"/>
              </a:spcBef>
            </a:pPr>
            <a:r>
              <a:rPr lang="en-US" sz="2000" b="1" dirty="0"/>
              <a:t>Increase in supply</a:t>
            </a:r>
          </a:p>
          <a:p>
            <a:pPr marL="922338" indent="-230188">
              <a:buFont typeface="System Font Regular"/>
              <a:buChar char="–"/>
            </a:pPr>
            <a:r>
              <a:rPr lang="en-US" sz="2000" dirty="0"/>
              <a:t>Supply curve shifts forward (to the right)</a:t>
            </a:r>
          </a:p>
          <a:p>
            <a:pPr marL="922338" indent="-230188">
              <a:buFont typeface="System Font Regular"/>
              <a:buChar char="–"/>
            </a:pPr>
            <a:r>
              <a:rPr lang="en-US" sz="2000" dirty="0"/>
              <a:t>For every price, a smaller quantity supplied</a:t>
            </a:r>
          </a:p>
          <a:p>
            <a:pPr marL="460375" indent="-230188">
              <a:spcBef>
                <a:spcPts val="1200"/>
              </a:spcBef>
            </a:pPr>
            <a:r>
              <a:rPr lang="en-US" sz="2000" b="1" dirty="0"/>
              <a:t>Decrease in supply</a:t>
            </a:r>
          </a:p>
          <a:p>
            <a:pPr marL="922338" indent="-230188">
              <a:buFont typeface="System Font Regular"/>
              <a:buChar char="–"/>
            </a:pPr>
            <a:r>
              <a:rPr lang="en-US" sz="2000" dirty="0"/>
              <a:t>Supply curve shifts backward (to the left)</a:t>
            </a:r>
          </a:p>
          <a:p>
            <a:pPr marL="922338" indent="-230188">
              <a:buFont typeface="System Font Regular"/>
              <a:buChar char="–"/>
            </a:pPr>
            <a:r>
              <a:rPr lang="en-US" sz="2000" dirty="0"/>
              <a:t>For every price, a larger quantity supplied</a:t>
            </a:r>
          </a:p>
        </p:txBody>
      </p:sp>
    </p:spTree>
    <p:extLst>
      <p:ext uri="{BB962C8B-B14F-4D97-AF65-F5344CB8AC3E}">
        <p14:creationId xmlns:p14="http://schemas.microsoft.com/office/powerpoint/2010/main" val="2472288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4" name="Picture 3">
            <a:extLst>
              <a:ext uri="{FF2B5EF4-FFF2-40B4-BE49-F238E27FC236}">
                <a16:creationId xmlns:a16="http://schemas.microsoft.com/office/drawing/2014/main" id="{86A1B3CC-3E0F-2A4C-A559-D0FEA1B9D016}"/>
              </a:ext>
            </a:extLst>
          </p:cNvPr>
          <p:cNvPicPr>
            <a:picLocks noChangeAspect="1"/>
          </p:cNvPicPr>
          <p:nvPr/>
        </p:nvPicPr>
        <p:blipFill>
          <a:blip r:embed="rId2"/>
          <a:stretch>
            <a:fillRect/>
          </a:stretch>
        </p:blipFill>
        <p:spPr>
          <a:xfrm>
            <a:off x="741362" y="2423160"/>
            <a:ext cx="7661275" cy="2087245"/>
          </a:xfrm>
          <a:prstGeom prst="rect">
            <a:avLst/>
          </a:prstGeom>
        </p:spPr>
      </p:pic>
    </p:spTree>
    <p:extLst>
      <p:ext uri="{BB962C8B-B14F-4D97-AF65-F5344CB8AC3E}">
        <p14:creationId xmlns:p14="http://schemas.microsoft.com/office/powerpoint/2010/main" val="208998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4" name="Picture 3">
            <a:extLst>
              <a:ext uri="{FF2B5EF4-FFF2-40B4-BE49-F238E27FC236}">
                <a16:creationId xmlns:a16="http://schemas.microsoft.com/office/drawing/2014/main" id="{382DD8E7-26AF-8148-A97A-4E045352F67A}"/>
              </a:ext>
            </a:extLst>
          </p:cNvPr>
          <p:cNvPicPr>
            <a:picLocks noChangeAspect="1"/>
          </p:cNvPicPr>
          <p:nvPr/>
        </p:nvPicPr>
        <p:blipFill>
          <a:blip r:embed="rId2"/>
          <a:stretch>
            <a:fillRect/>
          </a:stretch>
        </p:blipFill>
        <p:spPr>
          <a:xfrm>
            <a:off x="874077" y="1600200"/>
            <a:ext cx="7395845" cy="4271010"/>
          </a:xfrm>
          <a:prstGeom prst="rect">
            <a:avLst/>
          </a:prstGeom>
        </p:spPr>
      </p:pic>
    </p:spTree>
    <p:extLst>
      <p:ext uri="{BB962C8B-B14F-4D97-AF65-F5344CB8AC3E}">
        <p14:creationId xmlns:p14="http://schemas.microsoft.com/office/powerpoint/2010/main" val="1034120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Putting Demand and Supply Together</a:t>
            </a:r>
          </a:p>
          <a:p>
            <a:pPr marL="460375" indent="-230188">
              <a:spcBef>
                <a:spcPts val="1200"/>
              </a:spcBef>
            </a:pPr>
            <a:r>
              <a:rPr lang="en-US" sz="2000" b="1" dirty="0"/>
              <a:t>Equilibrium </a:t>
            </a:r>
            <a:r>
              <a:rPr lang="en-US" sz="2000" dirty="0"/>
              <a:t>– a state of balance, a point at which quantity demanded equals quantity supplied; occurs at the intersection of demand and supply</a:t>
            </a:r>
          </a:p>
          <a:p>
            <a:pPr marL="922338" indent="-230188">
              <a:buFont typeface="System Font Regular"/>
              <a:buChar char="–"/>
            </a:pPr>
            <a:r>
              <a:rPr lang="en-US" sz="2000" dirty="0"/>
              <a:t>the market naturally tends to move toward the equilibrium point</a:t>
            </a:r>
          </a:p>
        </p:txBody>
      </p:sp>
    </p:spTree>
    <p:extLst>
      <p:ext uri="{BB962C8B-B14F-4D97-AF65-F5344CB8AC3E}">
        <p14:creationId xmlns:p14="http://schemas.microsoft.com/office/powerpoint/2010/main" val="3256223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A19A55BA-B3B1-2B4A-BE41-64DFC3671CB6}"/>
              </a:ext>
            </a:extLst>
          </p:cNvPr>
          <p:cNvPicPr>
            <a:picLocks noChangeAspect="1"/>
          </p:cNvPicPr>
          <p:nvPr/>
        </p:nvPicPr>
        <p:blipFill>
          <a:blip r:embed="rId2"/>
          <a:stretch>
            <a:fillRect/>
          </a:stretch>
        </p:blipFill>
        <p:spPr>
          <a:xfrm>
            <a:off x="729297" y="1600200"/>
            <a:ext cx="7685405" cy="4693285"/>
          </a:xfrm>
          <a:prstGeom prst="rect">
            <a:avLst/>
          </a:prstGeom>
        </p:spPr>
      </p:pic>
    </p:spTree>
    <p:extLst>
      <p:ext uri="{BB962C8B-B14F-4D97-AF65-F5344CB8AC3E}">
        <p14:creationId xmlns:p14="http://schemas.microsoft.com/office/powerpoint/2010/main" val="2024100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C342-C484-5143-AB4E-51B8BB68229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E39BC7A-8067-594F-A459-53FB8EDA5C72}"/>
              </a:ext>
            </a:extLst>
          </p:cNvPr>
          <p:cNvSpPr>
            <a:spLocks noGrp="1"/>
          </p:cNvSpPr>
          <p:nvPr>
            <p:ph idx="1"/>
          </p:nvPr>
        </p:nvSpPr>
        <p:spPr/>
        <p:txBody>
          <a:bodyPr/>
          <a:lstStyle/>
          <a:p>
            <a:pPr marL="0" indent="0">
              <a:buNone/>
            </a:pPr>
            <a:r>
              <a:rPr lang="en-US" b="1" dirty="0">
                <a:solidFill>
                  <a:srgbClr val="73253E"/>
                </a:solidFill>
              </a:rPr>
              <a:t>Economics</a:t>
            </a:r>
          </a:p>
          <a:p>
            <a:pPr marL="460375" indent="-239713"/>
            <a:r>
              <a:rPr lang="en-US" sz="2000" dirty="0"/>
              <a:t>Deals primarily with </a:t>
            </a:r>
            <a:r>
              <a:rPr lang="en-US" sz="2000" b="1" dirty="0">
                <a:solidFill>
                  <a:srgbClr val="73253E"/>
                </a:solidFill>
              </a:rPr>
              <a:t>scarcity</a:t>
            </a:r>
          </a:p>
          <a:p>
            <a:pPr marL="460375" indent="-239713"/>
            <a:r>
              <a:rPr lang="en-US" sz="2000" dirty="0"/>
              <a:t>How should we allocate our limited resources to satisfy seemingly unlimited human wants and needs?</a:t>
            </a:r>
          </a:p>
          <a:p>
            <a:pPr marL="0" indent="0">
              <a:spcBef>
                <a:spcPts val="1800"/>
              </a:spcBef>
              <a:buNone/>
            </a:pPr>
            <a:r>
              <a:rPr lang="en-US" b="1" dirty="0">
                <a:solidFill>
                  <a:srgbClr val="73253E"/>
                </a:solidFill>
              </a:rPr>
              <a:t>Scarcity</a:t>
            </a:r>
          </a:p>
          <a:p>
            <a:pPr marL="460375" indent="-239713"/>
            <a:r>
              <a:rPr lang="en-US" sz="2000" dirty="0"/>
              <a:t>Limited resources relative to wants and needs</a:t>
            </a:r>
            <a:endParaRPr lang="en-US" sz="2000" b="1" dirty="0">
              <a:solidFill>
                <a:srgbClr val="73253E"/>
              </a:solidFill>
            </a:endParaRPr>
          </a:p>
          <a:p>
            <a:pPr marL="460375" indent="-239713"/>
            <a:r>
              <a:rPr lang="en-US" sz="2000" dirty="0"/>
              <a:t>Forces us to choose among competing uses for society’s resources</a:t>
            </a:r>
          </a:p>
        </p:txBody>
      </p:sp>
    </p:spTree>
    <p:extLst>
      <p:ext uri="{BB962C8B-B14F-4D97-AF65-F5344CB8AC3E}">
        <p14:creationId xmlns:p14="http://schemas.microsoft.com/office/powerpoint/2010/main" val="1747695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3" name="Picture 2">
            <a:extLst>
              <a:ext uri="{FF2B5EF4-FFF2-40B4-BE49-F238E27FC236}">
                <a16:creationId xmlns:a16="http://schemas.microsoft.com/office/drawing/2014/main" id="{000516CA-551C-C540-B693-DF72A665CC39}"/>
              </a:ext>
            </a:extLst>
          </p:cNvPr>
          <p:cNvPicPr>
            <a:picLocks noChangeAspect="1"/>
          </p:cNvPicPr>
          <p:nvPr/>
        </p:nvPicPr>
        <p:blipFill>
          <a:blip r:embed="rId2"/>
          <a:stretch>
            <a:fillRect/>
          </a:stretch>
        </p:blipFill>
        <p:spPr>
          <a:xfrm>
            <a:off x="729297" y="2423160"/>
            <a:ext cx="7685405" cy="2099310"/>
          </a:xfrm>
          <a:prstGeom prst="rect">
            <a:avLst/>
          </a:prstGeom>
        </p:spPr>
      </p:pic>
    </p:spTree>
    <p:extLst>
      <p:ext uri="{BB962C8B-B14F-4D97-AF65-F5344CB8AC3E}">
        <p14:creationId xmlns:p14="http://schemas.microsoft.com/office/powerpoint/2010/main" val="2034320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Putting Demand and Supply Together</a:t>
            </a:r>
          </a:p>
          <a:p>
            <a:pPr marL="460375" indent="-230188">
              <a:spcBef>
                <a:spcPts val="1200"/>
              </a:spcBef>
            </a:pPr>
            <a:r>
              <a:rPr lang="en-US" sz="2000" b="1" dirty="0"/>
              <a:t>Shortage </a:t>
            </a:r>
            <a:r>
              <a:rPr lang="en-US" sz="2000" dirty="0"/>
              <a:t>– a situation in which quantity demanded is greater than quantity supplied; occurs only when the price is lower than the market level; price pushed up</a:t>
            </a:r>
          </a:p>
          <a:p>
            <a:pPr marL="922338" indent="-230188">
              <a:buFont typeface="System Font Regular"/>
              <a:buChar char="–"/>
            </a:pPr>
            <a:r>
              <a:rPr lang="en-US" sz="2000" dirty="0"/>
              <a:t>decrease in quantity demanded</a:t>
            </a:r>
          </a:p>
          <a:p>
            <a:pPr marL="922338" indent="-230188">
              <a:buFont typeface="System Font Regular"/>
              <a:buChar char="–"/>
            </a:pPr>
            <a:r>
              <a:rPr lang="en-US" sz="2000" dirty="0"/>
              <a:t>increase in quantity supplied</a:t>
            </a:r>
          </a:p>
          <a:p>
            <a:pPr marL="922338" indent="-230188">
              <a:buFont typeface="System Font Regular"/>
              <a:buChar char="–"/>
            </a:pPr>
            <a:r>
              <a:rPr lang="en-US" sz="2000" dirty="0"/>
              <a:t>shortage will disappear</a:t>
            </a:r>
          </a:p>
          <a:p>
            <a:pPr marL="460375" indent="-230188">
              <a:spcBef>
                <a:spcPts val="1200"/>
              </a:spcBef>
            </a:pPr>
            <a:r>
              <a:rPr lang="en-US" sz="2000" b="1" dirty="0"/>
              <a:t>Rationing function of price </a:t>
            </a:r>
            <a:r>
              <a:rPr lang="en-US" sz="2000" dirty="0"/>
              <a:t>– price movement rations away a shortage</a:t>
            </a:r>
          </a:p>
        </p:txBody>
      </p:sp>
    </p:spTree>
    <p:extLst>
      <p:ext uri="{BB962C8B-B14F-4D97-AF65-F5344CB8AC3E}">
        <p14:creationId xmlns:p14="http://schemas.microsoft.com/office/powerpoint/2010/main" val="2368744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02F49E2B-2389-DC47-AF6E-9FFDF71B8160}"/>
              </a:ext>
            </a:extLst>
          </p:cNvPr>
          <p:cNvPicPr>
            <a:picLocks noChangeAspect="1"/>
          </p:cNvPicPr>
          <p:nvPr/>
        </p:nvPicPr>
        <p:blipFill>
          <a:blip r:embed="rId2"/>
          <a:stretch>
            <a:fillRect/>
          </a:stretch>
        </p:blipFill>
        <p:spPr>
          <a:xfrm>
            <a:off x="735330" y="1371600"/>
            <a:ext cx="7673340" cy="4922520"/>
          </a:xfrm>
          <a:prstGeom prst="rect">
            <a:avLst/>
          </a:prstGeom>
        </p:spPr>
      </p:pic>
    </p:spTree>
    <p:extLst>
      <p:ext uri="{BB962C8B-B14F-4D97-AF65-F5344CB8AC3E}">
        <p14:creationId xmlns:p14="http://schemas.microsoft.com/office/powerpoint/2010/main" val="2793089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Putting Demand and Supply Together</a:t>
            </a:r>
          </a:p>
          <a:p>
            <a:pPr marL="460375" indent="-230188">
              <a:spcBef>
                <a:spcPts val="1200"/>
              </a:spcBef>
            </a:pPr>
            <a:r>
              <a:rPr lang="en-US" sz="2000" b="1" dirty="0"/>
              <a:t>Surplus </a:t>
            </a:r>
            <a:r>
              <a:rPr lang="en-US" sz="2000" dirty="0"/>
              <a:t>– a situation in which quantity supplied is greater than quantity demanded; occurs only when the price is higher than the market level; price pushed down</a:t>
            </a:r>
          </a:p>
          <a:p>
            <a:pPr marL="922338" indent="-230188">
              <a:buFont typeface="System Font Regular"/>
              <a:buChar char="–"/>
            </a:pPr>
            <a:r>
              <a:rPr lang="en-US" sz="2000" dirty="0"/>
              <a:t>increase in quantity demanded</a:t>
            </a:r>
          </a:p>
          <a:p>
            <a:pPr marL="922338" indent="-230188">
              <a:buFont typeface="System Font Regular"/>
              <a:buChar char="–"/>
            </a:pPr>
            <a:r>
              <a:rPr lang="en-US" sz="2000" dirty="0"/>
              <a:t>decrease in quantity supplied</a:t>
            </a:r>
          </a:p>
          <a:p>
            <a:pPr marL="922338" indent="-230188">
              <a:buFont typeface="System Font Regular"/>
              <a:buChar char="–"/>
            </a:pPr>
            <a:r>
              <a:rPr lang="en-US" sz="2000" dirty="0"/>
              <a:t>surplus will disappear</a:t>
            </a:r>
          </a:p>
          <a:p>
            <a:pPr marL="460375" indent="-230188">
              <a:spcBef>
                <a:spcPts val="1200"/>
              </a:spcBef>
            </a:pPr>
            <a:r>
              <a:rPr lang="en-US" sz="2000" b="1" dirty="0"/>
              <a:t>Rationing function of price </a:t>
            </a:r>
            <a:r>
              <a:rPr lang="en-US" sz="2000" dirty="0"/>
              <a:t>– falling price rations away a surplus</a:t>
            </a:r>
          </a:p>
        </p:txBody>
      </p:sp>
    </p:spTree>
    <p:extLst>
      <p:ext uri="{BB962C8B-B14F-4D97-AF65-F5344CB8AC3E}">
        <p14:creationId xmlns:p14="http://schemas.microsoft.com/office/powerpoint/2010/main" val="1613222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7C4DD1A8-901C-744C-8F0E-350826490FB8}"/>
              </a:ext>
            </a:extLst>
          </p:cNvPr>
          <p:cNvPicPr>
            <a:picLocks noChangeAspect="1"/>
          </p:cNvPicPr>
          <p:nvPr/>
        </p:nvPicPr>
        <p:blipFill>
          <a:blip r:embed="rId2"/>
          <a:stretch>
            <a:fillRect/>
          </a:stretch>
        </p:blipFill>
        <p:spPr>
          <a:xfrm>
            <a:off x="729297" y="1417320"/>
            <a:ext cx="7685405" cy="4898390"/>
          </a:xfrm>
          <a:prstGeom prst="rect">
            <a:avLst/>
          </a:prstGeom>
        </p:spPr>
      </p:pic>
    </p:spTree>
    <p:extLst>
      <p:ext uri="{BB962C8B-B14F-4D97-AF65-F5344CB8AC3E}">
        <p14:creationId xmlns:p14="http://schemas.microsoft.com/office/powerpoint/2010/main" val="2133009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Shifts in Demand and Supply</a:t>
            </a:r>
          </a:p>
          <a:p>
            <a:pPr marL="460375" indent="-230188">
              <a:spcBef>
                <a:spcPts val="1200"/>
              </a:spcBef>
            </a:pPr>
            <a:r>
              <a:rPr lang="en-US" sz="2000" b="1" dirty="0"/>
              <a:t>Increase in demand</a:t>
            </a:r>
            <a:endParaRPr lang="en-US" sz="2000" dirty="0"/>
          </a:p>
          <a:p>
            <a:pPr marL="922338" indent="-230188">
              <a:buFont typeface="System Font Regular"/>
              <a:buChar char="–"/>
            </a:pPr>
            <a:r>
              <a:rPr lang="en-US" sz="2000" dirty="0"/>
              <a:t>because of an increase in income</a:t>
            </a:r>
          </a:p>
          <a:p>
            <a:pPr marL="922338" indent="-230188">
              <a:buFont typeface="System Font Regular"/>
              <a:buChar char="–"/>
            </a:pPr>
            <a:r>
              <a:rPr lang="en-US" sz="2000" dirty="0"/>
              <a:t>demand curve shifts forward (to the right)</a:t>
            </a:r>
          </a:p>
          <a:p>
            <a:pPr marL="922338" indent="-230188">
              <a:buFont typeface="System Font Regular"/>
              <a:buChar char="–"/>
            </a:pPr>
            <a:r>
              <a:rPr lang="en-US" sz="2000" dirty="0"/>
              <a:t>new equilibrium</a:t>
            </a:r>
          </a:p>
          <a:p>
            <a:pPr marL="1374775" indent="-230188"/>
            <a:r>
              <a:rPr lang="en-US" sz="2000" dirty="0"/>
              <a:t>increase in price</a:t>
            </a:r>
          </a:p>
          <a:p>
            <a:pPr marL="1374775" indent="-230188"/>
            <a:r>
              <a:rPr lang="en-US" sz="2000" dirty="0"/>
              <a:t>increase in quantity</a:t>
            </a:r>
          </a:p>
          <a:p>
            <a:pPr marL="922338" indent="-230188">
              <a:buFont typeface="System Font Regular"/>
              <a:buChar char="–"/>
            </a:pPr>
            <a:r>
              <a:rPr lang="en-US" sz="2000" dirty="0"/>
              <a:t>Note: the supply curve will not shift</a:t>
            </a:r>
          </a:p>
        </p:txBody>
      </p:sp>
    </p:spTree>
    <p:extLst>
      <p:ext uri="{BB962C8B-B14F-4D97-AF65-F5344CB8AC3E}">
        <p14:creationId xmlns:p14="http://schemas.microsoft.com/office/powerpoint/2010/main" val="1931813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AB6447D0-05BB-4548-BADA-34A22D1BEA1A}"/>
              </a:ext>
            </a:extLst>
          </p:cNvPr>
          <p:cNvPicPr>
            <a:picLocks noChangeAspect="1"/>
          </p:cNvPicPr>
          <p:nvPr/>
        </p:nvPicPr>
        <p:blipFill>
          <a:blip r:embed="rId2"/>
          <a:stretch>
            <a:fillRect/>
          </a:stretch>
        </p:blipFill>
        <p:spPr>
          <a:xfrm>
            <a:off x="735330" y="1600200"/>
            <a:ext cx="7673340" cy="4874260"/>
          </a:xfrm>
          <a:prstGeom prst="rect">
            <a:avLst/>
          </a:prstGeom>
        </p:spPr>
      </p:pic>
    </p:spTree>
    <p:extLst>
      <p:ext uri="{BB962C8B-B14F-4D97-AF65-F5344CB8AC3E}">
        <p14:creationId xmlns:p14="http://schemas.microsoft.com/office/powerpoint/2010/main" val="3547823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Shifts in Demand and Supply</a:t>
            </a:r>
          </a:p>
          <a:p>
            <a:pPr marL="460375" indent="-230188">
              <a:spcBef>
                <a:spcPts val="1200"/>
              </a:spcBef>
            </a:pPr>
            <a:r>
              <a:rPr lang="en-US" sz="2000" b="1" dirty="0"/>
              <a:t>Decrease in demand</a:t>
            </a:r>
            <a:endParaRPr lang="en-US" sz="2000" dirty="0"/>
          </a:p>
          <a:p>
            <a:pPr marL="922338" indent="-230188">
              <a:buFont typeface="System Font Regular"/>
              <a:buChar char="–"/>
            </a:pPr>
            <a:r>
              <a:rPr lang="en-US" sz="2000" dirty="0"/>
              <a:t>because of an decrease in income</a:t>
            </a:r>
          </a:p>
          <a:p>
            <a:pPr marL="922338" indent="-230188">
              <a:buFont typeface="System Font Regular"/>
              <a:buChar char="–"/>
            </a:pPr>
            <a:r>
              <a:rPr lang="en-US" sz="2000" dirty="0"/>
              <a:t>demand curve shifts backward (to the left)</a:t>
            </a:r>
          </a:p>
          <a:p>
            <a:pPr marL="922338" indent="-230188">
              <a:buFont typeface="System Font Regular"/>
              <a:buChar char="–"/>
            </a:pPr>
            <a:r>
              <a:rPr lang="en-US" sz="2000" dirty="0"/>
              <a:t>new equilibrium</a:t>
            </a:r>
          </a:p>
          <a:p>
            <a:pPr marL="1374775" indent="-230188"/>
            <a:r>
              <a:rPr lang="en-US" sz="2000" dirty="0"/>
              <a:t>decrease in price</a:t>
            </a:r>
          </a:p>
          <a:p>
            <a:pPr marL="1374775" indent="-230188"/>
            <a:r>
              <a:rPr lang="en-US" sz="2000" dirty="0"/>
              <a:t>decrease in quantity</a:t>
            </a:r>
          </a:p>
        </p:txBody>
      </p:sp>
    </p:spTree>
    <p:extLst>
      <p:ext uri="{BB962C8B-B14F-4D97-AF65-F5344CB8AC3E}">
        <p14:creationId xmlns:p14="http://schemas.microsoft.com/office/powerpoint/2010/main" val="1069280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Shifts in Demand and Supply</a:t>
            </a:r>
          </a:p>
          <a:p>
            <a:pPr marL="460375" indent="-230188">
              <a:spcBef>
                <a:spcPts val="1200"/>
              </a:spcBef>
            </a:pPr>
            <a:r>
              <a:rPr lang="en-US" sz="2000" b="1" dirty="0"/>
              <a:t>Increase in supply</a:t>
            </a:r>
            <a:endParaRPr lang="en-US" sz="2000" dirty="0"/>
          </a:p>
          <a:p>
            <a:pPr marL="922338" indent="-230188">
              <a:buFont typeface="System Font Regular"/>
              <a:buChar char="–"/>
            </a:pPr>
            <a:r>
              <a:rPr lang="en-US" sz="2000" dirty="0"/>
              <a:t>because of an decrease in babysitting costs</a:t>
            </a:r>
          </a:p>
          <a:p>
            <a:pPr marL="922338" indent="-230188">
              <a:buFont typeface="System Font Regular"/>
              <a:buChar char="–"/>
            </a:pPr>
            <a:r>
              <a:rPr lang="en-US" sz="2000" dirty="0"/>
              <a:t>demand curve shifts forward (to the right)</a:t>
            </a:r>
          </a:p>
          <a:p>
            <a:pPr marL="922338" indent="-230188">
              <a:buFont typeface="System Font Regular"/>
              <a:buChar char="–"/>
            </a:pPr>
            <a:r>
              <a:rPr lang="en-US" sz="2000" dirty="0"/>
              <a:t>new equilibrium</a:t>
            </a:r>
          </a:p>
          <a:p>
            <a:pPr marL="1374775" indent="-230188"/>
            <a:r>
              <a:rPr lang="en-US" sz="2000" dirty="0"/>
              <a:t>decrease in price</a:t>
            </a:r>
          </a:p>
          <a:p>
            <a:pPr marL="1374775" indent="-230188"/>
            <a:r>
              <a:rPr lang="en-US" sz="2000" dirty="0"/>
              <a:t>decrease in quantity</a:t>
            </a:r>
          </a:p>
          <a:p>
            <a:pPr marL="922338" indent="-230188">
              <a:buFont typeface="System Font Regular"/>
              <a:buChar char="–"/>
            </a:pPr>
            <a:r>
              <a:rPr lang="en-US" sz="2000" dirty="0"/>
              <a:t>Note: the demand curve will not shift</a:t>
            </a:r>
          </a:p>
        </p:txBody>
      </p:sp>
    </p:spTree>
    <p:extLst>
      <p:ext uri="{BB962C8B-B14F-4D97-AF65-F5344CB8AC3E}">
        <p14:creationId xmlns:p14="http://schemas.microsoft.com/office/powerpoint/2010/main" val="1475476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3" name="Picture 2">
            <a:extLst>
              <a:ext uri="{FF2B5EF4-FFF2-40B4-BE49-F238E27FC236}">
                <a16:creationId xmlns:a16="http://schemas.microsoft.com/office/drawing/2014/main" id="{748542C3-9135-4345-8C91-10AA260FE240}"/>
              </a:ext>
            </a:extLst>
          </p:cNvPr>
          <p:cNvPicPr>
            <a:picLocks noChangeAspect="1"/>
          </p:cNvPicPr>
          <p:nvPr/>
        </p:nvPicPr>
        <p:blipFill>
          <a:blip r:embed="rId2"/>
          <a:stretch>
            <a:fillRect/>
          </a:stretch>
        </p:blipFill>
        <p:spPr>
          <a:xfrm>
            <a:off x="741362" y="1600200"/>
            <a:ext cx="7661275" cy="4464050"/>
          </a:xfrm>
          <a:prstGeom prst="rect">
            <a:avLst/>
          </a:prstGeom>
        </p:spPr>
      </p:pic>
    </p:spTree>
    <p:extLst>
      <p:ext uri="{BB962C8B-B14F-4D97-AF65-F5344CB8AC3E}">
        <p14:creationId xmlns:p14="http://schemas.microsoft.com/office/powerpoint/2010/main" val="366842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Resources</a:t>
            </a:r>
          </a:p>
          <a:p>
            <a:pPr marL="460375" indent="-230188">
              <a:spcBef>
                <a:spcPts val="1200"/>
              </a:spcBef>
            </a:pPr>
            <a:r>
              <a:rPr lang="en-US" sz="2000" dirty="0"/>
              <a:t>Land, labor, machinery, and other inputs used to produce goods and services</a:t>
            </a:r>
          </a:p>
          <a:p>
            <a:pPr marL="460375" indent="-230188">
              <a:spcBef>
                <a:spcPts val="1200"/>
              </a:spcBef>
            </a:pPr>
            <a:r>
              <a:rPr lang="en-US" sz="2000" dirty="0"/>
              <a:t>Natural resources – land and timber</a:t>
            </a:r>
          </a:p>
          <a:p>
            <a:pPr marL="460375" indent="-230188">
              <a:spcBef>
                <a:spcPts val="1200"/>
              </a:spcBef>
            </a:pPr>
            <a:r>
              <a:rPr lang="en-US" sz="2000" dirty="0"/>
              <a:t>Capital goods resources – factories and machinery</a:t>
            </a:r>
          </a:p>
          <a:p>
            <a:pPr marL="460375" indent="-230188">
              <a:spcBef>
                <a:spcPts val="1200"/>
              </a:spcBef>
            </a:pPr>
            <a:r>
              <a:rPr lang="en-US" sz="2000" dirty="0"/>
              <a:t>Human resources – labor</a:t>
            </a:r>
          </a:p>
          <a:p>
            <a:pPr marL="460375" indent="-230188">
              <a:spcBef>
                <a:spcPts val="1200"/>
              </a:spcBef>
            </a:pPr>
            <a:r>
              <a:rPr lang="en-US" sz="2000" dirty="0"/>
              <a:t>Resources are scarce – not enough of them to produce everything we need and desire</a:t>
            </a:r>
          </a:p>
        </p:txBody>
      </p:sp>
    </p:spTree>
    <p:extLst>
      <p:ext uri="{BB962C8B-B14F-4D97-AF65-F5344CB8AC3E}">
        <p14:creationId xmlns:p14="http://schemas.microsoft.com/office/powerpoint/2010/main" val="2283078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Shifts in Demand and Supply</a:t>
            </a:r>
          </a:p>
          <a:p>
            <a:pPr marL="460375" indent="-230188">
              <a:spcBef>
                <a:spcPts val="1200"/>
              </a:spcBef>
            </a:pPr>
            <a:r>
              <a:rPr lang="en-US" sz="2000" b="1" dirty="0"/>
              <a:t>Decrease in supply</a:t>
            </a:r>
            <a:endParaRPr lang="en-US" sz="2000" dirty="0"/>
          </a:p>
          <a:p>
            <a:pPr marL="922338" indent="-230188">
              <a:buFont typeface="System Font Regular"/>
              <a:buChar char="–"/>
            </a:pPr>
            <a:r>
              <a:rPr lang="en-US" sz="2000" dirty="0"/>
              <a:t>because of an increase in babysitting costs</a:t>
            </a:r>
          </a:p>
          <a:p>
            <a:pPr marL="922338" indent="-230188">
              <a:buFont typeface="System Font Regular"/>
              <a:buChar char="–"/>
            </a:pPr>
            <a:r>
              <a:rPr lang="en-US" sz="2000" dirty="0"/>
              <a:t>demand curve shifts backward (to the left)</a:t>
            </a:r>
          </a:p>
          <a:p>
            <a:pPr marL="922338" indent="-230188">
              <a:buFont typeface="System Font Regular"/>
              <a:buChar char="–"/>
            </a:pPr>
            <a:r>
              <a:rPr lang="en-US" sz="2000" dirty="0"/>
              <a:t>new equilibrium</a:t>
            </a:r>
          </a:p>
          <a:p>
            <a:pPr marL="1374775" indent="-230188"/>
            <a:r>
              <a:rPr lang="en-US" sz="2000" dirty="0"/>
              <a:t>increase in price</a:t>
            </a:r>
          </a:p>
          <a:p>
            <a:pPr marL="1374775" indent="-230188"/>
            <a:r>
              <a:rPr lang="en-US" sz="2000" dirty="0"/>
              <a:t>decrease in quantity</a:t>
            </a:r>
          </a:p>
        </p:txBody>
      </p:sp>
    </p:spTree>
    <p:extLst>
      <p:ext uri="{BB962C8B-B14F-4D97-AF65-F5344CB8AC3E}">
        <p14:creationId xmlns:p14="http://schemas.microsoft.com/office/powerpoint/2010/main" val="464506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The Real World</a:t>
            </a:r>
          </a:p>
          <a:p>
            <a:pPr marL="460375" indent="-230188">
              <a:spcBef>
                <a:spcPts val="1200"/>
              </a:spcBef>
            </a:pPr>
            <a:r>
              <a:rPr lang="en-US" sz="2000" b="1" dirty="0"/>
              <a:t>Demand curves shift if</a:t>
            </a:r>
            <a:endParaRPr lang="en-US" sz="2000" dirty="0"/>
          </a:p>
          <a:p>
            <a:pPr marL="922338" indent="-230188">
              <a:buFont typeface="System Font Regular"/>
              <a:buChar char="–"/>
            </a:pPr>
            <a:r>
              <a:rPr lang="en-US" sz="2000" dirty="0"/>
              <a:t>the number of buyers changes</a:t>
            </a:r>
          </a:p>
          <a:p>
            <a:pPr marL="922338" indent="-230188">
              <a:buFont typeface="System Font Regular"/>
              <a:buChar char="–"/>
            </a:pPr>
            <a:r>
              <a:rPr lang="en-US" sz="2000" dirty="0"/>
              <a:t>consumers’ tastes change</a:t>
            </a:r>
          </a:p>
          <a:p>
            <a:pPr marL="922338" indent="-230188">
              <a:buFont typeface="System Font Regular"/>
              <a:buChar char="–"/>
            </a:pPr>
            <a:r>
              <a:rPr lang="en-US" sz="2000" dirty="0"/>
              <a:t>the price of other goods that the consumers regard as substitutes or complements change</a:t>
            </a:r>
          </a:p>
          <a:p>
            <a:pPr marL="922338" indent="-230188">
              <a:buFont typeface="System Font Regular"/>
              <a:buChar char="–"/>
            </a:pPr>
            <a:r>
              <a:rPr lang="en-US" sz="2000" dirty="0"/>
              <a:t>there’s an increase in consumer incomes</a:t>
            </a:r>
          </a:p>
          <a:p>
            <a:pPr marL="922338" indent="-230188">
              <a:buFont typeface="System Font Regular"/>
              <a:buChar char="–"/>
            </a:pPr>
            <a:r>
              <a:rPr lang="en-US" sz="2000" dirty="0"/>
              <a:t>consumers’ expectations about a product’s future price or availability changes</a:t>
            </a:r>
          </a:p>
        </p:txBody>
      </p:sp>
    </p:spTree>
    <p:extLst>
      <p:ext uri="{BB962C8B-B14F-4D97-AF65-F5344CB8AC3E}">
        <p14:creationId xmlns:p14="http://schemas.microsoft.com/office/powerpoint/2010/main" val="3453110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The Real World</a:t>
            </a:r>
          </a:p>
          <a:p>
            <a:pPr marL="460375" indent="-230188">
              <a:spcBef>
                <a:spcPts val="1200"/>
              </a:spcBef>
            </a:pPr>
            <a:r>
              <a:rPr lang="en-US" sz="2000" b="1" dirty="0"/>
              <a:t>Substitute relationships </a:t>
            </a:r>
            <a:r>
              <a:rPr lang="en-US" sz="2000" dirty="0"/>
              <a:t>– occur when the consumer substitutes one good for the other good</a:t>
            </a:r>
          </a:p>
          <a:p>
            <a:pPr marL="922338" indent="-230188">
              <a:buFont typeface="System Font Regular"/>
              <a:buChar char="–"/>
            </a:pPr>
            <a:r>
              <a:rPr lang="en-US" sz="2000" dirty="0"/>
              <a:t>e.g. butter and margarine</a:t>
            </a:r>
          </a:p>
          <a:p>
            <a:pPr marL="460375" indent="-230188">
              <a:spcBef>
                <a:spcPts val="1200"/>
              </a:spcBef>
            </a:pPr>
            <a:r>
              <a:rPr lang="en-US" sz="2000" b="1" dirty="0"/>
              <a:t>Complements </a:t>
            </a:r>
            <a:r>
              <a:rPr lang="en-US" sz="2000" dirty="0"/>
              <a:t>– the opposite of substitutes – if the consumer uses more of one good, he/she will also use more of the other</a:t>
            </a:r>
          </a:p>
          <a:p>
            <a:pPr marL="922338" indent="-230188">
              <a:buFont typeface="System Font Regular"/>
              <a:buChar char="–"/>
            </a:pPr>
            <a:r>
              <a:rPr lang="en-US" sz="2000" dirty="0"/>
              <a:t>e.g. digital cameras and memory cards</a:t>
            </a:r>
          </a:p>
        </p:txBody>
      </p:sp>
    </p:spTree>
    <p:extLst>
      <p:ext uri="{BB962C8B-B14F-4D97-AF65-F5344CB8AC3E}">
        <p14:creationId xmlns:p14="http://schemas.microsoft.com/office/powerpoint/2010/main" val="3047856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The Real World</a:t>
            </a:r>
          </a:p>
          <a:p>
            <a:pPr marL="460375" indent="-230188">
              <a:spcBef>
                <a:spcPts val="1200"/>
              </a:spcBef>
            </a:pPr>
            <a:r>
              <a:rPr lang="en-US" sz="2000" b="1" dirty="0"/>
              <a:t>Supply curves shift if</a:t>
            </a:r>
            <a:endParaRPr lang="en-US" sz="2000" dirty="0"/>
          </a:p>
          <a:p>
            <a:pPr marL="922338" indent="-230188">
              <a:buFont typeface="System Font Regular"/>
              <a:buChar char="–"/>
            </a:pPr>
            <a:r>
              <a:rPr lang="en-US" sz="2000" dirty="0"/>
              <a:t>the number of sellers changes</a:t>
            </a:r>
          </a:p>
          <a:p>
            <a:pPr marL="922338" indent="-230188">
              <a:buFont typeface="System Font Regular"/>
              <a:buChar char="–"/>
            </a:pPr>
            <a:r>
              <a:rPr lang="en-US" sz="2000" dirty="0"/>
              <a:t>the factors that affect the producers’ (sellers”) costs change</a:t>
            </a:r>
          </a:p>
          <a:p>
            <a:pPr marL="922338" indent="-230188">
              <a:buFont typeface="System Font Regular"/>
              <a:buChar char="–"/>
            </a:pPr>
            <a:r>
              <a:rPr lang="en-US" sz="2000" dirty="0"/>
              <a:t>technology improves, supply of the product will increase</a:t>
            </a:r>
          </a:p>
          <a:p>
            <a:pPr marL="922338" indent="-230188">
              <a:buFont typeface="System Font Regular"/>
              <a:buChar char="–"/>
            </a:pPr>
            <a:r>
              <a:rPr lang="en-US" sz="2000" dirty="0"/>
              <a:t>the government taxes the production of a good or service or imposes costly regulations on the supplier – supply of output will decrease</a:t>
            </a:r>
          </a:p>
          <a:p>
            <a:pPr marL="922338" indent="-230188">
              <a:buFont typeface="System Font Regular"/>
              <a:buChar char="–"/>
            </a:pPr>
            <a:r>
              <a:rPr lang="en-US" sz="2000" dirty="0"/>
              <a:t>If the government provides subsidies (which lowers costs) – supply of the product will increase</a:t>
            </a:r>
          </a:p>
          <a:p>
            <a:pPr marL="922338" indent="-230188">
              <a:buFont typeface="System Font Regular"/>
              <a:buChar char="–"/>
            </a:pPr>
            <a:r>
              <a:rPr lang="en-US" sz="2000" dirty="0"/>
              <a:t>sellers’ expectations about a product’s future price or availability changes</a:t>
            </a:r>
          </a:p>
        </p:txBody>
      </p:sp>
    </p:spTree>
    <p:extLst>
      <p:ext uri="{BB962C8B-B14F-4D97-AF65-F5344CB8AC3E}">
        <p14:creationId xmlns:p14="http://schemas.microsoft.com/office/powerpoint/2010/main" val="1572590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The Real World</a:t>
            </a:r>
          </a:p>
          <a:p>
            <a:pPr marL="460375" indent="-230188">
              <a:spcBef>
                <a:spcPts val="1200"/>
              </a:spcBef>
            </a:pPr>
            <a:r>
              <a:rPr lang="en-US" sz="2000" b="1" dirty="0"/>
              <a:t>Step-by-step procedure:</a:t>
            </a:r>
            <a:endParaRPr lang="en-US" sz="2000" dirty="0"/>
          </a:p>
          <a:p>
            <a:pPr marL="971550" indent="-279400">
              <a:buFont typeface="+mj-lt"/>
              <a:buAutoNum type="arabicPeriod"/>
            </a:pPr>
            <a:r>
              <a:rPr lang="en-US" sz="2000" dirty="0"/>
              <a:t>Draw a graph showing the particular market in equilibrium (cars, toys, chocolate, pumpkins)</a:t>
            </a:r>
          </a:p>
          <a:p>
            <a:pPr marL="1374775" indent="-230188">
              <a:buFont typeface="System Font Regular"/>
              <a:buChar char="–"/>
            </a:pPr>
            <a:r>
              <a:rPr lang="en-US" sz="1800" dirty="0"/>
              <a:t>Label equilibrium price along the vertical axis (P)</a:t>
            </a:r>
          </a:p>
          <a:p>
            <a:pPr marL="1374775" indent="-230188">
              <a:buFont typeface="System Font Regular"/>
              <a:buChar char="–"/>
            </a:pPr>
            <a:r>
              <a:rPr lang="en-US" sz="1800" dirty="0"/>
              <a:t>Label equilibrium quantity along the horizontal axis (Q)</a:t>
            </a:r>
          </a:p>
          <a:p>
            <a:pPr marL="971550" indent="-279400">
              <a:spcBef>
                <a:spcPts val="1200"/>
              </a:spcBef>
              <a:buFont typeface="+mj-lt"/>
              <a:buAutoNum type="arabicPeriod" startAt="2"/>
            </a:pPr>
            <a:r>
              <a:rPr lang="en-US" sz="2000" dirty="0"/>
              <a:t>Consider the situation that is occurring</a:t>
            </a:r>
          </a:p>
          <a:p>
            <a:pPr marL="1374775" indent="-230188">
              <a:buFont typeface="System Font Regular"/>
              <a:buChar char="–"/>
            </a:pPr>
            <a:r>
              <a:rPr lang="en-US" sz="1800" dirty="0"/>
              <a:t>Decide whether its first and primary effect is on consumers or suppliers to determine whether the demand or supply curve will shift</a:t>
            </a:r>
          </a:p>
          <a:p>
            <a:pPr marL="1374775" indent="-230188">
              <a:buFont typeface="System Font Regular"/>
              <a:buChar char="–"/>
            </a:pPr>
            <a:r>
              <a:rPr lang="en-US" sz="1800" dirty="0"/>
              <a:t>Determine whether the curve should increase or decrease, shift the curve forward or backward accordingly</a:t>
            </a:r>
          </a:p>
        </p:txBody>
      </p:sp>
    </p:spTree>
    <p:extLst>
      <p:ext uri="{BB962C8B-B14F-4D97-AF65-F5344CB8AC3E}">
        <p14:creationId xmlns:p14="http://schemas.microsoft.com/office/powerpoint/2010/main" val="1930016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The Real World</a:t>
            </a:r>
          </a:p>
          <a:p>
            <a:pPr marL="460375" indent="-230188">
              <a:spcBef>
                <a:spcPts val="1200"/>
              </a:spcBef>
            </a:pPr>
            <a:r>
              <a:rPr lang="en-US" sz="2000" b="1" dirty="0"/>
              <a:t>Step-by-step procedure:</a:t>
            </a:r>
            <a:endParaRPr lang="en-US" sz="2000" dirty="0"/>
          </a:p>
          <a:p>
            <a:pPr marL="971550" indent="-279400">
              <a:buFont typeface="+mj-lt"/>
              <a:buAutoNum type="arabicPeriod" startAt="3"/>
            </a:pPr>
            <a:r>
              <a:rPr lang="en-US" sz="2000" dirty="0"/>
              <a:t>Find the new point of equilibrium and label the new equilibrium price and quantity along their respective axes</a:t>
            </a:r>
          </a:p>
          <a:p>
            <a:pPr marL="971550" indent="-279400">
              <a:spcBef>
                <a:spcPts val="1200"/>
              </a:spcBef>
              <a:buFont typeface="+mj-lt"/>
              <a:buAutoNum type="arabicPeriod" startAt="3"/>
            </a:pPr>
            <a:r>
              <a:rPr lang="en-US" sz="2000" dirty="0"/>
              <a:t>Compare the new quantity with the old quantity and the new price with the old price</a:t>
            </a:r>
          </a:p>
        </p:txBody>
      </p:sp>
    </p:spTree>
    <p:extLst>
      <p:ext uri="{BB962C8B-B14F-4D97-AF65-F5344CB8AC3E}">
        <p14:creationId xmlns:p14="http://schemas.microsoft.com/office/powerpoint/2010/main" val="24126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C980A2F8-FFEA-0B4C-B72D-CB2070224E2A}"/>
              </a:ext>
            </a:extLst>
          </p:cNvPr>
          <p:cNvPicPr>
            <a:picLocks noChangeAspect="1"/>
          </p:cNvPicPr>
          <p:nvPr/>
        </p:nvPicPr>
        <p:blipFill rotWithShape="1">
          <a:blip r:embed="rId2"/>
          <a:srcRect b="48660"/>
          <a:stretch/>
        </p:blipFill>
        <p:spPr>
          <a:xfrm>
            <a:off x="741362" y="1600200"/>
            <a:ext cx="7661275" cy="4106735"/>
          </a:xfrm>
          <a:prstGeom prst="rect">
            <a:avLst/>
          </a:prstGeom>
        </p:spPr>
      </p:pic>
    </p:spTree>
    <p:extLst>
      <p:ext uri="{BB962C8B-B14F-4D97-AF65-F5344CB8AC3E}">
        <p14:creationId xmlns:p14="http://schemas.microsoft.com/office/powerpoint/2010/main" val="348062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Distribution – Demand and Supply</a:t>
            </a:r>
          </a:p>
        </p:txBody>
      </p:sp>
      <p:pic>
        <p:nvPicPr>
          <p:cNvPr id="6" name="Picture 5">
            <a:extLst>
              <a:ext uri="{FF2B5EF4-FFF2-40B4-BE49-F238E27FC236}">
                <a16:creationId xmlns:a16="http://schemas.microsoft.com/office/drawing/2014/main" id="{C980A2F8-FFEA-0B4C-B72D-CB2070224E2A}"/>
              </a:ext>
            </a:extLst>
          </p:cNvPr>
          <p:cNvPicPr>
            <a:picLocks noChangeAspect="1"/>
          </p:cNvPicPr>
          <p:nvPr/>
        </p:nvPicPr>
        <p:blipFill rotWithShape="1">
          <a:blip r:embed="rId2"/>
          <a:srcRect b="94789"/>
          <a:stretch/>
        </p:blipFill>
        <p:spPr>
          <a:xfrm>
            <a:off x="741361" y="1600200"/>
            <a:ext cx="7661275" cy="416832"/>
          </a:xfrm>
          <a:prstGeom prst="rect">
            <a:avLst/>
          </a:prstGeom>
        </p:spPr>
      </p:pic>
      <p:pic>
        <p:nvPicPr>
          <p:cNvPr id="4" name="Picture 3">
            <a:extLst>
              <a:ext uri="{FF2B5EF4-FFF2-40B4-BE49-F238E27FC236}">
                <a16:creationId xmlns:a16="http://schemas.microsoft.com/office/drawing/2014/main" id="{B0709F8D-C0BD-A14C-9A4C-6916972ABDCA}"/>
              </a:ext>
            </a:extLst>
          </p:cNvPr>
          <p:cNvPicPr>
            <a:picLocks noChangeAspect="1"/>
          </p:cNvPicPr>
          <p:nvPr/>
        </p:nvPicPr>
        <p:blipFill rotWithShape="1">
          <a:blip r:embed="rId2"/>
          <a:srcRect t="51109" b="1286"/>
          <a:stretch/>
        </p:blipFill>
        <p:spPr>
          <a:xfrm>
            <a:off x="741360" y="2011680"/>
            <a:ext cx="7661275" cy="3807970"/>
          </a:xfrm>
          <a:prstGeom prst="rect">
            <a:avLst/>
          </a:prstGeom>
        </p:spPr>
      </p:pic>
    </p:spTree>
    <p:extLst>
      <p:ext uri="{BB962C8B-B14F-4D97-AF65-F5344CB8AC3E}">
        <p14:creationId xmlns:p14="http://schemas.microsoft.com/office/powerpoint/2010/main" val="2507761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E274-B855-2C41-AF01-9CAE38A46F9F}"/>
              </a:ext>
            </a:extLst>
          </p:cNvPr>
          <p:cNvSpPr>
            <a:spLocks noGrp="1"/>
          </p:cNvSpPr>
          <p:nvPr>
            <p:ph type="title"/>
          </p:nvPr>
        </p:nvSpPr>
        <p:spPr/>
        <p:txBody>
          <a:bodyPr/>
          <a:lstStyle/>
          <a:p>
            <a:r>
              <a:rPr lang="en-US" dirty="0"/>
              <a:t>Efficiency and Equity</a:t>
            </a:r>
          </a:p>
        </p:txBody>
      </p:sp>
      <p:sp>
        <p:nvSpPr>
          <p:cNvPr id="5" name="Content Placeholder 2">
            <a:extLst>
              <a:ext uri="{FF2B5EF4-FFF2-40B4-BE49-F238E27FC236}">
                <a16:creationId xmlns:a16="http://schemas.microsoft.com/office/drawing/2014/main" id="{55E78214-3A82-C840-9EDA-85FCD5F06A68}"/>
              </a:ext>
            </a:extLst>
          </p:cNvPr>
          <p:cNvSpPr>
            <a:spLocks noGrp="1"/>
          </p:cNvSpPr>
          <p:nvPr>
            <p:ph idx="1"/>
          </p:nvPr>
        </p:nvSpPr>
        <p:spPr>
          <a:xfrm>
            <a:off x="669956" y="1593410"/>
            <a:ext cx="7813141" cy="4583553"/>
          </a:xfrm>
        </p:spPr>
        <p:txBody>
          <a:bodyPr>
            <a:normAutofit/>
          </a:bodyPr>
          <a:lstStyle/>
          <a:p>
            <a:pPr marL="9525" indent="0">
              <a:buNone/>
            </a:pPr>
            <a:r>
              <a:rPr lang="en-US" b="1" dirty="0">
                <a:solidFill>
                  <a:srgbClr val="73253E"/>
                </a:solidFill>
              </a:rPr>
              <a:t>Efficient</a:t>
            </a:r>
          </a:p>
          <a:p>
            <a:pPr marL="460375" indent="-230188">
              <a:spcBef>
                <a:spcPts val="1200"/>
              </a:spcBef>
            </a:pPr>
            <a:r>
              <a:rPr lang="en-US" sz="2000" dirty="0"/>
              <a:t>Using resources in such a way as to maximize the desired output</a:t>
            </a:r>
          </a:p>
          <a:p>
            <a:pPr marL="9525" indent="0">
              <a:spcBef>
                <a:spcPts val="1800"/>
              </a:spcBef>
              <a:buNone/>
            </a:pPr>
            <a:r>
              <a:rPr lang="en-US" sz="2000" b="1" dirty="0">
                <a:solidFill>
                  <a:srgbClr val="73253E"/>
                </a:solidFill>
              </a:rPr>
              <a:t>Equity</a:t>
            </a:r>
          </a:p>
          <a:p>
            <a:pPr marL="460375" indent="-230188">
              <a:spcBef>
                <a:spcPts val="1200"/>
              </a:spcBef>
            </a:pPr>
            <a:r>
              <a:rPr lang="en-US" sz="2000" dirty="0"/>
              <a:t>Fairness</a:t>
            </a:r>
          </a:p>
          <a:p>
            <a:pPr marL="9525" indent="0" algn="ctr">
              <a:spcBef>
                <a:spcPts val="2400"/>
              </a:spcBef>
              <a:buNone/>
            </a:pPr>
            <a:r>
              <a:rPr lang="en-US" b="1" dirty="0"/>
              <a:t>The marketplace is often efficient, </a:t>
            </a:r>
            <a:br>
              <a:rPr lang="en-US" b="1" dirty="0"/>
            </a:br>
            <a:r>
              <a:rPr lang="en-US" b="1" dirty="0"/>
              <a:t>but not necessarily equitable.</a:t>
            </a:r>
          </a:p>
        </p:txBody>
      </p:sp>
    </p:spTree>
    <p:extLst>
      <p:ext uri="{BB962C8B-B14F-4D97-AF65-F5344CB8AC3E}">
        <p14:creationId xmlns:p14="http://schemas.microsoft.com/office/powerpoint/2010/main" val="3055637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29EC-979B-3346-ADA8-4A53D129337C}"/>
              </a:ext>
            </a:extLst>
          </p:cNvPr>
          <p:cNvSpPr>
            <a:spLocks noGrp="1"/>
          </p:cNvSpPr>
          <p:nvPr>
            <p:ph type="title"/>
          </p:nvPr>
        </p:nvSpPr>
        <p:spPr/>
        <p:txBody>
          <a:bodyPr/>
          <a:lstStyle/>
          <a:p>
            <a:r>
              <a:rPr lang="en-US" dirty="0"/>
              <a:t>Market Failures and a Glimpse of the Future</a:t>
            </a:r>
          </a:p>
        </p:txBody>
      </p:sp>
      <p:sp>
        <p:nvSpPr>
          <p:cNvPr id="3" name="Content Placeholder 2">
            <a:extLst>
              <a:ext uri="{FF2B5EF4-FFF2-40B4-BE49-F238E27FC236}">
                <a16:creationId xmlns:a16="http://schemas.microsoft.com/office/drawing/2014/main" id="{617BEB9E-7BC2-4348-AFDF-FF2F53D8772D}"/>
              </a:ext>
            </a:extLst>
          </p:cNvPr>
          <p:cNvSpPr>
            <a:spLocks noGrp="1"/>
          </p:cNvSpPr>
          <p:nvPr>
            <p:ph idx="1"/>
          </p:nvPr>
        </p:nvSpPr>
        <p:spPr/>
        <p:txBody>
          <a:bodyPr/>
          <a:lstStyle/>
          <a:p>
            <a:pPr marL="0" indent="0">
              <a:buNone/>
            </a:pPr>
            <a:r>
              <a:rPr lang="en-US" b="1" dirty="0">
                <a:solidFill>
                  <a:srgbClr val="73253E"/>
                </a:solidFill>
              </a:rPr>
              <a:t>Public Goods and Services</a:t>
            </a:r>
          </a:p>
          <a:p>
            <a:pPr marL="460375" indent="-220663"/>
            <a:r>
              <a:rPr lang="en-US" sz="2000" dirty="0"/>
              <a:t>Have unique characteristics making it unlikely that the market will provide enough of them</a:t>
            </a:r>
          </a:p>
          <a:p>
            <a:pPr marL="460375" indent="-220663"/>
            <a:r>
              <a:rPr lang="en-US" sz="2000" dirty="0"/>
              <a:t>As a result, the government often provides them</a:t>
            </a:r>
          </a:p>
          <a:p>
            <a:pPr marL="460375" indent="-220663"/>
            <a:r>
              <a:rPr lang="en-US" sz="2000" dirty="0"/>
              <a:t>Include:</a:t>
            </a:r>
          </a:p>
          <a:p>
            <a:pPr marL="922338" indent="-230188">
              <a:buFont typeface="System Font Regular"/>
              <a:buChar char="–"/>
            </a:pPr>
            <a:r>
              <a:rPr lang="en-US" sz="2000" dirty="0"/>
              <a:t>national defense</a:t>
            </a:r>
          </a:p>
          <a:p>
            <a:pPr marL="922338" indent="-230188">
              <a:buFont typeface="System Font Regular"/>
              <a:buChar char="–"/>
            </a:pPr>
            <a:r>
              <a:rPr lang="en-US" sz="2000" dirty="0"/>
              <a:t>public libraries</a:t>
            </a:r>
          </a:p>
          <a:p>
            <a:pPr marL="922338" indent="-230188">
              <a:buFont typeface="System Font Regular"/>
              <a:buChar char="–"/>
            </a:pPr>
            <a:r>
              <a:rPr lang="en-US" sz="2000" dirty="0"/>
              <a:t>highway construction</a:t>
            </a:r>
          </a:p>
          <a:p>
            <a:pPr marL="922338" indent="-230188">
              <a:buFont typeface="System Font Regular"/>
              <a:buChar char="–"/>
            </a:pPr>
            <a:r>
              <a:rPr lang="en-US" sz="2000" dirty="0"/>
              <a:t>crime prevention</a:t>
            </a:r>
          </a:p>
          <a:p>
            <a:pPr marL="922338" indent="-230188">
              <a:buFont typeface="System Font Regular"/>
              <a:buChar char="–"/>
            </a:pPr>
            <a:r>
              <a:rPr lang="en-US" sz="2000" dirty="0"/>
              <a:t>public education</a:t>
            </a:r>
          </a:p>
        </p:txBody>
      </p:sp>
    </p:spTree>
    <p:extLst>
      <p:ext uri="{BB962C8B-B14F-4D97-AF65-F5344CB8AC3E}">
        <p14:creationId xmlns:p14="http://schemas.microsoft.com/office/powerpoint/2010/main" val="346692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Production Possibilities</a:t>
            </a:r>
          </a:p>
          <a:p>
            <a:pPr marL="460375" indent="-230188">
              <a:spcBef>
                <a:spcPts val="1200"/>
              </a:spcBef>
            </a:pPr>
            <a:r>
              <a:rPr lang="en-US" sz="2000" dirty="0"/>
              <a:t>An economic concept explaining scarcity and the need for choices</a:t>
            </a:r>
          </a:p>
          <a:p>
            <a:pPr marL="460375" indent="-230188">
              <a:spcBef>
                <a:spcPts val="1200"/>
              </a:spcBef>
            </a:pPr>
            <a:r>
              <a:rPr lang="en-US" sz="2000" dirty="0"/>
              <a:t>Alternate combinations of the maximum amounts of two different goods that can be produced during a particular time period if the economy’s resources are efficiently and fully employed</a:t>
            </a:r>
          </a:p>
        </p:txBody>
      </p:sp>
    </p:spTree>
    <p:extLst>
      <p:ext uri="{BB962C8B-B14F-4D97-AF65-F5344CB8AC3E}">
        <p14:creationId xmlns:p14="http://schemas.microsoft.com/office/powerpoint/2010/main" val="187610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29EC-979B-3346-ADA8-4A53D129337C}"/>
              </a:ext>
            </a:extLst>
          </p:cNvPr>
          <p:cNvSpPr>
            <a:spLocks noGrp="1"/>
          </p:cNvSpPr>
          <p:nvPr>
            <p:ph type="title"/>
          </p:nvPr>
        </p:nvSpPr>
        <p:spPr/>
        <p:txBody>
          <a:bodyPr/>
          <a:lstStyle/>
          <a:p>
            <a:r>
              <a:rPr lang="en-US" dirty="0"/>
              <a:t>Market Failures and a Glimpse of the Future</a:t>
            </a:r>
          </a:p>
        </p:txBody>
      </p:sp>
      <p:sp>
        <p:nvSpPr>
          <p:cNvPr id="3" name="Content Placeholder 2">
            <a:extLst>
              <a:ext uri="{FF2B5EF4-FFF2-40B4-BE49-F238E27FC236}">
                <a16:creationId xmlns:a16="http://schemas.microsoft.com/office/drawing/2014/main" id="{617BEB9E-7BC2-4348-AFDF-FF2F53D8772D}"/>
              </a:ext>
            </a:extLst>
          </p:cNvPr>
          <p:cNvSpPr>
            <a:spLocks noGrp="1"/>
          </p:cNvSpPr>
          <p:nvPr>
            <p:ph idx="1"/>
          </p:nvPr>
        </p:nvSpPr>
        <p:spPr/>
        <p:txBody>
          <a:bodyPr/>
          <a:lstStyle/>
          <a:p>
            <a:pPr marL="0" indent="0">
              <a:buNone/>
            </a:pPr>
            <a:r>
              <a:rPr lang="en-US" b="1" dirty="0">
                <a:solidFill>
                  <a:srgbClr val="73253E"/>
                </a:solidFill>
              </a:rPr>
              <a:t>Spillovers</a:t>
            </a:r>
          </a:p>
          <a:p>
            <a:pPr marL="460375" indent="-220663"/>
            <a:r>
              <a:rPr lang="en-US" sz="2000" dirty="0"/>
              <a:t>Economic spillovers occur when some cost (or benefit) related to production or consumption “spills over” onto people not involved in the production or consumption of the good (alternatively called an externality)</a:t>
            </a:r>
          </a:p>
          <a:p>
            <a:pPr marL="0" indent="0">
              <a:spcBef>
                <a:spcPts val="1800"/>
              </a:spcBef>
              <a:buNone/>
            </a:pPr>
            <a:r>
              <a:rPr lang="en-US" b="1" dirty="0">
                <a:solidFill>
                  <a:srgbClr val="73253E"/>
                </a:solidFill>
              </a:rPr>
              <a:t>Inequity</a:t>
            </a:r>
          </a:p>
          <a:p>
            <a:pPr marL="460375" indent="-220663"/>
            <a:r>
              <a:rPr lang="en-US" sz="2000" dirty="0"/>
              <a:t>Discrimination</a:t>
            </a:r>
          </a:p>
          <a:p>
            <a:pPr marL="460375" indent="-220663"/>
            <a:r>
              <a:rPr lang="en-US" sz="2000" dirty="0"/>
              <a:t>Poverty</a:t>
            </a:r>
          </a:p>
          <a:p>
            <a:pPr marL="460375" indent="-220663"/>
            <a:r>
              <a:rPr lang="en-US" sz="2000" dirty="0"/>
              <a:t>Inequality of income distribution</a:t>
            </a:r>
          </a:p>
          <a:p>
            <a:pPr marL="460375" indent="-220663"/>
            <a:endParaRPr lang="en-US" sz="2000" dirty="0"/>
          </a:p>
        </p:txBody>
      </p:sp>
    </p:spTree>
    <p:extLst>
      <p:ext uri="{BB962C8B-B14F-4D97-AF65-F5344CB8AC3E}">
        <p14:creationId xmlns:p14="http://schemas.microsoft.com/office/powerpoint/2010/main" val="3700443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29EC-979B-3346-ADA8-4A53D129337C}"/>
              </a:ext>
            </a:extLst>
          </p:cNvPr>
          <p:cNvSpPr>
            <a:spLocks noGrp="1"/>
          </p:cNvSpPr>
          <p:nvPr>
            <p:ph type="title"/>
          </p:nvPr>
        </p:nvSpPr>
        <p:spPr/>
        <p:txBody>
          <a:bodyPr/>
          <a:lstStyle/>
          <a:p>
            <a:r>
              <a:rPr lang="en-US" dirty="0"/>
              <a:t>Market Failures and a Glimpse of the Future</a:t>
            </a:r>
          </a:p>
        </p:txBody>
      </p:sp>
      <p:sp>
        <p:nvSpPr>
          <p:cNvPr id="3" name="Content Placeholder 2">
            <a:extLst>
              <a:ext uri="{FF2B5EF4-FFF2-40B4-BE49-F238E27FC236}">
                <a16:creationId xmlns:a16="http://schemas.microsoft.com/office/drawing/2014/main" id="{617BEB9E-7BC2-4348-AFDF-FF2F53D8772D}"/>
              </a:ext>
            </a:extLst>
          </p:cNvPr>
          <p:cNvSpPr>
            <a:spLocks noGrp="1"/>
          </p:cNvSpPr>
          <p:nvPr>
            <p:ph idx="1"/>
          </p:nvPr>
        </p:nvSpPr>
        <p:spPr/>
        <p:txBody>
          <a:bodyPr/>
          <a:lstStyle/>
          <a:p>
            <a:pPr marL="0" indent="0">
              <a:buNone/>
            </a:pPr>
            <a:r>
              <a:rPr lang="en-US" b="1" dirty="0">
                <a:solidFill>
                  <a:srgbClr val="73253E"/>
                </a:solidFill>
              </a:rPr>
              <a:t>Market Power</a:t>
            </a:r>
          </a:p>
          <a:p>
            <a:pPr marL="460375" indent="-220663"/>
            <a:r>
              <a:rPr lang="en-US" sz="2000" dirty="0"/>
              <a:t>The ability of an individual firm to influence the market price of its product</a:t>
            </a:r>
          </a:p>
          <a:p>
            <a:pPr marL="460375" indent="-220663"/>
            <a:r>
              <a:rPr lang="en-US" sz="2000" b="1" dirty="0"/>
              <a:t>Pure competition </a:t>
            </a:r>
            <a:r>
              <a:rPr lang="en-US" sz="2000" dirty="0"/>
              <a:t>– a market in which many producers sell a standardized (identical) product to many buyers</a:t>
            </a:r>
          </a:p>
          <a:p>
            <a:pPr marL="0" indent="0">
              <a:spcBef>
                <a:spcPts val="1800"/>
              </a:spcBef>
              <a:buNone/>
            </a:pPr>
            <a:r>
              <a:rPr lang="en-US" b="1" dirty="0">
                <a:solidFill>
                  <a:srgbClr val="73253E"/>
                </a:solidFill>
              </a:rPr>
              <a:t>Instability</a:t>
            </a:r>
          </a:p>
          <a:p>
            <a:pPr marL="460375" indent="-220663"/>
            <a:r>
              <a:rPr lang="en-US" sz="2000" dirty="0"/>
              <a:t>Production possibilities and employment very volatile</a:t>
            </a:r>
          </a:p>
          <a:p>
            <a:pPr marL="460375" indent="-220663"/>
            <a:r>
              <a:rPr lang="en-US" sz="2000" dirty="0"/>
              <a:t>Market economy inherently unstable because prices and employment fluctuate</a:t>
            </a:r>
          </a:p>
          <a:p>
            <a:pPr marL="460375" indent="-220663"/>
            <a:r>
              <a:rPr lang="en-US" sz="2000" b="1" dirty="0"/>
              <a:t>Inflation</a:t>
            </a:r>
            <a:r>
              <a:rPr lang="en-US" sz="2000" dirty="0"/>
              <a:t> – a rise in the average price level in the economy</a:t>
            </a:r>
          </a:p>
          <a:p>
            <a:pPr marL="460375" indent="-220663"/>
            <a:endParaRPr lang="en-US" sz="2000" dirty="0"/>
          </a:p>
        </p:txBody>
      </p:sp>
    </p:spTree>
    <p:extLst>
      <p:ext uri="{BB962C8B-B14F-4D97-AF65-F5344CB8AC3E}">
        <p14:creationId xmlns:p14="http://schemas.microsoft.com/office/powerpoint/2010/main" val="1069038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E2AF-5DAD-D94C-AAC7-CEC181596245}"/>
              </a:ext>
            </a:extLst>
          </p:cNvPr>
          <p:cNvSpPr>
            <a:spLocks noGrp="1"/>
          </p:cNvSpPr>
          <p:nvPr>
            <p:ph type="title"/>
          </p:nvPr>
        </p:nvSpPr>
        <p:spPr/>
        <p:txBody>
          <a:bodyPr/>
          <a:lstStyle/>
          <a:p>
            <a:r>
              <a:rPr lang="en-US" dirty="0"/>
              <a:t>Some Final Comments</a:t>
            </a:r>
          </a:p>
        </p:txBody>
      </p:sp>
      <p:sp>
        <p:nvSpPr>
          <p:cNvPr id="5" name="Content Placeholder 4">
            <a:extLst>
              <a:ext uri="{FF2B5EF4-FFF2-40B4-BE49-F238E27FC236}">
                <a16:creationId xmlns:a16="http://schemas.microsoft.com/office/drawing/2014/main" id="{100E96C3-73AF-2140-98DC-190F175685E8}"/>
              </a:ext>
            </a:extLst>
          </p:cNvPr>
          <p:cNvSpPr>
            <a:spLocks noGrp="1"/>
          </p:cNvSpPr>
          <p:nvPr>
            <p:ph idx="1"/>
          </p:nvPr>
        </p:nvSpPr>
        <p:spPr/>
        <p:txBody>
          <a:bodyPr>
            <a:normAutofit/>
          </a:bodyPr>
          <a:lstStyle/>
          <a:p>
            <a:pPr>
              <a:spcBef>
                <a:spcPts val="1200"/>
              </a:spcBef>
            </a:pPr>
            <a:r>
              <a:rPr lang="en-US" sz="2000" b="1" dirty="0"/>
              <a:t>Microeconomics</a:t>
            </a:r>
            <a:r>
              <a:rPr lang="en-US" sz="2000" dirty="0"/>
              <a:t> – the study of individual areas of activity within the total economy</a:t>
            </a:r>
          </a:p>
          <a:p>
            <a:pPr>
              <a:spcBef>
                <a:spcPts val="1200"/>
              </a:spcBef>
            </a:pPr>
            <a:r>
              <a:rPr lang="en-US" sz="2000" b="1" dirty="0"/>
              <a:t>Macroeconomics</a:t>
            </a:r>
            <a:r>
              <a:rPr lang="en-US" sz="2000" dirty="0"/>
              <a:t> – the study of the total economy</a:t>
            </a:r>
          </a:p>
          <a:p>
            <a:pPr>
              <a:spcBef>
                <a:spcPts val="1200"/>
              </a:spcBef>
            </a:pPr>
            <a:r>
              <a:rPr lang="en-US" sz="2000" b="1" dirty="0"/>
              <a:t>Gross domestic product (GDP) </a:t>
            </a:r>
            <a:r>
              <a:rPr lang="en-US" sz="2000" dirty="0"/>
              <a:t>– value of an economy’s total output of goods and services produced within a particular year</a:t>
            </a:r>
          </a:p>
          <a:p>
            <a:pPr>
              <a:spcBef>
                <a:spcPts val="1200"/>
              </a:spcBef>
            </a:pPr>
            <a:r>
              <a:rPr lang="en-US" sz="2000" b="1" dirty="0"/>
              <a:t>Private</a:t>
            </a:r>
            <a:r>
              <a:rPr lang="en-US" sz="2000" dirty="0"/>
              <a:t> – individual people and businesses – relates to private markets which reflect consumer demand and producer supply</a:t>
            </a:r>
          </a:p>
          <a:p>
            <a:pPr marL="922338" indent="-230188">
              <a:buFont typeface="System Font Regular"/>
              <a:buChar char="–"/>
            </a:pPr>
            <a:r>
              <a:rPr lang="en-US" sz="2000" dirty="0"/>
              <a:t>Private spending by people and businesses</a:t>
            </a:r>
          </a:p>
          <a:p>
            <a:pPr marL="922338" indent="-230188">
              <a:buFont typeface="System Font Regular"/>
              <a:buChar char="–"/>
            </a:pPr>
            <a:r>
              <a:rPr lang="en-US" sz="2000" dirty="0"/>
              <a:t>Private ownership by people and businesses</a:t>
            </a:r>
          </a:p>
          <a:p>
            <a:pPr>
              <a:spcBef>
                <a:spcPts val="1200"/>
              </a:spcBef>
            </a:pPr>
            <a:r>
              <a:rPr lang="en-US" sz="2000" b="1" dirty="0"/>
              <a:t>Public</a:t>
            </a:r>
            <a:r>
              <a:rPr lang="en-US" sz="2000" dirty="0"/>
              <a:t> – government</a:t>
            </a:r>
          </a:p>
          <a:p>
            <a:pPr marL="922338" indent="-277813">
              <a:buFont typeface="System Font Regular"/>
              <a:buChar char="–"/>
            </a:pPr>
            <a:r>
              <a:rPr lang="en-US" sz="2000" dirty="0"/>
              <a:t>Public spending and public ownership</a:t>
            </a:r>
          </a:p>
        </p:txBody>
      </p:sp>
    </p:spTree>
    <p:extLst>
      <p:ext uri="{BB962C8B-B14F-4D97-AF65-F5344CB8AC3E}">
        <p14:creationId xmlns:p14="http://schemas.microsoft.com/office/powerpoint/2010/main" val="2568820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FF6E-CD09-B84E-BDCB-DF2E36A9D83A}"/>
              </a:ext>
            </a:extLst>
          </p:cNvPr>
          <p:cNvSpPr>
            <a:spLocks noGrp="1"/>
          </p:cNvSpPr>
          <p:nvPr>
            <p:ph type="title"/>
          </p:nvPr>
        </p:nvSpPr>
        <p:spPr/>
        <p:txBody>
          <a:bodyPr/>
          <a:lstStyle/>
          <a:p>
            <a:r>
              <a:rPr lang="en-US" dirty="0"/>
              <a:t>The Economic Left and the Economic Right</a:t>
            </a:r>
          </a:p>
        </p:txBody>
      </p:sp>
      <p:sp>
        <p:nvSpPr>
          <p:cNvPr id="3" name="Content Placeholder 2">
            <a:extLst>
              <a:ext uri="{FF2B5EF4-FFF2-40B4-BE49-F238E27FC236}">
                <a16:creationId xmlns:a16="http://schemas.microsoft.com/office/drawing/2014/main" id="{195A3A98-48B0-484F-B53C-735F26739957}"/>
              </a:ext>
            </a:extLst>
          </p:cNvPr>
          <p:cNvSpPr>
            <a:spLocks noGrp="1"/>
          </p:cNvSpPr>
          <p:nvPr>
            <p:ph idx="1"/>
          </p:nvPr>
        </p:nvSpPr>
        <p:spPr>
          <a:xfrm>
            <a:off x="669957" y="1593410"/>
            <a:ext cx="3786540" cy="4583553"/>
          </a:xfrm>
        </p:spPr>
        <p:txBody>
          <a:bodyPr numCol="1">
            <a:normAutofit/>
          </a:bodyPr>
          <a:lstStyle/>
          <a:p>
            <a:pPr marL="0" indent="0">
              <a:buNone/>
            </a:pPr>
            <a:r>
              <a:rPr lang="en-US" sz="2000" b="1" dirty="0">
                <a:solidFill>
                  <a:srgbClr val="73253E"/>
                </a:solidFill>
              </a:rPr>
              <a:t>The Economic Left </a:t>
            </a:r>
            <a:r>
              <a:rPr lang="en-US" sz="2000" dirty="0"/>
              <a:t>(Liberal)</a:t>
            </a:r>
          </a:p>
          <a:p>
            <a:pPr marL="346075" indent="-222250"/>
            <a:r>
              <a:rPr lang="en-US" sz="2000" b="1" dirty="0"/>
              <a:t>The Extreme Left: </a:t>
            </a:r>
            <a:br>
              <a:rPr lang="en-US" sz="2000" b="1" dirty="0"/>
            </a:br>
            <a:r>
              <a:rPr lang="en-US" sz="2000" dirty="0"/>
              <a:t>Pure Socialism</a:t>
            </a:r>
          </a:p>
          <a:p>
            <a:pPr marL="346075" indent="-222250"/>
            <a:r>
              <a:rPr lang="en-US" sz="2000" b="1" dirty="0"/>
              <a:t>Characteristics of Socialism:</a:t>
            </a:r>
          </a:p>
          <a:p>
            <a:pPr marL="692150" indent="-222250">
              <a:buFont typeface="System Font Regular"/>
              <a:buChar char="–"/>
            </a:pPr>
            <a:r>
              <a:rPr lang="en-US" sz="2000" dirty="0"/>
              <a:t>Government ownership of land and capital</a:t>
            </a:r>
          </a:p>
          <a:p>
            <a:pPr marL="692150" indent="-222250">
              <a:buFont typeface="System Font Regular"/>
              <a:buChar char="–"/>
            </a:pPr>
            <a:r>
              <a:rPr lang="en-US" sz="2000" dirty="0"/>
              <a:t>Government economic decision making</a:t>
            </a:r>
          </a:p>
          <a:p>
            <a:pPr marL="346075" indent="-222250"/>
            <a:r>
              <a:rPr lang="en-US" sz="2000" b="1" dirty="0"/>
              <a:t>Values of the Left: </a:t>
            </a:r>
            <a:r>
              <a:rPr lang="en-US" sz="2000" dirty="0"/>
              <a:t>Equity</a:t>
            </a:r>
          </a:p>
          <a:p>
            <a:pPr marL="346075" indent="-222250"/>
            <a:r>
              <a:rPr lang="en-US" sz="2000" b="1" dirty="0"/>
              <a:t>Goal: </a:t>
            </a:r>
            <a:r>
              <a:rPr lang="en-US" sz="2000" dirty="0"/>
              <a:t>More government in the economy</a:t>
            </a:r>
          </a:p>
        </p:txBody>
      </p:sp>
      <p:sp>
        <p:nvSpPr>
          <p:cNvPr id="4" name="Content Placeholder 2">
            <a:extLst>
              <a:ext uri="{FF2B5EF4-FFF2-40B4-BE49-F238E27FC236}">
                <a16:creationId xmlns:a16="http://schemas.microsoft.com/office/drawing/2014/main" id="{683AE7D2-B333-AB46-9A13-55FD85E012C2}"/>
              </a:ext>
            </a:extLst>
          </p:cNvPr>
          <p:cNvSpPr txBox="1">
            <a:spLocks/>
          </p:cNvSpPr>
          <p:nvPr/>
        </p:nvSpPr>
        <p:spPr>
          <a:xfrm>
            <a:off x="4687501" y="1593409"/>
            <a:ext cx="3786541" cy="4583553"/>
          </a:xfrm>
          <a:prstGeom prst="rect">
            <a:avLst/>
          </a:prstGeom>
        </p:spPr>
        <p:txBody>
          <a:bodyPr vert="horz" lIns="0" tIns="0" rIns="0" bIns="0" numCol="1" rtlCol="0">
            <a:normAutofit/>
          </a:bodyPr>
          <a:lstStyle>
            <a:lvl1pPr marL="2286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73253E"/>
                </a:solidFill>
              </a:rPr>
              <a:t>The Economic Right </a:t>
            </a:r>
            <a:r>
              <a:rPr lang="en-US" sz="2000" dirty="0"/>
              <a:t>(Liberal)</a:t>
            </a:r>
          </a:p>
          <a:p>
            <a:pPr marL="346075" indent="-222250"/>
            <a:r>
              <a:rPr lang="en-US" sz="2000" b="1" dirty="0"/>
              <a:t>The Extreme Right: </a:t>
            </a:r>
            <a:br>
              <a:rPr lang="en-US" sz="2000" b="1" dirty="0"/>
            </a:br>
            <a:r>
              <a:rPr lang="en-US" sz="2000" dirty="0"/>
              <a:t>Pure Capitalism</a:t>
            </a:r>
          </a:p>
          <a:p>
            <a:pPr marL="346075" indent="-222250"/>
            <a:r>
              <a:rPr lang="en-US" sz="2000" b="1" dirty="0"/>
              <a:t>Characteristics of Capitalism:</a:t>
            </a:r>
          </a:p>
          <a:p>
            <a:pPr marL="692150" indent="-222250">
              <a:buFont typeface="System Font Regular"/>
              <a:buChar char="–"/>
            </a:pPr>
            <a:r>
              <a:rPr lang="en-US" sz="2000" dirty="0"/>
              <a:t>Private ownership of land and capital</a:t>
            </a:r>
          </a:p>
          <a:p>
            <a:pPr marL="692150" indent="-222250">
              <a:buFont typeface="System Font Regular"/>
              <a:buChar char="–"/>
            </a:pPr>
            <a:r>
              <a:rPr lang="en-US" sz="2000" dirty="0"/>
              <a:t>Private economic decision making</a:t>
            </a:r>
          </a:p>
          <a:p>
            <a:pPr marL="346075" indent="-222250"/>
            <a:r>
              <a:rPr lang="en-US" sz="2000" b="1" dirty="0"/>
              <a:t>Values of the Right: </a:t>
            </a:r>
            <a:r>
              <a:rPr lang="en-US" sz="2000" dirty="0"/>
              <a:t>Efficiency</a:t>
            </a:r>
          </a:p>
          <a:p>
            <a:pPr marL="346075" indent="-222250"/>
            <a:r>
              <a:rPr lang="en-US" sz="2000" b="1" dirty="0"/>
              <a:t>Goal: </a:t>
            </a:r>
            <a:r>
              <a:rPr lang="en-US" sz="2000" dirty="0"/>
              <a:t>Less government in the economy</a:t>
            </a:r>
          </a:p>
        </p:txBody>
      </p:sp>
    </p:spTree>
    <p:extLst>
      <p:ext uri="{BB962C8B-B14F-4D97-AF65-F5344CB8AC3E}">
        <p14:creationId xmlns:p14="http://schemas.microsoft.com/office/powerpoint/2010/main" val="3555380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E2AF-5DAD-D94C-AAC7-CEC181596245}"/>
              </a:ext>
            </a:extLst>
          </p:cNvPr>
          <p:cNvSpPr>
            <a:spLocks noGrp="1"/>
          </p:cNvSpPr>
          <p:nvPr>
            <p:ph type="title"/>
          </p:nvPr>
        </p:nvSpPr>
        <p:spPr/>
        <p:txBody>
          <a:bodyPr/>
          <a:lstStyle/>
          <a:p>
            <a:r>
              <a:rPr lang="en-US" dirty="0"/>
              <a:t>The Economic Left and the Economic Right</a:t>
            </a:r>
          </a:p>
        </p:txBody>
      </p:sp>
      <p:sp>
        <p:nvSpPr>
          <p:cNvPr id="5" name="Content Placeholder 4">
            <a:extLst>
              <a:ext uri="{FF2B5EF4-FFF2-40B4-BE49-F238E27FC236}">
                <a16:creationId xmlns:a16="http://schemas.microsoft.com/office/drawing/2014/main" id="{100E96C3-73AF-2140-98DC-190F175685E8}"/>
              </a:ext>
            </a:extLst>
          </p:cNvPr>
          <p:cNvSpPr>
            <a:spLocks noGrp="1"/>
          </p:cNvSpPr>
          <p:nvPr>
            <p:ph idx="1"/>
          </p:nvPr>
        </p:nvSpPr>
        <p:spPr/>
        <p:txBody>
          <a:bodyPr>
            <a:normAutofit/>
          </a:bodyPr>
          <a:lstStyle/>
          <a:p>
            <a:pPr>
              <a:spcBef>
                <a:spcPts val="1800"/>
              </a:spcBef>
            </a:pPr>
            <a:r>
              <a:rPr lang="en-US" sz="2000" b="1" dirty="0"/>
              <a:t>Economic conservative (economic right)</a:t>
            </a:r>
            <a:r>
              <a:rPr lang="en-US" sz="2000" dirty="0"/>
              <a:t> – the view that there should be low levels of government involvement in the economy</a:t>
            </a:r>
          </a:p>
          <a:p>
            <a:pPr>
              <a:spcBef>
                <a:spcPts val="1800"/>
              </a:spcBef>
            </a:pPr>
            <a:r>
              <a:rPr lang="en-US" sz="2000" b="1" dirty="0"/>
              <a:t>Economic liberal (economic left)</a:t>
            </a:r>
            <a:r>
              <a:rPr lang="en-US" sz="2000" dirty="0"/>
              <a:t> – the view that there should be high levels of government involvement in the economy</a:t>
            </a:r>
          </a:p>
          <a:p>
            <a:pPr>
              <a:spcBef>
                <a:spcPts val="1800"/>
              </a:spcBef>
            </a:pPr>
            <a:r>
              <a:rPr lang="en-US" sz="2000" b="1" dirty="0"/>
              <a:t>Populism (or nationalistic-populism) </a:t>
            </a:r>
            <a:r>
              <a:rPr lang="en-US" sz="2000" dirty="0"/>
              <a:t>– An anti-establishment view that frequently blames trade, immigration, and global agreements for problems such as unemployment. In the context of the U.S. and Europe, it is often an otherwise conservative view.</a:t>
            </a:r>
          </a:p>
        </p:txBody>
      </p:sp>
    </p:spTree>
    <p:extLst>
      <p:ext uri="{BB962C8B-B14F-4D97-AF65-F5344CB8AC3E}">
        <p14:creationId xmlns:p14="http://schemas.microsoft.com/office/powerpoint/2010/main" val="315100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Production Possibilities</a:t>
            </a:r>
          </a:p>
          <a:p>
            <a:pPr marL="460375" indent="-230188">
              <a:spcBef>
                <a:spcPts val="1200"/>
              </a:spcBef>
            </a:pPr>
            <a:r>
              <a:rPr lang="en-US" sz="2000" dirty="0"/>
              <a:t>Simplifying assumptions about our economy:</a:t>
            </a:r>
          </a:p>
          <a:p>
            <a:pPr marL="922338" indent="-346075">
              <a:spcBef>
                <a:spcPts val="1200"/>
              </a:spcBef>
              <a:buFont typeface="+mj-lt"/>
              <a:buAutoNum type="arabicPeriod"/>
            </a:pPr>
            <a:r>
              <a:rPr lang="en-US" sz="2000" dirty="0"/>
              <a:t>All available resources are used fully.</a:t>
            </a:r>
          </a:p>
          <a:p>
            <a:pPr marL="922338" indent="-346075">
              <a:spcBef>
                <a:spcPts val="1200"/>
              </a:spcBef>
              <a:buFont typeface="+mj-lt"/>
              <a:buAutoNum type="arabicPeriod"/>
            </a:pPr>
            <a:r>
              <a:rPr lang="en-US" sz="2000" dirty="0"/>
              <a:t>All available resources are used efficiently.</a:t>
            </a:r>
          </a:p>
          <a:p>
            <a:pPr marL="922338" indent="-346075">
              <a:spcBef>
                <a:spcPts val="1200"/>
              </a:spcBef>
              <a:buFont typeface="+mj-lt"/>
              <a:buAutoNum type="arabicPeriod"/>
            </a:pPr>
            <a:r>
              <a:rPr lang="en-US" sz="2000" dirty="0"/>
              <a:t>The quantity and quality of available resources are not changing during our period of analysis.</a:t>
            </a:r>
          </a:p>
          <a:p>
            <a:pPr marL="922338" indent="-346075">
              <a:spcBef>
                <a:spcPts val="1200"/>
              </a:spcBef>
              <a:buFont typeface="+mj-lt"/>
              <a:buAutoNum type="arabicPeriod"/>
            </a:pPr>
            <a:r>
              <a:rPr lang="en-US" sz="2000" dirty="0"/>
              <a:t>Technology is not changing during our period of analysis.</a:t>
            </a:r>
          </a:p>
          <a:p>
            <a:pPr marL="922338" indent="-346075">
              <a:spcBef>
                <a:spcPts val="1200"/>
              </a:spcBef>
              <a:buFont typeface="+mj-lt"/>
              <a:buAutoNum type="arabicPeriod"/>
            </a:pPr>
            <a:r>
              <a:rPr lang="en-US" sz="2000" dirty="0"/>
              <a:t>We can produce only two goods with our available resources and technology.</a:t>
            </a:r>
          </a:p>
        </p:txBody>
      </p:sp>
    </p:spTree>
    <p:extLst>
      <p:ext uri="{BB962C8B-B14F-4D97-AF65-F5344CB8AC3E}">
        <p14:creationId xmlns:p14="http://schemas.microsoft.com/office/powerpoint/2010/main" val="2828607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pic>
        <p:nvPicPr>
          <p:cNvPr id="4" name="Picture 3">
            <a:extLst>
              <a:ext uri="{FF2B5EF4-FFF2-40B4-BE49-F238E27FC236}">
                <a16:creationId xmlns:a16="http://schemas.microsoft.com/office/drawing/2014/main" id="{EFD8909C-F091-D544-A256-AFBF5C485125}"/>
              </a:ext>
            </a:extLst>
          </p:cNvPr>
          <p:cNvPicPr>
            <a:picLocks noChangeAspect="1"/>
          </p:cNvPicPr>
          <p:nvPr/>
        </p:nvPicPr>
        <p:blipFill>
          <a:blip r:embed="rId2"/>
          <a:stretch>
            <a:fillRect/>
          </a:stretch>
        </p:blipFill>
        <p:spPr>
          <a:xfrm>
            <a:off x="868045" y="2286000"/>
            <a:ext cx="7407910" cy="2232025"/>
          </a:xfrm>
          <a:prstGeom prst="rect">
            <a:avLst/>
          </a:prstGeom>
        </p:spPr>
      </p:pic>
    </p:spTree>
    <p:extLst>
      <p:ext uri="{BB962C8B-B14F-4D97-AF65-F5344CB8AC3E}">
        <p14:creationId xmlns:p14="http://schemas.microsoft.com/office/powerpoint/2010/main" val="151794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pic>
        <p:nvPicPr>
          <p:cNvPr id="3" name="Picture 2">
            <a:extLst>
              <a:ext uri="{FF2B5EF4-FFF2-40B4-BE49-F238E27FC236}">
                <a16:creationId xmlns:a16="http://schemas.microsoft.com/office/drawing/2014/main" id="{0AF38C9F-6425-9240-9739-C48F56B3B443}"/>
              </a:ext>
            </a:extLst>
          </p:cNvPr>
          <p:cNvPicPr>
            <a:picLocks noChangeAspect="1"/>
          </p:cNvPicPr>
          <p:nvPr/>
        </p:nvPicPr>
        <p:blipFill>
          <a:blip r:embed="rId2"/>
          <a:stretch>
            <a:fillRect/>
          </a:stretch>
        </p:blipFill>
        <p:spPr>
          <a:xfrm>
            <a:off x="868045" y="1600200"/>
            <a:ext cx="7407910" cy="4439920"/>
          </a:xfrm>
          <a:prstGeom prst="rect">
            <a:avLst/>
          </a:prstGeom>
        </p:spPr>
      </p:pic>
    </p:spTree>
    <p:extLst>
      <p:ext uri="{BB962C8B-B14F-4D97-AF65-F5344CB8AC3E}">
        <p14:creationId xmlns:p14="http://schemas.microsoft.com/office/powerpoint/2010/main" val="402030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67E1-064F-3B49-AC0C-439CD2D86127}"/>
              </a:ext>
            </a:extLst>
          </p:cNvPr>
          <p:cNvSpPr>
            <a:spLocks noGrp="1"/>
          </p:cNvSpPr>
          <p:nvPr>
            <p:ph type="title"/>
          </p:nvPr>
        </p:nvSpPr>
        <p:spPr/>
        <p:txBody>
          <a:bodyPr/>
          <a:lstStyle/>
          <a:p>
            <a:r>
              <a:rPr lang="en-US" dirty="0"/>
              <a:t>Economics and Scarcity</a:t>
            </a:r>
          </a:p>
        </p:txBody>
      </p:sp>
      <p:sp>
        <p:nvSpPr>
          <p:cNvPr id="3" name="Content Placeholder 2">
            <a:extLst>
              <a:ext uri="{FF2B5EF4-FFF2-40B4-BE49-F238E27FC236}">
                <a16:creationId xmlns:a16="http://schemas.microsoft.com/office/drawing/2014/main" id="{D9FED36D-CEE6-794B-B26C-2BF1E76EDB9F}"/>
              </a:ext>
            </a:extLst>
          </p:cNvPr>
          <p:cNvSpPr>
            <a:spLocks noGrp="1"/>
          </p:cNvSpPr>
          <p:nvPr>
            <p:ph idx="1"/>
          </p:nvPr>
        </p:nvSpPr>
        <p:spPr/>
        <p:txBody>
          <a:bodyPr>
            <a:normAutofit/>
          </a:bodyPr>
          <a:lstStyle/>
          <a:p>
            <a:pPr marL="9525" indent="0">
              <a:buNone/>
            </a:pPr>
            <a:r>
              <a:rPr lang="en-US" b="1" dirty="0">
                <a:solidFill>
                  <a:srgbClr val="73253E"/>
                </a:solidFill>
              </a:rPr>
              <a:t>Opportunity Cost</a:t>
            </a:r>
          </a:p>
          <a:p>
            <a:pPr marL="460375" indent="-230188">
              <a:spcBef>
                <a:spcPts val="1200"/>
              </a:spcBef>
            </a:pPr>
            <a:r>
              <a:rPr lang="en-US" sz="2000" dirty="0"/>
              <a:t>The best alternative forgone to produce or consumer something else</a:t>
            </a:r>
          </a:p>
          <a:p>
            <a:pPr marL="460375" indent="-230188">
              <a:spcBef>
                <a:spcPts val="1200"/>
              </a:spcBef>
            </a:pPr>
            <a:r>
              <a:rPr lang="en-US" sz="2000" dirty="0"/>
              <a:t>What you give up to get something else</a:t>
            </a:r>
          </a:p>
          <a:p>
            <a:pPr marL="9525" indent="0">
              <a:spcBef>
                <a:spcPts val="1800"/>
              </a:spcBef>
              <a:buNone/>
            </a:pPr>
            <a:r>
              <a:rPr lang="en-US" b="1" dirty="0">
                <a:solidFill>
                  <a:srgbClr val="73253E"/>
                </a:solidFill>
              </a:rPr>
              <a:t>Unemployment</a:t>
            </a:r>
          </a:p>
          <a:p>
            <a:pPr marL="460375" indent="-230188">
              <a:spcBef>
                <a:spcPts val="1200"/>
              </a:spcBef>
            </a:pPr>
            <a:r>
              <a:rPr lang="en-US" sz="2000" dirty="0"/>
              <a:t>A situation in which resources are not fully used in production</a:t>
            </a:r>
          </a:p>
        </p:txBody>
      </p:sp>
    </p:spTree>
    <p:extLst>
      <p:ext uri="{BB962C8B-B14F-4D97-AF65-F5344CB8AC3E}">
        <p14:creationId xmlns:p14="http://schemas.microsoft.com/office/powerpoint/2010/main" val="24710740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TotalTime>
  <Words>1872</Words>
  <Application>Microsoft Macintosh PowerPoint</Application>
  <PresentationFormat>On-screen Show (4:3)</PresentationFormat>
  <Paragraphs>261</Paragraphs>
  <Slides>54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System Font Regular</vt:lpstr>
      <vt:lpstr>Times New Roman</vt:lpstr>
      <vt:lpstr>Office Theme</vt:lpstr>
      <vt:lpstr>PowerPoint Presentation</vt:lpstr>
      <vt:lpstr>Introduction</vt:lpstr>
      <vt:lpstr>Introduction</vt:lpstr>
      <vt:lpstr>Economics and Scarcity</vt:lpstr>
      <vt:lpstr>Economics and Scarcity</vt:lpstr>
      <vt:lpstr>Economics and Scarcity</vt:lpstr>
      <vt:lpstr>Economics and Scarcity</vt:lpstr>
      <vt:lpstr>Economics and Scarcity</vt:lpstr>
      <vt:lpstr>Economics and Scarcity</vt:lpstr>
      <vt:lpstr>Economics and Scarcity</vt:lpstr>
      <vt:lpstr>Economics and Scarcity</vt:lpstr>
      <vt:lpstr>Economics and Scarcity</vt:lpstr>
      <vt:lpstr>Economics and Scarcity</vt:lpstr>
      <vt:lpstr>Economics and Distribution</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Economics and Distribution – Demand and Supply</vt:lpstr>
      <vt:lpstr>Efficiency and Equity</vt:lpstr>
      <vt:lpstr>Market Failures and a Glimpse of the Future</vt:lpstr>
      <vt:lpstr>Market Failures and a Glimpse of the Future</vt:lpstr>
      <vt:lpstr>Market Failures and a Glimpse of the Future</vt:lpstr>
      <vt:lpstr>Some Final Comments</vt:lpstr>
      <vt:lpstr>The Economic Left and the Economic Right</vt:lpstr>
      <vt:lpstr>The Economic Left and the Economic 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25</cp:revision>
  <dcterms:created xsi:type="dcterms:W3CDTF">2019-01-08T16:20:56Z</dcterms:created>
  <dcterms:modified xsi:type="dcterms:W3CDTF">2019-02-07T15:09:19Z</dcterms:modified>
</cp:coreProperties>
</file>