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529" r:id="rId5"/>
    <p:sldId id="530" r:id="rId6"/>
    <p:sldId id="531" r:id="rId7"/>
    <p:sldId id="476" r:id="rId8"/>
    <p:sldId id="532" r:id="rId9"/>
    <p:sldId id="534" r:id="rId10"/>
    <p:sldId id="535" r:id="rId11"/>
    <p:sldId id="536" r:id="rId12"/>
    <p:sldId id="537" r:id="rId13"/>
    <p:sldId id="538" r:id="rId14"/>
    <p:sldId id="539" r:id="rId15"/>
    <p:sldId id="540" r:id="rId16"/>
    <p:sldId id="541" r:id="rId17"/>
    <p:sldId id="509" r:id="rId18"/>
    <p:sldId id="510" r:id="rId19"/>
    <p:sldId id="542" r:id="rId20"/>
    <p:sldId id="543" r:id="rId21"/>
    <p:sldId id="544" r:id="rId22"/>
    <p:sldId id="545" r:id="rId23"/>
    <p:sldId id="511" r:id="rId24"/>
    <p:sldId id="546" r:id="rId25"/>
    <p:sldId id="547" r:id="rId26"/>
    <p:sldId id="548" r:id="rId27"/>
    <p:sldId id="549" r:id="rId28"/>
    <p:sldId id="550" r:id="rId29"/>
    <p:sldId id="551" r:id="rId30"/>
    <p:sldId id="552" r:id="rId31"/>
    <p:sldId id="553" r:id="rId32"/>
    <p:sldId id="554" r:id="rId33"/>
    <p:sldId id="555" r:id="rId34"/>
    <p:sldId id="512" r:id="rId35"/>
    <p:sldId id="556" r:id="rId36"/>
    <p:sldId id="557" r:id="rId37"/>
    <p:sldId id="558" r:id="rId38"/>
    <p:sldId id="559" r:id="rId39"/>
    <p:sldId id="560" r:id="rId40"/>
    <p:sldId id="418" r:id="rId41"/>
    <p:sldId id="513" r:id="rId42"/>
    <p:sldId id="515" r:id="rId43"/>
    <p:sldId id="30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253E"/>
    <a:srgbClr val="74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2"/>
    <p:restoredTop sz="94660"/>
  </p:normalViewPr>
  <p:slideViewPr>
    <p:cSldViewPr snapToGrid="0" snapToObjects="1">
      <p:cViewPr varScale="1">
        <p:scale>
          <a:sx n="132" d="100"/>
          <a:sy n="132" d="100"/>
        </p:scale>
        <p:origin x="320"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3253E"/>
        </a:solidFill>
        <a:effectLst/>
      </p:bgPr>
    </p:bg>
    <p:spTree>
      <p:nvGrpSpPr>
        <p:cNvPr id="1" name=""/>
        <p:cNvGrpSpPr/>
        <p:nvPr/>
      </p:nvGrpSpPr>
      <p:grpSpPr>
        <a:xfrm>
          <a:off x="0" y="0"/>
          <a:ext cx="0" cy="0"/>
          <a:chOff x="0" y="0"/>
          <a:chExt cx="0" cy="0"/>
        </a:xfrm>
      </p:grpSpPr>
      <p:pic>
        <p:nvPicPr>
          <p:cNvPr id="7" name="Picture 6" descr="A picture containing text&#13;&#10;&#13;&#10;Description automatically generated">
            <a:extLst>
              <a:ext uri="{FF2B5EF4-FFF2-40B4-BE49-F238E27FC236}">
                <a16:creationId xmlns:a16="http://schemas.microsoft.com/office/drawing/2014/main" id="{10B9BC16-BAF1-E842-ABF3-28BF683F7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3657600" cy="4572000"/>
          </a:xfrm>
          <a:prstGeom prst="rect">
            <a:avLst/>
          </a:prstGeom>
        </p:spPr>
      </p:pic>
      <p:sp>
        <p:nvSpPr>
          <p:cNvPr id="8" name="TextBox 7">
            <a:extLst>
              <a:ext uri="{FF2B5EF4-FFF2-40B4-BE49-F238E27FC236}">
                <a16:creationId xmlns:a16="http://schemas.microsoft.com/office/drawing/2014/main" id="{B7EB056A-DA49-3946-B6D9-12C1D2023C97}"/>
              </a:ext>
            </a:extLst>
          </p:cNvPr>
          <p:cNvSpPr txBox="1"/>
          <p:nvPr userDrawn="1"/>
        </p:nvSpPr>
        <p:spPr>
          <a:xfrm>
            <a:off x="5033727" y="1143000"/>
            <a:ext cx="3213980" cy="4572000"/>
          </a:xfrm>
          <a:prstGeom prst="rect">
            <a:avLst/>
          </a:prstGeom>
          <a:noFill/>
          <a:ln>
            <a:noFill/>
          </a:ln>
        </p:spPr>
        <p:txBody>
          <a:bodyPr wrap="square" lIns="0" tIns="0" rIns="0" bIns="0" rtlCol="0">
            <a:noAutofit/>
          </a:bodyPr>
          <a:lstStyle/>
          <a:p>
            <a:r>
              <a:rPr lang="en-US" sz="1200" b="1" dirty="0">
                <a:solidFill>
                  <a:schemeClr val="bg1"/>
                </a:solidFill>
                <a:latin typeface="Arial" panose="020B0604020202020204" pitchFamily="34" charset="0"/>
                <a:cs typeface="Arial" panose="020B0604020202020204" pitchFamily="34" charset="0"/>
              </a:rPr>
              <a:t>PART THREE</a:t>
            </a:r>
          </a:p>
          <a:p>
            <a:r>
              <a:rPr lang="en-US" sz="2000" b="0" dirty="0">
                <a:solidFill>
                  <a:schemeClr val="bg1"/>
                </a:solidFill>
                <a:latin typeface="Times New Roman" panose="02020603050405020304" pitchFamily="18" charset="0"/>
                <a:cs typeface="Times New Roman" panose="02020603050405020304" pitchFamily="18" charset="0"/>
              </a:rPr>
              <a:t>Global Poverty, </a:t>
            </a:r>
            <a:br>
              <a:rPr lang="en-US" sz="2000" b="0" dirty="0">
                <a:solidFill>
                  <a:schemeClr val="bg1"/>
                </a:solidFill>
                <a:latin typeface="Times New Roman" panose="02020603050405020304" pitchFamily="18" charset="0"/>
                <a:cs typeface="Times New Roman" panose="02020603050405020304" pitchFamily="18" charset="0"/>
              </a:rPr>
            </a:br>
            <a:r>
              <a:rPr lang="en-US" sz="2000" b="0" dirty="0">
                <a:solidFill>
                  <a:schemeClr val="bg1"/>
                </a:solidFill>
                <a:latin typeface="Times New Roman" panose="02020603050405020304" pitchFamily="18" charset="0"/>
                <a:cs typeface="Times New Roman" panose="02020603050405020304" pitchFamily="18" charset="0"/>
              </a:rPr>
              <a:t>Agriculture, and Trade</a:t>
            </a:r>
          </a:p>
          <a:p>
            <a:pPr>
              <a:spcBef>
                <a:spcPts val="3600"/>
              </a:spcBef>
            </a:pPr>
            <a:r>
              <a:rPr lang="en-US" sz="1800" b="1" dirty="0">
                <a:solidFill>
                  <a:schemeClr val="bg1"/>
                </a:solidFill>
                <a:latin typeface="Arial" panose="020B0604020202020204" pitchFamily="34" charset="0"/>
                <a:cs typeface="Arial" panose="020B0604020202020204" pitchFamily="34" charset="0"/>
              </a:rPr>
              <a:t>CHAPTER 10</a:t>
            </a:r>
          </a:p>
          <a:p>
            <a:r>
              <a:rPr lang="en-US" sz="3600" b="0" dirty="0">
                <a:solidFill>
                  <a:schemeClr val="bg1"/>
                </a:solidFill>
                <a:latin typeface="Times New Roman" panose="02020603050405020304" pitchFamily="18" charset="0"/>
                <a:cs typeface="Times New Roman" panose="02020603050405020304" pitchFamily="18" charset="0"/>
              </a:rPr>
              <a:t>World Poverty</a:t>
            </a:r>
          </a:p>
        </p:txBody>
      </p:sp>
    </p:spTree>
    <p:extLst>
      <p:ext uri="{BB962C8B-B14F-4D97-AF65-F5344CB8AC3E}">
        <p14:creationId xmlns:p14="http://schemas.microsoft.com/office/powerpoint/2010/main" val="66029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5353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907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31683"/>
          </a:xfrm>
          <a:solidFill>
            <a:srgbClr val="73253E"/>
          </a:solidFill>
        </p:spPr>
        <p:txBody>
          <a:bodyPr lIns="457200" tIns="0" rIns="0" bIns="0">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9956" y="1593410"/>
            <a:ext cx="7813141" cy="4583553"/>
          </a:xfrm>
        </p:spPr>
        <p:txBody>
          <a:bodyPr lIns="0" tIns="0" rIns="0" bIns="0">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2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62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3364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396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166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142352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633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2/4/19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58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31683"/>
          </a:xfrm>
          <a:prstGeom prst="rect">
            <a:avLst/>
          </a:prstGeom>
          <a:solidFill>
            <a:srgbClr val="73253E"/>
          </a:solidFill>
        </p:spPr>
        <p:txBody>
          <a:bodyPr vert="horz" lIns="45720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69956" y="1593410"/>
            <a:ext cx="7804088" cy="458355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E55E46-4803-E846-A340-5DCAE1AC73AE}"/>
              </a:ext>
            </a:extLst>
          </p:cNvPr>
          <p:cNvSpPr txBox="1">
            <a:spLocks/>
          </p:cNvSpPr>
          <p:nvPr userDrawn="1"/>
        </p:nvSpPr>
        <p:spPr>
          <a:xfrm>
            <a:off x="8110538" y="6602241"/>
            <a:ext cx="598896" cy="228600"/>
          </a:xfrm>
          <a:prstGeom prst="rect">
            <a:avLst/>
          </a:prstGeom>
        </p:spPr>
        <p:txBody>
          <a:bodyPr vert="horz" lIns="0" tIns="0" rIns="0" bIns="0" rtlCol="0" anchor="ctr"/>
          <a:lstStyle>
            <a:defPPr>
              <a:defRPr lang="en-US"/>
            </a:defPPr>
            <a:lvl1pPr marL="0" algn="r" defTabSz="457200" rtl="0" eaLnBrk="1" latinLnBrk="0" hangingPunct="1">
              <a:defRPr sz="900" b="1" kern="1200">
                <a:solidFill>
                  <a:srgbClr val="73253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477D290-E629-4409-A23D-3D419B2EC579}" type="slidenum">
              <a:rPr lang="en-US" smtClean="0"/>
              <a:pPr>
                <a:defRPr/>
              </a:pPr>
              <a:t>‹#›</a:t>
            </a:fld>
            <a:endParaRPr lang="en-US" dirty="0"/>
          </a:p>
        </p:txBody>
      </p:sp>
      <p:sp>
        <p:nvSpPr>
          <p:cNvPr id="8" name="Footer Placeholder 4">
            <a:extLst>
              <a:ext uri="{FF2B5EF4-FFF2-40B4-BE49-F238E27FC236}">
                <a16:creationId xmlns:a16="http://schemas.microsoft.com/office/drawing/2014/main" id="{11092F7E-3E29-5B49-801F-D104FD92E604}"/>
              </a:ext>
            </a:extLst>
          </p:cNvPr>
          <p:cNvSpPr txBox="1">
            <a:spLocks/>
          </p:cNvSpPr>
          <p:nvPr userDrawn="1"/>
        </p:nvSpPr>
        <p:spPr>
          <a:xfrm>
            <a:off x="434566" y="6602241"/>
            <a:ext cx="4137434" cy="2286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1" dirty="0">
                <a:solidFill>
                  <a:schemeClr val="tx1"/>
                </a:solidFill>
              </a:rPr>
              <a:t>Economic Issues and Policy 7e </a:t>
            </a:r>
            <a:r>
              <a:rPr lang="en-US" dirty="0">
                <a:solidFill>
                  <a:schemeClr val="tx1"/>
                </a:solidFill>
              </a:rPr>
              <a:t>© 2019 Wessex Press. All Rights Reserved.</a:t>
            </a:r>
          </a:p>
        </p:txBody>
      </p:sp>
    </p:spTree>
    <p:extLst>
      <p:ext uri="{BB962C8B-B14F-4D97-AF65-F5344CB8AC3E}">
        <p14:creationId xmlns:p14="http://schemas.microsoft.com/office/powerpoint/2010/main" val="156571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2940090"/>
          </a:xfrm>
        </p:spPr>
        <p:txBody>
          <a:bodyPr>
            <a:normAutofit/>
          </a:bodyPr>
          <a:lstStyle/>
          <a:p>
            <a:pPr marL="0" indent="0">
              <a:spcBef>
                <a:spcPts val="1800"/>
              </a:spcBef>
              <a:buNone/>
            </a:pPr>
            <a:r>
              <a:rPr lang="en-US" b="1" dirty="0">
                <a:solidFill>
                  <a:srgbClr val="73253E"/>
                </a:solidFill>
              </a:rPr>
              <a:t>Economic Growth</a:t>
            </a:r>
          </a:p>
          <a:p>
            <a:pPr marL="460375" indent="-220663">
              <a:spcBef>
                <a:spcPts val="1200"/>
              </a:spcBef>
            </a:pPr>
            <a:r>
              <a:rPr lang="en-US" sz="2000" dirty="0"/>
              <a:t>The growth of GDP over some specified time period – usually averaged over several years</a:t>
            </a:r>
          </a:p>
          <a:p>
            <a:pPr marL="460375" indent="-220663">
              <a:spcBef>
                <a:spcPts val="1200"/>
              </a:spcBef>
            </a:pPr>
            <a:r>
              <a:rPr lang="en-US" sz="2000" b="1" dirty="0"/>
              <a:t>Average annual growth rate </a:t>
            </a:r>
            <a:r>
              <a:rPr lang="en-US" sz="2000" dirty="0"/>
              <a:t>– a growth rate over some specified time period divided by the number of years in the time period</a:t>
            </a:r>
          </a:p>
          <a:p>
            <a:pPr marL="922338" indent="-230188">
              <a:buFont typeface="System Font Regular"/>
              <a:buChar char="–"/>
            </a:pPr>
            <a:r>
              <a:rPr lang="en-US" sz="1800" dirty="0"/>
              <a:t>This gives us an annual growth rate that is averaged over the time period</a:t>
            </a:r>
          </a:p>
        </p:txBody>
      </p:sp>
      <p:graphicFrame>
        <p:nvGraphicFramePr>
          <p:cNvPr id="3" name="Table 2">
            <a:extLst>
              <a:ext uri="{FF2B5EF4-FFF2-40B4-BE49-F238E27FC236}">
                <a16:creationId xmlns:a16="http://schemas.microsoft.com/office/drawing/2014/main" id="{9B7D3233-7713-BE44-A051-1D8C95E9AC07}"/>
              </a:ext>
            </a:extLst>
          </p:cNvPr>
          <p:cNvGraphicFramePr>
            <a:graphicFrameLocks noGrp="1"/>
          </p:cNvGraphicFramePr>
          <p:nvPr>
            <p:extLst>
              <p:ext uri="{D42A27DB-BD31-4B8C-83A1-F6EECF244321}">
                <p14:modId xmlns:p14="http://schemas.microsoft.com/office/powerpoint/2010/main" val="780417606"/>
              </p:ext>
            </p:extLst>
          </p:nvPr>
        </p:nvGraphicFramePr>
        <p:xfrm>
          <a:off x="1508760" y="4533500"/>
          <a:ext cx="6126480" cy="74168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4208630271"/>
                    </a:ext>
                  </a:extLst>
                </a:gridCol>
                <a:gridCol w="2286000">
                  <a:extLst>
                    <a:ext uri="{9D8B030D-6E8A-4147-A177-3AD203B41FA5}">
                      <a16:colId xmlns:a16="http://schemas.microsoft.com/office/drawing/2014/main" val="2408722207"/>
                    </a:ext>
                  </a:extLst>
                </a:gridCol>
              </a:tblGrid>
              <a:tr h="370840">
                <a:tc rowSpan="2">
                  <a:txBody>
                    <a:bodyPr/>
                    <a:lstStyle/>
                    <a:p>
                      <a:pPr algn="r"/>
                      <a:r>
                        <a:rPr lang="en-US" sz="1400" b="0" dirty="0">
                          <a:solidFill>
                            <a:schemeClr val="tx1"/>
                          </a:solidFill>
                          <a:latin typeface="Arial" panose="020B0604020202020204" pitchFamily="34" charset="0"/>
                          <a:cs typeface="Arial" panose="020B0604020202020204" pitchFamily="34" charset="0"/>
                        </a:rPr>
                        <a:t>Average Annual Growth of GDP over 6 years =</a:t>
                      </a:r>
                    </a:p>
                  </a:txBody>
                  <a:tcPr marL="0" marT="0" marB="0"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Growth of GPD over 6 years</a:t>
                      </a: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945071"/>
                  </a:ext>
                </a:extLst>
              </a:tr>
              <a:tr h="370840">
                <a:tc v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 years</a:t>
                      </a: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47174593"/>
                  </a:ext>
                </a:extLst>
              </a:tr>
            </a:tbl>
          </a:graphicData>
        </a:graphic>
      </p:graphicFrame>
      <p:graphicFrame>
        <p:nvGraphicFramePr>
          <p:cNvPr id="7" name="Table 6">
            <a:extLst>
              <a:ext uri="{FF2B5EF4-FFF2-40B4-BE49-F238E27FC236}">
                <a16:creationId xmlns:a16="http://schemas.microsoft.com/office/drawing/2014/main" id="{C45EBDDD-FB7E-D44D-837B-DC510949F532}"/>
              </a:ext>
            </a:extLst>
          </p:cNvPr>
          <p:cNvGraphicFramePr>
            <a:graphicFrameLocks noGrp="1"/>
          </p:cNvGraphicFramePr>
          <p:nvPr>
            <p:extLst>
              <p:ext uri="{D42A27DB-BD31-4B8C-83A1-F6EECF244321}">
                <p14:modId xmlns:p14="http://schemas.microsoft.com/office/powerpoint/2010/main" val="1843055592"/>
              </p:ext>
            </p:extLst>
          </p:nvPr>
        </p:nvGraphicFramePr>
        <p:xfrm>
          <a:off x="3566160" y="5398169"/>
          <a:ext cx="2011680" cy="74168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4208630271"/>
                    </a:ext>
                  </a:extLst>
                </a:gridCol>
                <a:gridCol w="1280160">
                  <a:extLst>
                    <a:ext uri="{9D8B030D-6E8A-4147-A177-3AD203B41FA5}">
                      <a16:colId xmlns:a16="http://schemas.microsoft.com/office/drawing/2014/main" val="2408722207"/>
                    </a:ext>
                  </a:extLst>
                </a:gridCol>
              </a:tblGrid>
              <a:tr h="370840">
                <a:tc>
                  <a:txBody>
                    <a:bodyPr/>
                    <a:lstStyle/>
                    <a:p>
                      <a:pPr algn="ctr"/>
                      <a:r>
                        <a:rPr lang="en-US" sz="1400" b="0" dirty="0">
                          <a:solidFill>
                            <a:schemeClr val="tx1"/>
                          </a:solidFill>
                          <a:latin typeface="Arial" panose="020B0604020202020204" pitchFamily="34" charset="0"/>
                          <a:cs typeface="Arial" panose="020B0604020202020204" pitchFamily="34" charset="0"/>
                        </a:rPr>
                        <a:t>12%</a:t>
                      </a:r>
                    </a:p>
                  </a:txBody>
                  <a:tcPr marL="0" marT="0" marB="0" anchor="ctr">
                    <a:lnB w="12700" cap="flat" cmpd="sng" algn="ctr">
                      <a:solidFill>
                        <a:schemeClr val="tx1"/>
                      </a:solidFill>
                      <a:prstDash val="solid"/>
                      <a:round/>
                      <a:headEnd type="none" w="med" len="med"/>
                      <a:tailEnd type="none" w="med" len="med"/>
                    </a:lnB>
                    <a:noFill/>
                  </a:tcPr>
                </a:tc>
                <a:tc rowSpan="2">
                  <a:txBody>
                    <a:bodyPr/>
                    <a:lstStyle/>
                    <a:p>
                      <a:pPr algn="ctr"/>
                      <a:r>
                        <a:rPr lang="en-US" sz="1400" b="0" dirty="0">
                          <a:solidFill>
                            <a:schemeClr val="tx1"/>
                          </a:solidFill>
                          <a:latin typeface="Arial" panose="020B0604020202020204" pitchFamily="34" charset="0"/>
                          <a:cs typeface="Arial" panose="020B0604020202020204" pitchFamily="34" charset="0"/>
                        </a:rPr>
                        <a:t>= 2% per year</a:t>
                      </a:r>
                    </a:p>
                  </a:txBody>
                  <a:tcPr marL="0" marR="0" marT="0" marB="0" anchor="ctr">
                    <a:noFill/>
                  </a:tcPr>
                </a:tc>
                <a:extLst>
                  <a:ext uri="{0D108BD9-81ED-4DB2-BD59-A6C34878D82A}">
                    <a16:rowId xmlns:a16="http://schemas.microsoft.com/office/drawing/2014/main" val="2991945071"/>
                  </a:ext>
                </a:extLst>
              </a:tr>
              <a:tr h="370840">
                <a:tc>
                  <a:txBody>
                    <a:bodyPr/>
                    <a:lstStyle/>
                    <a:p>
                      <a:pPr algn="ctr"/>
                      <a:r>
                        <a:rPr lang="en-US" sz="1400" b="0" dirty="0">
                          <a:solidFill>
                            <a:schemeClr val="tx1"/>
                          </a:solidFill>
                          <a:latin typeface="Arial" panose="020B0604020202020204" pitchFamily="34" charset="0"/>
                          <a:cs typeface="Arial" panose="020B0604020202020204" pitchFamily="34" charset="0"/>
                        </a:rPr>
                        <a:t>6 years</a:t>
                      </a:r>
                    </a:p>
                  </a:txBody>
                  <a:tcPr marL="0" marT="0" marB="0" anchor="ctr">
                    <a:lnT w="12700" cap="flat" cmpd="sng" algn="ctr">
                      <a:solidFill>
                        <a:schemeClr val="tx1"/>
                      </a:solidFill>
                      <a:prstDash val="solid"/>
                      <a:round/>
                      <a:headEnd type="none" w="med" len="med"/>
                      <a:tailEnd type="none" w="med" len="med"/>
                    </a:lnT>
                    <a:noFill/>
                  </a:tcPr>
                </a:tc>
                <a:tc vMerge="1">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47174593"/>
                  </a:ext>
                </a:extLst>
              </a:tr>
            </a:tbl>
          </a:graphicData>
        </a:graphic>
      </p:graphicFrame>
    </p:spTree>
    <p:extLst>
      <p:ext uri="{BB962C8B-B14F-4D97-AF65-F5344CB8AC3E}">
        <p14:creationId xmlns:p14="http://schemas.microsoft.com/office/powerpoint/2010/main" val="146602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pic>
        <p:nvPicPr>
          <p:cNvPr id="8" name="Picture 7">
            <a:extLst>
              <a:ext uri="{FF2B5EF4-FFF2-40B4-BE49-F238E27FC236}">
                <a16:creationId xmlns:a16="http://schemas.microsoft.com/office/drawing/2014/main" id="{EC3838A7-EBAB-214D-9CC5-980007AD08FD}"/>
              </a:ext>
            </a:extLst>
          </p:cNvPr>
          <p:cNvPicPr>
            <a:picLocks noChangeAspect="1"/>
          </p:cNvPicPr>
          <p:nvPr/>
        </p:nvPicPr>
        <p:blipFill>
          <a:blip r:embed="rId2"/>
          <a:stretch>
            <a:fillRect/>
          </a:stretch>
        </p:blipFill>
        <p:spPr>
          <a:xfrm>
            <a:off x="868045" y="1600200"/>
            <a:ext cx="7407910" cy="4198620"/>
          </a:xfrm>
          <a:prstGeom prst="rect">
            <a:avLst/>
          </a:prstGeom>
        </p:spPr>
      </p:pic>
    </p:spTree>
    <p:extLst>
      <p:ext uri="{BB962C8B-B14F-4D97-AF65-F5344CB8AC3E}">
        <p14:creationId xmlns:p14="http://schemas.microsoft.com/office/powerpoint/2010/main" val="201050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29400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Economic Growth</a:t>
            </a:r>
          </a:p>
          <a:p>
            <a:pPr marL="460375" indent="-220663">
              <a:spcBef>
                <a:spcPts val="1200"/>
              </a:spcBef>
            </a:pPr>
            <a:r>
              <a:rPr lang="en-US" sz="2000" dirty="0"/>
              <a:t>There is no apparent relationship between a country’s GNI per capita and its growth rate of GDP – other factors must also play a role</a:t>
            </a:r>
            <a:endParaRPr lang="en-US" sz="1800" dirty="0"/>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spTree>
    <p:extLst>
      <p:ext uri="{BB962C8B-B14F-4D97-AF65-F5344CB8AC3E}">
        <p14:creationId xmlns:p14="http://schemas.microsoft.com/office/powerpoint/2010/main" val="207571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Problems with GNI and GDP Statistics</a:t>
            </a:r>
          </a:p>
          <a:p>
            <a:pPr marL="460375" indent="-220663">
              <a:spcBef>
                <a:spcPts val="1200"/>
              </a:spcBef>
            </a:pPr>
            <a:r>
              <a:rPr lang="en-US" sz="2000" dirty="0"/>
              <a:t>Two problems with GDP and GNI data involve the composition of output and the distribution of income</a:t>
            </a:r>
          </a:p>
          <a:p>
            <a:pPr marL="239712" indent="0">
              <a:spcBef>
                <a:spcPts val="1200"/>
              </a:spcBef>
              <a:buNone/>
            </a:pPr>
            <a:r>
              <a:rPr lang="en-US" sz="2000" b="1" dirty="0"/>
              <a:t>Composition of output</a:t>
            </a:r>
          </a:p>
          <a:p>
            <a:pPr marL="460375" indent="-220663">
              <a:spcBef>
                <a:spcPts val="1200"/>
              </a:spcBef>
            </a:pPr>
            <a:r>
              <a:rPr lang="en-US" sz="2000" b="1" dirty="0"/>
              <a:t>Composition of GDP </a:t>
            </a:r>
            <a:r>
              <a:rPr lang="en-US" sz="2000" dirty="0"/>
              <a:t>– the items of production of which GDP consists</a:t>
            </a:r>
          </a:p>
          <a:p>
            <a:pPr marL="460375" indent="-220663">
              <a:spcBef>
                <a:spcPts val="1200"/>
              </a:spcBef>
            </a:pPr>
            <a:r>
              <a:rPr lang="en-US" sz="2000" dirty="0"/>
              <a:t>Makes a great deal of difference what a country produces</a:t>
            </a:r>
          </a:p>
          <a:p>
            <a:pPr marL="922338" indent="-230188">
              <a:spcBef>
                <a:spcPts val="1200"/>
              </a:spcBef>
              <a:buFont typeface="System Font Regular"/>
              <a:buChar char="–"/>
            </a:pPr>
            <a:r>
              <a:rPr lang="en-US" sz="2000" dirty="0"/>
              <a:t>Quality healthcare, education, housing, food for its people</a:t>
            </a:r>
          </a:p>
          <a:p>
            <a:pPr marL="922338" indent="-230188">
              <a:spcBef>
                <a:spcPts val="1200"/>
              </a:spcBef>
              <a:buFont typeface="System Font Regular"/>
              <a:buChar char="–"/>
            </a:pPr>
            <a:r>
              <a:rPr lang="en-US" sz="2000" dirty="0"/>
              <a:t>Or large amounts of military hardware for regional warfare, nonessential goods for a few, grandiose skyscrapers and structures that fail to serve the needs of most people</a:t>
            </a:r>
            <a:endParaRPr lang="en-US" sz="1800" dirty="0"/>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spTree>
    <p:extLst>
      <p:ext uri="{BB962C8B-B14F-4D97-AF65-F5344CB8AC3E}">
        <p14:creationId xmlns:p14="http://schemas.microsoft.com/office/powerpoint/2010/main" val="405670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Problems with GNI and GDP Statistics</a:t>
            </a:r>
          </a:p>
          <a:p>
            <a:pPr marL="239712" indent="0">
              <a:spcBef>
                <a:spcPts val="1200"/>
              </a:spcBef>
              <a:buNone/>
            </a:pPr>
            <a:r>
              <a:rPr lang="en-US" sz="2000" b="1" dirty="0"/>
              <a:t>Composition of output</a:t>
            </a:r>
          </a:p>
          <a:p>
            <a:pPr marL="460375" indent="-220663">
              <a:spcBef>
                <a:spcPts val="1200"/>
              </a:spcBef>
            </a:pPr>
            <a:r>
              <a:rPr lang="en-US" sz="2000" dirty="0"/>
              <a:t>Example – Costa Rica’s constitution prohibits military spending</a:t>
            </a:r>
          </a:p>
          <a:p>
            <a:pPr marL="922338" indent="-230188">
              <a:spcBef>
                <a:spcPts val="1200"/>
              </a:spcBef>
              <a:buFont typeface="System Font Regular"/>
              <a:buChar char="–"/>
            </a:pPr>
            <a:r>
              <a:rPr lang="en-US" sz="2000" dirty="0"/>
              <a:t>Frees up resources that can be devoted to healthcare, education, other life-saving measures</a:t>
            </a:r>
          </a:p>
          <a:p>
            <a:pPr marL="922338" indent="-230188">
              <a:spcBef>
                <a:spcPts val="1200"/>
              </a:spcBef>
              <a:buFont typeface="System Font Regular"/>
              <a:buChar char="–"/>
            </a:pPr>
            <a:r>
              <a:rPr lang="en-US" sz="2000" dirty="0"/>
              <a:t>Standards of living in Costa Rica are comparable to those in much more prosperous countries – chooses to produce more gods and services that benefit its people</a:t>
            </a:r>
          </a:p>
          <a:p>
            <a:pPr marL="1374775" indent="-230188">
              <a:spcBef>
                <a:spcPts val="1200"/>
              </a:spcBef>
              <a:buFont typeface="Wingdings" pitchFamily="2" charset="2"/>
              <a:buChar char="§"/>
            </a:pPr>
            <a:r>
              <a:rPr lang="en-US" sz="2000" dirty="0"/>
              <a:t>This may be an extreme example – but informs us of the potential problems when countries engage in expensive military expenditures due to civil and reginal warfare</a:t>
            </a:r>
            <a:endParaRPr lang="en-US" sz="1800" dirty="0"/>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spTree>
    <p:extLst>
      <p:ext uri="{BB962C8B-B14F-4D97-AF65-F5344CB8AC3E}">
        <p14:creationId xmlns:p14="http://schemas.microsoft.com/office/powerpoint/2010/main" val="415787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Problems with GNI and GDP Statistics</a:t>
            </a:r>
          </a:p>
          <a:p>
            <a:pPr marL="239712" indent="0">
              <a:spcBef>
                <a:spcPts val="1200"/>
              </a:spcBef>
              <a:buNone/>
            </a:pPr>
            <a:r>
              <a:rPr lang="en-US" sz="2000" b="1" dirty="0"/>
              <a:t>Distribution of income</a:t>
            </a:r>
          </a:p>
          <a:p>
            <a:pPr marL="460375" indent="-220663">
              <a:spcBef>
                <a:spcPts val="1200"/>
              </a:spcBef>
            </a:pPr>
            <a:r>
              <a:rPr lang="en-US" sz="2000" dirty="0"/>
              <a:t>The distribution of income among different income groups</a:t>
            </a:r>
          </a:p>
          <a:p>
            <a:pPr marL="922338" indent="-230188">
              <a:buFont typeface="System Font Regular"/>
              <a:buChar char="–"/>
            </a:pPr>
            <a:r>
              <a:rPr lang="en-US" sz="2000" dirty="0"/>
              <a:t>Inequality</a:t>
            </a:r>
          </a:p>
          <a:p>
            <a:pPr marL="922338" indent="-230188">
              <a:buFont typeface="System Font Regular"/>
              <a:buChar char="–"/>
            </a:pPr>
            <a:r>
              <a:rPr lang="en-US" sz="2000" dirty="0"/>
              <a:t>Lorenz curve</a:t>
            </a:r>
          </a:p>
          <a:p>
            <a:pPr marL="922338" indent="-230188">
              <a:buFont typeface="System Font Regular"/>
              <a:buChar char="–"/>
            </a:pPr>
            <a:r>
              <a:rPr lang="en-US" sz="2000" dirty="0"/>
              <a:t>Share of total income that goes to the poorest 20 percent of the population</a:t>
            </a:r>
          </a:p>
          <a:p>
            <a:pPr marL="1374775" indent="-230188">
              <a:buFont typeface="Wingdings" pitchFamily="2" charset="2"/>
              <a:buChar char="§"/>
            </a:pPr>
            <a:r>
              <a:rPr lang="en-US" sz="1800" dirty="0"/>
              <a:t>Those countries with higher share going to the poorest 20 percent of the people have the greater equality of income distribution</a:t>
            </a:r>
          </a:p>
          <a:p>
            <a:pPr marL="1374775" indent="-230188">
              <a:buFont typeface="Wingdings" pitchFamily="2" charset="2"/>
              <a:buChar char="§"/>
            </a:pPr>
            <a:r>
              <a:rPr lang="en-US" sz="1800" dirty="0"/>
              <a:t>Those countries with lower shares going to the poorest 20 percent have lesser equality of income distribution</a:t>
            </a:r>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spTree>
    <p:extLst>
      <p:ext uri="{BB962C8B-B14F-4D97-AF65-F5344CB8AC3E}">
        <p14:creationId xmlns:p14="http://schemas.microsoft.com/office/powerpoint/2010/main" val="163289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pic>
        <p:nvPicPr>
          <p:cNvPr id="3" name="Picture 2">
            <a:extLst>
              <a:ext uri="{FF2B5EF4-FFF2-40B4-BE49-F238E27FC236}">
                <a16:creationId xmlns:a16="http://schemas.microsoft.com/office/drawing/2014/main" id="{DD115111-D4A5-D84C-8C27-2818F3205AC6}"/>
              </a:ext>
            </a:extLst>
          </p:cNvPr>
          <p:cNvPicPr>
            <a:picLocks noChangeAspect="1"/>
          </p:cNvPicPr>
          <p:nvPr/>
        </p:nvPicPr>
        <p:blipFill>
          <a:blip r:embed="rId2"/>
          <a:stretch>
            <a:fillRect/>
          </a:stretch>
        </p:blipFill>
        <p:spPr>
          <a:xfrm>
            <a:off x="868045" y="1828800"/>
            <a:ext cx="7407910" cy="3909060"/>
          </a:xfrm>
          <a:prstGeom prst="rect">
            <a:avLst/>
          </a:prstGeom>
        </p:spPr>
      </p:pic>
    </p:spTree>
    <p:extLst>
      <p:ext uri="{BB962C8B-B14F-4D97-AF65-F5344CB8AC3E}">
        <p14:creationId xmlns:p14="http://schemas.microsoft.com/office/powerpoint/2010/main" val="260010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Defining Economic Development</a:t>
            </a:r>
          </a:p>
        </p:txBody>
      </p:sp>
      <p:sp>
        <p:nvSpPr>
          <p:cNvPr id="4" name="Content Placeholder 3">
            <a:extLst>
              <a:ext uri="{FF2B5EF4-FFF2-40B4-BE49-F238E27FC236}">
                <a16:creationId xmlns:a16="http://schemas.microsoft.com/office/drawing/2014/main" id="{DA831D1F-79D5-174C-BBF1-2C453570E0FE}"/>
              </a:ext>
            </a:extLst>
          </p:cNvPr>
          <p:cNvSpPr>
            <a:spLocks noGrp="1"/>
          </p:cNvSpPr>
          <p:nvPr>
            <p:ph idx="1"/>
          </p:nvPr>
        </p:nvSpPr>
        <p:spPr/>
        <p:txBody>
          <a:bodyPr>
            <a:normAutofit/>
          </a:bodyPr>
          <a:lstStyle/>
          <a:p>
            <a:r>
              <a:rPr lang="en-US" sz="2000" b="1" dirty="0"/>
              <a:t>Economic development </a:t>
            </a:r>
            <a:r>
              <a:rPr lang="en-US" sz="2000" dirty="0"/>
              <a:t>– a multifaceted process that improves the living conditions of the masses of people</a:t>
            </a:r>
          </a:p>
          <a:p>
            <a:pPr marL="971550" indent="-279400">
              <a:buFont typeface="+mj-lt"/>
              <a:buAutoNum type="arabicPeriod"/>
            </a:pPr>
            <a:r>
              <a:rPr lang="en-US" sz="2000" dirty="0"/>
              <a:t>Reduction in poverty</a:t>
            </a:r>
          </a:p>
          <a:p>
            <a:pPr marL="971550" indent="-279400">
              <a:buFont typeface="+mj-lt"/>
              <a:buAutoNum type="arabicPeriod"/>
            </a:pPr>
            <a:r>
              <a:rPr lang="en-US" sz="2000" dirty="0"/>
              <a:t>Improvements in standards of living</a:t>
            </a:r>
          </a:p>
          <a:p>
            <a:pPr marL="971550" indent="-279400">
              <a:buFont typeface="+mj-lt"/>
              <a:buAutoNum type="arabicPeriod"/>
            </a:pPr>
            <a:r>
              <a:rPr lang="en-US" sz="2000" dirty="0"/>
              <a:t>Growth in GDP</a:t>
            </a:r>
          </a:p>
          <a:p>
            <a:pPr marL="230188" indent="-220663">
              <a:spcBef>
                <a:spcPts val="1800"/>
              </a:spcBef>
            </a:pPr>
            <a:r>
              <a:rPr lang="en-US" sz="2000" dirty="0"/>
              <a:t>Economic development can also be defined to incorporate the idea of liberation from any economic or political oppression</a:t>
            </a:r>
          </a:p>
        </p:txBody>
      </p:sp>
    </p:spTree>
    <p:extLst>
      <p:ext uri="{BB962C8B-B14F-4D97-AF65-F5344CB8AC3E}">
        <p14:creationId xmlns:p14="http://schemas.microsoft.com/office/powerpoint/2010/main" val="47025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Defining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Poverty Rates</a:t>
            </a:r>
          </a:p>
          <a:p>
            <a:pPr marL="460375" indent="-220663">
              <a:spcBef>
                <a:spcPts val="1200"/>
              </a:spcBef>
            </a:pPr>
            <a:r>
              <a:rPr lang="en-US" sz="2000" dirty="0"/>
              <a:t>The World Bank establishes a number of standardized poverty lines – $3.10 per day</a:t>
            </a:r>
          </a:p>
          <a:p>
            <a:pPr marL="460375" indent="-220663">
              <a:spcBef>
                <a:spcPts val="1200"/>
              </a:spcBef>
            </a:pPr>
            <a:r>
              <a:rPr lang="en-US" sz="2000" dirty="0"/>
              <a:t>The ten countries with the very highest poverty rates (all in Africa) conform almost exactly with the countries that have the lowest GNI per capita</a:t>
            </a:r>
          </a:p>
          <a:p>
            <a:pPr marL="460375" indent="-220663">
              <a:spcBef>
                <a:spcPts val="1200"/>
              </a:spcBef>
            </a:pPr>
            <a:r>
              <a:rPr lang="en-US" sz="2000" dirty="0"/>
              <a:t>No direct correlation between GNI per capita and poverty rates</a:t>
            </a:r>
          </a:p>
        </p:txBody>
      </p:sp>
    </p:spTree>
    <p:extLst>
      <p:ext uri="{BB962C8B-B14F-4D97-AF65-F5344CB8AC3E}">
        <p14:creationId xmlns:p14="http://schemas.microsoft.com/office/powerpoint/2010/main" val="397396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Defining Economic Development</a:t>
            </a:r>
          </a:p>
        </p:txBody>
      </p:sp>
      <p:pic>
        <p:nvPicPr>
          <p:cNvPr id="6" name="Picture 5">
            <a:extLst>
              <a:ext uri="{FF2B5EF4-FFF2-40B4-BE49-F238E27FC236}">
                <a16:creationId xmlns:a16="http://schemas.microsoft.com/office/drawing/2014/main" id="{97B0DB90-BEE2-8A40-B964-C38349332D2C}"/>
              </a:ext>
            </a:extLst>
          </p:cNvPr>
          <p:cNvPicPr>
            <a:picLocks noChangeAspect="1"/>
          </p:cNvPicPr>
          <p:nvPr/>
        </p:nvPicPr>
        <p:blipFill>
          <a:blip r:embed="rId2"/>
          <a:stretch>
            <a:fillRect/>
          </a:stretch>
        </p:blipFill>
        <p:spPr>
          <a:xfrm>
            <a:off x="868045" y="1828800"/>
            <a:ext cx="7407910" cy="3752215"/>
          </a:xfrm>
          <a:prstGeom prst="rect">
            <a:avLst/>
          </a:prstGeom>
        </p:spPr>
      </p:pic>
    </p:spTree>
    <p:extLst>
      <p:ext uri="{BB962C8B-B14F-4D97-AF65-F5344CB8AC3E}">
        <p14:creationId xmlns:p14="http://schemas.microsoft.com/office/powerpoint/2010/main" val="10104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World Poverty</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828800"/>
            <a:ext cx="7777212" cy="4348163"/>
          </a:xfrm>
        </p:spPr>
        <p:txBody>
          <a:bodyPr>
            <a:normAutofit/>
          </a:bodyPr>
          <a:lstStyle/>
          <a:p>
            <a:pPr marL="0" indent="0">
              <a:buNone/>
            </a:pPr>
            <a:r>
              <a:rPr lang="en-US" i="1" dirty="0">
                <a:solidFill>
                  <a:srgbClr val="73253E"/>
                </a:solidFill>
                <a:latin typeface="Times New Roman" panose="02020603050405020304" pitchFamily="18" charset="0"/>
                <a:cs typeface="Times New Roman" panose="02020603050405020304" pitchFamily="18" charset="0"/>
              </a:rPr>
              <a:t>“At the time of this [African Union] session, Africa has yet to finish digesting the statements of the president of the United States which profoundly shocked with their messages conveying contempt, hate, and desire to marginalize and exclude Africans.”</a:t>
            </a:r>
          </a:p>
          <a:p>
            <a:pPr marL="3260725" indent="-288925">
              <a:spcBef>
                <a:spcPts val="1200"/>
              </a:spcBef>
              <a:buNone/>
            </a:pPr>
            <a:r>
              <a:rPr lang="en-US" sz="1600" dirty="0"/>
              <a:t>—	Moussa </a:t>
            </a:r>
            <a:r>
              <a:rPr lang="en-US" sz="1600" dirty="0" err="1"/>
              <a:t>Faki</a:t>
            </a:r>
            <a:r>
              <a:rPr lang="en-US" sz="1600" dirty="0"/>
              <a:t> Mahamat, </a:t>
            </a:r>
            <a:br>
              <a:rPr lang="en-US" sz="1600" dirty="0"/>
            </a:br>
            <a:r>
              <a:rPr lang="en-US" sz="1600" dirty="0"/>
              <a:t>Chair of the African Union, January 2018</a:t>
            </a:r>
          </a:p>
        </p:txBody>
      </p:sp>
    </p:spTree>
    <p:extLst>
      <p:ext uri="{BB962C8B-B14F-4D97-AF65-F5344CB8AC3E}">
        <p14:creationId xmlns:p14="http://schemas.microsoft.com/office/powerpoint/2010/main" val="33991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Defining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Standards of Living</a:t>
            </a:r>
          </a:p>
          <a:p>
            <a:pPr marL="460375" indent="-220663">
              <a:spcBef>
                <a:spcPts val="1200"/>
              </a:spcBef>
            </a:pPr>
            <a:r>
              <a:rPr lang="en-US" sz="2000" dirty="0"/>
              <a:t>Measures that tell us the ultimate impact of economic conditions and policies on people</a:t>
            </a:r>
          </a:p>
          <a:p>
            <a:pPr marL="239712" indent="0">
              <a:spcBef>
                <a:spcPts val="1200"/>
              </a:spcBef>
              <a:buNone/>
            </a:pPr>
            <a:r>
              <a:rPr lang="en-US" sz="2000" b="1" dirty="0"/>
              <a:t>Life expectancies and infant mortality rates – direct measures of standards of living</a:t>
            </a:r>
          </a:p>
          <a:p>
            <a:pPr marL="692150" indent="-241300"/>
            <a:r>
              <a:rPr lang="en-US" sz="1800" b="1" dirty="0"/>
              <a:t>Life expectancy </a:t>
            </a:r>
            <a:r>
              <a:rPr lang="en-US" sz="1800" dirty="0"/>
              <a:t>– the average number of years that an infant born in a particular year can be expected to live</a:t>
            </a:r>
          </a:p>
          <a:p>
            <a:pPr marL="692150" indent="-241300"/>
            <a:r>
              <a:rPr lang="en-US" sz="1800" b="1" dirty="0"/>
              <a:t>Infant mortality rate </a:t>
            </a:r>
            <a:r>
              <a:rPr lang="en-US" sz="1800" dirty="0"/>
              <a:t>– the number of infants who die within their first year of life, per every 1,000 live births</a:t>
            </a:r>
          </a:p>
          <a:p>
            <a:pPr marL="460375" indent="-220663">
              <a:spcBef>
                <a:spcPts val="1200"/>
              </a:spcBef>
            </a:pPr>
            <a:r>
              <a:rPr lang="en-US" sz="2000" dirty="0"/>
              <a:t>These measures bypass indirect indicators such as GNI and GDP statistics and go right to the direct impact of conditions on people</a:t>
            </a:r>
          </a:p>
        </p:txBody>
      </p:sp>
    </p:spTree>
    <p:extLst>
      <p:ext uri="{BB962C8B-B14F-4D97-AF65-F5344CB8AC3E}">
        <p14:creationId xmlns:p14="http://schemas.microsoft.com/office/powerpoint/2010/main" val="361850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Defining Economic Development</a:t>
            </a:r>
          </a:p>
        </p:txBody>
      </p:sp>
      <p:pic>
        <p:nvPicPr>
          <p:cNvPr id="6" name="Picture 5">
            <a:extLst>
              <a:ext uri="{FF2B5EF4-FFF2-40B4-BE49-F238E27FC236}">
                <a16:creationId xmlns:a16="http://schemas.microsoft.com/office/drawing/2014/main" id="{C19DA094-63D3-4A4A-9170-AA458657C7D7}"/>
              </a:ext>
            </a:extLst>
          </p:cNvPr>
          <p:cNvPicPr>
            <a:picLocks noChangeAspect="1"/>
          </p:cNvPicPr>
          <p:nvPr/>
        </p:nvPicPr>
        <p:blipFill>
          <a:blip r:embed="rId2"/>
          <a:stretch>
            <a:fillRect/>
          </a:stretch>
        </p:blipFill>
        <p:spPr>
          <a:xfrm>
            <a:off x="1452880" y="1325880"/>
            <a:ext cx="6238240" cy="5090160"/>
          </a:xfrm>
          <a:prstGeom prst="rect">
            <a:avLst/>
          </a:prstGeom>
        </p:spPr>
      </p:pic>
    </p:spTree>
    <p:extLst>
      <p:ext uri="{BB962C8B-B14F-4D97-AF65-F5344CB8AC3E}">
        <p14:creationId xmlns:p14="http://schemas.microsoft.com/office/powerpoint/2010/main" val="343461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Defining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Standards of Living</a:t>
            </a:r>
          </a:p>
          <a:p>
            <a:pPr marL="239712" indent="0">
              <a:spcBef>
                <a:spcPts val="1200"/>
              </a:spcBef>
              <a:buNone/>
            </a:pPr>
            <a:r>
              <a:rPr lang="en-US" sz="2000" b="1" dirty="0"/>
              <a:t>Life expectancies and infant mortality rates – fewer measurement problems</a:t>
            </a:r>
          </a:p>
          <a:p>
            <a:pPr marL="460375" indent="-173038"/>
            <a:r>
              <a:rPr lang="en-US" sz="2000" dirty="0"/>
              <a:t>Avoid a number of measurement problems – not distorted by income distribution</a:t>
            </a:r>
          </a:p>
          <a:p>
            <a:pPr marL="460375" indent="-173038"/>
            <a:r>
              <a:rPr lang="en-US" sz="2000" dirty="0"/>
              <a:t>Avoid measurement problems inherent in income and production statistics that are denominated in dollars – need not be adjusted for inflation, exchange rates, market prices, etc.</a:t>
            </a:r>
          </a:p>
          <a:p>
            <a:pPr marL="460375" indent="-173038"/>
            <a:r>
              <a:rPr lang="en-US" sz="2000" dirty="0"/>
              <a:t>These measurement problems sometimes distort comparisons of income and production statistics between different countries</a:t>
            </a:r>
          </a:p>
          <a:p>
            <a:pPr marL="460375" indent="-173038"/>
            <a:r>
              <a:rPr lang="en-US" sz="2000" dirty="0"/>
              <a:t>Measure </a:t>
            </a:r>
            <a:r>
              <a:rPr lang="en-US" sz="2000" i="1" dirty="0"/>
              <a:t>end results </a:t>
            </a:r>
            <a:r>
              <a:rPr lang="en-US" sz="2000" dirty="0"/>
              <a:t>of government programs and the state of the economy</a:t>
            </a:r>
          </a:p>
        </p:txBody>
      </p:sp>
    </p:spTree>
    <p:extLst>
      <p:ext uri="{BB962C8B-B14F-4D97-AF65-F5344CB8AC3E}">
        <p14:creationId xmlns:p14="http://schemas.microsoft.com/office/powerpoint/2010/main" val="318145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Urban Industrial Development</a:t>
            </a:r>
          </a:p>
          <a:p>
            <a:pPr marL="239712" indent="0">
              <a:spcBef>
                <a:spcPts val="1200"/>
              </a:spcBef>
              <a:buNone/>
            </a:pPr>
            <a:r>
              <a:rPr lang="en-US" sz="2000" b="1" dirty="0"/>
              <a:t>Urban industrial bias</a:t>
            </a:r>
          </a:p>
          <a:p>
            <a:pPr marL="460375" indent="-220663">
              <a:spcBef>
                <a:spcPts val="1200"/>
              </a:spcBef>
            </a:pPr>
            <a:r>
              <a:rPr lang="en-US" sz="2000" b="1" dirty="0"/>
              <a:t>Newly industrializing countries (NICs) </a:t>
            </a:r>
            <a:r>
              <a:rPr lang="en-US" sz="2000" dirty="0"/>
              <a:t>– Singapore, South Korea, Taiwan, other countries achieving rapid growth through industrialization</a:t>
            </a:r>
          </a:p>
          <a:p>
            <a:pPr marL="922338" indent="-230188">
              <a:buFont typeface="System Font Regular"/>
              <a:buChar char="–"/>
            </a:pPr>
            <a:r>
              <a:rPr lang="en-US" sz="2000" dirty="0"/>
              <a:t>Well-educated labor force</a:t>
            </a:r>
          </a:p>
          <a:p>
            <a:pPr marL="922338" indent="-230188">
              <a:buFont typeface="System Font Regular"/>
              <a:buChar char="–"/>
            </a:pPr>
            <a:r>
              <a:rPr lang="en-US" sz="2000" dirty="0"/>
              <a:t>An entrepreneurial culture</a:t>
            </a:r>
          </a:p>
          <a:p>
            <a:pPr marL="922338" indent="-230188">
              <a:buFont typeface="System Font Regular"/>
              <a:buChar char="–"/>
            </a:pPr>
            <a:r>
              <a:rPr lang="en-US" sz="2000" dirty="0"/>
              <a:t>International conditions conducive to success at the time of industrial development – other countries not so successful</a:t>
            </a:r>
          </a:p>
          <a:p>
            <a:pPr marL="460375" indent="-230188">
              <a:spcBef>
                <a:spcPts val="1200"/>
              </a:spcBef>
            </a:pPr>
            <a:r>
              <a:rPr lang="en-US" sz="2000" dirty="0"/>
              <a:t>Urban bias has resulted in policies being centered on urban areas – people have flocked to them</a:t>
            </a:r>
          </a:p>
        </p:txBody>
      </p:sp>
    </p:spTree>
    <p:extLst>
      <p:ext uri="{BB962C8B-B14F-4D97-AF65-F5344CB8AC3E}">
        <p14:creationId xmlns:p14="http://schemas.microsoft.com/office/powerpoint/2010/main" val="89228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pic>
        <p:nvPicPr>
          <p:cNvPr id="6" name="Picture 5">
            <a:extLst>
              <a:ext uri="{FF2B5EF4-FFF2-40B4-BE49-F238E27FC236}">
                <a16:creationId xmlns:a16="http://schemas.microsoft.com/office/drawing/2014/main" id="{B81118BD-10F0-2443-8109-35E1140CDF54}"/>
              </a:ext>
            </a:extLst>
          </p:cNvPr>
          <p:cNvPicPr>
            <a:picLocks noChangeAspect="1"/>
          </p:cNvPicPr>
          <p:nvPr/>
        </p:nvPicPr>
        <p:blipFill>
          <a:blip r:embed="rId2"/>
          <a:stretch>
            <a:fillRect/>
          </a:stretch>
        </p:blipFill>
        <p:spPr>
          <a:xfrm>
            <a:off x="862012" y="2286000"/>
            <a:ext cx="7419975" cy="2159635"/>
          </a:xfrm>
          <a:prstGeom prst="rect">
            <a:avLst/>
          </a:prstGeom>
        </p:spPr>
      </p:pic>
    </p:spTree>
    <p:extLst>
      <p:ext uri="{BB962C8B-B14F-4D97-AF65-F5344CB8AC3E}">
        <p14:creationId xmlns:p14="http://schemas.microsoft.com/office/powerpoint/2010/main" val="419721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Urban Industrial Development</a:t>
            </a:r>
          </a:p>
          <a:p>
            <a:pPr marL="239712" indent="0">
              <a:spcBef>
                <a:spcPts val="1200"/>
              </a:spcBef>
              <a:buNone/>
            </a:pPr>
            <a:r>
              <a:rPr lang="en-US" sz="2000" b="1" dirty="0"/>
              <a:t>Unemployment and urban industrialization</a:t>
            </a:r>
          </a:p>
          <a:p>
            <a:pPr marL="460375" indent="-220663">
              <a:spcBef>
                <a:spcPts val="1200"/>
              </a:spcBef>
            </a:pPr>
            <a:r>
              <a:rPr lang="en-US" sz="2000" dirty="0"/>
              <a:t>Emphasis on </a:t>
            </a:r>
            <a:r>
              <a:rPr lang="en-US" sz="2000" b="1" dirty="0"/>
              <a:t>capital-intensive technology </a:t>
            </a:r>
            <a:r>
              <a:rPr lang="en-US" sz="2000" dirty="0"/>
              <a:t>– technology utilizing large amounts of capital</a:t>
            </a:r>
          </a:p>
          <a:p>
            <a:pPr marL="460375" indent="-220663">
              <a:spcBef>
                <a:spcPts val="1200"/>
              </a:spcBef>
            </a:pPr>
            <a:r>
              <a:rPr lang="en-US" sz="2000" dirty="0"/>
              <a:t>Agriculture often tends to utilize more </a:t>
            </a:r>
            <a:r>
              <a:rPr lang="en-US" sz="2000" b="1" dirty="0"/>
              <a:t>labor-intensive technology </a:t>
            </a:r>
            <a:r>
              <a:rPr lang="en-US" sz="2000" dirty="0"/>
              <a:t>– technology utilizing large amounts of labor</a:t>
            </a:r>
          </a:p>
          <a:p>
            <a:pPr marL="922338" indent="-230188">
              <a:buFont typeface="System Font Regular"/>
              <a:buChar char="–"/>
            </a:pPr>
            <a:r>
              <a:rPr lang="en-US" sz="1800" dirty="0"/>
              <a:t>Agricultural development often placed on the back burner</a:t>
            </a:r>
          </a:p>
          <a:p>
            <a:pPr marL="460375" indent="-220663">
              <a:spcBef>
                <a:spcPts val="1200"/>
              </a:spcBef>
            </a:pPr>
            <a:r>
              <a:rPr lang="en-US" sz="2000" dirty="0"/>
              <a:t>Urban bias a cause of urban poverty – not just unemployment but also </a:t>
            </a:r>
            <a:r>
              <a:rPr lang="en-US" sz="2000" b="1" dirty="0"/>
              <a:t>underemployment</a:t>
            </a:r>
            <a:r>
              <a:rPr lang="en-US" sz="2000" dirty="0"/>
              <a:t> – a situation in which people work limited hours or with low productivity</a:t>
            </a:r>
          </a:p>
          <a:p>
            <a:pPr marL="922338" indent="-230188">
              <a:buFont typeface="System Font Regular"/>
              <a:buChar char="–"/>
            </a:pPr>
            <a:r>
              <a:rPr lang="en-US" sz="1800" dirty="0"/>
              <a:t>Occurs in the urban </a:t>
            </a:r>
            <a:r>
              <a:rPr lang="en-US" sz="1800" b="1" dirty="0"/>
              <a:t>informal employment sector </a:t>
            </a:r>
            <a:r>
              <a:rPr lang="en-US" sz="1800" dirty="0"/>
              <a:t>– consisting primarily of service occupations in an unofficial setting</a:t>
            </a:r>
          </a:p>
        </p:txBody>
      </p:sp>
    </p:spTree>
    <p:extLst>
      <p:ext uri="{BB962C8B-B14F-4D97-AF65-F5344CB8AC3E}">
        <p14:creationId xmlns:p14="http://schemas.microsoft.com/office/powerpoint/2010/main" val="82220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Urban Industrial Development</a:t>
            </a:r>
          </a:p>
          <a:p>
            <a:pPr marL="460375" indent="-222250">
              <a:spcBef>
                <a:spcPts val="1200"/>
              </a:spcBef>
            </a:pPr>
            <a:r>
              <a:rPr lang="en-US" sz="2000" dirty="0"/>
              <a:t>Distribution and urban industrialization</a:t>
            </a:r>
          </a:p>
          <a:p>
            <a:pPr marL="460375" indent="-220663">
              <a:spcBef>
                <a:spcPts val="1200"/>
              </a:spcBef>
            </a:pPr>
            <a:r>
              <a:rPr lang="en-US" sz="2000" b="1" dirty="0"/>
              <a:t>Over-urbanization </a:t>
            </a:r>
            <a:r>
              <a:rPr lang="en-US" sz="2000" dirty="0"/>
              <a:t>– a situation when an urban environment cannot provide adequate jobs and services for its residents</a:t>
            </a:r>
          </a:p>
          <a:p>
            <a:pPr marL="460375" indent="-220663">
              <a:spcBef>
                <a:spcPts val="1200"/>
              </a:spcBef>
            </a:pPr>
            <a:r>
              <a:rPr lang="en-US" sz="2000" b="1" dirty="0"/>
              <a:t>Rural–urban migration </a:t>
            </a:r>
            <a:r>
              <a:rPr lang="en-US" sz="2000" dirty="0"/>
              <a:t>– the movement of people from the rural sector to the urban sector – often in search of better jobs and living conditions</a:t>
            </a:r>
            <a:endParaRPr lang="en-US" sz="1800" dirty="0"/>
          </a:p>
        </p:txBody>
      </p:sp>
    </p:spTree>
    <p:extLst>
      <p:ext uri="{BB962C8B-B14F-4D97-AF65-F5344CB8AC3E}">
        <p14:creationId xmlns:p14="http://schemas.microsoft.com/office/powerpoint/2010/main" val="2469929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Rural Agricultural Development</a:t>
            </a:r>
          </a:p>
          <a:p>
            <a:pPr marL="460375" indent="-222250">
              <a:spcBef>
                <a:spcPts val="1200"/>
              </a:spcBef>
            </a:pPr>
            <a:r>
              <a:rPr lang="en-US" sz="2000" dirty="0"/>
              <a:t>Development of the agricultural sector in most developing countries extremely important</a:t>
            </a:r>
          </a:p>
          <a:p>
            <a:pPr marL="922338" indent="-230188">
              <a:buFont typeface="System Font Regular"/>
              <a:buChar char="–"/>
            </a:pPr>
            <a:r>
              <a:rPr lang="en-US" sz="1800" dirty="0"/>
              <a:t>Most of the world’s poor live in the rural sector – efforts to benefit this sector will most directly benefit the needy as well (poverty rates in the rural sector higher than in the urban sector)</a:t>
            </a:r>
          </a:p>
          <a:p>
            <a:pPr marL="922338" indent="-230188">
              <a:buFont typeface="System Font Regular"/>
              <a:buChar char="–"/>
            </a:pPr>
            <a:r>
              <a:rPr lang="en-US" sz="1800" dirty="0"/>
              <a:t>Agricultural sector offers the greatest potential for development</a:t>
            </a:r>
          </a:p>
          <a:p>
            <a:pPr marL="922338" indent="-230188">
              <a:buFont typeface="System Font Regular"/>
              <a:buChar char="–"/>
            </a:pPr>
            <a:r>
              <a:rPr lang="en-US" sz="1800" dirty="0"/>
              <a:t>Agricultural techniques more labor-intensive than those in modern industry – employment for larger numbers of people</a:t>
            </a:r>
          </a:p>
          <a:p>
            <a:pPr marL="922338" indent="-230188">
              <a:buFont typeface="System Font Regular"/>
              <a:buChar char="–"/>
            </a:pPr>
            <a:r>
              <a:rPr lang="en-US" sz="1800" dirty="0"/>
              <a:t>Most directly addresses the most vital need of all people – food security</a:t>
            </a:r>
          </a:p>
          <a:p>
            <a:pPr marL="922338" indent="-230188">
              <a:buFont typeface="System Font Regular"/>
              <a:buChar char="–"/>
            </a:pPr>
            <a:r>
              <a:rPr lang="en-US" sz="1800" dirty="0"/>
              <a:t>If policy makers assure rural sectors benefit from economic development, this will stem the tide of rural–urban migration</a:t>
            </a:r>
          </a:p>
        </p:txBody>
      </p:sp>
    </p:spTree>
    <p:extLst>
      <p:ext uri="{BB962C8B-B14F-4D97-AF65-F5344CB8AC3E}">
        <p14:creationId xmlns:p14="http://schemas.microsoft.com/office/powerpoint/2010/main" val="3433632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Rural Agricultural Development</a:t>
            </a:r>
          </a:p>
          <a:p>
            <a:pPr marL="9525" indent="0">
              <a:spcBef>
                <a:spcPts val="1200"/>
              </a:spcBef>
              <a:buNone/>
            </a:pPr>
            <a:r>
              <a:rPr lang="en-US" sz="2000" b="1" dirty="0"/>
              <a:t>Access to inputs, extension services, and markets</a:t>
            </a:r>
          </a:p>
          <a:p>
            <a:pPr marL="460375" indent="-239713"/>
            <a:r>
              <a:rPr lang="en-US" sz="2000" dirty="0"/>
              <a:t>Most important input is land</a:t>
            </a:r>
          </a:p>
          <a:p>
            <a:pPr marL="460375" indent="-239713"/>
            <a:r>
              <a:rPr lang="en-US" sz="2000" dirty="0"/>
              <a:t>Other important inputs include seeds, fertilizer, irrigation, animals, structures, vehicles</a:t>
            </a:r>
          </a:p>
          <a:p>
            <a:pPr marL="460375" indent="-239713"/>
            <a:r>
              <a:rPr lang="en-US" sz="2000" dirty="0"/>
              <a:t>Most significant input – agricultural credit</a:t>
            </a:r>
          </a:p>
          <a:p>
            <a:pPr marL="460375" indent="-239713"/>
            <a:r>
              <a:rPr lang="en-US" sz="2000" dirty="0"/>
              <a:t>Extension services necessary to use increasingly complex but more productive farming techniques and inputs</a:t>
            </a:r>
          </a:p>
          <a:p>
            <a:pPr marL="460375" indent="-239713"/>
            <a:r>
              <a:rPr lang="en-US" sz="2000" dirty="0"/>
              <a:t>Also require reliable transport, storage, marketing facilities</a:t>
            </a:r>
          </a:p>
          <a:p>
            <a:pPr marL="460375" indent="-239713"/>
            <a:r>
              <a:rPr lang="en-US" sz="2000" dirty="0"/>
              <a:t>Governments must take responsibility for providing adequate </a:t>
            </a:r>
            <a:r>
              <a:rPr lang="en-US" sz="2000" b="1" dirty="0"/>
              <a:t>infrastructure</a:t>
            </a:r>
            <a:r>
              <a:rPr lang="en-US" sz="2000" dirty="0"/>
              <a:t> – social overhead capital including facilities for transportation, communication, marketing, extension services</a:t>
            </a:r>
          </a:p>
        </p:txBody>
      </p:sp>
    </p:spTree>
    <p:extLst>
      <p:ext uri="{BB962C8B-B14F-4D97-AF65-F5344CB8AC3E}">
        <p14:creationId xmlns:p14="http://schemas.microsoft.com/office/powerpoint/2010/main" val="19131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Rural Agricultural Development</a:t>
            </a:r>
          </a:p>
          <a:p>
            <a:pPr marL="9525" indent="0">
              <a:spcBef>
                <a:spcPts val="1200"/>
              </a:spcBef>
              <a:buNone/>
            </a:pPr>
            <a:r>
              <a:rPr lang="en-US" sz="2000" b="1" dirty="0"/>
              <a:t>Agricultural prices</a:t>
            </a:r>
          </a:p>
          <a:p>
            <a:pPr marL="460375" indent="-230188"/>
            <a:r>
              <a:rPr lang="en-US" sz="2000" dirty="0"/>
              <a:t>Government policy must include appropriate agricultural prices</a:t>
            </a:r>
          </a:p>
          <a:p>
            <a:pPr marL="460375" indent="-230188"/>
            <a:r>
              <a:rPr lang="en-US" sz="2000" dirty="0"/>
              <a:t>Developing country governments has established </a:t>
            </a:r>
            <a:r>
              <a:rPr lang="en-US" sz="2000" b="1" dirty="0"/>
              <a:t>price ceilings </a:t>
            </a:r>
            <a:r>
              <a:rPr lang="en-US" sz="2000" dirty="0"/>
              <a:t>– legalized maximum prices for goods or services</a:t>
            </a:r>
          </a:p>
          <a:p>
            <a:pPr marL="460375" indent="-230188"/>
            <a:r>
              <a:rPr lang="en-US" sz="2000" dirty="0"/>
              <a:t>One goal of price ceilings is to keep prices of basic necessities low for poor consumers</a:t>
            </a:r>
          </a:p>
          <a:p>
            <a:pPr marL="460375" indent="-230188"/>
            <a:r>
              <a:rPr lang="en-US" sz="2000" dirty="0"/>
              <a:t>Price ceilings also keeps prices low for the products sold by farmers – results in two serious problems</a:t>
            </a:r>
          </a:p>
          <a:p>
            <a:pPr marL="971550" indent="-288925">
              <a:buFont typeface="+mj-lt"/>
              <a:buAutoNum type="arabicPeriod"/>
            </a:pPr>
            <a:r>
              <a:rPr lang="en-US" sz="1800" dirty="0"/>
              <a:t>Rural incomes fall and poor farmers become poorer</a:t>
            </a:r>
          </a:p>
          <a:p>
            <a:pPr marL="971550" indent="-288925">
              <a:buFont typeface="+mj-lt"/>
              <a:buAutoNum type="arabicPeriod"/>
            </a:pPr>
            <a:r>
              <a:rPr lang="en-US" sz="1800" dirty="0"/>
              <a:t>Incentives for agricultural production are reduced – those with other options will seek to produce in sectors where incentives are greater (may migrate to urban areas)</a:t>
            </a:r>
          </a:p>
        </p:txBody>
      </p:sp>
    </p:spTree>
    <p:extLst>
      <p:ext uri="{BB962C8B-B14F-4D97-AF65-F5344CB8AC3E}">
        <p14:creationId xmlns:p14="http://schemas.microsoft.com/office/powerpoint/2010/main" val="188245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World Poverty</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lstStyle/>
          <a:p>
            <a:pPr>
              <a:spcBef>
                <a:spcPts val="1800"/>
              </a:spcBef>
            </a:pPr>
            <a:r>
              <a:rPr lang="en-US" sz="2000" dirty="0"/>
              <a:t>The poor countries of the world go by a variety of terms including</a:t>
            </a:r>
          </a:p>
          <a:p>
            <a:pPr marL="692150" indent="-201613">
              <a:buFont typeface="System Font Regular"/>
              <a:buChar char="–"/>
            </a:pPr>
            <a:r>
              <a:rPr lang="en-US" sz="2000" dirty="0"/>
              <a:t>developing countries – refers to the poorer countries of the world</a:t>
            </a:r>
          </a:p>
          <a:p>
            <a:pPr marL="692150" indent="-201613">
              <a:buFont typeface="System Font Regular"/>
              <a:buChar char="–"/>
            </a:pPr>
            <a:r>
              <a:rPr lang="en-US" sz="2000" dirty="0"/>
              <a:t>less-developed countries (LDCs)</a:t>
            </a:r>
          </a:p>
          <a:p>
            <a:pPr marL="692150" indent="-201613">
              <a:buFont typeface="System Font Regular"/>
              <a:buChar char="–"/>
            </a:pPr>
            <a:r>
              <a:rPr lang="en-US" sz="2000" dirty="0"/>
              <a:t>low-income countries</a:t>
            </a:r>
          </a:p>
          <a:p>
            <a:pPr marL="692150" indent="-201613">
              <a:buFont typeface="System Font Regular"/>
              <a:buChar char="–"/>
            </a:pPr>
            <a:r>
              <a:rPr lang="en-US" sz="2000" dirty="0"/>
              <a:t>Third World countries</a:t>
            </a:r>
          </a:p>
          <a:p>
            <a:pPr marL="230188" indent="-220663">
              <a:spcBef>
                <a:spcPts val="1200"/>
              </a:spcBef>
            </a:pPr>
            <a:r>
              <a:rPr lang="en-US" sz="2000" dirty="0"/>
              <a:t>Most of the developing countries are in three geographic regions</a:t>
            </a:r>
          </a:p>
          <a:p>
            <a:pPr marL="692150" indent="-231775">
              <a:buFont typeface="System Font Regular"/>
              <a:buChar char="–"/>
            </a:pPr>
            <a:r>
              <a:rPr lang="en-US" sz="2000" dirty="0"/>
              <a:t>Latin America</a:t>
            </a:r>
          </a:p>
          <a:p>
            <a:pPr marL="692150" indent="-231775">
              <a:buFont typeface="System Font Regular"/>
              <a:buChar char="–"/>
            </a:pPr>
            <a:r>
              <a:rPr lang="en-US" sz="2000" dirty="0"/>
              <a:t>Africa</a:t>
            </a:r>
          </a:p>
          <a:p>
            <a:pPr marL="692150" indent="-231775">
              <a:buFont typeface="System Font Regular"/>
              <a:buChar char="–"/>
            </a:pPr>
            <a:r>
              <a:rPr lang="en-US" sz="2000" dirty="0"/>
              <a:t>Asia</a:t>
            </a:r>
          </a:p>
        </p:txBody>
      </p:sp>
    </p:spTree>
    <p:extLst>
      <p:ext uri="{BB962C8B-B14F-4D97-AF65-F5344CB8AC3E}">
        <p14:creationId xmlns:p14="http://schemas.microsoft.com/office/powerpoint/2010/main" val="17476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pic>
        <p:nvPicPr>
          <p:cNvPr id="6" name="Picture 5">
            <a:extLst>
              <a:ext uri="{FF2B5EF4-FFF2-40B4-BE49-F238E27FC236}">
                <a16:creationId xmlns:a16="http://schemas.microsoft.com/office/drawing/2014/main" id="{71AFAD1B-FDAC-6943-913A-CB00354A8898}"/>
              </a:ext>
            </a:extLst>
          </p:cNvPr>
          <p:cNvPicPr>
            <a:picLocks noChangeAspect="1"/>
          </p:cNvPicPr>
          <p:nvPr/>
        </p:nvPicPr>
        <p:blipFill>
          <a:blip r:embed="rId2"/>
          <a:stretch>
            <a:fillRect/>
          </a:stretch>
        </p:blipFill>
        <p:spPr>
          <a:xfrm>
            <a:off x="874077" y="1828800"/>
            <a:ext cx="7395845" cy="3896995"/>
          </a:xfrm>
          <a:prstGeom prst="rect">
            <a:avLst/>
          </a:prstGeom>
        </p:spPr>
      </p:pic>
    </p:spTree>
    <p:extLst>
      <p:ext uri="{BB962C8B-B14F-4D97-AF65-F5344CB8AC3E}">
        <p14:creationId xmlns:p14="http://schemas.microsoft.com/office/powerpoint/2010/main" val="406358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Rural Agricultural Development</a:t>
            </a:r>
          </a:p>
          <a:p>
            <a:pPr marL="9525" indent="0">
              <a:spcBef>
                <a:spcPts val="1200"/>
              </a:spcBef>
              <a:buNone/>
            </a:pPr>
            <a:r>
              <a:rPr lang="en-US" sz="2000" b="1" dirty="0"/>
              <a:t>Export cropping</a:t>
            </a:r>
          </a:p>
          <a:p>
            <a:pPr marL="460375" indent="-230188"/>
            <a:r>
              <a:rPr lang="en-US" sz="2000" dirty="0"/>
              <a:t>Agricultural production for export, rather than production of food for local consumption</a:t>
            </a:r>
          </a:p>
          <a:p>
            <a:pPr marL="922338" indent="-239713"/>
            <a:r>
              <a:rPr lang="en-US" sz="1800" dirty="0"/>
              <a:t>Coffee, tea, rubber, cocoa</a:t>
            </a:r>
          </a:p>
          <a:p>
            <a:pPr marL="460375" indent="-230188">
              <a:spcBef>
                <a:spcPts val="1200"/>
              </a:spcBef>
            </a:pPr>
            <a:r>
              <a:rPr lang="en-US" sz="1800" dirty="0"/>
              <a:t>Can trigger inequality and food insecurity in low-income countries</a:t>
            </a:r>
          </a:p>
          <a:p>
            <a:pPr marL="460375" indent="-230188">
              <a:spcBef>
                <a:spcPts val="1200"/>
              </a:spcBef>
            </a:pPr>
            <a:r>
              <a:rPr lang="en-US" sz="1800" dirty="0"/>
              <a:t>Contributes to environmental problems</a:t>
            </a:r>
          </a:p>
          <a:p>
            <a:pPr marL="922338" indent="-239713"/>
            <a:r>
              <a:rPr lang="en-US" sz="1600" dirty="0"/>
              <a:t>Coffee, tea, rubber, cocoa</a:t>
            </a:r>
            <a:endParaRPr lang="en-US" sz="1800" dirty="0"/>
          </a:p>
        </p:txBody>
      </p:sp>
    </p:spTree>
    <p:extLst>
      <p:ext uri="{BB962C8B-B14F-4D97-AF65-F5344CB8AC3E}">
        <p14:creationId xmlns:p14="http://schemas.microsoft.com/office/powerpoint/2010/main" val="525070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Human Resource Development</a:t>
            </a:r>
          </a:p>
          <a:p>
            <a:pPr marL="460375" indent="-230188">
              <a:spcBef>
                <a:spcPts val="1200"/>
              </a:spcBef>
            </a:pPr>
            <a:r>
              <a:rPr lang="en-US" sz="2000" b="1" dirty="0"/>
              <a:t>Investment in human capital </a:t>
            </a:r>
            <a:r>
              <a:rPr lang="en-US" sz="2000" dirty="0"/>
              <a:t>– spending that is designed to improve the productivity of people</a:t>
            </a:r>
          </a:p>
          <a:p>
            <a:pPr marL="460375" indent="-230188">
              <a:spcBef>
                <a:spcPts val="1200"/>
              </a:spcBef>
            </a:pPr>
            <a:r>
              <a:rPr lang="en-US" sz="2000" dirty="0"/>
              <a:t>Immediate benefit – improved standard of living</a:t>
            </a:r>
          </a:p>
          <a:p>
            <a:pPr marL="460375" indent="-230188">
              <a:spcBef>
                <a:spcPts val="1200"/>
              </a:spcBef>
            </a:pPr>
            <a:r>
              <a:rPr lang="en-US" sz="2000" dirty="0"/>
              <a:t>Long-term payoff – development of a more productive labor force and a better-educated citizenry</a:t>
            </a:r>
          </a:p>
          <a:p>
            <a:pPr marL="460375" indent="-230188">
              <a:spcBef>
                <a:spcPts val="1200"/>
              </a:spcBef>
            </a:pPr>
            <a:r>
              <a:rPr lang="en-US" sz="2000" dirty="0"/>
              <a:t>Human investment programs include those designed to improve health, sanitation, water supply, education, skills</a:t>
            </a:r>
          </a:p>
        </p:txBody>
      </p:sp>
    </p:spTree>
    <p:extLst>
      <p:ext uri="{BB962C8B-B14F-4D97-AF65-F5344CB8AC3E}">
        <p14:creationId xmlns:p14="http://schemas.microsoft.com/office/powerpoint/2010/main" val="466489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How to Achieve Economic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Human Resource Development</a:t>
            </a:r>
          </a:p>
          <a:p>
            <a:pPr marL="460375" indent="-230188">
              <a:spcBef>
                <a:spcPts val="1200"/>
              </a:spcBef>
            </a:pPr>
            <a:r>
              <a:rPr lang="en-US" sz="2000" dirty="0"/>
              <a:t>Education (especially of girls and women) holds great promise</a:t>
            </a:r>
          </a:p>
          <a:p>
            <a:pPr marL="922338" indent="-230188">
              <a:buFont typeface="System Font Regular"/>
              <a:buChar char="–"/>
            </a:pPr>
            <a:r>
              <a:rPr lang="en-US" sz="1800" dirty="0"/>
              <a:t>Widespread benefits – reduced infant mortality rates, improved child nutrition, later age of marriage, lower birthrates, greater likelihood their children will be educated</a:t>
            </a:r>
          </a:p>
          <a:p>
            <a:pPr marL="460375" indent="-230188">
              <a:spcBef>
                <a:spcPts val="1200"/>
              </a:spcBef>
            </a:pPr>
            <a:r>
              <a:rPr lang="en-US" sz="2000" dirty="0"/>
              <a:t>Need for a safe and convenient water supply – important in improving health</a:t>
            </a:r>
          </a:p>
          <a:p>
            <a:pPr marL="460375" indent="-230188">
              <a:spcBef>
                <a:spcPts val="1200"/>
              </a:spcBef>
            </a:pPr>
            <a:r>
              <a:rPr lang="en-US" sz="2000" dirty="0"/>
              <a:t>Natural resource development should improve well-being of people and preserve the environment</a:t>
            </a:r>
          </a:p>
          <a:p>
            <a:pPr marL="922338" indent="-230188">
              <a:buFont typeface="System Font Regular"/>
              <a:buChar char="–"/>
            </a:pPr>
            <a:r>
              <a:rPr lang="en-US" sz="1800" b="1" dirty="0"/>
              <a:t>Deforestation</a:t>
            </a:r>
            <a:r>
              <a:rPr lang="en-US" sz="1800" dirty="0"/>
              <a:t> (the clearing of forested areas in an unmanaged fashion) a serious problem</a:t>
            </a:r>
          </a:p>
          <a:p>
            <a:pPr marL="922338" indent="-230188">
              <a:buFont typeface="System Font Regular"/>
              <a:buChar char="–"/>
            </a:pPr>
            <a:r>
              <a:rPr lang="en-US" sz="1800" b="1" dirty="0"/>
              <a:t>Desertification</a:t>
            </a:r>
            <a:r>
              <a:rPr lang="en-US" sz="1800" dirty="0"/>
              <a:t> (the encroachment of desert on previously fertile land) may follow</a:t>
            </a:r>
          </a:p>
        </p:txBody>
      </p:sp>
    </p:spTree>
    <p:extLst>
      <p:ext uri="{BB962C8B-B14F-4D97-AF65-F5344CB8AC3E}">
        <p14:creationId xmlns:p14="http://schemas.microsoft.com/office/powerpoint/2010/main" val="1247798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Issues in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Improving Income Distribution</a:t>
            </a:r>
          </a:p>
          <a:p>
            <a:pPr marL="460375" indent="-220663">
              <a:spcBef>
                <a:spcPts val="1200"/>
              </a:spcBef>
            </a:pPr>
            <a:r>
              <a:rPr lang="en-US" sz="2000" dirty="0"/>
              <a:t>Unequal distribution of land or any form of wealth causes unequal distribution of income</a:t>
            </a:r>
          </a:p>
          <a:p>
            <a:pPr marL="460375" indent="-220663">
              <a:spcBef>
                <a:spcPts val="1200"/>
              </a:spcBef>
            </a:pPr>
            <a:r>
              <a:rPr lang="en-US" sz="2000" dirty="0"/>
              <a:t>One problem facing countries with an indigenous population is the loss of ownership of native-owned land</a:t>
            </a:r>
          </a:p>
          <a:p>
            <a:pPr marL="922338" indent="-230188">
              <a:spcBef>
                <a:spcPts val="1200"/>
              </a:spcBef>
              <a:buFont typeface="System Font Regular"/>
              <a:buChar char="–"/>
            </a:pPr>
            <a:r>
              <a:rPr lang="en-US" sz="2000" b="1" dirty="0"/>
              <a:t>Indigenous</a:t>
            </a:r>
            <a:r>
              <a:rPr lang="en-US" sz="2000" dirty="0"/>
              <a:t> – people of native-born ancestry</a:t>
            </a:r>
          </a:p>
        </p:txBody>
      </p:sp>
    </p:spTree>
    <p:extLst>
      <p:ext uri="{BB962C8B-B14F-4D97-AF65-F5344CB8AC3E}">
        <p14:creationId xmlns:p14="http://schemas.microsoft.com/office/powerpoint/2010/main" val="1115352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Issues in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Women in Development</a:t>
            </a:r>
          </a:p>
          <a:p>
            <a:pPr marL="460375" indent="-220663">
              <a:spcBef>
                <a:spcPts val="1200"/>
              </a:spcBef>
            </a:pPr>
            <a:r>
              <a:rPr lang="en-US" sz="2000" dirty="0"/>
              <a:t>For a long time, governments and international policies have neglected women in developing countries</a:t>
            </a:r>
          </a:p>
          <a:p>
            <a:pPr marL="922338" indent="-230188">
              <a:buFont typeface="System Font Regular"/>
              <a:buChar char="–"/>
            </a:pPr>
            <a:r>
              <a:rPr lang="en-US" sz="2000" dirty="0"/>
              <a:t>Lower standards of living</a:t>
            </a:r>
          </a:p>
          <a:p>
            <a:pPr marL="922338" indent="-230188">
              <a:buFont typeface="System Font Regular"/>
              <a:buChar char="–"/>
            </a:pPr>
            <a:r>
              <a:rPr lang="en-US" sz="2000" dirty="0"/>
              <a:t>Lower literacy rates – fewer girls go to school</a:t>
            </a:r>
          </a:p>
          <a:p>
            <a:pPr marL="922338" indent="-230188">
              <a:buFont typeface="System Font Regular"/>
              <a:buChar char="–"/>
            </a:pPr>
            <a:r>
              <a:rPr lang="en-US" sz="2000" dirty="0"/>
              <a:t>High </a:t>
            </a:r>
            <a:r>
              <a:rPr lang="en-US" sz="2000" b="1" dirty="0"/>
              <a:t>maternal mortality rates </a:t>
            </a:r>
            <a:r>
              <a:rPr lang="en-US" sz="2000" dirty="0"/>
              <a:t>– the number of deaths of women for pregnancy-related reasons per 100,000 live births</a:t>
            </a:r>
          </a:p>
        </p:txBody>
      </p:sp>
    </p:spTree>
    <p:extLst>
      <p:ext uri="{BB962C8B-B14F-4D97-AF65-F5344CB8AC3E}">
        <p14:creationId xmlns:p14="http://schemas.microsoft.com/office/powerpoint/2010/main" val="132963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Issues in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Women in Development</a:t>
            </a:r>
          </a:p>
          <a:p>
            <a:pPr marL="9525" indent="0">
              <a:spcBef>
                <a:spcPts val="1200"/>
              </a:spcBef>
              <a:buNone/>
            </a:pPr>
            <a:r>
              <a:rPr lang="en-US" sz="2000" b="1" dirty="0"/>
              <a:t>Women’s roles in development</a:t>
            </a:r>
          </a:p>
          <a:p>
            <a:pPr marL="460375" indent="-230188"/>
            <a:r>
              <a:rPr lang="en-US" sz="2000" dirty="0"/>
              <a:t>Responsible for producing </a:t>
            </a:r>
            <a:r>
              <a:rPr lang="en-US" sz="2000" b="1" dirty="0"/>
              <a:t>subsistence food crops </a:t>
            </a:r>
            <a:r>
              <a:rPr lang="en-US" sz="2000" dirty="0"/>
              <a:t>– grown primarily as food for the family – a small amount may be marketed</a:t>
            </a:r>
          </a:p>
          <a:p>
            <a:pPr marL="460375" indent="-230188"/>
            <a:r>
              <a:rPr lang="en-US" sz="2000" dirty="0"/>
              <a:t>Responsible for food preparation and homemaking, fuel and water acquisition</a:t>
            </a:r>
          </a:p>
          <a:p>
            <a:pPr marL="460375" indent="-230188"/>
            <a:r>
              <a:rPr lang="en-US" sz="2000" dirty="0"/>
              <a:t>Safeguarding the family’s nutrition, hygiene, healthcare</a:t>
            </a:r>
          </a:p>
          <a:p>
            <a:pPr marL="460375" indent="-230188"/>
            <a:r>
              <a:rPr lang="en-US" sz="2000" dirty="0"/>
              <a:t>Oversight of children’s education</a:t>
            </a:r>
          </a:p>
          <a:p>
            <a:pPr marL="230188" indent="-230188">
              <a:spcBef>
                <a:spcPts val="1200"/>
              </a:spcBef>
            </a:pPr>
            <a:r>
              <a:rPr lang="en-US" sz="2000" dirty="0"/>
              <a:t>Policy measures need to be targeted toward women – provide education, credit, agricultural extension, technology, agricultural inputs</a:t>
            </a:r>
          </a:p>
          <a:p>
            <a:pPr marL="922338" indent="-230188">
              <a:buFont typeface="System Font Regular"/>
              <a:buChar char="–"/>
            </a:pPr>
            <a:endParaRPr lang="en-US" sz="2000" dirty="0"/>
          </a:p>
        </p:txBody>
      </p:sp>
    </p:spTree>
    <p:extLst>
      <p:ext uri="{BB962C8B-B14F-4D97-AF65-F5344CB8AC3E}">
        <p14:creationId xmlns:p14="http://schemas.microsoft.com/office/powerpoint/2010/main" val="3895214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Issues in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Women in Development</a:t>
            </a:r>
          </a:p>
          <a:p>
            <a:pPr marL="9525" indent="0">
              <a:spcBef>
                <a:spcPts val="1200"/>
              </a:spcBef>
              <a:buNone/>
            </a:pPr>
            <a:r>
              <a:rPr lang="en-US" sz="2000" b="1" dirty="0"/>
              <a:t>Microenterprise credit for women</a:t>
            </a:r>
          </a:p>
          <a:p>
            <a:pPr marL="460375" indent="-220663"/>
            <a:r>
              <a:rPr lang="en-US" sz="2000" b="1" dirty="0"/>
              <a:t>Microenterprise credit </a:t>
            </a:r>
            <a:r>
              <a:rPr lang="en-US" sz="2000" dirty="0"/>
              <a:t>– small loans used for small entrepreneurial purposes</a:t>
            </a:r>
          </a:p>
          <a:p>
            <a:pPr marL="922338" indent="-230188">
              <a:buFont typeface="System Font Regular"/>
              <a:buChar char="–"/>
            </a:pPr>
            <a:r>
              <a:rPr lang="en-US" sz="2000" dirty="0"/>
              <a:t>Loans intended to assist people in starting up their small businesses</a:t>
            </a:r>
          </a:p>
          <a:p>
            <a:pPr marL="460375" indent="-220663"/>
            <a:r>
              <a:rPr lang="en-US" sz="2000" dirty="0"/>
              <a:t>Women least likely to have access to formal credit sources</a:t>
            </a:r>
          </a:p>
          <a:p>
            <a:pPr marL="922338" indent="-230188">
              <a:buFont typeface="System Font Regular"/>
              <a:buChar char="–"/>
            </a:pPr>
            <a:r>
              <a:rPr lang="en-US" sz="2000" dirty="0"/>
              <a:t>Do not own collateral – assets such as livestock or land</a:t>
            </a:r>
          </a:p>
          <a:p>
            <a:pPr marL="922338" indent="-230188">
              <a:buFont typeface="System Font Regular"/>
              <a:buChar char="–"/>
            </a:pPr>
            <a:r>
              <a:rPr lang="en-US" sz="2000" dirty="0"/>
              <a:t>Basic literacy requirements</a:t>
            </a:r>
          </a:p>
          <a:p>
            <a:pPr marL="922338" indent="-230188">
              <a:buFont typeface="System Font Regular"/>
              <a:buChar char="–"/>
            </a:pPr>
            <a:r>
              <a:rPr lang="en-US" sz="2000" dirty="0"/>
              <a:t>Head of household requirement – status normally given to men unless the woman is single</a:t>
            </a:r>
          </a:p>
          <a:p>
            <a:pPr marL="922338" indent="-230188">
              <a:buFont typeface="System Font Regular"/>
              <a:buChar char="–"/>
            </a:pPr>
            <a:r>
              <a:rPr lang="en-US" sz="2000" dirty="0"/>
              <a:t>Travel difficulties to cities from rural areas</a:t>
            </a:r>
          </a:p>
          <a:p>
            <a:pPr marL="922338" indent="-230188">
              <a:buFont typeface="System Font Regular"/>
              <a:buChar char="–"/>
            </a:pPr>
            <a:endParaRPr lang="en-US" sz="2000" dirty="0"/>
          </a:p>
        </p:txBody>
      </p:sp>
    </p:spTree>
    <p:extLst>
      <p:ext uri="{BB962C8B-B14F-4D97-AF65-F5344CB8AC3E}">
        <p14:creationId xmlns:p14="http://schemas.microsoft.com/office/powerpoint/2010/main" val="43657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Issues in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Women in Development</a:t>
            </a:r>
          </a:p>
          <a:p>
            <a:pPr marL="9525" indent="0">
              <a:spcBef>
                <a:spcPts val="1200"/>
              </a:spcBef>
              <a:buNone/>
            </a:pPr>
            <a:r>
              <a:rPr lang="en-US" sz="2000" b="1" dirty="0"/>
              <a:t>Population growth</a:t>
            </a:r>
          </a:p>
          <a:p>
            <a:pPr marL="460375" indent="-220663"/>
            <a:r>
              <a:rPr lang="en-US" sz="2000" dirty="0"/>
              <a:t>High population growth</a:t>
            </a:r>
          </a:p>
          <a:p>
            <a:pPr marL="922338" indent="-230188">
              <a:buFont typeface="System Font Regular"/>
              <a:buChar char="–"/>
            </a:pPr>
            <a:r>
              <a:rPr lang="en-US" sz="2000" dirty="0"/>
              <a:t>More sharing of already limited resources</a:t>
            </a:r>
          </a:p>
          <a:p>
            <a:pPr marL="460375" indent="-220663"/>
            <a:r>
              <a:rPr lang="en-US" sz="2000" dirty="0"/>
              <a:t>More economic development</a:t>
            </a:r>
          </a:p>
          <a:p>
            <a:pPr marL="922338" indent="-230188">
              <a:buFont typeface="System Font Regular"/>
              <a:buChar char="–"/>
            </a:pPr>
            <a:r>
              <a:rPr lang="en-US" sz="2000" dirty="0"/>
              <a:t>Lower population growth rate</a:t>
            </a:r>
          </a:p>
          <a:p>
            <a:pPr marL="922338" indent="-230188">
              <a:buFont typeface="System Font Regular"/>
              <a:buChar char="–"/>
            </a:pPr>
            <a:r>
              <a:rPr lang="en-US" sz="2000" dirty="0"/>
              <a:t>Higher </a:t>
            </a:r>
            <a:r>
              <a:rPr lang="en-US" sz="2000" b="1" dirty="0"/>
              <a:t>opportunity cost </a:t>
            </a:r>
            <a:r>
              <a:rPr lang="en-US" sz="2000" dirty="0"/>
              <a:t>of bearing children</a:t>
            </a:r>
          </a:p>
          <a:p>
            <a:pPr marL="1374775" indent="-230188">
              <a:buFont typeface="Wingdings" pitchFamily="2" charset="2"/>
              <a:buChar char="§"/>
            </a:pPr>
            <a:r>
              <a:rPr lang="en-US" sz="2000" dirty="0"/>
              <a:t>The best alternative forgone in order to produce or consume something else – what you give up to get something else</a:t>
            </a:r>
          </a:p>
          <a:p>
            <a:pPr marL="922338" indent="-230188">
              <a:buFont typeface="System Font Regular"/>
              <a:buChar char="–"/>
            </a:pPr>
            <a:endParaRPr lang="en-US" sz="2000" dirty="0"/>
          </a:p>
        </p:txBody>
      </p:sp>
    </p:spTree>
    <p:extLst>
      <p:ext uri="{BB962C8B-B14F-4D97-AF65-F5344CB8AC3E}">
        <p14:creationId xmlns:p14="http://schemas.microsoft.com/office/powerpoint/2010/main" val="1638097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Issues in Development</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Women in Development</a:t>
            </a:r>
          </a:p>
          <a:p>
            <a:pPr marL="9525" indent="0">
              <a:spcBef>
                <a:spcPts val="1200"/>
              </a:spcBef>
              <a:buNone/>
            </a:pPr>
            <a:r>
              <a:rPr lang="en-US" sz="2000" b="1" dirty="0"/>
              <a:t>AIDS</a:t>
            </a:r>
          </a:p>
          <a:p>
            <a:pPr marL="460375" indent="-220663"/>
            <a:r>
              <a:rPr lang="en-US" sz="2000" dirty="0"/>
              <a:t>In Africa, HIV more prevalent for women than for men</a:t>
            </a:r>
          </a:p>
          <a:p>
            <a:pPr marL="922338" indent="-230188">
              <a:buFont typeface="System Font Regular"/>
              <a:buChar char="–"/>
            </a:pPr>
            <a:r>
              <a:rPr lang="en-US" sz="2000" dirty="0"/>
              <a:t>In most African nations, HIV virus spread through heterosexual means</a:t>
            </a:r>
          </a:p>
          <a:p>
            <a:pPr marL="922338" indent="-230188">
              <a:buFont typeface="System Font Regular"/>
              <a:buChar char="–"/>
            </a:pPr>
            <a:r>
              <a:rPr lang="en-US" sz="2000" dirty="0"/>
              <a:t>Many African countries have high rates of HIV transmission, greater likelihood that girls and women will be infected than will men</a:t>
            </a:r>
          </a:p>
          <a:p>
            <a:pPr marL="1374775" indent="-230188">
              <a:buFont typeface="Wingdings" pitchFamily="2" charset="2"/>
              <a:buChar char="§"/>
            </a:pPr>
            <a:r>
              <a:rPr lang="en-US" sz="2000" dirty="0"/>
              <a:t>South Africa – 61%</a:t>
            </a:r>
          </a:p>
          <a:p>
            <a:pPr marL="1374775" indent="-230188">
              <a:buFont typeface="Wingdings" pitchFamily="2" charset="2"/>
              <a:buChar char="§"/>
            </a:pPr>
            <a:r>
              <a:rPr lang="en-US" sz="2000" dirty="0"/>
              <a:t>Swaziland – 62%</a:t>
            </a:r>
          </a:p>
          <a:p>
            <a:pPr marL="1374775" indent="-230188">
              <a:buFont typeface="Wingdings" pitchFamily="2" charset="2"/>
              <a:buChar char="§"/>
            </a:pPr>
            <a:r>
              <a:rPr lang="en-US" sz="2000" dirty="0"/>
              <a:t>Cameroon and Democratic Republic of Congo – 65%</a:t>
            </a:r>
          </a:p>
          <a:p>
            <a:pPr marL="1374775" indent="-230188">
              <a:buFont typeface="Wingdings" pitchFamily="2" charset="2"/>
              <a:buChar char="§"/>
            </a:pPr>
            <a:r>
              <a:rPr lang="en-US" sz="2000" dirty="0"/>
              <a:t>Gabon – 67%</a:t>
            </a:r>
          </a:p>
        </p:txBody>
      </p:sp>
    </p:spTree>
    <p:extLst>
      <p:ext uri="{BB962C8B-B14F-4D97-AF65-F5344CB8AC3E}">
        <p14:creationId xmlns:p14="http://schemas.microsoft.com/office/powerpoint/2010/main" val="27982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World Poverty</a:t>
            </a:r>
          </a:p>
        </p:txBody>
      </p:sp>
      <p:pic>
        <p:nvPicPr>
          <p:cNvPr id="6" name="Picture 5">
            <a:extLst>
              <a:ext uri="{FF2B5EF4-FFF2-40B4-BE49-F238E27FC236}">
                <a16:creationId xmlns:a16="http://schemas.microsoft.com/office/drawing/2014/main" id="{83D209E7-31D4-0A41-A28A-708EE98E7D29}"/>
              </a:ext>
            </a:extLst>
          </p:cNvPr>
          <p:cNvPicPr>
            <a:picLocks noChangeAspect="1"/>
          </p:cNvPicPr>
          <p:nvPr/>
        </p:nvPicPr>
        <p:blipFill rotWithShape="1">
          <a:blip r:embed="rId2"/>
          <a:srcRect l="417" t="-1" r="1032" b="94656"/>
          <a:stretch/>
        </p:blipFill>
        <p:spPr>
          <a:xfrm>
            <a:off x="693019" y="1318661"/>
            <a:ext cx="7709836" cy="481263"/>
          </a:xfrm>
          <a:prstGeom prst="rect">
            <a:avLst/>
          </a:prstGeom>
        </p:spPr>
      </p:pic>
      <p:graphicFrame>
        <p:nvGraphicFramePr>
          <p:cNvPr id="7" name="Table 6">
            <a:extLst>
              <a:ext uri="{FF2B5EF4-FFF2-40B4-BE49-F238E27FC236}">
                <a16:creationId xmlns:a16="http://schemas.microsoft.com/office/drawing/2014/main" id="{CCDC3ECB-0F2F-0847-A247-14E13D9E4753}"/>
              </a:ext>
            </a:extLst>
          </p:cNvPr>
          <p:cNvGraphicFramePr>
            <a:graphicFrameLocks noGrp="1"/>
          </p:cNvGraphicFramePr>
          <p:nvPr>
            <p:extLst>
              <p:ext uri="{D42A27DB-BD31-4B8C-83A1-F6EECF244321}">
                <p14:modId xmlns:p14="http://schemas.microsoft.com/office/powerpoint/2010/main" val="3121925119"/>
              </p:ext>
            </p:extLst>
          </p:nvPr>
        </p:nvGraphicFramePr>
        <p:xfrm>
          <a:off x="693018" y="1920240"/>
          <a:ext cx="7709841" cy="3017520"/>
        </p:xfrm>
        <a:graphic>
          <a:graphicData uri="http://schemas.openxmlformats.org/drawingml/2006/table">
            <a:tbl>
              <a:tblPr firstRow="1" bandRow="1">
                <a:tableStyleId>{5C22544A-7EE6-4342-B048-85BDC9FD1C3A}</a:tableStyleId>
              </a:tblPr>
              <a:tblGrid>
                <a:gridCol w="2569947">
                  <a:extLst>
                    <a:ext uri="{9D8B030D-6E8A-4147-A177-3AD203B41FA5}">
                      <a16:colId xmlns:a16="http://schemas.microsoft.com/office/drawing/2014/main" val="2530757141"/>
                    </a:ext>
                  </a:extLst>
                </a:gridCol>
                <a:gridCol w="2569947">
                  <a:extLst>
                    <a:ext uri="{9D8B030D-6E8A-4147-A177-3AD203B41FA5}">
                      <a16:colId xmlns:a16="http://schemas.microsoft.com/office/drawing/2014/main" val="3909591068"/>
                    </a:ext>
                  </a:extLst>
                </a:gridCol>
                <a:gridCol w="2569947">
                  <a:extLst>
                    <a:ext uri="{9D8B030D-6E8A-4147-A177-3AD203B41FA5}">
                      <a16:colId xmlns:a16="http://schemas.microsoft.com/office/drawing/2014/main" val="944624279"/>
                    </a:ext>
                  </a:extLst>
                </a:gridCol>
              </a:tblGrid>
              <a:tr h="274320">
                <a:tc gridSpan="3">
                  <a:txBody>
                    <a:bodyPr/>
                    <a:lstStyle/>
                    <a:p>
                      <a:r>
                        <a:rPr lang="en-US" sz="1400" dirty="0">
                          <a:solidFill>
                            <a:schemeClr val="tx1"/>
                          </a:solidFill>
                          <a:latin typeface="Arial" panose="020B0604020202020204" pitchFamily="34" charset="0"/>
                          <a:cs typeface="Arial" panose="020B0604020202020204" pitchFamily="34" charset="0"/>
                        </a:rPr>
                        <a:t>Latin America and the Caribbean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2662535"/>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Argentina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Dominican Republic</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Jamaica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895220"/>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Barbados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Ecuador</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Mexico</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5116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Belize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El Salvador</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Nicaragua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895556"/>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Bolivia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Grenada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Panama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81270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Brazil</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Guadeloupe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Paraguay</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69776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Chile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Guatemala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Peru</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444370"/>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Colombia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Guyana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Suriname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553904"/>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Costa Rica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Haiti</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Uruguay</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445672"/>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Cuba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Honduras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Venezuela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7546012"/>
                  </a:ext>
                </a:extLst>
              </a:tr>
            </a:tbl>
          </a:graphicData>
        </a:graphic>
      </p:graphicFrame>
    </p:spTree>
    <p:extLst>
      <p:ext uri="{BB962C8B-B14F-4D97-AF65-F5344CB8AC3E}">
        <p14:creationId xmlns:p14="http://schemas.microsoft.com/office/powerpoint/2010/main" val="2998391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Violence and Development</a:t>
            </a:r>
          </a:p>
        </p:txBody>
      </p:sp>
      <p:sp>
        <p:nvSpPr>
          <p:cNvPr id="5" name="Content Placeholder 4">
            <a:extLst>
              <a:ext uri="{FF2B5EF4-FFF2-40B4-BE49-F238E27FC236}">
                <a16:creationId xmlns:a16="http://schemas.microsoft.com/office/drawing/2014/main" id="{07AFF338-0540-FA43-8F1D-39779493F932}"/>
              </a:ext>
            </a:extLst>
          </p:cNvPr>
          <p:cNvSpPr>
            <a:spLocks noGrp="1"/>
          </p:cNvSpPr>
          <p:nvPr>
            <p:ph idx="1"/>
          </p:nvPr>
        </p:nvSpPr>
        <p:spPr/>
        <p:txBody>
          <a:bodyPr>
            <a:normAutofit/>
          </a:bodyPr>
          <a:lstStyle/>
          <a:p>
            <a:r>
              <a:rPr lang="en-US" sz="2000" dirty="0"/>
              <a:t>Homelessness of refugees and asylum seekers driven from violence and warfare</a:t>
            </a:r>
          </a:p>
          <a:p>
            <a:r>
              <a:rPr lang="en-US" sz="2000" dirty="0"/>
              <a:t>Multitude of these crises in the current time especially severe</a:t>
            </a:r>
          </a:p>
          <a:p>
            <a:pPr marL="692150" indent="-231775">
              <a:buFont typeface="System Font Regular"/>
              <a:buChar char="–"/>
            </a:pPr>
            <a:r>
              <a:rPr lang="en-US" sz="2000" dirty="0"/>
              <a:t>U.S. invasion of Iraq</a:t>
            </a:r>
          </a:p>
          <a:p>
            <a:pPr marL="692150" indent="-231775">
              <a:buFont typeface="System Font Regular"/>
              <a:buChar char="–"/>
            </a:pPr>
            <a:r>
              <a:rPr lang="en-US" sz="2000" dirty="0"/>
              <a:t>Role of global terrorism</a:t>
            </a:r>
          </a:p>
          <a:p>
            <a:pPr marL="692150" indent="-231775">
              <a:buFont typeface="System Font Regular"/>
              <a:buChar char="–"/>
            </a:pPr>
            <a:r>
              <a:rPr lang="en-US" sz="2000" dirty="0"/>
              <a:t>Proxy wars taking place in Afghanistan, Syria, Yemen, others</a:t>
            </a:r>
          </a:p>
          <a:p>
            <a:pPr marL="692150" indent="-231775">
              <a:buFont typeface="System Font Regular"/>
              <a:buChar char="–"/>
            </a:pPr>
            <a:r>
              <a:rPr lang="en-US" sz="2000" dirty="0"/>
              <a:t>Civil wars in Africa and Asia</a:t>
            </a:r>
          </a:p>
          <a:p>
            <a:pPr marL="692150" indent="-231775">
              <a:buFont typeface="System Font Regular"/>
              <a:buChar char="–"/>
            </a:pPr>
            <a:r>
              <a:rPr lang="en-US" sz="2000" dirty="0"/>
              <a:t>Drug violence in Latin America</a:t>
            </a:r>
          </a:p>
        </p:txBody>
      </p:sp>
    </p:spTree>
    <p:extLst>
      <p:ext uri="{BB962C8B-B14F-4D97-AF65-F5344CB8AC3E}">
        <p14:creationId xmlns:p14="http://schemas.microsoft.com/office/powerpoint/2010/main" val="2539441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Global Role in Development</a:t>
            </a:r>
          </a:p>
        </p:txBody>
      </p:sp>
      <p:sp>
        <p:nvSpPr>
          <p:cNvPr id="5" name="Content Placeholder 4">
            <a:extLst>
              <a:ext uri="{FF2B5EF4-FFF2-40B4-BE49-F238E27FC236}">
                <a16:creationId xmlns:a16="http://schemas.microsoft.com/office/drawing/2014/main" id="{37AC73A2-B3E2-484F-B897-C12EFEB32D31}"/>
              </a:ext>
            </a:extLst>
          </p:cNvPr>
          <p:cNvSpPr>
            <a:spLocks noGrp="1"/>
          </p:cNvSpPr>
          <p:nvPr>
            <p:ph idx="1"/>
          </p:nvPr>
        </p:nvSpPr>
        <p:spPr/>
        <p:txBody>
          <a:bodyPr>
            <a:normAutofit/>
          </a:bodyPr>
          <a:lstStyle/>
          <a:p>
            <a:r>
              <a:rPr lang="en-US" sz="2000" dirty="0"/>
              <a:t>International community needs to assist low-income countries to meet their agricultural development and food security needs</a:t>
            </a:r>
          </a:p>
          <a:p>
            <a:pPr>
              <a:spcBef>
                <a:spcPts val="1200"/>
              </a:spcBef>
            </a:pPr>
            <a:r>
              <a:rPr lang="en-US" sz="2000" dirty="0"/>
              <a:t>Greater stability of world food prices – one suggested measure the establishment of an international </a:t>
            </a:r>
            <a:r>
              <a:rPr lang="en-US" sz="2000" b="1" dirty="0"/>
              <a:t>buffer stock </a:t>
            </a:r>
            <a:r>
              <a:rPr lang="en-US" sz="2000" dirty="0"/>
              <a:t>of cereal grains</a:t>
            </a:r>
          </a:p>
          <a:p>
            <a:pPr marL="692150" indent="-231775">
              <a:buFont typeface="System Font Regular"/>
              <a:buChar char="–"/>
            </a:pPr>
            <a:r>
              <a:rPr lang="en-US" sz="1800" b="1" dirty="0"/>
              <a:t>Buffer stock </a:t>
            </a:r>
            <a:r>
              <a:rPr lang="en-US" sz="1800" dirty="0"/>
              <a:t>– a mechanism for stabilizing agricultural prices whereby an agricultural product is purchased and placed in storage during years of high production and released from storage and sold during years of low production</a:t>
            </a:r>
          </a:p>
          <a:p>
            <a:pPr>
              <a:spcBef>
                <a:spcPts val="1200"/>
              </a:spcBef>
            </a:pPr>
            <a:r>
              <a:rPr lang="en-US" sz="2000" dirty="0"/>
              <a:t>Ensure bottlenecks of inadequate transport, shipping, ports, storage facilities resolved</a:t>
            </a:r>
          </a:p>
          <a:p>
            <a:pPr>
              <a:spcBef>
                <a:spcPts val="1200"/>
              </a:spcBef>
            </a:pPr>
            <a:r>
              <a:rPr lang="en-US" sz="2000" dirty="0"/>
              <a:t>All developed countries have a responsibility to take in refugees who flee from violence and warfare</a:t>
            </a:r>
          </a:p>
        </p:txBody>
      </p:sp>
    </p:spTree>
    <p:extLst>
      <p:ext uri="{BB962C8B-B14F-4D97-AF65-F5344CB8AC3E}">
        <p14:creationId xmlns:p14="http://schemas.microsoft.com/office/powerpoint/2010/main" val="6333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A People-Oriented Strategy</a:t>
            </a:r>
          </a:p>
        </p:txBody>
      </p:sp>
      <p:sp>
        <p:nvSpPr>
          <p:cNvPr id="5" name="Content Placeholder 4">
            <a:extLst>
              <a:ext uri="{FF2B5EF4-FFF2-40B4-BE49-F238E27FC236}">
                <a16:creationId xmlns:a16="http://schemas.microsoft.com/office/drawing/2014/main" id="{334BA72A-D4E2-084C-92B2-7974B37AC2D4}"/>
              </a:ext>
            </a:extLst>
          </p:cNvPr>
          <p:cNvSpPr>
            <a:spLocks noGrp="1"/>
          </p:cNvSpPr>
          <p:nvPr>
            <p:ph idx="1"/>
          </p:nvPr>
        </p:nvSpPr>
        <p:spPr/>
        <p:txBody>
          <a:bodyPr>
            <a:normAutofit/>
          </a:bodyPr>
          <a:lstStyle/>
          <a:p>
            <a:pPr>
              <a:spcBef>
                <a:spcPts val="1800"/>
              </a:spcBef>
            </a:pPr>
            <a:r>
              <a:rPr lang="en-US" sz="2000" dirty="0"/>
              <a:t>Empowerment of all residents of low-income countries important – including women, indigenous ethnic minorities</a:t>
            </a:r>
          </a:p>
          <a:p>
            <a:pPr>
              <a:spcBef>
                <a:spcPts val="1800"/>
              </a:spcBef>
            </a:pPr>
            <a:r>
              <a:rPr lang="en-US" sz="2000" dirty="0"/>
              <a:t>Poverty and lack of opportunity undermine empowerment – preventing people from improving their lives</a:t>
            </a:r>
          </a:p>
          <a:p>
            <a:pPr>
              <a:spcBef>
                <a:spcPts val="1800"/>
              </a:spcBef>
            </a:pPr>
            <a:r>
              <a:rPr lang="en-US" sz="2000" dirty="0"/>
              <a:t>Development strategists must listen to and ultimately meet the needs of the people themselves if they are to be successful</a:t>
            </a:r>
          </a:p>
        </p:txBody>
      </p:sp>
    </p:spTree>
    <p:extLst>
      <p:ext uri="{BB962C8B-B14F-4D97-AF65-F5344CB8AC3E}">
        <p14:creationId xmlns:p14="http://schemas.microsoft.com/office/powerpoint/2010/main" val="354230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Autofit/>
          </a:bodyPr>
          <a:lstStyle/>
          <a:p>
            <a:pPr marL="0" indent="0">
              <a:buNone/>
            </a:pPr>
            <a:r>
              <a:rPr lang="en-US" sz="2000" b="1" dirty="0">
                <a:solidFill>
                  <a:srgbClr val="73253E"/>
                </a:solidFill>
              </a:rPr>
              <a:t>Conservatives</a:t>
            </a:r>
            <a:endParaRPr lang="en-US" sz="2000" dirty="0"/>
          </a:p>
          <a:p>
            <a:pPr marL="287338" indent="-163513"/>
            <a:r>
              <a:rPr lang="en-US" sz="1800" dirty="0"/>
              <a:t>Prefer a growth-oriented strategy that focuses on increasing GDP or GNI per capita – all people will eventually benefit</a:t>
            </a:r>
          </a:p>
          <a:p>
            <a:pPr marL="287338" indent="-163513"/>
            <a:r>
              <a:rPr lang="en-US" sz="1800" dirty="0"/>
              <a:t>Income distribution and poverty do not receive primary attention – assumed that incomes of all people will rise as economic growth proceeds</a:t>
            </a:r>
          </a:p>
          <a:p>
            <a:pPr marL="287338" indent="-163513"/>
            <a:r>
              <a:rPr lang="en-US" sz="1800" dirty="0"/>
              <a:t>Believe that by placing more income in the hands of the rich, savings will increase – enabling greater investment and increased national productivity and growth</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09"/>
            <a:ext cx="3786541" cy="4583553"/>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Liberals</a:t>
            </a:r>
            <a:endParaRPr lang="en-US" sz="2000" dirty="0"/>
          </a:p>
          <a:p>
            <a:pPr marL="287338" indent="-163513"/>
            <a:r>
              <a:rPr lang="en-US" sz="1800" dirty="0"/>
              <a:t>Economic growth not the panacea for underdevelopment – some people benefit from economic growth, many do not</a:t>
            </a:r>
          </a:p>
          <a:p>
            <a:pPr marL="576263" indent="-230188">
              <a:spcBef>
                <a:spcPts val="300"/>
              </a:spcBef>
              <a:buFont typeface="System Font Regular"/>
              <a:buChar char="–"/>
            </a:pPr>
            <a:r>
              <a:rPr lang="en-US" sz="1600" dirty="0"/>
              <a:t>Owners of large landholdings and businesses will benefit</a:t>
            </a:r>
          </a:p>
          <a:p>
            <a:pPr marL="576263" indent="-230188">
              <a:spcBef>
                <a:spcPts val="300"/>
              </a:spcBef>
              <a:buFont typeface="System Font Regular"/>
              <a:buChar char="–"/>
            </a:pPr>
            <a:r>
              <a:rPr lang="en-US" sz="1600" dirty="0"/>
              <a:t>Those able-bodied and fortunate enough to take newly-created jobs will benefit</a:t>
            </a:r>
          </a:p>
          <a:p>
            <a:pPr marL="576263" indent="-230188">
              <a:spcBef>
                <a:spcPts val="300"/>
              </a:spcBef>
              <a:buFont typeface="System Font Regular"/>
              <a:buChar char="–"/>
            </a:pPr>
            <a:r>
              <a:rPr lang="en-US" sz="1600" dirty="0"/>
              <a:t>Workers with few skills and little education, physically disabled, very young, very old, single mothers, farmers – will not benefit</a:t>
            </a:r>
          </a:p>
          <a:p>
            <a:pPr marL="327025" indent="-212725">
              <a:spcBef>
                <a:spcPts val="300"/>
              </a:spcBef>
            </a:pPr>
            <a:r>
              <a:rPr lang="en-US" sz="1800" dirty="0"/>
              <a:t>Strategies to focus on poverty and income distribution must be designed</a:t>
            </a:r>
          </a:p>
        </p:txBody>
      </p:sp>
    </p:spTree>
    <p:extLst>
      <p:ext uri="{BB962C8B-B14F-4D97-AF65-F5344CB8AC3E}">
        <p14:creationId xmlns:p14="http://schemas.microsoft.com/office/powerpoint/2010/main" val="355538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World Poverty</a:t>
            </a:r>
          </a:p>
        </p:txBody>
      </p:sp>
      <p:pic>
        <p:nvPicPr>
          <p:cNvPr id="6" name="Picture 5">
            <a:extLst>
              <a:ext uri="{FF2B5EF4-FFF2-40B4-BE49-F238E27FC236}">
                <a16:creationId xmlns:a16="http://schemas.microsoft.com/office/drawing/2014/main" id="{83D209E7-31D4-0A41-A28A-708EE98E7D29}"/>
              </a:ext>
            </a:extLst>
          </p:cNvPr>
          <p:cNvPicPr>
            <a:picLocks noChangeAspect="1"/>
          </p:cNvPicPr>
          <p:nvPr/>
        </p:nvPicPr>
        <p:blipFill rotWithShape="1">
          <a:blip r:embed="rId2"/>
          <a:srcRect l="417" t="-1" r="1032" b="94656"/>
          <a:stretch/>
        </p:blipFill>
        <p:spPr>
          <a:xfrm>
            <a:off x="693019" y="1318661"/>
            <a:ext cx="7709836" cy="481263"/>
          </a:xfrm>
          <a:prstGeom prst="rect">
            <a:avLst/>
          </a:prstGeom>
        </p:spPr>
      </p:pic>
      <p:graphicFrame>
        <p:nvGraphicFramePr>
          <p:cNvPr id="7" name="Table 6">
            <a:extLst>
              <a:ext uri="{FF2B5EF4-FFF2-40B4-BE49-F238E27FC236}">
                <a16:creationId xmlns:a16="http://schemas.microsoft.com/office/drawing/2014/main" id="{CCDC3ECB-0F2F-0847-A247-14E13D9E4753}"/>
              </a:ext>
            </a:extLst>
          </p:cNvPr>
          <p:cNvGraphicFramePr>
            <a:graphicFrameLocks noGrp="1"/>
          </p:cNvGraphicFramePr>
          <p:nvPr>
            <p:extLst>
              <p:ext uri="{D42A27DB-BD31-4B8C-83A1-F6EECF244321}">
                <p14:modId xmlns:p14="http://schemas.microsoft.com/office/powerpoint/2010/main" val="2853019336"/>
              </p:ext>
            </p:extLst>
          </p:nvPr>
        </p:nvGraphicFramePr>
        <p:xfrm>
          <a:off x="693018" y="1920240"/>
          <a:ext cx="7709844" cy="4572000"/>
        </p:xfrm>
        <a:graphic>
          <a:graphicData uri="http://schemas.openxmlformats.org/drawingml/2006/table">
            <a:tbl>
              <a:tblPr firstRow="1" bandRow="1">
                <a:tableStyleId>{5C22544A-7EE6-4342-B048-85BDC9FD1C3A}</a:tableStyleId>
              </a:tblPr>
              <a:tblGrid>
                <a:gridCol w="1927461">
                  <a:extLst>
                    <a:ext uri="{9D8B030D-6E8A-4147-A177-3AD203B41FA5}">
                      <a16:colId xmlns:a16="http://schemas.microsoft.com/office/drawing/2014/main" val="2530757141"/>
                    </a:ext>
                  </a:extLst>
                </a:gridCol>
                <a:gridCol w="1927461">
                  <a:extLst>
                    <a:ext uri="{9D8B030D-6E8A-4147-A177-3AD203B41FA5}">
                      <a16:colId xmlns:a16="http://schemas.microsoft.com/office/drawing/2014/main" val="3909591068"/>
                    </a:ext>
                  </a:extLst>
                </a:gridCol>
                <a:gridCol w="1927461">
                  <a:extLst>
                    <a:ext uri="{9D8B030D-6E8A-4147-A177-3AD203B41FA5}">
                      <a16:colId xmlns:a16="http://schemas.microsoft.com/office/drawing/2014/main" val="944624279"/>
                    </a:ext>
                  </a:extLst>
                </a:gridCol>
                <a:gridCol w="1927461">
                  <a:extLst>
                    <a:ext uri="{9D8B030D-6E8A-4147-A177-3AD203B41FA5}">
                      <a16:colId xmlns:a16="http://schemas.microsoft.com/office/drawing/2014/main" val="2217804242"/>
                    </a:ext>
                  </a:extLst>
                </a:gridCol>
              </a:tblGrid>
              <a:tr h="274320">
                <a:tc gridSpan="3">
                  <a:txBody>
                    <a:bodyPr/>
                    <a:lstStyle/>
                    <a:p>
                      <a:r>
                        <a:rPr lang="en-US" sz="1400" dirty="0">
                          <a:solidFill>
                            <a:schemeClr val="tx1"/>
                          </a:solidFill>
                          <a:latin typeface="Arial" panose="020B0604020202020204" pitchFamily="34" charset="0"/>
                          <a:cs typeface="Arial" panose="020B0604020202020204" pitchFamily="34" charset="0"/>
                        </a:rPr>
                        <a:t>Africa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662535"/>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Algeria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Côte d’Ivoire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Lesotho</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Rwanda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895220"/>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Angola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Djibouti</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Liberia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Senegal</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5116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Benin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Egypt</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Libya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Sierra Leone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895556"/>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Botswana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Equatorial Guinea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Madagascar</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Somalia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81270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Burkina Faso</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Eritrea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Malawi</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South Africa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69776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Burundi</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err="1">
                          <a:solidFill>
                            <a:schemeClr val="tx1"/>
                          </a:solidFill>
                          <a:latin typeface="Arial" panose="020B0604020202020204" pitchFamily="34" charset="0"/>
                          <a:cs typeface="Arial" panose="020B0604020202020204" pitchFamily="34" charset="0"/>
                        </a:rPr>
                        <a:t>eSwatini</a:t>
                      </a:r>
                      <a:r>
                        <a:rPr lang="en-US" sz="1400" b="0" dirty="0">
                          <a:solidFill>
                            <a:schemeClr val="tx1"/>
                          </a:solidFill>
                          <a:latin typeface="Arial" panose="020B0604020202020204" pitchFamily="34" charset="0"/>
                          <a:cs typeface="Arial" panose="020B0604020202020204" pitchFamily="34" charset="0"/>
                        </a:rPr>
                        <a:t>, Kingdom of</a:t>
                      </a:r>
                      <a:r>
                        <a:rPr lang="en-US" sz="1400" b="0" baseline="30000" dirty="0">
                          <a:solidFill>
                            <a:schemeClr val="tx1"/>
                          </a:solidFill>
                          <a:latin typeface="Arial" panose="020B0604020202020204" pitchFamily="34" charset="0"/>
                          <a:cs typeface="Arial" panose="020B0604020202020204" pitchFamily="34" charset="0"/>
                        </a:rPr>
                        <a:t>1</a:t>
                      </a:r>
                      <a:endParaRPr lang="en-US" sz="1400" b="0" dirty="0">
                        <a:solidFill>
                          <a:schemeClr val="tx1"/>
                        </a:solidFill>
                        <a:latin typeface="Arial" panose="020B0604020202020204" pitchFamily="34" charset="0"/>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Mali</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South Sudan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444370"/>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Cameroon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Ethiopia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Mauritania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Sudan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553904"/>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Central African Rep.</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Gabon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Mauritius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Tanzania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445672"/>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Cape Verde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Gambia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Morocco</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Togo</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7546012"/>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Chad</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Ghana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Mozambique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Tunisia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318188"/>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Comoros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Guinea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Namibia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Uganda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5750662"/>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Congo, Dem. Rep.</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Guinea-Bissau</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Niger</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Zambia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92741"/>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Congo, Rep. of</a:t>
                      </a:r>
                    </a:p>
                  </a:txBody>
                  <a:tcPr marL="0" marR="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Kenya</a:t>
                      </a:r>
                    </a:p>
                  </a:txBody>
                  <a:tcPr marL="0" marR="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Nigeria</a:t>
                      </a:r>
                    </a:p>
                  </a:txBody>
                  <a:tcPr marL="0" marR="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Zimbabwe</a:t>
                      </a:r>
                    </a:p>
                  </a:txBody>
                  <a:tcPr marL="0" marR="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048978"/>
                  </a:ext>
                </a:extLst>
              </a:tr>
              <a:tr h="274320">
                <a:tc gridSpan="4">
                  <a:txBody>
                    <a:bodyPr/>
                    <a:lstStyle/>
                    <a:p>
                      <a:r>
                        <a:rPr lang="en-US" sz="1000" b="0" baseline="30000" dirty="0">
                          <a:solidFill>
                            <a:schemeClr val="tx1"/>
                          </a:solidFill>
                          <a:latin typeface="Arial" panose="020B0604020202020204" pitchFamily="34" charset="0"/>
                          <a:cs typeface="Arial" panose="020B0604020202020204" pitchFamily="34" charset="0"/>
                        </a:rPr>
                        <a:t>1</a:t>
                      </a:r>
                      <a:r>
                        <a:rPr lang="en-US" sz="1000" b="0" baseline="0" dirty="0">
                          <a:solidFill>
                            <a:schemeClr val="tx1"/>
                          </a:solidFill>
                          <a:latin typeface="Arial" panose="020B0604020202020204" pitchFamily="34" charset="0"/>
                          <a:cs typeface="Arial" panose="020B0604020202020204" pitchFamily="34" charset="0"/>
                        </a:rPr>
                        <a:t>The small African nation of Swaziland officially changed its name to (Kingdom of) </a:t>
                      </a:r>
                      <a:r>
                        <a:rPr lang="en-US" sz="1000" b="0" baseline="0" dirty="0" err="1">
                          <a:solidFill>
                            <a:schemeClr val="tx1"/>
                          </a:solidFill>
                          <a:latin typeface="Arial" panose="020B0604020202020204" pitchFamily="34" charset="0"/>
                          <a:cs typeface="Arial" panose="020B0604020202020204" pitchFamily="34" charset="0"/>
                        </a:rPr>
                        <a:t>eSwatini</a:t>
                      </a:r>
                      <a:r>
                        <a:rPr lang="en-US" sz="1000" b="0" baseline="0" dirty="0">
                          <a:solidFill>
                            <a:schemeClr val="tx1"/>
                          </a:solidFill>
                          <a:latin typeface="Arial" panose="020B0604020202020204" pitchFamily="34" charset="0"/>
                          <a:cs typeface="Arial" panose="020B0604020202020204" pitchFamily="34" charset="0"/>
                        </a:rPr>
                        <a:t> in 2018.</a:t>
                      </a:r>
                      <a:endParaRPr lang="en-US" sz="1000" b="0" baseline="30000" dirty="0">
                        <a:solidFill>
                          <a:schemeClr val="tx1"/>
                        </a:solidFill>
                        <a:latin typeface="Arial" panose="020B0604020202020204" pitchFamily="34" charset="0"/>
                        <a:cs typeface="Arial" panose="020B0604020202020204" pitchFamily="34" charset="0"/>
                      </a:endParaRPr>
                    </a:p>
                  </a:txBody>
                  <a:tcPr marL="0" marR="0"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090601"/>
                  </a:ext>
                </a:extLst>
              </a:tr>
            </a:tbl>
          </a:graphicData>
        </a:graphic>
      </p:graphicFrame>
    </p:spTree>
    <p:extLst>
      <p:ext uri="{BB962C8B-B14F-4D97-AF65-F5344CB8AC3E}">
        <p14:creationId xmlns:p14="http://schemas.microsoft.com/office/powerpoint/2010/main" val="364593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World Poverty</a:t>
            </a:r>
          </a:p>
        </p:txBody>
      </p:sp>
      <p:pic>
        <p:nvPicPr>
          <p:cNvPr id="6" name="Picture 5">
            <a:extLst>
              <a:ext uri="{FF2B5EF4-FFF2-40B4-BE49-F238E27FC236}">
                <a16:creationId xmlns:a16="http://schemas.microsoft.com/office/drawing/2014/main" id="{83D209E7-31D4-0A41-A28A-708EE98E7D29}"/>
              </a:ext>
            </a:extLst>
          </p:cNvPr>
          <p:cNvPicPr>
            <a:picLocks noChangeAspect="1"/>
          </p:cNvPicPr>
          <p:nvPr/>
        </p:nvPicPr>
        <p:blipFill rotWithShape="1">
          <a:blip r:embed="rId2"/>
          <a:srcRect l="417" t="-1" r="1032" b="94656"/>
          <a:stretch/>
        </p:blipFill>
        <p:spPr>
          <a:xfrm>
            <a:off x="693019" y="1318661"/>
            <a:ext cx="7709836" cy="481263"/>
          </a:xfrm>
          <a:prstGeom prst="rect">
            <a:avLst/>
          </a:prstGeom>
        </p:spPr>
      </p:pic>
      <p:graphicFrame>
        <p:nvGraphicFramePr>
          <p:cNvPr id="7" name="Table 6">
            <a:extLst>
              <a:ext uri="{FF2B5EF4-FFF2-40B4-BE49-F238E27FC236}">
                <a16:creationId xmlns:a16="http://schemas.microsoft.com/office/drawing/2014/main" id="{CCDC3ECB-0F2F-0847-A247-14E13D9E4753}"/>
              </a:ext>
            </a:extLst>
          </p:cNvPr>
          <p:cNvGraphicFramePr>
            <a:graphicFrameLocks noGrp="1"/>
          </p:cNvGraphicFramePr>
          <p:nvPr>
            <p:extLst>
              <p:ext uri="{D42A27DB-BD31-4B8C-83A1-F6EECF244321}">
                <p14:modId xmlns:p14="http://schemas.microsoft.com/office/powerpoint/2010/main" val="948477866"/>
              </p:ext>
            </p:extLst>
          </p:nvPr>
        </p:nvGraphicFramePr>
        <p:xfrm>
          <a:off x="693018" y="1920240"/>
          <a:ext cx="7709844" cy="2712720"/>
        </p:xfrm>
        <a:graphic>
          <a:graphicData uri="http://schemas.openxmlformats.org/drawingml/2006/table">
            <a:tbl>
              <a:tblPr firstRow="1" bandRow="1">
                <a:tableStyleId>{5C22544A-7EE6-4342-B048-85BDC9FD1C3A}</a:tableStyleId>
              </a:tblPr>
              <a:tblGrid>
                <a:gridCol w="1927461">
                  <a:extLst>
                    <a:ext uri="{9D8B030D-6E8A-4147-A177-3AD203B41FA5}">
                      <a16:colId xmlns:a16="http://schemas.microsoft.com/office/drawing/2014/main" val="2530757141"/>
                    </a:ext>
                  </a:extLst>
                </a:gridCol>
                <a:gridCol w="1927461">
                  <a:extLst>
                    <a:ext uri="{9D8B030D-6E8A-4147-A177-3AD203B41FA5}">
                      <a16:colId xmlns:a16="http://schemas.microsoft.com/office/drawing/2014/main" val="3909591068"/>
                    </a:ext>
                  </a:extLst>
                </a:gridCol>
                <a:gridCol w="1927461">
                  <a:extLst>
                    <a:ext uri="{9D8B030D-6E8A-4147-A177-3AD203B41FA5}">
                      <a16:colId xmlns:a16="http://schemas.microsoft.com/office/drawing/2014/main" val="944624279"/>
                    </a:ext>
                  </a:extLst>
                </a:gridCol>
                <a:gridCol w="1927461">
                  <a:extLst>
                    <a:ext uri="{9D8B030D-6E8A-4147-A177-3AD203B41FA5}">
                      <a16:colId xmlns:a16="http://schemas.microsoft.com/office/drawing/2014/main" val="2217804242"/>
                    </a:ext>
                  </a:extLst>
                </a:gridCol>
              </a:tblGrid>
              <a:tr h="274320">
                <a:tc gridSpan="3">
                  <a:txBody>
                    <a:bodyPr/>
                    <a:lstStyle/>
                    <a:p>
                      <a:r>
                        <a:rPr lang="en-US" sz="1400" dirty="0">
                          <a:solidFill>
                            <a:schemeClr val="tx1"/>
                          </a:solidFill>
                          <a:latin typeface="Arial" panose="020B0604020202020204" pitchFamily="34" charset="0"/>
                          <a:cs typeface="Arial" panose="020B0604020202020204" pitchFamily="34" charset="0"/>
                        </a:rPr>
                        <a:t>Asia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662535"/>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Afghanistan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Iraq</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Nepal</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Sri Lanka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895220"/>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Bangladesh</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Jordan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Oman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Syrian Arab Republic</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5116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Bhutan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Korea, Rep.</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Pakistan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Thailand</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895556"/>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Cambodia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Laos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Papua New Guinea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Timor-Leste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81270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China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Lebanon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Philippines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United Arab Emirates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697767"/>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India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Malaysia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Qatar</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Vietnam</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444370"/>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Indonesia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Mongolia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Saudi Arabia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West Bank and Gaza</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553904"/>
                  </a:ext>
                </a:extLst>
              </a:tr>
              <a:tr h="274320">
                <a:tc>
                  <a:txBody>
                    <a:bodyPr/>
                    <a:lstStyle/>
                    <a:p>
                      <a:r>
                        <a:rPr lang="en-US" sz="1400" b="0" dirty="0">
                          <a:solidFill>
                            <a:schemeClr val="tx1"/>
                          </a:solidFill>
                          <a:latin typeface="Arial" panose="020B0604020202020204" pitchFamily="34" charset="0"/>
                          <a:cs typeface="Arial" panose="020B0604020202020204" pitchFamily="34" charset="0"/>
                        </a:rPr>
                        <a:t>Iran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Myanmar</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Singapore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Arial" panose="020B0604020202020204" pitchFamily="34" charset="0"/>
                          <a:cs typeface="Arial" panose="020B0604020202020204" pitchFamily="34" charset="0"/>
                        </a:rPr>
                        <a:t>Yemen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445672"/>
                  </a:ext>
                </a:extLst>
              </a:tr>
            </a:tbl>
          </a:graphicData>
        </a:graphic>
      </p:graphicFrame>
    </p:spTree>
    <p:extLst>
      <p:ext uri="{BB962C8B-B14F-4D97-AF65-F5344CB8AC3E}">
        <p14:creationId xmlns:p14="http://schemas.microsoft.com/office/powerpoint/2010/main" val="139197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pPr marL="0" indent="0">
              <a:spcBef>
                <a:spcPts val="1800"/>
              </a:spcBef>
              <a:buNone/>
            </a:pPr>
            <a:r>
              <a:rPr lang="en-US" b="1" dirty="0">
                <a:solidFill>
                  <a:srgbClr val="73253E"/>
                </a:solidFill>
              </a:rPr>
              <a:t>Economic Prosperity</a:t>
            </a:r>
          </a:p>
          <a:p>
            <a:pPr marL="460375" indent="-220663">
              <a:spcBef>
                <a:spcPts val="1200"/>
              </a:spcBef>
            </a:pPr>
            <a:r>
              <a:rPr lang="en-US" sz="2000" dirty="0"/>
              <a:t>Economists have traditionally measured the prosperity of a country according to its gross domestic product (GDP) or gross national product (GNP)</a:t>
            </a:r>
          </a:p>
          <a:p>
            <a:pPr marL="460375" indent="-220663">
              <a:spcBef>
                <a:spcPts val="1200"/>
              </a:spcBef>
            </a:pPr>
            <a:r>
              <a:rPr lang="en-US" sz="2000" dirty="0"/>
              <a:t>Only recently has the World Bank begun reporting data for gross national income (GNI)</a:t>
            </a:r>
          </a:p>
          <a:p>
            <a:pPr marL="922338" indent="-230188">
              <a:buFont typeface="System Font Regular"/>
              <a:buChar char="–"/>
            </a:pPr>
            <a:r>
              <a:rPr lang="en-US" sz="1800" b="1" dirty="0"/>
              <a:t>Gross national Income (GNI) </a:t>
            </a:r>
            <a:r>
              <a:rPr lang="en-US" sz="1800" dirty="0"/>
              <a:t>– the income generated from the production of a nation’s output</a:t>
            </a:r>
          </a:p>
          <a:p>
            <a:pPr marL="1374775" indent="-230188">
              <a:buFont typeface="Wingdings" pitchFamily="2" charset="2"/>
              <a:buChar char="§"/>
            </a:pPr>
            <a:r>
              <a:rPr lang="en-US" sz="1800" dirty="0"/>
              <a:t>The broadest of all income concepts and identical in value to GNP</a:t>
            </a:r>
          </a:p>
        </p:txBody>
      </p:sp>
    </p:spTree>
    <p:extLst>
      <p:ext uri="{BB962C8B-B14F-4D97-AF65-F5344CB8AC3E}">
        <p14:creationId xmlns:p14="http://schemas.microsoft.com/office/powerpoint/2010/main" val="252186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GNI and GDP Statistics</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1602177"/>
          </a:xfrm>
        </p:spPr>
        <p:txBody>
          <a:bodyPr>
            <a:normAutofit/>
          </a:bodyPr>
          <a:lstStyle/>
          <a:p>
            <a:pPr marL="0" indent="0">
              <a:spcBef>
                <a:spcPts val="1800"/>
              </a:spcBef>
              <a:buNone/>
            </a:pPr>
            <a:r>
              <a:rPr lang="en-US" b="1" dirty="0">
                <a:solidFill>
                  <a:srgbClr val="73253E"/>
                </a:solidFill>
              </a:rPr>
              <a:t>Economic Prosperity</a:t>
            </a:r>
          </a:p>
          <a:p>
            <a:pPr marL="460375" indent="-220663">
              <a:spcBef>
                <a:spcPts val="1200"/>
              </a:spcBef>
            </a:pPr>
            <a:r>
              <a:rPr lang="en-US" sz="2000" b="1" dirty="0"/>
              <a:t>GNI per capita </a:t>
            </a:r>
            <a:r>
              <a:rPr lang="en-US" sz="2000" dirty="0"/>
              <a:t>– gross national income per person, on average</a:t>
            </a:r>
          </a:p>
          <a:p>
            <a:pPr marL="922338" indent="-230188">
              <a:buFont typeface="System Font Regular"/>
              <a:buChar char="–"/>
            </a:pPr>
            <a:r>
              <a:rPr lang="en-US" sz="1800" dirty="0"/>
              <a:t>Calculated by dividing total gross national income by total population</a:t>
            </a:r>
          </a:p>
        </p:txBody>
      </p:sp>
      <p:graphicFrame>
        <p:nvGraphicFramePr>
          <p:cNvPr id="3" name="Table 2">
            <a:extLst>
              <a:ext uri="{FF2B5EF4-FFF2-40B4-BE49-F238E27FC236}">
                <a16:creationId xmlns:a16="http://schemas.microsoft.com/office/drawing/2014/main" id="{9B7D3233-7713-BE44-A051-1D8C95E9AC07}"/>
              </a:ext>
            </a:extLst>
          </p:cNvPr>
          <p:cNvGraphicFramePr>
            <a:graphicFrameLocks noGrp="1"/>
          </p:cNvGraphicFramePr>
          <p:nvPr>
            <p:extLst>
              <p:ext uri="{D42A27DB-BD31-4B8C-83A1-F6EECF244321}">
                <p14:modId xmlns:p14="http://schemas.microsoft.com/office/powerpoint/2010/main" val="3466183798"/>
              </p:ext>
            </p:extLst>
          </p:nvPr>
        </p:nvGraphicFramePr>
        <p:xfrm>
          <a:off x="3200400" y="3195587"/>
          <a:ext cx="2743200" cy="74168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4208630271"/>
                    </a:ext>
                  </a:extLst>
                </a:gridCol>
                <a:gridCol w="1280160">
                  <a:extLst>
                    <a:ext uri="{9D8B030D-6E8A-4147-A177-3AD203B41FA5}">
                      <a16:colId xmlns:a16="http://schemas.microsoft.com/office/drawing/2014/main" val="2408722207"/>
                    </a:ext>
                  </a:extLst>
                </a:gridCol>
              </a:tblGrid>
              <a:tr h="370840">
                <a:tc rowSpan="2">
                  <a:txBody>
                    <a:bodyPr/>
                    <a:lstStyle/>
                    <a:p>
                      <a:pPr algn="r"/>
                      <a:r>
                        <a:rPr lang="en-US" sz="1400" b="0" dirty="0">
                          <a:solidFill>
                            <a:schemeClr val="tx1"/>
                          </a:solidFill>
                          <a:latin typeface="Arial" panose="020B0604020202020204" pitchFamily="34" charset="0"/>
                          <a:cs typeface="Arial" panose="020B0604020202020204" pitchFamily="34" charset="0"/>
                        </a:rPr>
                        <a:t>GNI per capita =</a:t>
                      </a:r>
                    </a:p>
                  </a:txBody>
                  <a:tcPr marL="0" marT="0" marB="0" anchor="c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Total GNI</a:t>
                      </a: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945071"/>
                  </a:ext>
                </a:extLst>
              </a:tr>
              <a:tr h="370840">
                <a:tc v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Total Population</a:t>
                      </a: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47174593"/>
                  </a:ext>
                </a:extLst>
              </a:tr>
            </a:tbl>
          </a:graphicData>
        </a:graphic>
      </p:graphicFrame>
      <p:sp>
        <p:nvSpPr>
          <p:cNvPr id="6" name="Content Placeholder 4">
            <a:extLst>
              <a:ext uri="{FF2B5EF4-FFF2-40B4-BE49-F238E27FC236}">
                <a16:creationId xmlns:a16="http://schemas.microsoft.com/office/drawing/2014/main" id="{EB080E5D-D598-774C-AC7A-FEA8462B6A4E}"/>
              </a:ext>
            </a:extLst>
          </p:cNvPr>
          <p:cNvSpPr txBox="1">
            <a:spLocks/>
          </p:cNvSpPr>
          <p:nvPr/>
        </p:nvSpPr>
        <p:spPr>
          <a:xfrm>
            <a:off x="669956" y="4392757"/>
            <a:ext cx="7813141" cy="1602177"/>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220663">
              <a:spcBef>
                <a:spcPts val="1200"/>
              </a:spcBef>
            </a:pPr>
            <a:r>
              <a:rPr lang="en-US" sz="2000" dirty="0"/>
              <a:t>We use GNI per capita as a measure of the prosperity of a country</a:t>
            </a:r>
            <a:endParaRPr lang="en-US" sz="1800" dirty="0"/>
          </a:p>
        </p:txBody>
      </p:sp>
    </p:spTree>
    <p:extLst>
      <p:ext uri="{BB962C8B-B14F-4D97-AF65-F5344CB8AC3E}">
        <p14:creationId xmlns:p14="http://schemas.microsoft.com/office/powerpoint/2010/main" val="81753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3;&#10;&#13;&#10;Description automatically generated">
            <a:extLst>
              <a:ext uri="{FF2B5EF4-FFF2-40B4-BE49-F238E27FC236}">
                <a16:creationId xmlns:a16="http://schemas.microsoft.com/office/drawing/2014/main" id="{307D97E2-E295-3643-B31D-29D59F2CDCBE}"/>
              </a:ext>
            </a:extLst>
          </p:cNvPr>
          <p:cNvPicPr>
            <a:picLocks noChangeAspect="1"/>
          </p:cNvPicPr>
          <p:nvPr/>
        </p:nvPicPr>
        <p:blipFill>
          <a:blip r:embed="rId2"/>
          <a:stretch>
            <a:fillRect/>
          </a:stretch>
        </p:blipFill>
        <p:spPr>
          <a:xfrm>
            <a:off x="886142" y="1600200"/>
            <a:ext cx="7371715" cy="4657090"/>
          </a:xfrm>
          <a:prstGeom prst="rect">
            <a:avLst/>
          </a:prstGeom>
        </p:spPr>
      </p:pic>
      <p:sp>
        <p:nvSpPr>
          <p:cNvPr id="10" name="Title 9">
            <a:extLst>
              <a:ext uri="{FF2B5EF4-FFF2-40B4-BE49-F238E27FC236}">
                <a16:creationId xmlns:a16="http://schemas.microsoft.com/office/drawing/2014/main" id="{CE207B9B-3405-7E4C-A465-BDA61A744207}"/>
              </a:ext>
            </a:extLst>
          </p:cNvPr>
          <p:cNvSpPr>
            <a:spLocks noGrp="1"/>
          </p:cNvSpPr>
          <p:nvPr>
            <p:ph type="title"/>
          </p:nvPr>
        </p:nvSpPr>
        <p:spPr/>
        <p:txBody>
          <a:bodyPr/>
          <a:lstStyle/>
          <a:p>
            <a:r>
              <a:rPr lang="en-US" dirty="0"/>
              <a:t>GNI and GDP Statistics</a:t>
            </a:r>
          </a:p>
        </p:txBody>
      </p:sp>
    </p:spTree>
    <p:extLst>
      <p:ext uri="{BB962C8B-B14F-4D97-AF65-F5344CB8AC3E}">
        <p14:creationId xmlns:p14="http://schemas.microsoft.com/office/powerpoint/2010/main" val="2726812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1720</Words>
  <Application>Microsoft Macintosh PowerPoint</Application>
  <PresentationFormat>On-screen Show (4:3)</PresentationFormat>
  <Paragraphs>361</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System Font Regular</vt:lpstr>
      <vt:lpstr>Times New Roman</vt:lpstr>
      <vt:lpstr>Wingdings</vt:lpstr>
      <vt:lpstr>Office Theme</vt:lpstr>
      <vt:lpstr>PowerPoint Presentation</vt:lpstr>
      <vt:lpstr>World Poverty</vt:lpstr>
      <vt:lpstr>World Poverty</vt:lpstr>
      <vt:lpstr>World Poverty</vt:lpstr>
      <vt:lpstr>World Poverty</vt:lpstr>
      <vt:lpstr>World Poverty</vt:lpstr>
      <vt:lpstr>GNI and GDP Statistics</vt:lpstr>
      <vt:lpstr>GNI and GDP Statistics</vt:lpstr>
      <vt:lpstr>GNI and GDP Statistics</vt:lpstr>
      <vt:lpstr>GNI and GDP Statistics</vt:lpstr>
      <vt:lpstr>GNI and GDP Statistics</vt:lpstr>
      <vt:lpstr>GNI and GDP Statistics</vt:lpstr>
      <vt:lpstr>GNI and GDP Statistics</vt:lpstr>
      <vt:lpstr>GNI and GDP Statistics</vt:lpstr>
      <vt:lpstr>GNI and GDP Statistics</vt:lpstr>
      <vt:lpstr>GNI and GDP Statistics</vt:lpstr>
      <vt:lpstr>Defining Economic Development</vt:lpstr>
      <vt:lpstr>Defining Economic Development</vt:lpstr>
      <vt:lpstr>Defining Economic Development</vt:lpstr>
      <vt:lpstr>Defining Economic Development</vt:lpstr>
      <vt:lpstr>Defining Economic Development</vt:lpstr>
      <vt:lpstr>Defining Economic Development</vt:lpstr>
      <vt:lpstr>How to Achieve Economic Development</vt:lpstr>
      <vt:lpstr>How to Achieve Economic Development</vt:lpstr>
      <vt:lpstr>How to Achieve Economic Development</vt:lpstr>
      <vt:lpstr>How to Achieve Economic Development</vt:lpstr>
      <vt:lpstr>How to Achieve Economic Development</vt:lpstr>
      <vt:lpstr>How to Achieve Economic Development</vt:lpstr>
      <vt:lpstr>How to Achieve Economic Development</vt:lpstr>
      <vt:lpstr>How to Achieve Economic Development</vt:lpstr>
      <vt:lpstr>How to Achieve Economic Development</vt:lpstr>
      <vt:lpstr>How to Achieve Economic Development</vt:lpstr>
      <vt:lpstr>How to Achieve Economic Development</vt:lpstr>
      <vt:lpstr>Issues in Development</vt:lpstr>
      <vt:lpstr>Issues in Development</vt:lpstr>
      <vt:lpstr>Issues in Development</vt:lpstr>
      <vt:lpstr>Issues in Development</vt:lpstr>
      <vt:lpstr>Issues in Development</vt:lpstr>
      <vt:lpstr>Issues in Development</vt:lpstr>
      <vt:lpstr>Violence and Development</vt:lpstr>
      <vt:lpstr>The Global Role in Development</vt:lpstr>
      <vt:lpstr>A People-Oriented Strategy</vt:lpstr>
      <vt:lpstr>Conservative versus Liberal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23</cp:revision>
  <dcterms:created xsi:type="dcterms:W3CDTF">2019-01-28T21:36:07Z</dcterms:created>
  <dcterms:modified xsi:type="dcterms:W3CDTF">2019-02-04T17:09:18Z</dcterms:modified>
</cp:coreProperties>
</file>