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476" r:id="rId5"/>
    <p:sldId id="561" r:id="rId6"/>
    <p:sldId id="532" r:id="rId7"/>
    <p:sldId id="562" r:id="rId8"/>
    <p:sldId id="563" r:id="rId9"/>
    <p:sldId id="564" r:id="rId10"/>
    <p:sldId id="565" r:id="rId11"/>
    <p:sldId id="566" r:id="rId12"/>
    <p:sldId id="567" r:id="rId13"/>
    <p:sldId id="535" r:id="rId14"/>
    <p:sldId id="537" r:id="rId15"/>
    <p:sldId id="568" r:id="rId16"/>
    <p:sldId id="569" r:id="rId17"/>
    <p:sldId id="539" r:id="rId18"/>
    <p:sldId id="570" r:id="rId19"/>
    <p:sldId id="571" r:id="rId20"/>
    <p:sldId id="572" r:id="rId21"/>
    <p:sldId id="573" r:id="rId22"/>
    <p:sldId id="540" r:id="rId23"/>
    <p:sldId id="574" r:id="rId24"/>
    <p:sldId id="575" r:id="rId25"/>
    <p:sldId id="509" r:id="rId26"/>
    <p:sldId id="510" r:id="rId27"/>
    <p:sldId id="576" r:id="rId28"/>
    <p:sldId id="577" r:id="rId29"/>
    <p:sldId id="578" r:id="rId30"/>
    <p:sldId id="579" r:id="rId31"/>
    <p:sldId id="580" r:id="rId32"/>
    <p:sldId id="543" r:id="rId33"/>
    <p:sldId id="545" r:id="rId34"/>
    <p:sldId id="581" r:id="rId35"/>
    <p:sldId id="582" r:id="rId36"/>
    <p:sldId id="583" r:id="rId37"/>
    <p:sldId id="584" r:id="rId38"/>
    <p:sldId id="585" r:id="rId39"/>
    <p:sldId id="586" r:id="rId40"/>
    <p:sldId id="511" r:id="rId41"/>
    <p:sldId id="309" r:id="rId42"/>
    <p:sldId id="587" r:id="rId43"/>
    <p:sldId id="588" r:id="rId44"/>
    <p:sldId id="58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253E"/>
    <a:srgbClr val="745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78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732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10B9BC16-BAF1-E842-ABF3-28BF683F7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3657600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EB056A-DA49-3946-B6D9-12C1D2023C97}"/>
              </a:ext>
            </a:extLst>
          </p:cNvPr>
          <p:cNvSpPr txBox="1"/>
          <p:nvPr userDrawn="1"/>
        </p:nvSpPr>
        <p:spPr>
          <a:xfrm>
            <a:off x="5033727" y="1143000"/>
            <a:ext cx="3213980" cy="4572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THREE</a:t>
            </a:r>
          </a:p>
          <a:p>
            <a:r>
              <a:rPr lang="en-US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Poverty, </a:t>
            </a:r>
            <a:br>
              <a:rPr lang="en-US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Agriculture, and Trade</a:t>
            </a:r>
          </a:p>
          <a:p>
            <a:pPr>
              <a:spcBef>
                <a:spcPts val="3600"/>
              </a:spcBef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11</a:t>
            </a:r>
          </a:p>
          <a:p>
            <a:r>
              <a:rPr lang="en-US" sz="3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Agriculture</a:t>
            </a:r>
          </a:p>
        </p:txBody>
      </p:sp>
    </p:spTree>
    <p:extLst>
      <p:ext uri="{BB962C8B-B14F-4D97-AF65-F5344CB8AC3E}">
        <p14:creationId xmlns:p14="http://schemas.microsoft.com/office/powerpoint/2010/main" val="66029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31683"/>
          </a:xfrm>
          <a:solidFill>
            <a:srgbClr val="73253E"/>
          </a:solidFill>
        </p:spPr>
        <p:txBody>
          <a:bodyPr lIns="457200" tIns="0" rIns="0" bIns="0"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583553"/>
          </a:xfrm>
        </p:spPr>
        <p:txBody>
          <a:bodyPr lIns="0" tIns="0" rIns="0" bIns="0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22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9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6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5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2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8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4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1683"/>
          </a:xfrm>
          <a:prstGeom prst="rect">
            <a:avLst/>
          </a:prstGeom>
          <a:solidFill>
            <a:srgbClr val="73253E"/>
          </a:solidFill>
        </p:spPr>
        <p:txBody>
          <a:bodyPr vert="horz" lIns="45720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956" y="1593410"/>
            <a:ext cx="7804088" cy="45835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E55E46-4803-E846-A340-5DCAE1AC73AE}"/>
              </a:ext>
            </a:extLst>
          </p:cNvPr>
          <p:cNvSpPr txBox="1">
            <a:spLocks/>
          </p:cNvSpPr>
          <p:nvPr userDrawn="1"/>
        </p:nvSpPr>
        <p:spPr>
          <a:xfrm>
            <a:off x="8110538" y="6602241"/>
            <a:ext cx="598896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7325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477D290-E629-4409-A23D-3D419B2EC5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092F7E-3E29-5B49-801F-D104FD92E604}"/>
              </a:ext>
            </a:extLst>
          </p:cNvPr>
          <p:cNvSpPr txBox="1">
            <a:spLocks/>
          </p:cNvSpPr>
          <p:nvPr userDrawn="1"/>
        </p:nvSpPr>
        <p:spPr>
          <a:xfrm>
            <a:off x="434566" y="6602241"/>
            <a:ext cx="4137434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b="1" dirty="0">
                <a:solidFill>
                  <a:schemeClr val="tx1"/>
                </a:solidFill>
              </a:rPr>
              <a:t>Economic Issues and Policy 7e </a:t>
            </a:r>
            <a:r>
              <a:rPr lang="en-US" dirty="0">
                <a:solidFill>
                  <a:schemeClr val="tx1"/>
                </a:solidFill>
              </a:rPr>
              <a:t>© 2019 Wessex Press.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6571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34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Agriculture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2327A5-A324-F045-8C79-1AC889A20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2057400"/>
            <a:ext cx="7419975" cy="323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39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Agriculture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5BC923-C8FF-6D46-A50C-920FEA0FF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" y="1325880"/>
            <a:ext cx="7383780" cy="51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0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Agriculture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Immobile Farm Resources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Principal resource used in farming is land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Land near rapidly growing cities can be used for farming or developing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Most farmland has alternative uses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Land tends to remain in agriculture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Government agricultural policies have kept agricultural resources </a:t>
            </a:r>
            <a:r>
              <a:rPr lang="en-US" sz="2000" i="1" dirty="0"/>
              <a:t>in</a:t>
            </a:r>
            <a:r>
              <a:rPr lang="en-US" sz="2000" dirty="0"/>
              <a:t> agriculture – perhaps they should have been transferred to other lines of production</a:t>
            </a:r>
          </a:p>
          <a:p>
            <a:pPr marL="922338" indent="-230188">
              <a:buFont typeface="System Font Regular"/>
              <a:buChar char="–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78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Government Policy Toward Agriculture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819E1-32F3-6D46-8D68-650515570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The objectives of farm policy have been to stabilize conditions in farming and to increase real farm incomes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Programs devised to affect the supply of and demand for agricultural products, the price received by farmers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Two policy instruments used early on</a:t>
            </a:r>
          </a:p>
          <a:p>
            <a:pPr marL="749300" indent="-288925">
              <a:buFont typeface="+mj-lt"/>
              <a:buAutoNum type="arabicPeriod"/>
            </a:pPr>
            <a:r>
              <a:rPr lang="en-US" sz="2000" dirty="0"/>
              <a:t>Price supports</a:t>
            </a:r>
          </a:p>
          <a:p>
            <a:pPr marL="749300" indent="-288925">
              <a:buFont typeface="+mj-lt"/>
              <a:buAutoNum type="arabicPeriod"/>
            </a:pPr>
            <a:r>
              <a:rPr lang="en-US" sz="2000" dirty="0"/>
              <a:t>Programs to restrict supply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As time passed, target prices and deficiency payments also became important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All forms of government payments to farmers generally referred to as </a:t>
            </a:r>
            <a:r>
              <a:rPr lang="en-US" sz="2000" b="1" dirty="0"/>
              <a:t>agricultural subsidies </a:t>
            </a:r>
            <a:r>
              <a:rPr lang="en-US" sz="2000" dirty="0"/>
              <a:t>– government benefits to the agricultural sector</a:t>
            </a:r>
          </a:p>
        </p:txBody>
      </p:sp>
    </p:spTree>
    <p:extLst>
      <p:ext uri="{BB962C8B-B14F-4D97-AF65-F5344CB8AC3E}">
        <p14:creationId xmlns:p14="http://schemas.microsoft.com/office/powerpoint/2010/main" val="1466021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2DE828C-9FC3-104E-8A4D-734021A59C99}"/>
              </a:ext>
            </a:extLst>
          </p:cNvPr>
          <p:cNvSpPr txBox="1">
            <a:spLocks/>
          </p:cNvSpPr>
          <p:nvPr/>
        </p:nvSpPr>
        <p:spPr>
          <a:xfrm>
            <a:off x="669956" y="1593410"/>
            <a:ext cx="7813141" cy="48073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73253E"/>
                </a:solidFill>
              </a:rPr>
              <a:t>Price Supports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b="1" dirty="0"/>
              <a:t>Price supports </a:t>
            </a:r>
            <a:r>
              <a:rPr lang="en-US" sz="2000" dirty="0"/>
              <a:t>are examples of </a:t>
            </a:r>
            <a:r>
              <a:rPr lang="en-US" sz="2000" b="1" dirty="0"/>
              <a:t>price floors</a:t>
            </a:r>
            <a:endParaRPr lang="en-US" sz="2000" dirty="0"/>
          </a:p>
          <a:p>
            <a:pPr marL="922338" indent="-230188">
              <a:buFont typeface="System Font Regular"/>
              <a:buChar char="–"/>
            </a:pPr>
            <a:r>
              <a:rPr lang="en-US" sz="1800" b="1" dirty="0"/>
              <a:t>Price supports </a:t>
            </a:r>
            <a:r>
              <a:rPr lang="en-US" sz="1800" dirty="0"/>
              <a:t>– legally imposed minimum prices of agricultural goods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b="1" dirty="0"/>
              <a:t>Price floors </a:t>
            </a:r>
            <a:r>
              <a:rPr lang="en-US" sz="1800" dirty="0"/>
              <a:t>– legally imposed minimum prices of a good or service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dirty="0"/>
              <a:t>To be effective (have an effect on market price) these price floors must be above the market equilibrium price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dirty="0"/>
              <a:t>Cannot perform the rationing function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1800" b="1" dirty="0"/>
              <a:t>Rationing function of price </a:t>
            </a:r>
            <a:r>
              <a:rPr lang="en-US" sz="1800" dirty="0"/>
              <a:t>– the ability of a flexible market price to clear the market of shortages and surpluses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Government Policy Toward Agriculture</a:t>
            </a:r>
          </a:p>
        </p:txBody>
      </p:sp>
    </p:spTree>
    <p:extLst>
      <p:ext uri="{BB962C8B-B14F-4D97-AF65-F5344CB8AC3E}">
        <p14:creationId xmlns:p14="http://schemas.microsoft.com/office/powerpoint/2010/main" val="207571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Government Policy Toward Agriculture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FF767-B4C7-3040-8A11-D2B0B27A4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45" y="2286000"/>
            <a:ext cx="7407910" cy="221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53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Government Policy Toward Agriculture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3DA26-B103-3C44-B3EA-47A6A5125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42" y="1417320"/>
            <a:ext cx="7371715" cy="47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99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2DE828C-9FC3-104E-8A4D-734021A59C99}"/>
              </a:ext>
            </a:extLst>
          </p:cNvPr>
          <p:cNvSpPr txBox="1">
            <a:spLocks/>
          </p:cNvSpPr>
          <p:nvPr/>
        </p:nvSpPr>
        <p:spPr>
          <a:xfrm>
            <a:off x="669956" y="1593410"/>
            <a:ext cx="7813141" cy="48073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20663">
              <a:spcBef>
                <a:spcPts val="1200"/>
              </a:spcBef>
            </a:pPr>
            <a:r>
              <a:rPr lang="en-US" sz="2000" dirty="0"/>
              <a:t>Agricultural price floors held artificially high – encourages excess production</a:t>
            </a:r>
          </a:p>
          <a:p>
            <a:pPr marL="230188" indent="-220663"/>
            <a:r>
              <a:rPr lang="en-US" sz="2000" dirty="0"/>
              <a:t>Surplus crops result – costly for the government and taxpayers</a:t>
            </a:r>
          </a:p>
          <a:p>
            <a:pPr marL="230188" indent="-220663"/>
            <a:r>
              <a:rPr lang="en-US" sz="2000" dirty="0"/>
              <a:t>Consumers discouraged from purchasing crops because of the high prices – poor consumers find it difficult to purchase nutritious food</a:t>
            </a:r>
          </a:p>
          <a:p>
            <a:pPr marL="230188" indent="-220663"/>
            <a:r>
              <a:rPr lang="en-US" sz="2000" dirty="0"/>
              <a:t>Agricultural system is inefficient – transfers benefits to the farm sector (gainer)</a:t>
            </a:r>
          </a:p>
          <a:p>
            <a:pPr marL="692150" indent="-222250">
              <a:buFont typeface="System Font Regular"/>
              <a:buChar char="–"/>
            </a:pPr>
            <a:r>
              <a:rPr lang="en-US" sz="2000" dirty="0"/>
              <a:t>Large-scale farmers produce more bushels (units of output) – receive bigger subsidy payments from the government</a:t>
            </a:r>
          </a:p>
          <a:p>
            <a:pPr marL="692150" indent="-222250">
              <a:buFont typeface="System Font Regular"/>
              <a:buChar char="–"/>
            </a:pPr>
            <a:r>
              <a:rPr lang="en-US" sz="2000" dirty="0"/>
              <a:t>Taxpayer = loser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Government Policy Toward Agriculture</a:t>
            </a:r>
          </a:p>
        </p:txBody>
      </p:sp>
    </p:spTree>
    <p:extLst>
      <p:ext uri="{BB962C8B-B14F-4D97-AF65-F5344CB8AC3E}">
        <p14:creationId xmlns:p14="http://schemas.microsoft.com/office/powerpoint/2010/main" val="4157871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2DE828C-9FC3-104E-8A4D-734021A59C99}"/>
              </a:ext>
            </a:extLst>
          </p:cNvPr>
          <p:cNvSpPr txBox="1">
            <a:spLocks/>
          </p:cNvSpPr>
          <p:nvPr/>
        </p:nvSpPr>
        <p:spPr>
          <a:xfrm>
            <a:off x="669956" y="1593410"/>
            <a:ext cx="7813141" cy="48073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73253E"/>
                </a:solidFill>
              </a:rPr>
              <a:t>Programs to Restrict Supply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Policies to decrease the amount produced and offered for sale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Example: farmers paid for not farming</a:t>
            </a:r>
          </a:p>
          <a:p>
            <a:pPr marL="460375" indent="-220663"/>
            <a:r>
              <a:rPr lang="en-US" sz="2000" dirty="0"/>
              <a:t>Higher price</a:t>
            </a:r>
          </a:p>
          <a:p>
            <a:pPr marL="460375" indent="-220663"/>
            <a:r>
              <a:rPr lang="en-US" sz="2000" dirty="0"/>
              <a:t>Guaranteed support prices on crops</a:t>
            </a:r>
          </a:p>
          <a:p>
            <a:pPr marL="460375" indent="-220663"/>
            <a:r>
              <a:rPr lang="en-US" sz="2000" dirty="0"/>
              <a:t>1956: Soil Bank Program (predecessor to today’s Conservation Reserve Program) – paid farmers to retire land from production for 10 years</a:t>
            </a:r>
          </a:p>
          <a:p>
            <a:pPr marL="460375" indent="-220663"/>
            <a:r>
              <a:rPr lang="en-US" sz="2000" dirty="0"/>
              <a:t>Supply continued to increase – pushing down market prices</a:t>
            </a:r>
          </a:p>
          <a:p>
            <a:pPr marL="460375" indent="-220663"/>
            <a:r>
              <a:rPr lang="en-US" sz="2000" dirty="0"/>
              <a:t>Farmers put their poorest land into supply restriction programs – farmed the remaining acres more intensively</a:t>
            </a:r>
          </a:p>
          <a:p>
            <a:pPr marL="460375" indent="-220663"/>
            <a:r>
              <a:rPr lang="en-US" sz="2000" dirty="0"/>
              <a:t>Supply restriction programs favor large farms over small farms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Government Policy Toward Agriculture</a:t>
            </a:r>
          </a:p>
        </p:txBody>
      </p:sp>
    </p:spTree>
    <p:extLst>
      <p:ext uri="{BB962C8B-B14F-4D97-AF65-F5344CB8AC3E}">
        <p14:creationId xmlns:p14="http://schemas.microsoft.com/office/powerpoint/2010/main" val="3769345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Government Policy Toward Agriculture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B4D3C-31D3-174F-938D-1BB690C7C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600200"/>
            <a:ext cx="7419975" cy="44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8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87175-611B-FE44-AC20-136D5109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DFE0-2466-A648-BE81-C825501B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94" y="1828800"/>
            <a:ext cx="7777212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732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primary goals of agricultural policies should be providing food for all people and providing a decent life for farmers and farmworkers in this country and abroad. A key measure of every agricultural program and legislative initiative is whether it helps the most vulnerable farmers, farmworkers and their families and whether it contributes to a global food system that provides basic nutrition for all.</a:t>
            </a:r>
          </a:p>
          <a:p>
            <a:pPr marL="3260725" indent="-288925">
              <a:spcBef>
                <a:spcPts val="1200"/>
              </a:spcBef>
              <a:buNone/>
            </a:pPr>
            <a:r>
              <a:rPr lang="en-US" sz="1600" dirty="0"/>
              <a:t>—	the U.S. Conference of Catholic Bishops</a:t>
            </a:r>
          </a:p>
        </p:txBody>
      </p:sp>
    </p:spTree>
    <p:extLst>
      <p:ext uri="{BB962C8B-B14F-4D97-AF65-F5344CB8AC3E}">
        <p14:creationId xmlns:p14="http://schemas.microsoft.com/office/powerpoint/2010/main" val="3399151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2DE828C-9FC3-104E-8A4D-734021A59C99}"/>
              </a:ext>
            </a:extLst>
          </p:cNvPr>
          <p:cNvSpPr txBox="1">
            <a:spLocks/>
          </p:cNvSpPr>
          <p:nvPr/>
        </p:nvSpPr>
        <p:spPr>
          <a:xfrm>
            <a:off x="669956" y="1593410"/>
            <a:ext cx="7813141" cy="48073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73253E"/>
                </a:solidFill>
              </a:rPr>
              <a:t>Efforts to Increase Demand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Surplus commodities distributed to public school system for use in the school lunch program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Food stamps distributed to poor families so that they can purchase more food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Cheese and milk powder distributed directly to the poor through various welfare agencies and food banks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Objectives of these programs both humanitarian (feeding the poor, subsidized school lunches) and pragmatic (increase the demand for agricultural products, get rid of surpluses)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Government Policy Toward Agriculture</a:t>
            </a:r>
          </a:p>
        </p:txBody>
      </p:sp>
    </p:spTree>
    <p:extLst>
      <p:ext uri="{BB962C8B-B14F-4D97-AF65-F5344CB8AC3E}">
        <p14:creationId xmlns:p14="http://schemas.microsoft.com/office/powerpoint/2010/main" val="3567095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2DE828C-9FC3-104E-8A4D-734021A59C99}"/>
              </a:ext>
            </a:extLst>
          </p:cNvPr>
          <p:cNvSpPr txBox="1">
            <a:spLocks/>
          </p:cNvSpPr>
          <p:nvPr/>
        </p:nvSpPr>
        <p:spPr>
          <a:xfrm>
            <a:off x="669956" y="1593410"/>
            <a:ext cx="7813141" cy="48073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73253E"/>
                </a:solidFill>
              </a:rPr>
              <a:t>Efforts to Increase Demand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Foreign food assistance programs – means of disposing of surplus commodities abroad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Recently, food aid programs have done more harm than good to poor developing country residents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Government also pays export subsidies to U.S. agricultural exporters and agribusinesses – serve to make our agricultural exports ”more competitive” (cheaper) to foreign consumers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Causes an increase in foreign consumption of U.S. agricultural products because U.S. prices will be lower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Accused of </a:t>
            </a:r>
            <a:r>
              <a:rPr lang="en-US" sz="2000" b="1" dirty="0"/>
              <a:t>dumping</a:t>
            </a:r>
            <a:r>
              <a:rPr lang="en-US" sz="2000" dirty="0"/>
              <a:t> – exporting goods at low prices, even below the cost of production</a:t>
            </a:r>
          </a:p>
          <a:p>
            <a:pPr marL="922338" indent="-230188">
              <a:buFont typeface="System Font Regular"/>
              <a:buChar char="–"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Government Policy Toward Agriculture</a:t>
            </a:r>
          </a:p>
        </p:txBody>
      </p:sp>
    </p:spTree>
    <p:extLst>
      <p:ext uri="{BB962C8B-B14F-4D97-AF65-F5344CB8AC3E}">
        <p14:creationId xmlns:p14="http://schemas.microsoft.com/office/powerpoint/2010/main" val="1303260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2DE828C-9FC3-104E-8A4D-734021A59C99}"/>
              </a:ext>
            </a:extLst>
          </p:cNvPr>
          <p:cNvSpPr txBox="1">
            <a:spLocks/>
          </p:cNvSpPr>
          <p:nvPr/>
        </p:nvSpPr>
        <p:spPr>
          <a:xfrm>
            <a:off x="669956" y="1593410"/>
            <a:ext cx="7813141" cy="48073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20663">
              <a:spcBef>
                <a:spcPts val="1200"/>
              </a:spcBef>
            </a:pPr>
            <a:r>
              <a:rPr lang="en-US" sz="2000" dirty="0"/>
              <a:t>A new farm bill is meant to be written every 5 years – frequently delayed</a:t>
            </a:r>
          </a:p>
          <a:p>
            <a:pPr marL="230188" indent="-220663">
              <a:spcBef>
                <a:spcPts val="1200"/>
              </a:spcBef>
            </a:pPr>
            <a:r>
              <a:rPr lang="en-US" sz="2000" dirty="0"/>
              <a:t>2002: </a:t>
            </a:r>
            <a:r>
              <a:rPr lang="en-US" sz="2000" i="1" dirty="0"/>
              <a:t>Farm Security and Rural Investment Act </a:t>
            </a:r>
            <a:r>
              <a:rPr lang="en-US" sz="2000" dirty="0"/>
              <a:t>– covered 2002–2007 but specified expenditures for a 10-year period</a:t>
            </a:r>
          </a:p>
          <a:p>
            <a:pPr marL="692150" indent="-222250">
              <a:buFont typeface="System Font Regular"/>
              <a:buChar char="–"/>
            </a:pPr>
            <a:r>
              <a:rPr lang="en-US" sz="1800" dirty="0"/>
              <a:t>Failed to address concentration in the U.S. farm industry or strengthen competition in rural America</a:t>
            </a:r>
          </a:p>
          <a:p>
            <a:pPr marL="230188" indent="-220663">
              <a:spcBef>
                <a:spcPts val="1200"/>
              </a:spcBef>
            </a:pPr>
            <a:r>
              <a:rPr lang="en-US" sz="2000" dirty="0"/>
              <a:t>2008: </a:t>
            </a:r>
            <a:r>
              <a:rPr lang="en-US" sz="2000" i="1" dirty="0"/>
              <a:t>Food, Conservation, and Energy Act </a:t>
            </a:r>
            <a:r>
              <a:rPr lang="en-US" sz="2000" dirty="0"/>
              <a:t>– covered 2008–2012 but specified expenditures for a 10-year period; positive outcomes:</a:t>
            </a:r>
          </a:p>
          <a:p>
            <a:pPr marL="749300" indent="-279400">
              <a:buFont typeface="+mj-lt"/>
              <a:buAutoNum type="arabicPeriod"/>
            </a:pPr>
            <a:r>
              <a:rPr lang="en-US" sz="1800" dirty="0"/>
              <a:t>increase in spending on SNAP</a:t>
            </a:r>
          </a:p>
          <a:p>
            <a:pPr marL="749300" indent="-279400">
              <a:buFont typeface="+mj-lt"/>
              <a:buAutoNum type="arabicPeriod"/>
            </a:pPr>
            <a:r>
              <a:rPr lang="en-US" sz="1800" dirty="0"/>
              <a:t>Improvements in food aid in countries with emergency food needs</a:t>
            </a:r>
          </a:p>
          <a:p>
            <a:pPr marL="749300" indent="-279400">
              <a:buFont typeface="+mj-lt"/>
              <a:buAutoNum type="arabicPeriod"/>
            </a:pPr>
            <a:r>
              <a:rPr lang="en-US" sz="1800" dirty="0"/>
              <a:t>Lower benefits for highly profitable farmers and agribusinesses</a:t>
            </a:r>
          </a:p>
          <a:p>
            <a:pPr marL="749300" indent="-279400">
              <a:buFont typeface="+mj-lt"/>
              <a:buAutoNum type="arabicPeriod"/>
            </a:pPr>
            <a:r>
              <a:rPr lang="en-US" sz="1800" dirty="0"/>
              <a:t>Additional funding for conservation programs</a:t>
            </a:r>
          </a:p>
          <a:p>
            <a:pPr marL="749300" indent="-279400">
              <a:buFont typeface="+mj-lt"/>
              <a:buAutoNum type="arabicPeriod"/>
            </a:pPr>
            <a:r>
              <a:rPr lang="en-US" sz="1800" dirty="0"/>
              <a:t>Additional funding for small farmers, new farmers, socially disadvantaged farmers</a:t>
            </a:r>
          </a:p>
          <a:p>
            <a:pPr marL="692150" indent="-222250">
              <a:buFont typeface="System Font Regular"/>
              <a:buChar char="–"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Farm Bills</a:t>
            </a:r>
          </a:p>
        </p:txBody>
      </p:sp>
    </p:spTree>
    <p:extLst>
      <p:ext uri="{BB962C8B-B14F-4D97-AF65-F5344CB8AC3E}">
        <p14:creationId xmlns:p14="http://schemas.microsoft.com/office/powerpoint/2010/main" val="1632895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2DE828C-9FC3-104E-8A4D-734021A59C99}"/>
              </a:ext>
            </a:extLst>
          </p:cNvPr>
          <p:cNvSpPr txBox="1">
            <a:spLocks/>
          </p:cNvSpPr>
          <p:nvPr/>
        </p:nvSpPr>
        <p:spPr>
          <a:xfrm>
            <a:off x="669956" y="1593410"/>
            <a:ext cx="7813141" cy="48073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20663">
              <a:spcBef>
                <a:spcPts val="1200"/>
              </a:spcBef>
            </a:pPr>
            <a:r>
              <a:rPr lang="en-US" sz="2000" dirty="0"/>
              <a:t>A new farm bill was scheduled to emerge in 2013 – tremendous gridlock in Congress during Obama administration stifled efforts at substantial reform of our agriculture policy</a:t>
            </a:r>
          </a:p>
          <a:p>
            <a:pPr marL="230188" indent="-220663">
              <a:spcBef>
                <a:spcPts val="1200"/>
              </a:spcBef>
            </a:pPr>
            <a:r>
              <a:rPr lang="en-US" sz="2000" dirty="0"/>
              <a:t>2014: </a:t>
            </a:r>
            <a:r>
              <a:rPr lang="en-US" sz="2000" i="1" dirty="0"/>
              <a:t>Agriculture Act of 2014 </a:t>
            </a:r>
            <a:r>
              <a:rPr lang="en-US" sz="2000" dirty="0"/>
              <a:t>– covered through 2018 with some provisions extending beyond; elements of the bill include</a:t>
            </a:r>
          </a:p>
          <a:p>
            <a:pPr marL="749300" indent="-279400">
              <a:buFont typeface="+mj-lt"/>
              <a:buAutoNum type="arabicPeriod"/>
            </a:pPr>
            <a:r>
              <a:rPr lang="en-US" sz="1800" dirty="0"/>
              <a:t>Reductions in spending and other changes in agricultural commodity programs</a:t>
            </a:r>
          </a:p>
          <a:p>
            <a:pPr marL="749300" indent="-279400">
              <a:buFont typeface="+mj-lt"/>
              <a:buAutoNum type="arabicPeriod"/>
            </a:pPr>
            <a:r>
              <a:rPr lang="en-US" sz="1800" dirty="0"/>
              <a:t>New crop insurance options and spending</a:t>
            </a:r>
          </a:p>
          <a:p>
            <a:pPr marL="749300" indent="-279400">
              <a:buFont typeface="+mj-lt"/>
              <a:buAutoNum type="arabicPeriod"/>
            </a:pPr>
            <a:r>
              <a:rPr lang="en-US" sz="1800" dirty="0"/>
              <a:t>Expanded programs for specialty crops, organic farmers, bioenergy, rural development, beginning farmers and ranchers</a:t>
            </a:r>
          </a:p>
          <a:p>
            <a:pPr marL="749300" indent="-279400">
              <a:buFont typeface="+mj-lt"/>
              <a:buAutoNum type="arabicPeriod"/>
            </a:pPr>
            <a:r>
              <a:rPr lang="en-US" sz="1800" dirty="0"/>
              <a:t>(Ironically) Reduced funding for SNAP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Farm Bills</a:t>
            </a:r>
          </a:p>
        </p:txBody>
      </p:sp>
    </p:spTree>
    <p:extLst>
      <p:ext uri="{BB962C8B-B14F-4D97-AF65-F5344CB8AC3E}">
        <p14:creationId xmlns:p14="http://schemas.microsoft.com/office/powerpoint/2010/main" val="4078643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2DE828C-9FC3-104E-8A4D-734021A59C99}"/>
              </a:ext>
            </a:extLst>
          </p:cNvPr>
          <p:cNvSpPr txBox="1">
            <a:spLocks/>
          </p:cNvSpPr>
          <p:nvPr/>
        </p:nvSpPr>
        <p:spPr>
          <a:xfrm>
            <a:off x="669956" y="1593410"/>
            <a:ext cx="7813141" cy="48073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200"/>
              </a:spcBef>
            </a:pPr>
            <a:r>
              <a:rPr lang="en-US" sz="2000" dirty="0"/>
              <a:t>When the 2014 farm bill was passed, farmers were receiving record profits from high crop prices – prices and profits have dropped considerably since then</a:t>
            </a:r>
          </a:p>
          <a:p>
            <a:pPr marL="692150" indent="-201613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Complicated efforts to pass a new farm bill in 2018</a:t>
            </a:r>
          </a:p>
          <a:p>
            <a:pPr marL="692150" indent="-201613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Much controversy over funding amount for food stamps – Trump contributed to the controversy by saying “I heard it’s all welfare” and by calling for major cuts in the food stamp program</a:t>
            </a:r>
          </a:p>
          <a:p>
            <a:pPr marL="1144588" indent="-22225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dirty="0"/>
              <a:t>Corporate agribusiness supports food stamps as a means of driving up demand for the products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Farm Bills</a:t>
            </a:r>
          </a:p>
        </p:txBody>
      </p:sp>
    </p:spTree>
    <p:extLst>
      <p:ext uri="{BB962C8B-B14F-4D97-AF65-F5344CB8AC3E}">
        <p14:creationId xmlns:p14="http://schemas.microsoft.com/office/powerpoint/2010/main" val="595083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Evaluation of U.S. Farm Policy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31D1F-79D5-174C-BBF1-2C453570E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Core problem of declining real incomes to small- and medium-sized farmers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Government policies have not solved this problem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Policies have resulted in an over-allocation of resources to the agricultural sector</a:t>
            </a:r>
          </a:p>
          <a:p>
            <a:pPr marL="230188" indent="-220663">
              <a:spcBef>
                <a:spcPts val="1200"/>
              </a:spcBef>
            </a:pPr>
            <a:r>
              <a:rPr lang="en-US" sz="2000" dirty="0"/>
              <a:t>Other issues consist of the following:</a:t>
            </a:r>
          </a:p>
          <a:p>
            <a:pPr marL="749300" indent="-288925">
              <a:buFont typeface="+mj-lt"/>
              <a:buAutoNum type="arabicPeriod"/>
            </a:pPr>
            <a:r>
              <a:rPr lang="en-US" sz="2000" dirty="0"/>
              <a:t>Distribution of benefits</a:t>
            </a:r>
          </a:p>
          <a:p>
            <a:pPr marL="749300" indent="-288925">
              <a:buFont typeface="+mj-lt"/>
              <a:buAutoNum type="arabicPeriod"/>
            </a:pPr>
            <a:r>
              <a:rPr lang="en-US" sz="2000" dirty="0"/>
              <a:t>Increasingly concentrated agricultural sector</a:t>
            </a:r>
          </a:p>
          <a:p>
            <a:pPr marL="749300" indent="-288925">
              <a:buFont typeface="+mj-lt"/>
              <a:buAutoNum type="arabicPeriod"/>
            </a:pPr>
            <a:r>
              <a:rPr lang="en-US" sz="2000" dirty="0"/>
              <a:t>Production techniques that have harmful environmental consequences</a:t>
            </a:r>
          </a:p>
          <a:p>
            <a:pPr marL="749300" indent="-288925">
              <a:buFont typeface="+mj-lt"/>
              <a:buAutoNum type="arabicPeriod"/>
            </a:pPr>
            <a:r>
              <a:rPr lang="en-US" sz="2000" dirty="0"/>
              <a:t>Expansion of biotechnology</a:t>
            </a:r>
          </a:p>
        </p:txBody>
      </p:sp>
    </p:spTree>
    <p:extLst>
      <p:ext uri="{BB962C8B-B14F-4D97-AF65-F5344CB8AC3E}">
        <p14:creationId xmlns:p14="http://schemas.microsoft.com/office/powerpoint/2010/main" val="470250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Evaluation of U.S. Farm Policy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Distribution of Benefits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Need to restrict payments to the larger farms and agribusiness firms and pay more attention to the smaller ones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This will simultaneously address the issue of concentration in agriculture as well as support the many smaller farmers who are the backbones of many of our rural communities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Farm subsidies highly skewed toward corn, soybean, wheat, cotton, rice – dairy and sugar producers have separate policies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Producers of meat, fruits, vegetables receive little or no benefits</a:t>
            </a:r>
          </a:p>
        </p:txBody>
      </p:sp>
    </p:spTree>
    <p:extLst>
      <p:ext uri="{BB962C8B-B14F-4D97-AF65-F5344CB8AC3E}">
        <p14:creationId xmlns:p14="http://schemas.microsoft.com/office/powerpoint/2010/main" val="3973963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Evaluation of U.S. Farm Policy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Increased Concentration of Agriculture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Market </a:t>
            </a:r>
            <a:r>
              <a:rPr lang="en-US" sz="2000" b="1" dirty="0"/>
              <a:t>concentration</a:t>
            </a:r>
            <a:r>
              <a:rPr lang="en-US" sz="2000" dirty="0"/>
              <a:t> – the domination of a market by a few large firms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Concentration in agriculture has increased in the last several years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Number of farms has decreased by 6.8% from 2007–2016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Average size of farms has increased by 5.7%</a:t>
            </a:r>
          </a:p>
        </p:txBody>
      </p:sp>
    </p:spTree>
    <p:extLst>
      <p:ext uri="{BB962C8B-B14F-4D97-AF65-F5344CB8AC3E}">
        <p14:creationId xmlns:p14="http://schemas.microsoft.com/office/powerpoint/2010/main" val="3556989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Evaluation of U.S. Farm Policy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F072B-8CDE-4E4F-AF4D-90D07F51A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2514600"/>
            <a:ext cx="74199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61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Evaluation of U.S. Farm Policy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Harmful Environmental Effects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Chemical fertilizers to increase yield per acre</a:t>
            </a:r>
          </a:p>
          <a:p>
            <a:pPr marL="460375" indent="-220663"/>
            <a:r>
              <a:rPr lang="en-US" sz="2000" dirty="0"/>
              <a:t>Pesticides to decrease insect damage and maximize yield</a:t>
            </a:r>
          </a:p>
          <a:p>
            <a:pPr marL="460375" indent="-220663"/>
            <a:r>
              <a:rPr lang="en-US" sz="2000" dirty="0"/>
              <a:t>Creates nitrate pollution of water wells in farm states and other environmental problems</a:t>
            </a:r>
          </a:p>
          <a:p>
            <a:pPr marL="460375" indent="-220663"/>
            <a:r>
              <a:rPr lang="en-US" sz="2000" dirty="0"/>
              <a:t>People replaced by machines – expensive and dangerous</a:t>
            </a:r>
          </a:p>
          <a:p>
            <a:pPr marL="460375" indent="-220663"/>
            <a:r>
              <a:rPr lang="en-US" sz="2000" dirty="0"/>
              <a:t>Irrigation in the lower Midwest has damaged aquifers</a:t>
            </a:r>
          </a:p>
          <a:p>
            <a:pPr marL="460375" indent="-220663"/>
            <a:r>
              <a:rPr lang="en-US" sz="2000" dirty="0"/>
              <a:t>Commodity programs have encouraged the production of crops likely to cause erosion</a:t>
            </a:r>
          </a:p>
          <a:p>
            <a:pPr marL="460375" indent="-220663"/>
            <a:r>
              <a:rPr lang="en-US" sz="2000" dirty="0"/>
              <a:t>Huge cattle feedlots, factory hog farms, dairies – have created significant problems of odor and waste disposal</a:t>
            </a:r>
          </a:p>
        </p:txBody>
      </p:sp>
    </p:spTree>
    <p:extLst>
      <p:ext uri="{BB962C8B-B14F-4D97-AF65-F5344CB8AC3E}">
        <p14:creationId xmlns:p14="http://schemas.microsoft.com/office/powerpoint/2010/main" val="198447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000" dirty="0"/>
              <a:t>Every year since 1985, Farm Aid concerts have taken place, with the stated goals of</a:t>
            </a:r>
          </a:p>
          <a:p>
            <a:pPr marL="692150" indent="-201613">
              <a:buFont typeface="System Font Regular"/>
              <a:buChar char="–"/>
            </a:pPr>
            <a:r>
              <a:rPr lang="en-US" sz="2000" dirty="0"/>
              <a:t>Supporting family farms</a:t>
            </a:r>
          </a:p>
          <a:p>
            <a:pPr marL="692150" indent="-201613">
              <a:buFont typeface="System Font Regular"/>
              <a:buChar char="–"/>
            </a:pPr>
            <a:r>
              <a:rPr lang="en-US" sz="2000" dirty="0"/>
              <a:t>Fighting against corporate agriculture</a:t>
            </a:r>
          </a:p>
          <a:p>
            <a:pPr marL="692150" indent="-201613">
              <a:buFont typeface="System Font Regular"/>
              <a:buChar char="–"/>
            </a:pPr>
            <a:r>
              <a:rPr lang="en-US" sz="2000" dirty="0"/>
              <a:t>Advocating for fair farm prices</a:t>
            </a:r>
          </a:p>
          <a:p>
            <a:pPr marL="692150" indent="-201613">
              <a:buFont typeface="System Font Regular"/>
              <a:buChar char="–"/>
            </a:pPr>
            <a:r>
              <a:rPr lang="en-US" sz="2000" dirty="0"/>
              <a:t>Encouraging consumers to buy local grown food</a:t>
            </a:r>
          </a:p>
        </p:txBody>
      </p:sp>
    </p:spTree>
    <p:extLst>
      <p:ext uri="{BB962C8B-B14F-4D97-AF65-F5344CB8AC3E}">
        <p14:creationId xmlns:p14="http://schemas.microsoft.com/office/powerpoint/2010/main" val="1747695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Evaluation of U.S. Farm Policy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Biotechnology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Production of genetically modified organisms (GMOs) has increased greatly over recent years</a:t>
            </a:r>
          </a:p>
          <a:p>
            <a:pPr marL="460375" indent="-220663"/>
            <a:r>
              <a:rPr lang="en-US" sz="2000" dirty="0"/>
              <a:t>U.S. agricultural companies have taken the lead in developing biotechnology – seed varieties genetically altered in order to increase yields</a:t>
            </a:r>
          </a:p>
          <a:p>
            <a:pPr marL="460375" indent="-220663"/>
            <a:r>
              <a:rPr lang="en-US" sz="2000" dirty="0"/>
              <a:t>Farmers use GMOs as a means of preventing crop disease and pests</a:t>
            </a:r>
          </a:p>
          <a:p>
            <a:pPr marL="460375" indent="-220663"/>
            <a:r>
              <a:rPr lang="en-US" sz="2000" dirty="0"/>
              <a:t>A means to solve the ever-present problem of world hunger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Opponents maintain that environmental and health risks of biotechnology are at worst severe and at best unknown – that it will do little to help with world hunger reduction, argue that GMOs will primarily benefit large multinational corporations and farms</a:t>
            </a:r>
          </a:p>
        </p:txBody>
      </p:sp>
    </p:spTree>
    <p:extLst>
      <p:ext uri="{BB962C8B-B14F-4D97-AF65-F5344CB8AC3E}">
        <p14:creationId xmlns:p14="http://schemas.microsoft.com/office/powerpoint/2010/main" val="3466000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Tariffs and U.S. Farmers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EA44F-E443-FB4D-93ED-800838A0A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000" dirty="0"/>
              <a:t>Trump has imposed trade restrictions in the form of tariffs on our imports from Canada, European Union, China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These countries have all either threatened or implemented retaliation with similar trade restrictions against the U.S.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U.S. farmers will suffer the most from these trade wars (since the U.S. exports many agricultural products)</a:t>
            </a:r>
          </a:p>
        </p:txBody>
      </p:sp>
    </p:spTree>
    <p:extLst>
      <p:ext uri="{BB962C8B-B14F-4D97-AF65-F5344CB8AC3E}">
        <p14:creationId xmlns:p14="http://schemas.microsoft.com/office/powerpoint/2010/main" val="4229696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and Agriculture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5BECF-C1C2-734E-9E93-CCEE3C649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About 75% of the U.S. population classified as white – principal farmers 96% white</a:t>
            </a:r>
          </a:p>
          <a:p>
            <a:r>
              <a:rPr lang="en-US" sz="2000" dirty="0"/>
              <a:t>Original farmers and inhabitants of the land in the U.S. – Native Americans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consistently at the bottom of the economic ladder – extremely high rates of poverty and hunger</a:t>
            </a:r>
          </a:p>
          <a:p>
            <a:r>
              <a:rPr lang="en-US" sz="2000" dirty="0"/>
              <a:t>Farmworkers (often Hispanic migrants)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Harvest fruit and vegetable crops not covered by government agricultural subsidies, assist with dairy production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Wages often low, housing and living conditions poor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Pesticide poisoning – thousands poisoned by pesticides on the job each year</a:t>
            </a:r>
          </a:p>
          <a:p>
            <a:pPr marL="692150" indent="-231775">
              <a:buFont typeface="System Font Regular"/>
              <a:buChar char="–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8503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Domestic and World Hunger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U.S. Hunger</a:t>
            </a:r>
          </a:p>
          <a:p>
            <a:pPr marL="460375" indent="-173038">
              <a:spcBef>
                <a:spcPts val="1200"/>
              </a:spcBef>
            </a:pPr>
            <a:r>
              <a:rPr lang="en-US" sz="2000" dirty="0"/>
              <a:t>One in five children in the U.S. is at risk of hunger – one in three among African Americans and Latinos</a:t>
            </a:r>
          </a:p>
          <a:p>
            <a:pPr marL="460375" indent="-173038">
              <a:spcBef>
                <a:spcPts val="1200"/>
              </a:spcBef>
            </a:pPr>
            <a:r>
              <a:rPr lang="en-US" sz="2000" dirty="0"/>
              <a:t>49 million Americans struggle to put food on the table</a:t>
            </a:r>
          </a:p>
          <a:p>
            <a:pPr marL="460375" indent="-173038">
              <a:spcBef>
                <a:spcPts val="1200"/>
              </a:spcBef>
            </a:pPr>
            <a:r>
              <a:rPr lang="en-US" sz="2000" dirty="0"/>
              <a:t>More and more people relying on food banks and pantries</a:t>
            </a:r>
          </a:p>
          <a:p>
            <a:pPr marL="460375" indent="-173038">
              <a:spcBef>
                <a:spcPts val="1200"/>
              </a:spcBef>
            </a:pPr>
            <a:r>
              <a:rPr lang="en-US" sz="2000" dirty="0"/>
              <a:t>Hunger not caused by lack of food – rather the continued prevalence of poverty</a:t>
            </a:r>
          </a:p>
          <a:p>
            <a:pPr marL="460375" indent="-173038">
              <a:spcBef>
                <a:spcPts val="1200"/>
              </a:spcBef>
            </a:pPr>
            <a:r>
              <a:rPr lang="en-US" sz="2000" dirty="0"/>
              <a:t>Weather-related fluctuations (global warming) in supplies of agricultural products result in fluctuating prices – prices could rise above trend (difficult for people with tight food budgets)</a:t>
            </a:r>
          </a:p>
        </p:txBody>
      </p:sp>
    </p:spTree>
    <p:extLst>
      <p:ext uri="{BB962C8B-B14F-4D97-AF65-F5344CB8AC3E}">
        <p14:creationId xmlns:p14="http://schemas.microsoft.com/office/powerpoint/2010/main" val="3181450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Domestic and World Hunger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U.S. Hunger</a:t>
            </a:r>
          </a:p>
          <a:p>
            <a:pPr marL="460375" indent="-173038">
              <a:spcBef>
                <a:spcPts val="1200"/>
              </a:spcBef>
            </a:pPr>
            <a:r>
              <a:rPr lang="en-US" sz="2000" b="1" dirty="0"/>
              <a:t>WIC</a:t>
            </a:r>
            <a:r>
              <a:rPr lang="en-US" sz="2000" dirty="0"/>
              <a:t> – the supplemental food program in the U.S. for Women, Infants, and Children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Intended to help poor citizens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Assists pregnant women and their young children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Program found to be cost-effective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But never fully funded – many low-income pregnant women and their young children (who would otherwise be eligible) not assisted by this program</a:t>
            </a:r>
          </a:p>
        </p:txBody>
      </p:sp>
    </p:spTree>
    <p:extLst>
      <p:ext uri="{BB962C8B-B14F-4D97-AF65-F5344CB8AC3E}">
        <p14:creationId xmlns:p14="http://schemas.microsoft.com/office/powerpoint/2010/main" val="376354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Domestic and World Hunger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U.S. Hunger</a:t>
            </a:r>
          </a:p>
          <a:p>
            <a:pPr marL="460375" indent="-173038">
              <a:spcBef>
                <a:spcPts val="1200"/>
              </a:spcBef>
            </a:pPr>
            <a:r>
              <a:rPr lang="en-US" sz="2000" b="1" dirty="0"/>
              <a:t>SNAP</a:t>
            </a:r>
            <a:r>
              <a:rPr lang="en-US" sz="2000" dirty="0"/>
              <a:t> – the Supplemental Nutrition Assistance Program (also called food stamps)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A primary source of nutrition assistance for many low-income people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In a typical month of 2017, SNAP helped about 42 million low-income Americans afford a nutritious diet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Provides nutritional support for low-wage working families, low-income seniors, people with disabilities living on fixed incomes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Associated with improved health of recipients</a:t>
            </a:r>
          </a:p>
        </p:txBody>
      </p:sp>
    </p:spTree>
    <p:extLst>
      <p:ext uri="{BB962C8B-B14F-4D97-AF65-F5344CB8AC3E}">
        <p14:creationId xmlns:p14="http://schemas.microsoft.com/office/powerpoint/2010/main" val="984648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Domestic and World Hunger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World Hunger</a:t>
            </a:r>
          </a:p>
          <a:p>
            <a:pPr marL="460375" indent="-173038">
              <a:spcBef>
                <a:spcPts val="1200"/>
              </a:spcBef>
            </a:pPr>
            <a:r>
              <a:rPr lang="en-US" sz="2000" dirty="0"/>
              <a:t>In 1990 approximately one in four people in the world lived with hunger on a daily basis</a:t>
            </a:r>
          </a:p>
          <a:p>
            <a:pPr marL="460375" indent="-173038">
              <a:spcBef>
                <a:spcPts val="1200"/>
              </a:spcBef>
            </a:pPr>
            <a:r>
              <a:rPr lang="en-US" sz="2000" dirty="0"/>
              <a:t>By 2015, the hunger rate was cut nearly in half – about one in nine</a:t>
            </a:r>
          </a:p>
          <a:p>
            <a:pPr marL="460375" indent="-173038">
              <a:spcBef>
                <a:spcPts val="1200"/>
              </a:spcBef>
            </a:pPr>
            <a:r>
              <a:rPr lang="en-US" sz="2000" dirty="0"/>
              <a:t>Extreme poverty cut even more – from one in three to one in ten people</a:t>
            </a:r>
          </a:p>
          <a:p>
            <a:pPr marL="460375" indent="-173038">
              <a:spcBef>
                <a:spcPts val="1200"/>
              </a:spcBef>
            </a:pPr>
            <a:r>
              <a:rPr lang="en-US" sz="2000" dirty="0"/>
              <a:t>A UN 2018 report concludes that hunger has once again risen – global conflicts and climate change the drivers of this</a:t>
            </a:r>
          </a:p>
        </p:txBody>
      </p:sp>
    </p:spTree>
    <p:extLst>
      <p:ext uri="{BB962C8B-B14F-4D97-AF65-F5344CB8AC3E}">
        <p14:creationId xmlns:p14="http://schemas.microsoft.com/office/powerpoint/2010/main" val="601279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Domestic and World Hunger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World Hunger</a:t>
            </a:r>
          </a:p>
          <a:p>
            <a:pPr marL="9525" indent="0">
              <a:spcBef>
                <a:spcPts val="1200"/>
              </a:spcBef>
              <a:buNone/>
            </a:pPr>
            <a:r>
              <a:rPr lang="en-US" sz="2000" b="1" dirty="0"/>
              <a:t>The effect of U.S. policies on world hunger</a:t>
            </a:r>
          </a:p>
          <a:p>
            <a:pPr marL="460375" indent="-173038"/>
            <a:r>
              <a:rPr lang="en-US" sz="2000" dirty="0"/>
              <a:t>Our subsidized agricultural sector produces commodities that compete unfairly with those of developing countries – thereby exporting poverty and hunger</a:t>
            </a:r>
          </a:p>
          <a:p>
            <a:pPr marL="460375" indent="-173038"/>
            <a:r>
              <a:rPr lang="en-US" sz="2000" dirty="0"/>
              <a:t>Developing countries often rely on their own agricultural exports for much-needed foreign currency</a:t>
            </a:r>
          </a:p>
          <a:p>
            <a:pPr marL="460375" indent="-173038"/>
            <a:r>
              <a:rPr lang="en-US" sz="2000" dirty="0"/>
              <a:t>Trade restrictions cause disadvantage in agriculture for developing countries</a:t>
            </a:r>
          </a:p>
          <a:p>
            <a:pPr marL="460375" indent="-173038"/>
            <a:r>
              <a:rPr lang="en-US" sz="2000" dirty="0"/>
              <a:t>Patents owned by U.S. multinational corporations and agribusinesses prevent outsiders from producing GMO food – allow these large corporations to flood the world market with their agricultural products</a:t>
            </a:r>
          </a:p>
        </p:txBody>
      </p:sp>
    </p:spTree>
    <p:extLst>
      <p:ext uri="{BB962C8B-B14F-4D97-AF65-F5344CB8AC3E}">
        <p14:creationId xmlns:p14="http://schemas.microsoft.com/office/powerpoint/2010/main" val="408355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Domestic and World Hunger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World Hunger</a:t>
            </a:r>
          </a:p>
          <a:p>
            <a:pPr marL="9525" indent="0">
              <a:spcBef>
                <a:spcPts val="1200"/>
              </a:spcBef>
              <a:buNone/>
            </a:pPr>
            <a:r>
              <a:rPr lang="en-US" sz="2000" b="1" dirty="0"/>
              <a:t>The complexity of world hunger</a:t>
            </a:r>
          </a:p>
          <a:p>
            <a:pPr marL="460375" indent="-173038">
              <a:spcBef>
                <a:spcPts val="1200"/>
              </a:spcBef>
            </a:pPr>
            <a:r>
              <a:rPr lang="en-US" sz="2000" dirty="0"/>
              <a:t>Food aid and technological advances that result in lower world food prices can actually harm poor developing country farmers</a:t>
            </a:r>
          </a:p>
          <a:p>
            <a:pPr marL="460375" indent="-173038">
              <a:spcBef>
                <a:spcPts val="1200"/>
              </a:spcBef>
            </a:pPr>
            <a:r>
              <a:rPr lang="en-US" sz="2000" dirty="0"/>
              <a:t>However, also plenty of poor consumers in developing countries, many poor farmers are actually net food purchasers – harmed by high food prices</a:t>
            </a:r>
          </a:p>
          <a:p>
            <a:pPr marL="460375" indent="-173038">
              <a:spcBef>
                <a:spcPts val="1200"/>
              </a:spcBef>
            </a:pPr>
            <a:r>
              <a:rPr lang="en-US" sz="2000" dirty="0"/>
              <a:t>U.S. food policies not designed to assist poor residents of the world – designed to help U.S. farmers (and the richer ones at that)</a:t>
            </a:r>
          </a:p>
        </p:txBody>
      </p:sp>
    </p:spTree>
    <p:extLst>
      <p:ext uri="{BB962C8B-B14F-4D97-AF65-F5344CB8AC3E}">
        <p14:creationId xmlns:p14="http://schemas.microsoft.com/office/powerpoint/2010/main" val="3172708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Domestic and World Hunger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World Hunger</a:t>
            </a:r>
          </a:p>
          <a:p>
            <a:pPr marL="9525" indent="0">
              <a:spcBef>
                <a:spcPts val="1200"/>
              </a:spcBef>
              <a:buNone/>
            </a:pPr>
            <a:r>
              <a:rPr lang="en-US" sz="2000" b="1" dirty="0"/>
              <a:t>The complexity of world hunger</a:t>
            </a:r>
          </a:p>
          <a:p>
            <a:pPr marL="460375" indent="-173038">
              <a:spcBef>
                <a:spcPts val="1200"/>
              </a:spcBef>
            </a:pPr>
            <a:r>
              <a:rPr lang="en-US" sz="2000" dirty="0"/>
              <a:t>Five elements of policy stand out for both the U.S. and for poor countries</a:t>
            </a:r>
          </a:p>
          <a:p>
            <a:pPr marL="865188" indent="-279400">
              <a:buFont typeface="+mj-lt"/>
              <a:buAutoNum type="arabicPeriod"/>
            </a:pPr>
            <a:r>
              <a:rPr lang="en-US" sz="1800" dirty="0"/>
              <a:t>Emergency food aid always important during a food emergency</a:t>
            </a:r>
          </a:p>
          <a:p>
            <a:pPr marL="865188" indent="-279400">
              <a:buFont typeface="+mj-lt"/>
              <a:buAutoNum type="arabicPeriod"/>
            </a:pPr>
            <a:r>
              <a:rPr lang="en-US" sz="1800" dirty="0"/>
              <a:t>Better for the U.S. to purchase food from neighboring regions</a:t>
            </a:r>
          </a:p>
          <a:p>
            <a:pPr marL="865188" indent="-279400">
              <a:buFont typeface="+mj-lt"/>
              <a:buAutoNum type="arabicPeriod"/>
            </a:pPr>
            <a:r>
              <a:rPr lang="en-US" sz="1800" dirty="0"/>
              <a:t>Poor-country farmers need access to inputs – seed varieties, fertilizers, extension services, etc.</a:t>
            </a:r>
          </a:p>
          <a:p>
            <a:pPr marL="865188" indent="-279400">
              <a:buFont typeface="+mj-lt"/>
              <a:buAutoNum type="arabicPeriod"/>
            </a:pPr>
            <a:r>
              <a:rPr lang="en-US" sz="1800" dirty="0"/>
              <a:t>Direct assistance to poor consumers/farmers necessary – preferable to policies that artificially manipulate market prices</a:t>
            </a:r>
          </a:p>
          <a:p>
            <a:pPr marL="865188" indent="-279400">
              <a:buFont typeface="+mj-lt"/>
              <a:buAutoNum type="arabicPeriod"/>
            </a:pPr>
            <a:r>
              <a:rPr lang="en-US" sz="1800" dirty="0"/>
              <a:t>The U.S. and other developed countries need to assess the role their agricultural subsidies and trade restrictions have on the food security of developing countries of the world</a:t>
            </a:r>
          </a:p>
        </p:txBody>
      </p:sp>
    </p:spTree>
    <p:extLst>
      <p:ext uri="{BB962C8B-B14F-4D97-AF65-F5344CB8AC3E}">
        <p14:creationId xmlns:p14="http://schemas.microsoft.com/office/powerpoint/2010/main" val="125176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the Rural Sector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FAAAE-D783-C64B-96A0-22A9360CA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Population of the U.S. rural sector is smaller than that of the urban sector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About 60 million people – 19% of the U.S. population reside in rural counties – spread across 72% of the nation’s land area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16% of the rural population is poor – comparable to poverty rates in central cities but much higher than the 10% poverty rate for suburban populations</a:t>
            </a:r>
          </a:p>
          <a:p>
            <a:pPr marL="230188" indent="-230188">
              <a:spcBef>
                <a:spcPts val="1800"/>
              </a:spcBef>
            </a:pPr>
            <a:r>
              <a:rPr lang="en-US" sz="2000" dirty="0"/>
              <a:t>Rural sector not synonymous with agriculture</a:t>
            </a:r>
          </a:p>
        </p:txBody>
      </p:sp>
    </p:spTree>
    <p:extLst>
      <p:ext uri="{BB962C8B-B14F-4D97-AF65-F5344CB8AC3E}">
        <p14:creationId xmlns:p14="http://schemas.microsoft.com/office/powerpoint/2010/main" val="2521867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Politics of Agricultural Policy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BF3F2-4B7D-A54F-ACD0-72D188F33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Most farm payments go to the wealthiest farmers and agribusinesses – the effect of politics and economics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Farm lobbying groups have organized in virtually every U.S. state – well financed by the large commercial farmers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Almost all members of the U.S. House of Representatives have at least one crop in their states – producers vote pro-farmer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Senators overrepresented by rural populations – vote pro-farmer as well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Many legislators uninformed or uninterested in the effect of our agricultural subsidies and trade policies on poor farmers in developing countries</a:t>
            </a:r>
          </a:p>
        </p:txBody>
      </p:sp>
    </p:spTree>
    <p:extLst>
      <p:ext uri="{BB962C8B-B14F-4D97-AF65-F5344CB8AC3E}">
        <p14:creationId xmlns:p14="http://schemas.microsoft.com/office/powerpoint/2010/main" val="892282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FFF6E-CD09-B84E-BDCB-DF2E36A9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Conservative versus Liberal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A3A98-48B0-484F-B53C-735F26739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7" y="1593410"/>
            <a:ext cx="3786540" cy="4583553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3253E"/>
                </a:solidFill>
              </a:rPr>
              <a:t>Conservatives</a:t>
            </a:r>
            <a:endParaRPr lang="en-US" sz="2000" dirty="0"/>
          </a:p>
          <a:p>
            <a:pPr marL="287338" indent="-163513"/>
            <a:r>
              <a:rPr lang="en-US" sz="1400" dirty="0"/>
              <a:t>Argue that price supports, target prices, supply restriction programs have contributed to our farm problem instead of solving it</a:t>
            </a:r>
          </a:p>
          <a:p>
            <a:pPr marL="287338" indent="-163513"/>
            <a:r>
              <a:rPr lang="en-US" sz="1400" dirty="0"/>
              <a:t>We allocate too many resources to agriculture</a:t>
            </a:r>
          </a:p>
          <a:p>
            <a:pPr marL="287338" indent="-163513"/>
            <a:r>
              <a:rPr lang="en-US" sz="1400" dirty="0"/>
              <a:t>Theoretically, would end virtually all farm programs and let market forces determine the outcomes for farmers</a:t>
            </a:r>
          </a:p>
          <a:p>
            <a:pPr marL="287338" indent="-163513"/>
            <a:r>
              <a:rPr lang="en-US" sz="1400" dirty="0"/>
              <a:t>Encourage less government antitrust activity, fewer government environmental regulations</a:t>
            </a:r>
          </a:p>
          <a:p>
            <a:pPr marL="287338" indent="-163513"/>
            <a:r>
              <a:rPr lang="en-US" sz="1400" dirty="0"/>
              <a:t>Worry about the fiscal ramifications of agricultural subsidies, nutrition programs for the poor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3AE7D2-B333-AB46-9A13-55FD85E012C2}"/>
              </a:ext>
            </a:extLst>
          </p:cNvPr>
          <p:cNvSpPr txBox="1">
            <a:spLocks/>
          </p:cNvSpPr>
          <p:nvPr/>
        </p:nvSpPr>
        <p:spPr>
          <a:xfrm>
            <a:off x="4687501" y="1593409"/>
            <a:ext cx="3786541" cy="4583553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73253E"/>
                </a:solidFill>
              </a:rPr>
              <a:t>Liberals</a:t>
            </a:r>
            <a:endParaRPr lang="en-US" sz="2000" dirty="0"/>
          </a:p>
          <a:p>
            <a:pPr marL="287338" indent="-163513"/>
            <a:r>
              <a:rPr lang="en-US" sz="1400" dirty="0"/>
              <a:t>More comfortable supporting agricultural programs – especially nutrition programs</a:t>
            </a:r>
          </a:p>
          <a:p>
            <a:pPr marL="287338" indent="-163513"/>
            <a:r>
              <a:rPr lang="en-US" sz="1400" dirty="0"/>
              <a:t>Many do not wholeheartedly endorse agricultural subsidies – believe they should be phased out</a:t>
            </a:r>
          </a:p>
          <a:p>
            <a:pPr marL="576263" indent="-230188">
              <a:buFont typeface="System Font Regular"/>
              <a:buChar char="–"/>
            </a:pPr>
            <a:r>
              <a:rPr lang="en-US" sz="1200" dirty="0"/>
              <a:t>Major objection – the bulk of government payments goes to large farms/agribusinesses than to smaller farms</a:t>
            </a:r>
          </a:p>
          <a:p>
            <a:pPr marL="287338" indent="-173038"/>
            <a:r>
              <a:rPr lang="en-US" sz="1400" dirty="0"/>
              <a:t>Reduce concentration in agricultural markets, ensure environmental protection</a:t>
            </a:r>
          </a:p>
          <a:p>
            <a:pPr marL="287338" indent="-173038"/>
            <a:r>
              <a:rPr lang="en-US" sz="1400" dirty="0"/>
              <a:t>Seek greater support for Native American and Hispanic farmers/farmworkers</a:t>
            </a:r>
          </a:p>
          <a:p>
            <a:pPr marL="287338" indent="-173038"/>
            <a:r>
              <a:rPr lang="en-US" sz="1400" dirty="0"/>
              <a:t>Globally minded economists and politicians concerned about the effects of U.S. programs on the poor in developing countries</a:t>
            </a:r>
          </a:p>
        </p:txBody>
      </p:sp>
    </p:spTree>
    <p:extLst>
      <p:ext uri="{BB962C8B-B14F-4D97-AF65-F5344CB8AC3E}">
        <p14:creationId xmlns:p14="http://schemas.microsoft.com/office/powerpoint/2010/main" val="35553800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11–2: Target Prices with Deficiency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858D2-9E75-1944-9B0F-25267DF52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Target prices </a:t>
            </a:r>
            <a:r>
              <a:rPr lang="en-US" sz="2000" dirty="0"/>
              <a:t>– a program in which farmers are paid the difference between the target price and the market price</a:t>
            </a:r>
          </a:p>
          <a:p>
            <a:pPr marL="692150" indent="-201613">
              <a:buFont typeface="System Font Regular"/>
              <a:buChar char="–"/>
            </a:pPr>
            <a:r>
              <a:rPr lang="en-US" sz="2000" dirty="0"/>
              <a:t>Higher quantity supplied</a:t>
            </a:r>
          </a:p>
          <a:p>
            <a:pPr marL="692150" indent="-201613">
              <a:buFont typeface="System Font Regular"/>
              <a:buChar char="–"/>
            </a:pPr>
            <a:r>
              <a:rPr lang="en-US" sz="2000" dirty="0"/>
              <a:t>Market price – consumers willing to pay, below target price</a:t>
            </a:r>
          </a:p>
          <a:p>
            <a:pPr marL="692150" indent="-201613">
              <a:buFont typeface="System Font Regular"/>
              <a:buChar char="–"/>
            </a:pPr>
            <a:r>
              <a:rPr lang="en-US" sz="2000" dirty="0"/>
              <a:t>Government deficiency payments</a:t>
            </a:r>
          </a:p>
          <a:p>
            <a:pPr marL="692150" indent="-201613">
              <a:buFont typeface="System Font Regular"/>
              <a:buChar char="–"/>
            </a:pPr>
            <a:r>
              <a:rPr lang="en-US" sz="2000" dirty="0"/>
              <a:t>Cost of farm commodities does not drive up the cost of food</a:t>
            </a:r>
          </a:p>
          <a:p>
            <a:pPr>
              <a:spcBef>
                <a:spcPts val="1800"/>
              </a:spcBef>
            </a:pPr>
            <a:r>
              <a:rPr lang="en-US" sz="2000" b="1" dirty="0"/>
              <a:t>Deficiency payments </a:t>
            </a:r>
            <a:r>
              <a:rPr lang="en-US" sz="2000" dirty="0"/>
              <a:t>– the target price minus the market price, multiplied by the number of units sold</a:t>
            </a:r>
          </a:p>
        </p:txBody>
      </p:sp>
    </p:spTree>
    <p:extLst>
      <p:ext uri="{BB962C8B-B14F-4D97-AF65-F5344CB8AC3E}">
        <p14:creationId xmlns:p14="http://schemas.microsoft.com/office/powerpoint/2010/main" val="15802537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11–2: Target Prices with Deficiency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858D2-9E75-1944-9B0F-25267DF52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American farm products more competitive on world markets at lower prices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Market less distorted by target prices than by price supports – because no surplus created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Costs to taxpayers of target prices and deficiency payments easier to count because costs associated with surpluses not incurred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Some similarities occur between price supports, target prices, supply restriction programs</a:t>
            </a:r>
          </a:p>
          <a:p>
            <a:pPr marL="692150" indent="-201613">
              <a:buFont typeface="System Font Regular"/>
              <a:buChar char="–"/>
            </a:pPr>
            <a:r>
              <a:rPr lang="en-US" sz="2000" dirty="0"/>
              <a:t>All result in a transfer of income from taxpayers to farmers</a:t>
            </a:r>
          </a:p>
          <a:p>
            <a:pPr marL="692150" indent="-201613">
              <a:buFont typeface="System Font Regular"/>
              <a:buChar char="–"/>
            </a:pPr>
            <a:r>
              <a:rPr lang="en-US" sz="2000" dirty="0"/>
              <a:t>All favor large-scale farmers over small farmers</a:t>
            </a:r>
          </a:p>
          <a:p>
            <a:pPr marL="692150" indent="-201613">
              <a:buFont typeface="System Font Regular"/>
              <a:buChar char="–"/>
            </a:pPr>
            <a:r>
              <a:rPr lang="en-US" sz="2000" dirty="0"/>
              <a:t>All harm the exports of other nations – including developing countries of the world</a:t>
            </a:r>
          </a:p>
        </p:txBody>
      </p:sp>
    </p:spTree>
    <p:extLst>
      <p:ext uri="{BB962C8B-B14F-4D97-AF65-F5344CB8AC3E}">
        <p14:creationId xmlns:p14="http://schemas.microsoft.com/office/powerpoint/2010/main" val="42527464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11–2: Target Prices with Deficiency Payments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372CC-AC4E-7347-8C32-B7CAB05AB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77" y="1508760"/>
            <a:ext cx="739584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0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Agriculture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FAAAE-D783-C64B-96A0-22A9360CA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Principal farm operators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14% = women; 86% = men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96% = white; 2.5% = Hispanic (75% of U.S. population = white)</a:t>
            </a:r>
          </a:p>
          <a:p>
            <a:pPr marL="230188" indent="-230188">
              <a:spcBef>
                <a:spcPts val="1800"/>
              </a:spcBef>
            </a:pPr>
            <a:r>
              <a:rPr lang="en-US" sz="2000" dirty="0"/>
              <a:t>Certain characteristics of agriculture distinguish the farm sector from the remainder of the economy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An inelastic demand an fluctuating supply for farm products in the short run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Extensive technological advance and an increased supply in agriculture over the long run</a:t>
            </a:r>
          </a:p>
        </p:txBody>
      </p:sp>
    </p:spTree>
    <p:extLst>
      <p:ext uri="{BB962C8B-B14F-4D97-AF65-F5344CB8AC3E}">
        <p14:creationId xmlns:p14="http://schemas.microsoft.com/office/powerpoint/2010/main" val="521430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Agriculture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Inelastic Demand and Fluctuating Supply for Farm Products in the Short Run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b="1" dirty="0"/>
              <a:t>Inelastic demand </a:t>
            </a:r>
            <a:r>
              <a:rPr lang="en-US" sz="2000" dirty="0"/>
              <a:t>– demand in which buyers are relatively unresponsive to changes in price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Relatively steep demand curve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b="1" dirty="0"/>
              <a:t>Price instability </a:t>
            </a:r>
            <a:r>
              <a:rPr lang="en-US" sz="2000" dirty="0"/>
              <a:t>– weather fluctuations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b="1" dirty="0"/>
              <a:t>Farm income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b="1" dirty="0"/>
              <a:t>Bumper crop </a:t>
            </a:r>
            <a:r>
              <a:rPr lang="en-US" sz="2000" dirty="0"/>
              <a:t>– an unexpectedly large crop resulting from good growing conditions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2000" dirty="0"/>
              <a:t>Prices decrease, overall farm income falls</a:t>
            </a:r>
          </a:p>
          <a:p>
            <a:pPr marL="922338" indent="-230188">
              <a:buFont typeface="System Font Regular"/>
              <a:buChar char="–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1753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Agriculture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49A855-5953-7045-ACE4-B5975AEA5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90" y="1325880"/>
            <a:ext cx="701802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Agriculture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Extensive Technological Change in the Past Century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Rapid growth in supply due to technological change and slow growth in demand have caused the </a:t>
            </a:r>
            <a:r>
              <a:rPr lang="en-US" sz="2000" b="1" dirty="0"/>
              <a:t>real prices </a:t>
            </a:r>
            <a:r>
              <a:rPr lang="en-US" sz="2000" dirty="0"/>
              <a:t>(prices as adjusted for the effects of inflation) of farm products to fall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New techniques, efficient machinery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New high-yield crop varieties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Extensive use of fertilizers and pesticides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Artificial insemination, other improved breeding techniques – more reliable growth in cattle herds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Improved irrigation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Use of biotechnology expanding rapidly</a:t>
            </a:r>
          </a:p>
        </p:txBody>
      </p:sp>
    </p:spTree>
    <p:extLst>
      <p:ext uri="{BB962C8B-B14F-4D97-AF65-F5344CB8AC3E}">
        <p14:creationId xmlns:p14="http://schemas.microsoft.com/office/powerpoint/2010/main" val="398871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Agriculture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6973C-2CE0-1446-AA0F-6A2526F6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Extensive Technological Change in the Past Century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Results of technological changes a trend toward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Capital-intensive agriculture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Large-scale farming enterprises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Pronounced increase in the supply of farm products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Although fewer farmers, supply of farm products has increased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American agriculture highly productive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Not the most productive in the world however</a:t>
            </a:r>
          </a:p>
          <a:p>
            <a:pPr marL="922338" indent="-230188">
              <a:buFont typeface="System Font Regular"/>
              <a:buChar char="–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1720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2148</Words>
  <Application>Microsoft Macintosh PowerPoint</Application>
  <PresentationFormat>On-screen Show (4:3)</PresentationFormat>
  <Paragraphs>263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System Font Regular</vt:lpstr>
      <vt:lpstr>Times New Roman</vt:lpstr>
      <vt:lpstr>Wingdings</vt:lpstr>
      <vt:lpstr>Office Theme</vt:lpstr>
      <vt:lpstr>PowerPoint Presentation</vt:lpstr>
      <vt:lpstr>Global Agriculture</vt:lpstr>
      <vt:lpstr>U.S. Agriculture</vt:lpstr>
      <vt:lpstr>Characteristics of the Rural Sector</vt:lpstr>
      <vt:lpstr>Characteristics of Agriculture</vt:lpstr>
      <vt:lpstr>Characteristics of Agriculture</vt:lpstr>
      <vt:lpstr>Characteristics of Agriculture</vt:lpstr>
      <vt:lpstr>Characteristics of Agriculture</vt:lpstr>
      <vt:lpstr>Characteristics of Agriculture</vt:lpstr>
      <vt:lpstr>Characteristics of Agriculture</vt:lpstr>
      <vt:lpstr>Characteristics of Agriculture</vt:lpstr>
      <vt:lpstr>Characteristics of Agriculture</vt:lpstr>
      <vt:lpstr>U.S. Government Policy Toward Agriculture</vt:lpstr>
      <vt:lpstr>U.S. Government Policy Toward Agriculture</vt:lpstr>
      <vt:lpstr>U.S. Government Policy Toward Agriculture</vt:lpstr>
      <vt:lpstr>U.S. Government Policy Toward Agriculture</vt:lpstr>
      <vt:lpstr>U.S. Government Policy Toward Agriculture</vt:lpstr>
      <vt:lpstr>U.S. Government Policy Toward Agriculture</vt:lpstr>
      <vt:lpstr>U.S. Government Policy Toward Agriculture</vt:lpstr>
      <vt:lpstr>U.S. Government Policy Toward Agriculture</vt:lpstr>
      <vt:lpstr>U.S. Government Policy Toward Agriculture</vt:lpstr>
      <vt:lpstr>Recent Farm Bills</vt:lpstr>
      <vt:lpstr>Recent Farm Bills</vt:lpstr>
      <vt:lpstr>Recent Farm Bills</vt:lpstr>
      <vt:lpstr>An Evaluation of U.S. Farm Policy</vt:lpstr>
      <vt:lpstr>An Evaluation of U.S. Farm Policy</vt:lpstr>
      <vt:lpstr>An Evaluation of U.S. Farm Policy</vt:lpstr>
      <vt:lpstr>An Evaluation of U.S. Farm Policy</vt:lpstr>
      <vt:lpstr>An Evaluation of U.S. Farm Policy</vt:lpstr>
      <vt:lpstr>An Evaluation of U.S. Farm Policy</vt:lpstr>
      <vt:lpstr>Tariffs and U.S. Farmers</vt:lpstr>
      <vt:lpstr>Diversity and Agriculture</vt:lpstr>
      <vt:lpstr>Domestic and World Hunger</vt:lpstr>
      <vt:lpstr>Domestic and World Hunger</vt:lpstr>
      <vt:lpstr>Domestic and World Hunger</vt:lpstr>
      <vt:lpstr>Domestic and World Hunger</vt:lpstr>
      <vt:lpstr>Domestic and World Hunger</vt:lpstr>
      <vt:lpstr>Domestic and World Hunger</vt:lpstr>
      <vt:lpstr>Domestic and World Hunger</vt:lpstr>
      <vt:lpstr>The Politics of Agricultural Policy</vt:lpstr>
      <vt:lpstr>Conservative versus Liberal</vt:lpstr>
      <vt:lpstr>Appendix 11–2: Target Prices with Deficiency Payments</vt:lpstr>
      <vt:lpstr>Appendix 11–2: Target Prices with Deficiency Payments</vt:lpstr>
      <vt:lpstr>Appendix 11–2: Target Prices with Deficiency Payments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Botelho</dc:creator>
  <cp:lastModifiedBy>Anna Botelho</cp:lastModifiedBy>
  <cp:revision>50</cp:revision>
  <dcterms:created xsi:type="dcterms:W3CDTF">2019-01-28T21:36:07Z</dcterms:created>
  <dcterms:modified xsi:type="dcterms:W3CDTF">2019-02-11T15:16:54Z</dcterms:modified>
</cp:coreProperties>
</file>