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590" r:id="rId5"/>
    <p:sldId id="476" r:id="rId6"/>
    <p:sldId id="532" r:id="rId7"/>
    <p:sldId id="591" r:id="rId8"/>
    <p:sldId id="593" r:id="rId9"/>
    <p:sldId id="592" r:id="rId10"/>
    <p:sldId id="594" r:id="rId11"/>
    <p:sldId id="595" r:id="rId12"/>
    <p:sldId id="596" r:id="rId13"/>
    <p:sldId id="597" r:id="rId14"/>
    <p:sldId id="598" r:id="rId15"/>
    <p:sldId id="599" r:id="rId16"/>
    <p:sldId id="563" r:id="rId17"/>
    <p:sldId id="600" r:id="rId18"/>
    <p:sldId id="601" r:id="rId19"/>
    <p:sldId id="602" r:id="rId20"/>
    <p:sldId id="564" r:id="rId21"/>
    <p:sldId id="603" r:id="rId22"/>
    <p:sldId id="604" r:id="rId23"/>
    <p:sldId id="605" r:id="rId24"/>
    <p:sldId id="567" r:id="rId25"/>
    <p:sldId id="537" r:id="rId26"/>
    <p:sldId id="606" r:id="rId27"/>
    <p:sldId id="607" r:id="rId28"/>
    <p:sldId id="608" r:id="rId29"/>
    <p:sldId id="609" r:id="rId30"/>
    <p:sldId id="610" r:id="rId31"/>
    <p:sldId id="611" r:id="rId32"/>
    <p:sldId id="612" r:id="rId33"/>
    <p:sldId id="309" r:id="rId34"/>
    <p:sldId id="587" r:id="rId35"/>
    <p:sldId id="613" r:id="rId36"/>
    <p:sldId id="614" r:id="rId37"/>
    <p:sldId id="615" r:id="rId38"/>
    <p:sldId id="616" r:id="rId39"/>
    <p:sldId id="617" r:id="rId40"/>
    <p:sldId id="618"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253E"/>
    <a:srgbClr val="745D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8"/>
    <p:restoredTop sz="94660"/>
  </p:normalViewPr>
  <p:slideViewPr>
    <p:cSldViewPr snapToGrid="0" snapToObjects="1">
      <p:cViewPr varScale="1">
        <p:scale>
          <a:sx n="132" d="100"/>
          <a:sy n="132" d="100"/>
        </p:scale>
        <p:origin x="328"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3253E"/>
        </a:solidFill>
        <a:effectLst/>
      </p:bgPr>
    </p:bg>
    <p:spTree>
      <p:nvGrpSpPr>
        <p:cNvPr id="1" name=""/>
        <p:cNvGrpSpPr/>
        <p:nvPr/>
      </p:nvGrpSpPr>
      <p:grpSpPr>
        <a:xfrm>
          <a:off x="0" y="0"/>
          <a:ext cx="0" cy="0"/>
          <a:chOff x="0" y="0"/>
          <a:chExt cx="0" cy="0"/>
        </a:xfrm>
      </p:grpSpPr>
      <p:pic>
        <p:nvPicPr>
          <p:cNvPr id="7" name="Picture 6" descr="A picture containing text&#13;&#10;&#13;&#10;Description automatically generated">
            <a:extLst>
              <a:ext uri="{FF2B5EF4-FFF2-40B4-BE49-F238E27FC236}">
                <a16:creationId xmlns:a16="http://schemas.microsoft.com/office/drawing/2014/main" id="{10B9BC16-BAF1-E842-ABF3-28BF683F7B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1143000"/>
            <a:ext cx="3657600" cy="4572000"/>
          </a:xfrm>
          <a:prstGeom prst="rect">
            <a:avLst/>
          </a:prstGeom>
        </p:spPr>
      </p:pic>
      <p:sp>
        <p:nvSpPr>
          <p:cNvPr id="8" name="TextBox 7">
            <a:extLst>
              <a:ext uri="{FF2B5EF4-FFF2-40B4-BE49-F238E27FC236}">
                <a16:creationId xmlns:a16="http://schemas.microsoft.com/office/drawing/2014/main" id="{B7EB056A-DA49-3946-B6D9-12C1D2023C97}"/>
              </a:ext>
            </a:extLst>
          </p:cNvPr>
          <p:cNvSpPr txBox="1"/>
          <p:nvPr userDrawn="1"/>
        </p:nvSpPr>
        <p:spPr>
          <a:xfrm>
            <a:off x="5033727" y="1143000"/>
            <a:ext cx="3213980" cy="4572000"/>
          </a:xfrm>
          <a:prstGeom prst="rect">
            <a:avLst/>
          </a:prstGeom>
          <a:noFill/>
          <a:ln>
            <a:noFill/>
          </a:ln>
        </p:spPr>
        <p:txBody>
          <a:bodyPr wrap="square" lIns="0" tIns="0" rIns="0" bIns="0" rtlCol="0">
            <a:noAutofit/>
          </a:bodyPr>
          <a:lstStyle/>
          <a:p>
            <a:r>
              <a:rPr lang="en-US" sz="1200" b="1" dirty="0">
                <a:solidFill>
                  <a:schemeClr val="bg1"/>
                </a:solidFill>
                <a:latin typeface="Arial" panose="020B0604020202020204" pitchFamily="34" charset="0"/>
                <a:cs typeface="Arial" panose="020B0604020202020204" pitchFamily="34" charset="0"/>
              </a:rPr>
              <a:t>PART THREE</a:t>
            </a:r>
          </a:p>
          <a:p>
            <a:r>
              <a:rPr lang="en-US" sz="2000" b="0" dirty="0">
                <a:solidFill>
                  <a:schemeClr val="bg1"/>
                </a:solidFill>
                <a:latin typeface="Times New Roman" panose="02020603050405020304" pitchFamily="18" charset="0"/>
                <a:cs typeface="Times New Roman" panose="02020603050405020304" pitchFamily="18" charset="0"/>
              </a:rPr>
              <a:t>Global Poverty, </a:t>
            </a:r>
            <a:br>
              <a:rPr lang="en-US" sz="2000" b="0" dirty="0">
                <a:solidFill>
                  <a:schemeClr val="bg1"/>
                </a:solidFill>
                <a:latin typeface="Times New Roman" panose="02020603050405020304" pitchFamily="18" charset="0"/>
                <a:cs typeface="Times New Roman" panose="02020603050405020304" pitchFamily="18" charset="0"/>
              </a:rPr>
            </a:br>
            <a:r>
              <a:rPr lang="en-US" sz="2000" b="0" dirty="0">
                <a:solidFill>
                  <a:schemeClr val="bg1"/>
                </a:solidFill>
                <a:latin typeface="Times New Roman" panose="02020603050405020304" pitchFamily="18" charset="0"/>
                <a:cs typeface="Times New Roman" panose="02020603050405020304" pitchFamily="18" charset="0"/>
              </a:rPr>
              <a:t>Agriculture, and Trade</a:t>
            </a:r>
          </a:p>
          <a:p>
            <a:pPr>
              <a:spcBef>
                <a:spcPts val="3600"/>
              </a:spcBef>
            </a:pPr>
            <a:r>
              <a:rPr lang="en-US" sz="1800" b="1" dirty="0">
                <a:solidFill>
                  <a:schemeClr val="bg1"/>
                </a:solidFill>
                <a:latin typeface="Arial" panose="020B0604020202020204" pitchFamily="34" charset="0"/>
                <a:cs typeface="Arial" panose="020B0604020202020204" pitchFamily="34" charset="0"/>
              </a:rPr>
              <a:t>CHAPTER 12</a:t>
            </a:r>
          </a:p>
          <a:p>
            <a:r>
              <a:rPr lang="en-US" sz="3600" b="0" dirty="0">
                <a:solidFill>
                  <a:schemeClr val="bg1"/>
                </a:solidFill>
                <a:latin typeface="Times New Roman" panose="02020603050405020304" pitchFamily="18" charset="0"/>
                <a:cs typeface="Times New Roman" panose="02020603050405020304" pitchFamily="18" charset="0"/>
              </a:rPr>
              <a:t>International Trade</a:t>
            </a:r>
          </a:p>
        </p:txBody>
      </p:sp>
    </p:spTree>
    <p:extLst>
      <p:ext uri="{BB962C8B-B14F-4D97-AF65-F5344CB8AC3E}">
        <p14:creationId xmlns:p14="http://schemas.microsoft.com/office/powerpoint/2010/main" val="660298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2/11/19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53532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2/11/19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9071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1131683"/>
          </a:xfrm>
          <a:solidFill>
            <a:srgbClr val="73253E"/>
          </a:solidFill>
        </p:spPr>
        <p:txBody>
          <a:bodyPr lIns="457200" tIns="0" rIns="0" bIns="0">
            <a:normAutofit/>
          </a:bodyPr>
          <a:lstStyle>
            <a:lvl1pPr>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69956" y="1593410"/>
            <a:ext cx="7813141" cy="4583553"/>
          </a:xfrm>
        </p:spPr>
        <p:txBody>
          <a:bodyPr lIns="0" tIns="0" rIns="0" bIns="0">
            <a:normAutofit/>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9221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2/11/19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62239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2/11/19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333641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2/11/19</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418396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2/11/19</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2166156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2/11/19</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1423527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2/11/19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3633184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019C621-350A-E747-92E5-B51681889988}" type="datetimeFigureOut">
              <a:rPr lang="en-US" smtClean="0"/>
              <a:t>2/11/19</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199E69C-661C-CE4E-82F2-3D0E48A591FD}" type="slidenum">
              <a:rPr lang="en-US" smtClean="0"/>
              <a:t>‹#›</a:t>
            </a:fld>
            <a:endParaRPr lang="en-US"/>
          </a:p>
        </p:txBody>
      </p:sp>
    </p:spTree>
    <p:extLst>
      <p:ext uri="{BB962C8B-B14F-4D97-AF65-F5344CB8AC3E}">
        <p14:creationId xmlns:p14="http://schemas.microsoft.com/office/powerpoint/2010/main" val="4185844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31683"/>
          </a:xfrm>
          <a:prstGeom prst="rect">
            <a:avLst/>
          </a:prstGeom>
          <a:solidFill>
            <a:srgbClr val="73253E"/>
          </a:solidFill>
        </p:spPr>
        <p:txBody>
          <a:bodyPr vert="horz" lIns="45720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669956" y="1593410"/>
            <a:ext cx="7804088" cy="4583553"/>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13E55E46-4803-E846-A340-5DCAE1AC73AE}"/>
              </a:ext>
            </a:extLst>
          </p:cNvPr>
          <p:cNvSpPr txBox="1">
            <a:spLocks/>
          </p:cNvSpPr>
          <p:nvPr userDrawn="1"/>
        </p:nvSpPr>
        <p:spPr>
          <a:xfrm>
            <a:off x="8110538" y="6602241"/>
            <a:ext cx="598896" cy="228600"/>
          </a:xfrm>
          <a:prstGeom prst="rect">
            <a:avLst/>
          </a:prstGeom>
        </p:spPr>
        <p:txBody>
          <a:bodyPr vert="horz" lIns="0" tIns="0" rIns="0" bIns="0" rtlCol="0" anchor="ctr"/>
          <a:lstStyle>
            <a:defPPr>
              <a:defRPr lang="en-US"/>
            </a:defPPr>
            <a:lvl1pPr marL="0" algn="r" defTabSz="457200" rtl="0" eaLnBrk="1" latinLnBrk="0" hangingPunct="1">
              <a:defRPr sz="900" b="1" kern="1200">
                <a:solidFill>
                  <a:srgbClr val="73253E"/>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6477D290-E629-4409-A23D-3D419B2EC579}" type="slidenum">
              <a:rPr lang="en-US" smtClean="0"/>
              <a:pPr>
                <a:defRPr/>
              </a:pPr>
              <a:t>‹#›</a:t>
            </a:fld>
            <a:endParaRPr lang="en-US" dirty="0"/>
          </a:p>
        </p:txBody>
      </p:sp>
      <p:sp>
        <p:nvSpPr>
          <p:cNvPr id="8" name="Footer Placeholder 4">
            <a:extLst>
              <a:ext uri="{FF2B5EF4-FFF2-40B4-BE49-F238E27FC236}">
                <a16:creationId xmlns:a16="http://schemas.microsoft.com/office/drawing/2014/main" id="{11092F7E-3E29-5B49-801F-D104FD92E604}"/>
              </a:ext>
            </a:extLst>
          </p:cNvPr>
          <p:cNvSpPr txBox="1">
            <a:spLocks/>
          </p:cNvSpPr>
          <p:nvPr userDrawn="1"/>
        </p:nvSpPr>
        <p:spPr>
          <a:xfrm>
            <a:off x="434566" y="6602241"/>
            <a:ext cx="4137434" cy="228600"/>
          </a:xfrm>
          <a:prstGeom prst="rect">
            <a:avLst/>
          </a:prstGeom>
        </p:spPr>
        <p:txBody>
          <a:bodyPr vert="horz" lIns="0" tIns="0" rIns="0" bIns="0" rtlCol="0" anchor="ctr"/>
          <a:lstStyle>
            <a:defPPr>
              <a:defRPr lang="en-US"/>
            </a:defPPr>
            <a:lvl1pPr marL="0" algn="ctr" defTabSz="4572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defRPr/>
            </a:pPr>
            <a:r>
              <a:rPr lang="en-US" b="1" dirty="0">
                <a:solidFill>
                  <a:schemeClr val="tx1"/>
                </a:solidFill>
              </a:rPr>
              <a:t>Economic Issues and Policy 7e </a:t>
            </a:r>
            <a:r>
              <a:rPr lang="en-US" dirty="0">
                <a:solidFill>
                  <a:schemeClr val="tx1"/>
                </a:solidFill>
              </a:rPr>
              <a:t>© 2019 Wessex Press. All Rights Reserved.</a:t>
            </a:r>
          </a:p>
        </p:txBody>
      </p:sp>
    </p:spTree>
    <p:extLst>
      <p:ext uri="{BB962C8B-B14F-4D97-AF65-F5344CB8AC3E}">
        <p14:creationId xmlns:p14="http://schemas.microsoft.com/office/powerpoint/2010/main" val="1565715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346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Benefits of Trade</a:t>
            </a:r>
          </a:p>
        </p:txBody>
      </p:sp>
      <p:pic>
        <p:nvPicPr>
          <p:cNvPr id="4" name="Picture 3">
            <a:extLst>
              <a:ext uri="{FF2B5EF4-FFF2-40B4-BE49-F238E27FC236}">
                <a16:creationId xmlns:a16="http://schemas.microsoft.com/office/drawing/2014/main" id="{F0B57980-E7D8-5541-A7D9-2185E8979A71}"/>
              </a:ext>
            </a:extLst>
          </p:cNvPr>
          <p:cNvPicPr>
            <a:picLocks noChangeAspect="1"/>
          </p:cNvPicPr>
          <p:nvPr/>
        </p:nvPicPr>
        <p:blipFill>
          <a:blip r:embed="rId2"/>
          <a:stretch>
            <a:fillRect/>
          </a:stretch>
        </p:blipFill>
        <p:spPr>
          <a:xfrm>
            <a:off x="862012" y="1234440"/>
            <a:ext cx="7419975" cy="5320665"/>
          </a:xfrm>
          <a:prstGeom prst="rect">
            <a:avLst/>
          </a:prstGeom>
        </p:spPr>
      </p:pic>
    </p:spTree>
    <p:extLst>
      <p:ext uri="{BB962C8B-B14F-4D97-AF65-F5344CB8AC3E}">
        <p14:creationId xmlns:p14="http://schemas.microsoft.com/office/powerpoint/2010/main" val="2905325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Benefits of Trade</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a:xfrm>
            <a:off x="669956" y="1593410"/>
            <a:ext cx="7813141" cy="4807390"/>
          </a:xfrm>
        </p:spPr>
        <p:txBody>
          <a:bodyPr>
            <a:normAutofit/>
          </a:bodyPr>
          <a:lstStyle/>
          <a:p>
            <a:pPr marL="0" indent="0">
              <a:spcBef>
                <a:spcPts val="1800"/>
              </a:spcBef>
              <a:buNone/>
            </a:pPr>
            <a:r>
              <a:rPr lang="en-US" b="1" dirty="0">
                <a:solidFill>
                  <a:srgbClr val="73253E"/>
                </a:solidFill>
              </a:rPr>
              <a:t>The Basis for Advantage</a:t>
            </a:r>
          </a:p>
          <a:p>
            <a:pPr marL="460375" indent="-220663">
              <a:spcBef>
                <a:spcPts val="1200"/>
              </a:spcBef>
            </a:pPr>
            <a:r>
              <a:rPr lang="en-US" sz="2000" dirty="0"/>
              <a:t>Weather and climate</a:t>
            </a:r>
          </a:p>
          <a:p>
            <a:pPr marL="460375" indent="-220663">
              <a:spcBef>
                <a:spcPts val="1200"/>
              </a:spcBef>
            </a:pPr>
            <a:r>
              <a:rPr lang="en-US" sz="2000" dirty="0"/>
              <a:t>Labor productivity – foreign labor is cheap only if productivity is high and wages are low</a:t>
            </a:r>
          </a:p>
          <a:p>
            <a:pPr marL="460375" indent="-220663">
              <a:spcBef>
                <a:spcPts val="1200"/>
              </a:spcBef>
            </a:pPr>
            <a:r>
              <a:rPr lang="en-US" sz="2000" dirty="0"/>
              <a:t>Quality and availability of land</a:t>
            </a:r>
          </a:p>
          <a:p>
            <a:pPr marL="460375" indent="-220663">
              <a:spcBef>
                <a:spcPts val="1200"/>
              </a:spcBef>
            </a:pPr>
            <a:r>
              <a:rPr lang="en-US" sz="2000" dirty="0"/>
              <a:t>Capital equipment</a:t>
            </a:r>
          </a:p>
          <a:p>
            <a:pPr marL="460375" indent="-220663">
              <a:spcBef>
                <a:spcPts val="1200"/>
              </a:spcBef>
            </a:pPr>
            <a:r>
              <a:rPr lang="en-US" sz="2000" dirty="0"/>
              <a:t>Technology</a:t>
            </a:r>
          </a:p>
          <a:p>
            <a:pPr marL="460375" indent="-220663">
              <a:spcBef>
                <a:spcPts val="1200"/>
              </a:spcBef>
            </a:pPr>
            <a:r>
              <a:rPr lang="en-US" sz="2000" dirty="0"/>
              <a:t>Other resource inputs</a:t>
            </a:r>
          </a:p>
        </p:txBody>
      </p:sp>
    </p:spTree>
    <p:extLst>
      <p:ext uri="{BB962C8B-B14F-4D97-AF65-F5344CB8AC3E}">
        <p14:creationId xmlns:p14="http://schemas.microsoft.com/office/powerpoint/2010/main" val="2294134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Benefits of Trade</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a:xfrm>
            <a:off x="669956" y="1593410"/>
            <a:ext cx="7813141" cy="4807390"/>
          </a:xfrm>
        </p:spPr>
        <p:txBody>
          <a:bodyPr>
            <a:normAutofit/>
          </a:bodyPr>
          <a:lstStyle/>
          <a:p>
            <a:pPr marL="0" indent="0">
              <a:spcBef>
                <a:spcPts val="1800"/>
              </a:spcBef>
              <a:buNone/>
            </a:pPr>
            <a:r>
              <a:rPr lang="en-US" b="1" dirty="0">
                <a:solidFill>
                  <a:srgbClr val="73253E"/>
                </a:solidFill>
              </a:rPr>
              <a:t>All the Benefits of Trade</a:t>
            </a:r>
          </a:p>
          <a:p>
            <a:pPr marL="460375" indent="-220663">
              <a:spcBef>
                <a:spcPts val="1200"/>
              </a:spcBef>
            </a:pPr>
            <a:r>
              <a:rPr lang="en-US" sz="2000" dirty="0"/>
              <a:t>Gains from specialization – greater output from limited resources, benefits to each trading nation/world as a whole</a:t>
            </a:r>
          </a:p>
          <a:p>
            <a:pPr marL="460375" indent="-220663">
              <a:spcBef>
                <a:spcPts val="1200"/>
              </a:spcBef>
            </a:pPr>
            <a:r>
              <a:rPr lang="en-US" sz="2000" dirty="0"/>
              <a:t>Greater diversity of products</a:t>
            </a:r>
          </a:p>
          <a:p>
            <a:pPr marL="460375" indent="-220663">
              <a:spcBef>
                <a:spcPts val="1200"/>
              </a:spcBef>
            </a:pPr>
            <a:r>
              <a:rPr lang="en-US" sz="2000" dirty="0"/>
              <a:t>More choice among competing brands than if purchasing only domestic goods</a:t>
            </a:r>
          </a:p>
          <a:p>
            <a:pPr marL="460375" indent="-220663">
              <a:spcBef>
                <a:spcPts val="1200"/>
              </a:spcBef>
            </a:pPr>
            <a:r>
              <a:rPr lang="en-US" sz="2000" dirty="0"/>
              <a:t>Increased competition among firms made possible by trade will reduce the likelihood and degree of market power – benefiting society</a:t>
            </a:r>
          </a:p>
        </p:txBody>
      </p:sp>
    </p:spTree>
    <p:extLst>
      <p:ext uri="{BB962C8B-B14F-4D97-AF65-F5344CB8AC3E}">
        <p14:creationId xmlns:p14="http://schemas.microsoft.com/office/powerpoint/2010/main" val="2216736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Benefits of Trade</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a:xfrm>
            <a:off x="669956" y="1593410"/>
            <a:ext cx="7813141" cy="4807390"/>
          </a:xfrm>
        </p:spPr>
        <p:txBody>
          <a:bodyPr>
            <a:normAutofit/>
          </a:bodyPr>
          <a:lstStyle/>
          <a:p>
            <a:pPr marL="0" indent="0">
              <a:spcBef>
                <a:spcPts val="1800"/>
              </a:spcBef>
              <a:buNone/>
            </a:pPr>
            <a:r>
              <a:rPr lang="en-US" b="1" dirty="0">
                <a:solidFill>
                  <a:srgbClr val="73253E"/>
                </a:solidFill>
              </a:rPr>
              <a:t>The Distribution of the Benefits of Trade</a:t>
            </a:r>
          </a:p>
          <a:p>
            <a:pPr marL="460375" indent="-220663">
              <a:spcBef>
                <a:spcPts val="1200"/>
              </a:spcBef>
            </a:pPr>
            <a:r>
              <a:rPr lang="en-US" sz="2000" dirty="0"/>
              <a:t>Consumers gain from trade – lower price, higher quantity consumed</a:t>
            </a:r>
          </a:p>
          <a:p>
            <a:pPr marL="460375" indent="-220663">
              <a:spcBef>
                <a:spcPts val="1200"/>
              </a:spcBef>
            </a:pPr>
            <a:r>
              <a:rPr lang="en-US" sz="2000" dirty="0"/>
              <a:t>Producers harmed – receive a lower price for their product, sell smaller quantity</a:t>
            </a:r>
          </a:p>
          <a:p>
            <a:pPr marL="922338" indent="-230188">
              <a:spcBef>
                <a:spcPts val="1200"/>
              </a:spcBef>
              <a:buFont typeface="System Font Regular"/>
              <a:buChar char="–"/>
            </a:pPr>
            <a:r>
              <a:rPr lang="en-US" sz="2000" dirty="0"/>
              <a:t>Favor trade restrictions</a:t>
            </a:r>
          </a:p>
          <a:p>
            <a:pPr marL="460375" indent="-220663">
              <a:spcBef>
                <a:spcPts val="1200"/>
              </a:spcBef>
            </a:pPr>
            <a:r>
              <a:rPr lang="en-US" sz="2000" dirty="0"/>
              <a:t>Workers also lose – may experience layoffs</a:t>
            </a:r>
          </a:p>
          <a:p>
            <a:pPr marL="922338" indent="-230188">
              <a:spcBef>
                <a:spcPts val="1200"/>
              </a:spcBef>
              <a:buFont typeface="System Font Regular"/>
              <a:buChar char="–"/>
            </a:pPr>
            <a:r>
              <a:rPr lang="en-US" sz="2000" dirty="0"/>
              <a:t>Favor trade restrictions</a:t>
            </a:r>
          </a:p>
          <a:p>
            <a:pPr marL="922338" indent="-230188">
              <a:spcBef>
                <a:spcPts val="1200"/>
              </a:spcBef>
              <a:buFont typeface="System Font Regular"/>
              <a:buChar char="–"/>
            </a:pPr>
            <a:endParaRPr lang="en-US" sz="2000" dirty="0"/>
          </a:p>
        </p:txBody>
      </p:sp>
    </p:spTree>
    <p:extLst>
      <p:ext uri="{BB962C8B-B14F-4D97-AF65-F5344CB8AC3E}">
        <p14:creationId xmlns:p14="http://schemas.microsoft.com/office/powerpoint/2010/main" val="1921091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Benefits of Trade</a:t>
            </a:r>
          </a:p>
        </p:txBody>
      </p:sp>
      <p:pic>
        <p:nvPicPr>
          <p:cNvPr id="6" name="Picture 5">
            <a:extLst>
              <a:ext uri="{FF2B5EF4-FFF2-40B4-BE49-F238E27FC236}">
                <a16:creationId xmlns:a16="http://schemas.microsoft.com/office/drawing/2014/main" id="{EAD5321A-571A-3643-9843-6D357DBE34C5}"/>
              </a:ext>
            </a:extLst>
          </p:cNvPr>
          <p:cNvPicPr>
            <a:picLocks noChangeAspect="1"/>
          </p:cNvPicPr>
          <p:nvPr/>
        </p:nvPicPr>
        <p:blipFill>
          <a:blip r:embed="rId2"/>
          <a:stretch>
            <a:fillRect/>
          </a:stretch>
        </p:blipFill>
        <p:spPr>
          <a:xfrm>
            <a:off x="868045" y="1600200"/>
            <a:ext cx="7407910" cy="4343400"/>
          </a:xfrm>
          <a:prstGeom prst="rect">
            <a:avLst/>
          </a:prstGeom>
        </p:spPr>
      </p:pic>
    </p:spTree>
    <p:extLst>
      <p:ext uri="{BB962C8B-B14F-4D97-AF65-F5344CB8AC3E}">
        <p14:creationId xmlns:p14="http://schemas.microsoft.com/office/powerpoint/2010/main" val="3848307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Benefits of Trade</a:t>
            </a:r>
          </a:p>
        </p:txBody>
      </p:sp>
      <p:pic>
        <p:nvPicPr>
          <p:cNvPr id="3" name="Picture 2">
            <a:extLst>
              <a:ext uri="{FF2B5EF4-FFF2-40B4-BE49-F238E27FC236}">
                <a16:creationId xmlns:a16="http://schemas.microsoft.com/office/drawing/2014/main" id="{4AE5F25B-9DFC-1848-BAA6-CB4AD732D901}"/>
              </a:ext>
            </a:extLst>
          </p:cNvPr>
          <p:cNvPicPr>
            <a:picLocks noChangeAspect="1"/>
          </p:cNvPicPr>
          <p:nvPr/>
        </p:nvPicPr>
        <p:blipFill>
          <a:blip r:embed="rId2"/>
          <a:stretch>
            <a:fillRect/>
          </a:stretch>
        </p:blipFill>
        <p:spPr>
          <a:xfrm>
            <a:off x="868045" y="2514600"/>
            <a:ext cx="7407910" cy="2159635"/>
          </a:xfrm>
          <a:prstGeom prst="rect">
            <a:avLst/>
          </a:prstGeom>
        </p:spPr>
      </p:pic>
    </p:spTree>
    <p:extLst>
      <p:ext uri="{BB962C8B-B14F-4D97-AF65-F5344CB8AC3E}">
        <p14:creationId xmlns:p14="http://schemas.microsoft.com/office/powerpoint/2010/main" val="40882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Restrictions to Free Trade</a:t>
            </a:r>
          </a:p>
        </p:txBody>
      </p:sp>
      <p:sp>
        <p:nvSpPr>
          <p:cNvPr id="4" name="Content Placeholder 3">
            <a:extLst>
              <a:ext uri="{FF2B5EF4-FFF2-40B4-BE49-F238E27FC236}">
                <a16:creationId xmlns:a16="http://schemas.microsoft.com/office/drawing/2014/main" id="{1B01F010-0B62-7449-AA29-FFAA93EA7467}"/>
              </a:ext>
            </a:extLst>
          </p:cNvPr>
          <p:cNvSpPr>
            <a:spLocks noGrp="1"/>
          </p:cNvSpPr>
          <p:nvPr>
            <p:ph idx="1"/>
          </p:nvPr>
        </p:nvSpPr>
        <p:spPr/>
        <p:txBody>
          <a:bodyPr>
            <a:normAutofit/>
          </a:bodyPr>
          <a:lstStyle/>
          <a:p>
            <a:pPr>
              <a:spcBef>
                <a:spcPts val="1200"/>
              </a:spcBef>
            </a:pPr>
            <a:r>
              <a:rPr lang="en-US" sz="2000" b="1" dirty="0"/>
              <a:t>Quota</a:t>
            </a:r>
            <a:r>
              <a:rPr lang="en-US" sz="2000" dirty="0"/>
              <a:t> – a restriction on the quantity of an imported good</a:t>
            </a:r>
          </a:p>
          <a:p>
            <a:pPr>
              <a:spcBef>
                <a:spcPts val="1200"/>
              </a:spcBef>
            </a:pPr>
            <a:r>
              <a:rPr lang="en-US" sz="2000" b="1" dirty="0"/>
              <a:t>Tariff</a:t>
            </a:r>
            <a:r>
              <a:rPr lang="en-US" sz="2000" dirty="0"/>
              <a:t> – a tax on an imported good</a:t>
            </a:r>
          </a:p>
          <a:p>
            <a:pPr>
              <a:spcBef>
                <a:spcPts val="1200"/>
              </a:spcBef>
            </a:pPr>
            <a:r>
              <a:rPr lang="en-US" sz="2000" dirty="0"/>
              <a:t>Purpose of trade restrictions is to force/encourage consumers to buy domestic-made products/fewer foreign counterparts</a:t>
            </a:r>
          </a:p>
          <a:p>
            <a:pPr>
              <a:spcBef>
                <a:spcPts val="1200"/>
              </a:spcBef>
            </a:pPr>
            <a:r>
              <a:rPr lang="en-US" sz="2000" dirty="0"/>
              <a:t>Designed to protect domestic producers</a:t>
            </a:r>
          </a:p>
          <a:p>
            <a:pPr>
              <a:spcBef>
                <a:spcPts val="1200"/>
              </a:spcBef>
            </a:pPr>
            <a:r>
              <a:rPr lang="en-US" sz="2000" dirty="0"/>
              <a:t>Trade barriers reduce the benefits of free trade </a:t>
            </a:r>
          </a:p>
        </p:txBody>
      </p:sp>
    </p:spTree>
    <p:extLst>
      <p:ext uri="{BB962C8B-B14F-4D97-AF65-F5344CB8AC3E}">
        <p14:creationId xmlns:p14="http://schemas.microsoft.com/office/powerpoint/2010/main" val="3988710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Restrictions to Free Trade</a:t>
            </a:r>
          </a:p>
        </p:txBody>
      </p:sp>
      <p:sp>
        <p:nvSpPr>
          <p:cNvPr id="4" name="Content Placeholder 3">
            <a:extLst>
              <a:ext uri="{FF2B5EF4-FFF2-40B4-BE49-F238E27FC236}">
                <a16:creationId xmlns:a16="http://schemas.microsoft.com/office/drawing/2014/main" id="{1B01F010-0B62-7449-AA29-FFAA93EA7467}"/>
              </a:ext>
            </a:extLst>
          </p:cNvPr>
          <p:cNvSpPr>
            <a:spLocks noGrp="1"/>
          </p:cNvSpPr>
          <p:nvPr>
            <p:ph idx="1"/>
          </p:nvPr>
        </p:nvSpPr>
        <p:spPr/>
        <p:txBody>
          <a:bodyPr>
            <a:normAutofit/>
          </a:bodyPr>
          <a:lstStyle/>
          <a:p>
            <a:pPr>
              <a:spcBef>
                <a:spcPts val="1200"/>
              </a:spcBef>
            </a:pPr>
            <a:r>
              <a:rPr lang="en-US" sz="2000" dirty="0"/>
              <a:t>Many trade restrictions</a:t>
            </a:r>
          </a:p>
          <a:p>
            <a:pPr marL="692150" indent="-231775">
              <a:spcBef>
                <a:spcPts val="1200"/>
              </a:spcBef>
              <a:buFont typeface="System Font Regular"/>
              <a:buChar char="–"/>
            </a:pPr>
            <a:r>
              <a:rPr lang="en-US" sz="2000" dirty="0"/>
              <a:t>American producers more powerful in protecting their interests than American consumers</a:t>
            </a:r>
          </a:p>
          <a:p>
            <a:pPr marL="692150" indent="-231775">
              <a:spcBef>
                <a:spcPts val="1200"/>
              </a:spcBef>
              <a:buFont typeface="System Font Regular"/>
              <a:buChar char="–"/>
            </a:pPr>
            <a:r>
              <a:rPr lang="en-US" sz="2000" dirty="0"/>
              <a:t>American consumers do not understand the consequences of trade restrictions for their own well-being</a:t>
            </a:r>
          </a:p>
          <a:p>
            <a:pPr>
              <a:spcBef>
                <a:spcPts val="1200"/>
              </a:spcBef>
            </a:pPr>
            <a:r>
              <a:rPr lang="en-US" sz="2000" dirty="0"/>
              <a:t>Trade restrictions have powerful effects</a:t>
            </a:r>
          </a:p>
          <a:p>
            <a:pPr marL="692150" indent="-231775">
              <a:spcBef>
                <a:spcPts val="1200"/>
              </a:spcBef>
              <a:buFont typeface="System Font Regular"/>
              <a:buChar char="–"/>
            </a:pPr>
            <a:r>
              <a:rPr lang="en-US" sz="2000" dirty="0"/>
              <a:t>The nation as a whole will lose the benefits of specialization and exchange</a:t>
            </a:r>
          </a:p>
          <a:p>
            <a:pPr marL="692150" indent="-231775">
              <a:spcBef>
                <a:spcPts val="1200"/>
              </a:spcBef>
              <a:buFont typeface="System Font Regular"/>
              <a:buChar char="–"/>
            </a:pPr>
            <a:r>
              <a:rPr lang="en-US" sz="2000" dirty="0"/>
              <a:t>Competition within protected industries will decrease because foreign competition among producers is lessened</a:t>
            </a:r>
          </a:p>
          <a:p>
            <a:pPr marL="692150" indent="-231775">
              <a:spcBef>
                <a:spcPts val="1200"/>
              </a:spcBef>
              <a:buFont typeface="System Font Regular"/>
              <a:buChar char="–"/>
            </a:pPr>
            <a:r>
              <a:rPr lang="en-US" sz="2000" dirty="0"/>
              <a:t>If firms produce less output, they may hire fewer workers</a:t>
            </a:r>
          </a:p>
          <a:p>
            <a:pPr marL="692150" indent="-231775">
              <a:spcBef>
                <a:spcPts val="1200"/>
              </a:spcBef>
              <a:buFont typeface="System Font Regular"/>
              <a:buChar char="–"/>
            </a:pPr>
            <a:endParaRPr lang="en-US" sz="2000" dirty="0"/>
          </a:p>
        </p:txBody>
      </p:sp>
    </p:spTree>
    <p:extLst>
      <p:ext uri="{BB962C8B-B14F-4D97-AF65-F5344CB8AC3E}">
        <p14:creationId xmlns:p14="http://schemas.microsoft.com/office/powerpoint/2010/main" val="317548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Restrictions to Free Trade</a:t>
            </a:r>
          </a:p>
        </p:txBody>
      </p:sp>
      <p:sp>
        <p:nvSpPr>
          <p:cNvPr id="4" name="Content Placeholder 3">
            <a:extLst>
              <a:ext uri="{FF2B5EF4-FFF2-40B4-BE49-F238E27FC236}">
                <a16:creationId xmlns:a16="http://schemas.microsoft.com/office/drawing/2014/main" id="{1B01F010-0B62-7449-AA29-FFAA93EA7467}"/>
              </a:ext>
            </a:extLst>
          </p:cNvPr>
          <p:cNvSpPr>
            <a:spLocks noGrp="1"/>
          </p:cNvSpPr>
          <p:nvPr>
            <p:ph idx="1"/>
          </p:nvPr>
        </p:nvSpPr>
        <p:spPr/>
        <p:txBody>
          <a:bodyPr>
            <a:normAutofit/>
          </a:bodyPr>
          <a:lstStyle/>
          <a:p>
            <a:pPr>
              <a:spcBef>
                <a:spcPts val="1200"/>
              </a:spcBef>
            </a:pPr>
            <a:r>
              <a:rPr lang="en-US" sz="2000" dirty="0"/>
              <a:t>Export industries – fewer sales</a:t>
            </a:r>
          </a:p>
          <a:p>
            <a:pPr marL="692150" indent="-231775">
              <a:spcBef>
                <a:spcPts val="1200"/>
              </a:spcBef>
              <a:buFont typeface="System Font Regular"/>
              <a:buChar char="–"/>
            </a:pPr>
            <a:r>
              <a:rPr lang="en-US" sz="2000" dirty="0"/>
              <a:t>Retaliation</a:t>
            </a:r>
          </a:p>
          <a:p>
            <a:pPr marL="692150" indent="-231775">
              <a:spcBef>
                <a:spcPts val="1200"/>
              </a:spcBef>
              <a:buFont typeface="System Font Regular"/>
              <a:buChar char="–"/>
            </a:pPr>
            <a:r>
              <a:rPr lang="en-US" sz="2000" dirty="0"/>
              <a:t>Less income for foreigners</a:t>
            </a:r>
          </a:p>
          <a:p>
            <a:pPr marL="692150" indent="-231775">
              <a:spcBef>
                <a:spcPts val="1200"/>
              </a:spcBef>
              <a:buFont typeface="System Font Regular"/>
              <a:buChar char="–"/>
            </a:pPr>
            <a:r>
              <a:rPr lang="en-US" sz="2000" dirty="0"/>
              <a:t>Exchange rate</a:t>
            </a:r>
          </a:p>
          <a:p>
            <a:pPr>
              <a:spcBef>
                <a:spcPts val="1200"/>
              </a:spcBef>
            </a:pPr>
            <a:r>
              <a:rPr lang="en-US" sz="2000" b="1" dirty="0"/>
              <a:t>Retaliation</a:t>
            </a:r>
            <a:r>
              <a:rPr lang="en-US" sz="2000" dirty="0"/>
              <a:t> – a situation in which one country responds to the trade restrictions of another country by imposing trade restrictions of its own</a:t>
            </a:r>
          </a:p>
          <a:p>
            <a:pPr marL="692150" indent="-231775">
              <a:spcBef>
                <a:spcPts val="1200"/>
              </a:spcBef>
              <a:buFont typeface="System Font Regular"/>
              <a:buChar char="–"/>
            </a:pPr>
            <a:endParaRPr lang="en-US" sz="2000" dirty="0"/>
          </a:p>
        </p:txBody>
      </p:sp>
    </p:spTree>
    <p:extLst>
      <p:ext uri="{BB962C8B-B14F-4D97-AF65-F5344CB8AC3E}">
        <p14:creationId xmlns:p14="http://schemas.microsoft.com/office/powerpoint/2010/main" val="3581242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Restrictions to Free Trade</a:t>
            </a:r>
          </a:p>
        </p:txBody>
      </p:sp>
      <p:pic>
        <p:nvPicPr>
          <p:cNvPr id="6" name="Picture 5">
            <a:extLst>
              <a:ext uri="{FF2B5EF4-FFF2-40B4-BE49-F238E27FC236}">
                <a16:creationId xmlns:a16="http://schemas.microsoft.com/office/drawing/2014/main" id="{AE17A6C8-47F3-244C-9F70-18D1A316C135}"/>
              </a:ext>
            </a:extLst>
          </p:cNvPr>
          <p:cNvPicPr>
            <a:picLocks noChangeAspect="1"/>
          </p:cNvPicPr>
          <p:nvPr/>
        </p:nvPicPr>
        <p:blipFill>
          <a:blip r:embed="rId2"/>
          <a:stretch>
            <a:fillRect/>
          </a:stretch>
        </p:blipFill>
        <p:spPr>
          <a:xfrm>
            <a:off x="868045" y="2514600"/>
            <a:ext cx="7407910" cy="2400935"/>
          </a:xfrm>
          <a:prstGeom prst="rect">
            <a:avLst/>
          </a:prstGeom>
        </p:spPr>
      </p:pic>
    </p:spTree>
    <p:extLst>
      <p:ext uri="{BB962C8B-B14F-4D97-AF65-F5344CB8AC3E}">
        <p14:creationId xmlns:p14="http://schemas.microsoft.com/office/powerpoint/2010/main" val="3209845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7175-611B-FE44-AC20-136D5109B933}"/>
              </a:ext>
            </a:extLst>
          </p:cNvPr>
          <p:cNvSpPr>
            <a:spLocks noGrp="1"/>
          </p:cNvSpPr>
          <p:nvPr>
            <p:ph type="title"/>
          </p:nvPr>
        </p:nvSpPr>
        <p:spPr/>
        <p:txBody>
          <a:bodyPr/>
          <a:lstStyle/>
          <a:p>
            <a:r>
              <a:rPr lang="en-US" dirty="0"/>
              <a:t>International Trade</a:t>
            </a:r>
          </a:p>
        </p:txBody>
      </p:sp>
      <p:sp>
        <p:nvSpPr>
          <p:cNvPr id="3" name="Content Placeholder 2">
            <a:extLst>
              <a:ext uri="{FF2B5EF4-FFF2-40B4-BE49-F238E27FC236}">
                <a16:creationId xmlns:a16="http://schemas.microsoft.com/office/drawing/2014/main" id="{E3F5DFE0-2466-A648-BE81-C825501B43D9}"/>
              </a:ext>
            </a:extLst>
          </p:cNvPr>
          <p:cNvSpPr>
            <a:spLocks noGrp="1"/>
          </p:cNvSpPr>
          <p:nvPr>
            <p:ph idx="1"/>
          </p:nvPr>
        </p:nvSpPr>
        <p:spPr>
          <a:xfrm>
            <a:off x="683394" y="1828800"/>
            <a:ext cx="7777212" cy="4348163"/>
          </a:xfrm>
        </p:spPr>
        <p:txBody>
          <a:bodyPr>
            <a:normAutofit/>
          </a:bodyPr>
          <a:lstStyle/>
          <a:p>
            <a:pPr marL="0" indent="0">
              <a:buNone/>
            </a:pPr>
            <a:r>
              <a:rPr lang="en-US" sz="1800" i="1" dirty="0">
                <a:solidFill>
                  <a:srgbClr val="73253E"/>
                </a:solidFill>
                <a:latin typeface="Times New Roman" panose="02020603050405020304" pitchFamily="18" charset="0"/>
                <a:cs typeface="Times New Roman" panose="02020603050405020304" pitchFamily="18" charset="0"/>
              </a:rPr>
              <a:t>When ninety-eight percent of our exporters are small businesses, new trade partnerships with Europe and the Asia-Pacific will help them create more jobs. We need to work together on tools like bipartisan trade promotion authority to … open new markets to new goods stamped “Made in the USA.” China and Europe aren’t standing on the sidelines. Neither should we.</a:t>
            </a:r>
          </a:p>
          <a:p>
            <a:pPr marL="3260725" indent="-288925">
              <a:spcBef>
                <a:spcPts val="1200"/>
              </a:spcBef>
              <a:buNone/>
            </a:pPr>
            <a:r>
              <a:rPr lang="en-US" sz="1400" dirty="0"/>
              <a:t>—	President Barack Obama, State of the </a:t>
            </a:r>
            <a:br>
              <a:rPr lang="en-US" sz="1400" dirty="0"/>
            </a:br>
            <a:r>
              <a:rPr lang="en-US" sz="1400" dirty="0"/>
              <a:t>Union Address, January 28, 2014</a:t>
            </a:r>
          </a:p>
          <a:p>
            <a:pPr marL="0" indent="0">
              <a:spcBef>
                <a:spcPts val="1800"/>
              </a:spcBef>
              <a:buNone/>
            </a:pPr>
            <a:r>
              <a:rPr lang="en-US" sz="1800" i="1" dirty="0">
                <a:solidFill>
                  <a:srgbClr val="73253E"/>
                </a:solidFill>
                <a:latin typeface="Times New Roman" panose="02020603050405020304" pitchFamily="18" charset="0"/>
                <a:cs typeface="Times New Roman" panose="02020603050405020304" pitchFamily="18" charset="0"/>
              </a:rPr>
              <a:t>America has finally turned the page on decades of unfair trade deals that sacrificed our prosperity and shipped away our companies, our jobs, and our Nation’s wealth. The era of economic surrender is over.</a:t>
            </a:r>
          </a:p>
          <a:p>
            <a:pPr marL="3260725" indent="-288925">
              <a:spcBef>
                <a:spcPts val="1200"/>
              </a:spcBef>
              <a:buNone/>
            </a:pPr>
            <a:r>
              <a:rPr lang="en-US" sz="1400" dirty="0"/>
              <a:t>—	President Donald Trump, State of the </a:t>
            </a:r>
            <a:br>
              <a:rPr lang="en-US" sz="1400" dirty="0"/>
            </a:br>
            <a:r>
              <a:rPr lang="en-US" sz="1400" dirty="0"/>
              <a:t>Union Address, January 30, 2018</a:t>
            </a:r>
          </a:p>
        </p:txBody>
      </p:sp>
    </p:spTree>
    <p:extLst>
      <p:ext uri="{BB962C8B-B14F-4D97-AF65-F5344CB8AC3E}">
        <p14:creationId xmlns:p14="http://schemas.microsoft.com/office/powerpoint/2010/main" val="3399151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Global Trade Agreements</a:t>
            </a:r>
          </a:p>
        </p:txBody>
      </p:sp>
      <p:sp>
        <p:nvSpPr>
          <p:cNvPr id="4" name="Content Placeholder 3">
            <a:extLst>
              <a:ext uri="{FF2B5EF4-FFF2-40B4-BE49-F238E27FC236}">
                <a16:creationId xmlns:a16="http://schemas.microsoft.com/office/drawing/2014/main" id="{4613E7C3-B57B-9C4F-AD36-F2D6EE5B3F98}"/>
              </a:ext>
            </a:extLst>
          </p:cNvPr>
          <p:cNvSpPr>
            <a:spLocks noGrp="1"/>
          </p:cNvSpPr>
          <p:nvPr>
            <p:ph idx="1"/>
          </p:nvPr>
        </p:nvSpPr>
        <p:spPr/>
        <p:txBody>
          <a:bodyPr>
            <a:normAutofit/>
          </a:bodyPr>
          <a:lstStyle/>
          <a:p>
            <a:r>
              <a:rPr lang="en-US" sz="2000" b="1" dirty="0"/>
              <a:t>World Trade Organization (WTO) </a:t>
            </a:r>
            <a:r>
              <a:rPr lang="en-US" sz="2000" dirty="0"/>
              <a:t>– the global organization established in 1995 with the goal of reducing barriers to trade among member countries (replaces GATT)</a:t>
            </a:r>
          </a:p>
          <a:p>
            <a:pPr>
              <a:spcBef>
                <a:spcPts val="1200"/>
              </a:spcBef>
            </a:pPr>
            <a:r>
              <a:rPr lang="en-US" sz="2000" b="1" dirty="0"/>
              <a:t>North American Free Trade Agreement (NAFTA) </a:t>
            </a:r>
            <a:r>
              <a:rPr lang="en-US" sz="2000" dirty="0"/>
              <a:t>– an agreement between the United States, Canada, and Mexico allowing more equal access to one another’s markets, along with reductions in trade restrictions</a:t>
            </a:r>
          </a:p>
          <a:p>
            <a:pPr marL="692150" indent="-201613">
              <a:buFont typeface="System Font Regular"/>
              <a:buChar char="–"/>
            </a:pPr>
            <a:r>
              <a:rPr lang="en-US" sz="2000" dirty="0"/>
              <a:t>U.S. job loss</a:t>
            </a:r>
          </a:p>
          <a:p>
            <a:pPr marL="692150" indent="-201613">
              <a:buFont typeface="System Font Regular"/>
              <a:buChar char="–"/>
            </a:pPr>
            <a:r>
              <a:rPr lang="en-US" sz="2000" dirty="0"/>
              <a:t>Productivity differences</a:t>
            </a:r>
          </a:p>
          <a:p>
            <a:pPr marL="692150" indent="-201613">
              <a:buFont typeface="System Font Regular"/>
              <a:buChar char="–"/>
            </a:pPr>
            <a:r>
              <a:rPr lang="en-US" sz="2000" dirty="0"/>
              <a:t>Trade adjustment assistance</a:t>
            </a:r>
          </a:p>
          <a:p>
            <a:pPr marL="692150" indent="-201613">
              <a:buFont typeface="System Font Regular"/>
              <a:buChar char="–"/>
            </a:pPr>
            <a:r>
              <a:rPr lang="en-US" sz="2000" dirty="0"/>
              <a:t>Structural unemployment and policies to correct it</a:t>
            </a:r>
          </a:p>
          <a:p>
            <a:pPr marL="692150" indent="-201613">
              <a:buFont typeface="System Font Regular"/>
              <a:buChar char="–"/>
            </a:pPr>
            <a:r>
              <a:rPr lang="en-US" sz="2000" dirty="0"/>
              <a:t>Repercussions of Trump’s position on NAFTA</a:t>
            </a:r>
          </a:p>
        </p:txBody>
      </p:sp>
    </p:spTree>
    <p:extLst>
      <p:ext uri="{BB962C8B-B14F-4D97-AF65-F5344CB8AC3E}">
        <p14:creationId xmlns:p14="http://schemas.microsoft.com/office/powerpoint/2010/main" val="1651720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Global Trade Agreements</a:t>
            </a:r>
          </a:p>
        </p:txBody>
      </p:sp>
      <p:sp>
        <p:nvSpPr>
          <p:cNvPr id="4" name="Content Placeholder 3">
            <a:extLst>
              <a:ext uri="{FF2B5EF4-FFF2-40B4-BE49-F238E27FC236}">
                <a16:creationId xmlns:a16="http://schemas.microsoft.com/office/drawing/2014/main" id="{4613E7C3-B57B-9C4F-AD36-F2D6EE5B3F98}"/>
              </a:ext>
            </a:extLst>
          </p:cNvPr>
          <p:cNvSpPr>
            <a:spLocks noGrp="1"/>
          </p:cNvSpPr>
          <p:nvPr>
            <p:ph idx="1"/>
          </p:nvPr>
        </p:nvSpPr>
        <p:spPr/>
        <p:txBody>
          <a:bodyPr>
            <a:normAutofit/>
          </a:bodyPr>
          <a:lstStyle/>
          <a:p>
            <a:pPr marL="0" indent="0">
              <a:buNone/>
            </a:pPr>
            <a:r>
              <a:rPr lang="en-US" sz="2000" b="1" dirty="0"/>
              <a:t>Trade adjustment assistance</a:t>
            </a:r>
            <a:endParaRPr lang="en-US" sz="2000" dirty="0"/>
          </a:p>
          <a:p>
            <a:pPr marL="460375" indent="-220663"/>
            <a:r>
              <a:rPr lang="en-US" sz="2000" b="1" dirty="0"/>
              <a:t>NAFTA Transitional Adjustment Assistance </a:t>
            </a:r>
            <a:r>
              <a:rPr lang="en-US" sz="2000" dirty="0"/>
              <a:t>– an agreement to provide assistance to workers and companies that suffered as a result of the trade agreement</a:t>
            </a:r>
          </a:p>
          <a:p>
            <a:pPr marL="0" indent="0">
              <a:spcBef>
                <a:spcPts val="1200"/>
              </a:spcBef>
              <a:buNone/>
            </a:pPr>
            <a:r>
              <a:rPr lang="en-US" sz="2000" b="1" dirty="0"/>
              <a:t>Structural unemployment and policies to correct it</a:t>
            </a:r>
            <a:endParaRPr lang="en-US" sz="2000" dirty="0"/>
          </a:p>
          <a:p>
            <a:pPr marL="460375" indent="-220663"/>
            <a:r>
              <a:rPr lang="en-US" sz="2000" b="1" dirty="0"/>
              <a:t>Structural unemployment </a:t>
            </a:r>
            <a:r>
              <a:rPr lang="en-US" sz="2000" dirty="0"/>
              <a:t>– unemployment that results from structural changes in our economy</a:t>
            </a:r>
          </a:p>
          <a:p>
            <a:pPr marL="922338" indent="-201613">
              <a:buFont typeface="System Font Regular"/>
              <a:buChar char="–"/>
            </a:pPr>
            <a:r>
              <a:rPr lang="en-US" sz="2000" dirty="0"/>
              <a:t>Changes in demand, technology, trade relations</a:t>
            </a:r>
          </a:p>
          <a:p>
            <a:pPr marL="460375" indent="-220663"/>
            <a:r>
              <a:rPr lang="en-US" sz="2000" dirty="0"/>
              <a:t>Retraining and education</a:t>
            </a:r>
          </a:p>
          <a:p>
            <a:pPr marL="460375" indent="-220663"/>
            <a:r>
              <a:rPr lang="en-US" sz="2000" dirty="0"/>
              <a:t>Infrastructure – roads, highways, bridges (creates jobs and opens up geographical pockets of unemployment to commerce)</a:t>
            </a:r>
          </a:p>
          <a:p>
            <a:pPr marL="460375" indent="-220663"/>
            <a:r>
              <a:rPr lang="en-US" sz="2000" dirty="0"/>
              <a:t>Government funding for construction of clinics, hospitals in rural areas that are far from existing healthcare facilities</a:t>
            </a:r>
          </a:p>
        </p:txBody>
      </p:sp>
    </p:spTree>
    <p:extLst>
      <p:ext uri="{BB962C8B-B14F-4D97-AF65-F5344CB8AC3E}">
        <p14:creationId xmlns:p14="http://schemas.microsoft.com/office/powerpoint/2010/main" val="1317524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Global Trade Agreements</a:t>
            </a:r>
          </a:p>
        </p:txBody>
      </p:sp>
      <p:sp>
        <p:nvSpPr>
          <p:cNvPr id="4" name="Content Placeholder 3">
            <a:extLst>
              <a:ext uri="{FF2B5EF4-FFF2-40B4-BE49-F238E27FC236}">
                <a16:creationId xmlns:a16="http://schemas.microsoft.com/office/drawing/2014/main" id="{4613E7C3-B57B-9C4F-AD36-F2D6EE5B3F98}"/>
              </a:ext>
            </a:extLst>
          </p:cNvPr>
          <p:cNvSpPr>
            <a:spLocks noGrp="1"/>
          </p:cNvSpPr>
          <p:nvPr>
            <p:ph idx="1"/>
          </p:nvPr>
        </p:nvSpPr>
        <p:spPr/>
        <p:txBody>
          <a:bodyPr>
            <a:normAutofit/>
          </a:bodyPr>
          <a:lstStyle/>
          <a:p>
            <a:r>
              <a:rPr lang="en-US" sz="2000" b="1" dirty="0"/>
              <a:t>Trans-Pacific Partnership (TPP) </a:t>
            </a:r>
            <a:r>
              <a:rPr lang="en-US" sz="2000" dirty="0"/>
              <a:t>– a proposed free trade agreement between the United States and eleven other countries bordering the Pacific Ocean</a:t>
            </a:r>
          </a:p>
          <a:p>
            <a:pPr>
              <a:spcBef>
                <a:spcPts val="1800"/>
              </a:spcBef>
            </a:pPr>
            <a:r>
              <a:rPr lang="en-US" sz="2000" b="1" dirty="0"/>
              <a:t>The European Union (EU) </a:t>
            </a:r>
            <a:r>
              <a:rPr lang="en-US" sz="2000" dirty="0"/>
              <a:t>– a pact between 28 European countries designed to foster free trade, finance, stability, growth among its members</a:t>
            </a:r>
          </a:p>
          <a:p>
            <a:pPr marL="692150" indent="-201613">
              <a:buFont typeface="System Font Regular"/>
              <a:buChar char="–"/>
            </a:pPr>
            <a:r>
              <a:rPr lang="en-US" sz="2000" dirty="0"/>
              <a:t>One major achievement of the EU was the adoption of a common currency (the euro)</a:t>
            </a:r>
          </a:p>
        </p:txBody>
      </p:sp>
    </p:spTree>
    <p:extLst>
      <p:ext uri="{BB962C8B-B14F-4D97-AF65-F5344CB8AC3E}">
        <p14:creationId xmlns:p14="http://schemas.microsoft.com/office/powerpoint/2010/main" val="567310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Global Trade Agreements</a:t>
            </a:r>
          </a:p>
        </p:txBody>
      </p:sp>
      <p:sp>
        <p:nvSpPr>
          <p:cNvPr id="4" name="Content Placeholder 3">
            <a:extLst>
              <a:ext uri="{FF2B5EF4-FFF2-40B4-BE49-F238E27FC236}">
                <a16:creationId xmlns:a16="http://schemas.microsoft.com/office/drawing/2014/main" id="{4613E7C3-B57B-9C4F-AD36-F2D6EE5B3F98}"/>
              </a:ext>
            </a:extLst>
          </p:cNvPr>
          <p:cNvSpPr>
            <a:spLocks noGrp="1"/>
          </p:cNvSpPr>
          <p:nvPr>
            <p:ph idx="1"/>
          </p:nvPr>
        </p:nvSpPr>
        <p:spPr/>
        <p:txBody>
          <a:bodyPr>
            <a:normAutofit/>
          </a:bodyPr>
          <a:lstStyle/>
          <a:p>
            <a:r>
              <a:rPr lang="en-US" sz="2000" b="1" dirty="0"/>
              <a:t>Group of Seven (G-7) </a:t>
            </a:r>
            <a:r>
              <a:rPr lang="en-US" sz="2000" dirty="0"/>
              <a:t>– an assemblage of the large industrialized countries of Canada, France, Germany, Italy, Japan, United Kingdom, United States</a:t>
            </a:r>
          </a:p>
          <a:p>
            <a:pPr marL="692150" indent="-201613">
              <a:buFont typeface="System Font Regular"/>
              <a:buChar char="–"/>
            </a:pPr>
            <a:r>
              <a:rPr lang="en-US" sz="1800" dirty="0"/>
              <a:t>The EU also participates in G-7 meetings</a:t>
            </a:r>
          </a:p>
          <a:p>
            <a:pPr marL="692150" indent="-201613">
              <a:buFont typeface="System Font Regular"/>
              <a:buChar char="–"/>
            </a:pPr>
            <a:r>
              <a:rPr lang="en-US" sz="1800" dirty="0"/>
              <a:t>Purpose is to foster free trade and stabilize international finance</a:t>
            </a:r>
          </a:p>
          <a:p>
            <a:pPr marL="692150" indent="-201613">
              <a:buFont typeface="System Font Regular"/>
              <a:buChar char="–"/>
            </a:pPr>
            <a:r>
              <a:rPr lang="en-US" sz="1800" dirty="0"/>
              <a:t>Many view it as favoring developed countries</a:t>
            </a:r>
          </a:p>
          <a:p>
            <a:pPr>
              <a:spcBef>
                <a:spcPts val="1800"/>
              </a:spcBef>
            </a:pPr>
            <a:r>
              <a:rPr lang="en-US" sz="2000" b="1" dirty="0"/>
              <a:t>Group of Twenty (G-20) </a:t>
            </a:r>
            <a:r>
              <a:rPr lang="en-US" sz="2000" dirty="0"/>
              <a:t>– a group of twenty developed and emerging countries whose goals are to support international trade, investment, and development</a:t>
            </a:r>
          </a:p>
          <a:p>
            <a:pPr marL="692150" indent="-201613">
              <a:buFont typeface="System Font Regular"/>
              <a:buChar char="–"/>
            </a:pPr>
            <a:r>
              <a:rPr lang="en-US" sz="1800" dirty="0"/>
              <a:t>Argentina, Australia, Brazil, Canada, China, France, Germany, India, Indonesia, Italy, Japan, Mexico, Russia, Saudi Arabia, South Africa, South Korea, Turkey, United Kingdom, United States, EU</a:t>
            </a:r>
          </a:p>
        </p:txBody>
      </p:sp>
    </p:spTree>
    <p:extLst>
      <p:ext uri="{BB962C8B-B14F-4D97-AF65-F5344CB8AC3E}">
        <p14:creationId xmlns:p14="http://schemas.microsoft.com/office/powerpoint/2010/main" val="1549876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Politics and Trade</a:t>
            </a:r>
          </a:p>
        </p:txBody>
      </p:sp>
      <p:sp>
        <p:nvSpPr>
          <p:cNvPr id="4" name="Content Placeholder 3">
            <a:extLst>
              <a:ext uri="{FF2B5EF4-FFF2-40B4-BE49-F238E27FC236}">
                <a16:creationId xmlns:a16="http://schemas.microsoft.com/office/drawing/2014/main" id="{47B97955-D45F-B84D-987D-8E6B95C3C59D}"/>
              </a:ext>
            </a:extLst>
          </p:cNvPr>
          <p:cNvSpPr>
            <a:spLocks noGrp="1"/>
          </p:cNvSpPr>
          <p:nvPr>
            <p:ph idx="1"/>
          </p:nvPr>
        </p:nvSpPr>
        <p:spPr/>
        <p:txBody>
          <a:bodyPr>
            <a:normAutofit/>
          </a:bodyPr>
          <a:lstStyle/>
          <a:p>
            <a:r>
              <a:rPr lang="en-US" sz="2000" dirty="0"/>
              <a:t>International trade is an economic issue – has often become politicized</a:t>
            </a:r>
          </a:p>
          <a:p>
            <a:r>
              <a:rPr lang="en-US" sz="2000" dirty="0"/>
              <a:t>The U.S. became victim of politics during the Arab Oil Embargo (1973–1974) and the Iranian Oil Embargo (1979) – oil cut off from the U.S. causing an energy crisis of high prices</a:t>
            </a:r>
          </a:p>
          <a:p>
            <a:r>
              <a:rPr lang="en-US" sz="2000" dirty="0"/>
              <a:t>Sometimes the U.S. restricts trade to bring about political goals – commonly restricts trade with communist countries (Cuba)</a:t>
            </a:r>
          </a:p>
          <a:p>
            <a:r>
              <a:rPr lang="en-US" sz="2000" dirty="0"/>
              <a:t>The U.S. imposed a trade embargo with Cuba</a:t>
            </a:r>
          </a:p>
          <a:p>
            <a:pPr marL="692150" indent="-231775">
              <a:buFont typeface="System Font Regular"/>
              <a:buChar char="–"/>
            </a:pPr>
            <a:r>
              <a:rPr lang="en-US" sz="2000" b="1" dirty="0"/>
              <a:t>Trade embargo </a:t>
            </a:r>
            <a:r>
              <a:rPr lang="en-US" sz="2000" dirty="0"/>
              <a:t>– restrictions on trade with another country for political reasons</a:t>
            </a:r>
          </a:p>
        </p:txBody>
      </p:sp>
    </p:spTree>
    <p:extLst>
      <p:ext uri="{BB962C8B-B14F-4D97-AF65-F5344CB8AC3E}">
        <p14:creationId xmlns:p14="http://schemas.microsoft.com/office/powerpoint/2010/main" val="3237868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52DE828C-9FC3-104E-8A4D-734021A59C99}"/>
              </a:ext>
            </a:extLst>
          </p:cNvPr>
          <p:cNvSpPr txBox="1">
            <a:spLocks/>
          </p:cNvSpPr>
          <p:nvPr/>
        </p:nvSpPr>
        <p:spPr>
          <a:xfrm>
            <a:off x="669956" y="1593410"/>
            <a:ext cx="7813141" cy="4807390"/>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b="1" dirty="0">
                <a:solidFill>
                  <a:srgbClr val="73253E"/>
                </a:solidFill>
              </a:rPr>
              <a:t>Lack of Diversity in Exports</a:t>
            </a:r>
          </a:p>
          <a:p>
            <a:pPr marL="460375" indent="-220663">
              <a:spcBef>
                <a:spcPts val="1200"/>
              </a:spcBef>
            </a:pPr>
            <a:r>
              <a:rPr lang="en-US" sz="2000" dirty="0"/>
              <a:t>One trade-related problem for developing countries is a common lack of diversity in exports</a:t>
            </a:r>
          </a:p>
          <a:p>
            <a:pPr marL="922338" indent="-230188">
              <a:spcBef>
                <a:spcPts val="1200"/>
              </a:spcBef>
              <a:buFont typeface="System Font Regular"/>
              <a:buChar char="–"/>
            </a:pPr>
            <a:r>
              <a:rPr lang="en-US" sz="2000" dirty="0"/>
              <a:t>Example: Costa Rica</a:t>
            </a:r>
          </a:p>
          <a:p>
            <a:pPr marL="1374775" indent="-230188">
              <a:spcBef>
                <a:spcPts val="1200"/>
              </a:spcBef>
              <a:buFont typeface="Wingdings" pitchFamily="2" charset="2"/>
              <a:buChar char="§"/>
            </a:pPr>
            <a:r>
              <a:rPr lang="en-US" sz="2000" dirty="0"/>
              <a:t>Relies on pineapple exports for a large share of its export earnings</a:t>
            </a:r>
          </a:p>
          <a:p>
            <a:pPr marL="1374775" indent="-230188">
              <a:spcBef>
                <a:spcPts val="1200"/>
              </a:spcBef>
              <a:buFont typeface="Wingdings" pitchFamily="2" charset="2"/>
              <a:buChar char="§"/>
            </a:pPr>
            <a:r>
              <a:rPr lang="en-US" sz="2000" dirty="0"/>
              <a:t>Weather or price fluctuations can dramatically harm export earnings</a:t>
            </a:r>
          </a:p>
          <a:p>
            <a:pPr marL="1374775" indent="-230188">
              <a:spcBef>
                <a:spcPts val="1200"/>
              </a:spcBef>
              <a:buFont typeface="Wingdings" pitchFamily="2" charset="2"/>
              <a:buChar char="§"/>
            </a:pPr>
            <a:r>
              <a:rPr lang="en-US" sz="2000" dirty="0"/>
              <a:t>Greater diversity of exports would provide some insurance against problems</a:t>
            </a:r>
          </a:p>
        </p:txBody>
      </p:sp>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Developing Countries</a:t>
            </a:r>
          </a:p>
        </p:txBody>
      </p:sp>
    </p:spTree>
    <p:extLst>
      <p:ext uri="{BB962C8B-B14F-4D97-AF65-F5344CB8AC3E}">
        <p14:creationId xmlns:p14="http://schemas.microsoft.com/office/powerpoint/2010/main" val="2075717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52DE828C-9FC3-104E-8A4D-734021A59C99}"/>
              </a:ext>
            </a:extLst>
          </p:cNvPr>
          <p:cNvSpPr txBox="1">
            <a:spLocks/>
          </p:cNvSpPr>
          <p:nvPr/>
        </p:nvSpPr>
        <p:spPr>
          <a:xfrm>
            <a:off x="669956" y="1593410"/>
            <a:ext cx="7813141" cy="4807390"/>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b="1" dirty="0">
                <a:solidFill>
                  <a:srgbClr val="73253E"/>
                </a:solidFill>
              </a:rPr>
              <a:t>Declining Terms of Trade in the Long Run</a:t>
            </a:r>
          </a:p>
          <a:p>
            <a:pPr marL="460375" indent="-220663">
              <a:spcBef>
                <a:spcPts val="1200"/>
              </a:spcBef>
            </a:pPr>
            <a:r>
              <a:rPr lang="en-US" sz="2000" dirty="0"/>
              <a:t>Developing countries tend to produce and export products that we refer to as </a:t>
            </a:r>
            <a:r>
              <a:rPr lang="en-US" sz="2000" b="1" dirty="0"/>
              <a:t>primary commodities </a:t>
            </a:r>
            <a:r>
              <a:rPr lang="en-US" sz="2000" dirty="0"/>
              <a:t>– unprocessed raw materials and agricultural products (coffee, tea, sugar, cocoa, rubber)</a:t>
            </a:r>
          </a:p>
          <a:p>
            <a:pPr marL="460375" indent="-220663">
              <a:spcBef>
                <a:spcPts val="1200"/>
              </a:spcBef>
            </a:pPr>
            <a:r>
              <a:rPr lang="en-US" sz="2000" dirty="0"/>
              <a:t>These commodities vulnerable to international conditions, called </a:t>
            </a:r>
            <a:r>
              <a:rPr lang="en-US" sz="2000" b="1" dirty="0"/>
              <a:t>declining terms of trade </a:t>
            </a:r>
            <a:r>
              <a:rPr lang="en-US" sz="2000" dirty="0"/>
              <a:t>– a decline in the value of a country’s exports relative to the value of its imports</a:t>
            </a:r>
          </a:p>
        </p:txBody>
      </p:sp>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Developing Countries</a:t>
            </a:r>
          </a:p>
        </p:txBody>
      </p:sp>
    </p:spTree>
    <p:extLst>
      <p:ext uri="{BB962C8B-B14F-4D97-AF65-F5344CB8AC3E}">
        <p14:creationId xmlns:p14="http://schemas.microsoft.com/office/powerpoint/2010/main" val="2665176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52DE828C-9FC3-104E-8A4D-734021A59C99}"/>
              </a:ext>
            </a:extLst>
          </p:cNvPr>
          <p:cNvSpPr txBox="1">
            <a:spLocks/>
          </p:cNvSpPr>
          <p:nvPr/>
        </p:nvSpPr>
        <p:spPr>
          <a:xfrm>
            <a:off x="669956" y="1593410"/>
            <a:ext cx="7813141" cy="4807390"/>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b="1" dirty="0">
                <a:solidFill>
                  <a:srgbClr val="73253E"/>
                </a:solidFill>
              </a:rPr>
              <a:t>Price Instability in the Short Run</a:t>
            </a:r>
          </a:p>
          <a:p>
            <a:pPr marL="460375" indent="-220663">
              <a:spcBef>
                <a:spcPts val="1200"/>
              </a:spcBef>
            </a:pPr>
            <a:r>
              <a:rPr lang="en-US" sz="2000" dirty="0"/>
              <a:t>Prices for primary commodities often very unstable</a:t>
            </a:r>
          </a:p>
          <a:p>
            <a:pPr marL="460375" indent="-220663">
              <a:spcBef>
                <a:spcPts val="1200"/>
              </a:spcBef>
            </a:pPr>
            <a:r>
              <a:rPr lang="en-US" sz="2000" dirty="0"/>
              <a:t>Primary commodities often have inelastic demand</a:t>
            </a:r>
          </a:p>
          <a:p>
            <a:pPr marL="922338" indent="-230188">
              <a:spcBef>
                <a:spcPts val="1200"/>
              </a:spcBef>
              <a:buFont typeface="System Font Regular"/>
              <a:buChar char="–"/>
            </a:pPr>
            <a:r>
              <a:rPr lang="en-US" sz="2000" b="1" dirty="0"/>
              <a:t>Inelastic demand </a:t>
            </a:r>
            <a:r>
              <a:rPr lang="en-US" sz="2000" dirty="0"/>
              <a:t>– demand in which buyers are relatively unresponsive to changes in price</a:t>
            </a:r>
          </a:p>
        </p:txBody>
      </p:sp>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Developing Countries</a:t>
            </a:r>
          </a:p>
        </p:txBody>
      </p:sp>
    </p:spTree>
    <p:extLst>
      <p:ext uri="{BB962C8B-B14F-4D97-AF65-F5344CB8AC3E}">
        <p14:creationId xmlns:p14="http://schemas.microsoft.com/office/powerpoint/2010/main" val="4152116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Developing Countries</a:t>
            </a:r>
          </a:p>
        </p:txBody>
      </p:sp>
      <p:pic>
        <p:nvPicPr>
          <p:cNvPr id="4" name="Picture 3">
            <a:extLst>
              <a:ext uri="{FF2B5EF4-FFF2-40B4-BE49-F238E27FC236}">
                <a16:creationId xmlns:a16="http://schemas.microsoft.com/office/drawing/2014/main" id="{219F3BA9-D0E2-4640-BD28-FC1B53E4BA70}"/>
              </a:ext>
            </a:extLst>
          </p:cNvPr>
          <p:cNvPicPr>
            <a:picLocks noChangeAspect="1"/>
          </p:cNvPicPr>
          <p:nvPr/>
        </p:nvPicPr>
        <p:blipFill>
          <a:blip r:embed="rId2"/>
          <a:stretch>
            <a:fillRect/>
          </a:stretch>
        </p:blipFill>
        <p:spPr>
          <a:xfrm>
            <a:off x="874077" y="1601739"/>
            <a:ext cx="7395845" cy="4331335"/>
          </a:xfrm>
          <a:prstGeom prst="rect">
            <a:avLst/>
          </a:prstGeom>
        </p:spPr>
      </p:pic>
    </p:spTree>
    <p:extLst>
      <p:ext uri="{BB962C8B-B14F-4D97-AF65-F5344CB8AC3E}">
        <p14:creationId xmlns:p14="http://schemas.microsoft.com/office/powerpoint/2010/main" val="2873023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Developing Countries</a:t>
            </a:r>
          </a:p>
        </p:txBody>
      </p:sp>
      <p:pic>
        <p:nvPicPr>
          <p:cNvPr id="4" name="Picture 3">
            <a:extLst>
              <a:ext uri="{FF2B5EF4-FFF2-40B4-BE49-F238E27FC236}">
                <a16:creationId xmlns:a16="http://schemas.microsoft.com/office/drawing/2014/main" id="{3235B5AA-CDF3-D147-BF8C-E5FABA85F740}"/>
              </a:ext>
            </a:extLst>
          </p:cNvPr>
          <p:cNvPicPr>
            <a:picLocks noChangeAspect="1"/>
          </p:cNvPicPr>
          <p:nvPr/>
        </p:nvPicPr>
        <p:blipFill>
          <a:blip r:embed="rId2"/>
          <a:stretch>
            <a:fillRect/>
          </a:stretch>
        </p:blipFill>
        <p:spPr>
          <a:xfrm>
            <a:off x="862012" y="1600200"/>
            <a:ext cx="7419975" cy="4439920"/>
          </a:xfrm>
          <a:prstGeom prst="rect">
            <a:avLst/>
          </a:prstGeom>
        </p:spPr>
      </p:pic>
    </p:spTree>
    <p:extLst>
      <p:ext uri="{BB962C8B-B14F-4D97-AF65-F5344CB8AC3E}">
        <p14:creationId xmlns:p14="http://schemas.microsoft.com/office/powerpoint/2010/main" val="3638246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Importance of Trade</a:t>
            </a:r>
          </a:p>
        </p:txBody>
      </p:sp>
      <p:sp>
        <p:nvSpPr>
          <p:cNvPr id="3" name="Content Placeholder 2">
            <a:extLst>
              <a:ext uri="{FF2B5EF4-FFF2-40B4-BE49-F238E27FC236}">
                <a16:creationId xmlns:a16="http://schemas.microsoft.com/office/drawing/2014/main" id="{8E39BC7A-8067-594F-A459-53FB8EDA5C72}"/>
              </a:ext>
            </a:extLst>
          </p:cNvPr>
          <p:cNvSpPr>
            <a:spLocks noGrp="1"/>
          </p:cNvSpPr>
          <p:nvPr>
            <p:ph idx="1"/>
          </p:nvPr>
        </p:nvSpPr>
        <p:spPr/>
        <p:txBody>
          <a:bodyPr/>
          <a:lstStyle/>
          <a:p>
            <a:pPr marL="0" indent="0">
              <a:spcBef>
                <a:spcPts val="1800"/>
              </a:spcBef>
              <a:buNone/>
            </a:pPr>
            <a:r>
              <a:rPr lang="en-US" sz="2000" dirty="0"/>
              <a:t>All terms usually expressed as a share of GDP</a:t>
            </a:r>
          </a:p>
          <a:p>
            <a:pPr marL="460375" indent="-220663">
              <a:spcBef>
                <a:spcPts val="1800"/>
              </a:spcBef>
            </a:pPr>
            <a:r>
              <a:rPr lang="en-US" sz="2000" b="1" dirty="0"/>
              <a:t>Exports</a:t>
            </a:r>
            <a:r>
              <a:rPr lang="en-US" sz="2000" dirty="0"/>
              <a:t> – the value of goods and services sold to foreigners</a:t>
            </a:r>
          </a:p>
          <a:p>
            <a:pPr marL="460375" indent="-220663">
              <a:spcBef>
                <a:spcPts val="1800"/>
              </a:spcBef>
            </a:pPr>
            <a:r>
              <a:rPr lang="en-US" sz="2000" b="1" dirty="0"/>
              <a:t>Imports</a:t>
            </a:r>
            <a:r>
              <a:rPr lang="en-US" sz="2000" dirty="0"/>
              <a:t> – the value of goods and services purchased from foreigners</a:t>
            </a:r>
          </a:p>
          <a:p>
            <a:pPr marL="460375" indent="-220663">
              <a:spcBef>
                <a:spcPts val="1800"/>
              </a:spcBef>
            </a:pPr>
            <a:r>
              <a:rPr lang="en-US" sz="2000" b="1" dirty="0"/>
              <a:t>Trade balance </a:t>
            </a:r>
            <a:r>
              <a:rPr lang="en-US" sz="2000" dirty="0"/>
              <a:t>– the value of a nation’s exports minus its imports</a:t>
            </a:r>
          </a:p>
          <a:p>
            <a:pPr marL="460375" indent="-220663">
              <a:spcBef>
                <a:spcPts val="1800"/>
              </a:spcBef>
            </a:pPr>
            <a:r>
              <a:rPr lang="en-US" sz="2000" b="1" dirty="0"/>
              <a:t>Trade deficit </a:t>
            </a:r>
            <a:r>
              <a:rPr lang="en-US" sz="2000" dirty="0"/>
              <a:t>– the amount by which a nation’s trade balance is in deficit (imports exceed exports)</a:t>
            </a:r>
          </a:p>
          <a:p>
            <a:pPr marL="460375" indent="-220663">
              <a:spcBef>
                <a:spcPts val="1800"/>
              </a:spcBef>
            </a:pPr>
            <a:r>
              <a:rPr lang="en-US" sz="2000" b="1" dirty="0"/>
              <a:t>Trade surplus </a:t>
            </a:r>
            <a:r>
              <a:rPr lang="en-US" sz="2000" dirty="0"/>
              <a:t>– the amount by which a nation’s trade balance is in surplus (exports exceed imports)</a:t>
            </a:r>
          </a:p>
        </p:txBody>
      </p:sp>
    </p:spTree>
    <p:extLst>
      <p:ext uri="{BB962C8B-B14F-4D97-AF65-F5344CB8AC3E}">
        <p14:creationId xmlns:p14="http://schemas.microsoft.com/office/powerpoint/2010/main" val="1747695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52DE828C-9FC3-104E-8A4D-734021A59C99}"/>
              </a:ext>
            </a:extLst>
          </p:cNvPr>
          <p:cNvSpPr txBox="1">
            <a:spLocks/>
          </p:cNvSpPr>
          <p:nvPr/>
        </p:nvSpPr>
        <p:spPr>
          <a:xfrm>
            <a:off x="669956" y="1593410"/>
            <a:ext cx="7813141" cy="4807390"/>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b="1" dirty="0">
                <a:solidFill>
                  <a:srgbClr val="73253E"/>
                </a:solidFill>
              </a:rPr>
              <a:t>Overreliance on Imports</a:t>
            </a:r>
          </a:p>
          <a:p>
            <a:pPr marL="460375" indent="-220663">
              <a:spcBef>
                <a:spcPts val="1200"/>
              </a:spcBef>
            </a:pPr>
            <a:r>
              <a:rPr lang="en-US" sz="2000" dirty="0"/>
              <a:t>Imports can become unreliable</a:t>
            </a:r>
          </a:p>
          <a:p>
            <a:pPr marL="922338" indent="-230188">
              <a:spcBef>
                <a:spcPts val="1200"/>
              </a:spcBef>
              <a:buFont typeface="System Font Regular"/>
              <a:buChar char="–"/>
            </a:pPr>
            <a:r>
              <a:rPr lang="en-US" sz="2000" dirty="0"/>
              <a:t>Prices may become too high</a:t>
            </a:r>
          </a:p>
          <a:p>
            <a:pPr marL="922338" indent="-230188">
              <a:spcBef>
                <a:spcPts val="1200"/>
              </a:spcBef>
              <a:buFont typeface="System Font Regular"/>
              <a:buChar char="–"/>
            </a:pPr>
            <a:r>
              <a:rPr lang="en-US" sz="2000" dirty="0"/>
              <a:t>Political reasons</a:t>
            </a:r>
          </a:p>
          <a:p>
            <a:pPr marL="922338" indent="-230188">
              <a:spcBef>
                <a:spcPts val="1200"/>
              </a:spcBef>
              <a:buFont typeface="System Font Regular"/>
              <a:buChar char="–"/>
            </a:pPr>
            <a:r>
              <a:rPr lang="en-US" sz="2000" dirty="0"/>
              <a:t>Shipping and transportation systems may be disrupted – adverse weather, civil unrest, war</a:t>
            </a:r>
          </a:p>
        </p:txBody>
      </p:sp>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Developing Countries</a:t>
            </a:r>
          </a:p>
        </p:txBody>
      </p:sp>
    </p:spTree>
    <p:extLst>
      <p:ext uri="{BB962C8B-B14F-4D97-AF65-F5344CB8AC3E}">
        <p14:creationId xmlns:p14="http://schemas.microsoft.com/office/powerpoint/2010/main" val="834754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52DE828C-9FC3-104E-8A4D-734021A59C99}"/>
              </a:ext>
            </a:extLst>
          </p:cNvPr>
          <p:cNvSpPr txBox="1">
            <a:spLocks/>
          </p:cNvSpPr>
          <p:nvPr/>
        </p:nvSpPr>
        <p:spPr>
          <a:xfrm>
            <a:off x="669956" y="1593410"/>
            <a:ext cx="7813141" cy="4807390"/>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b="1" dirty="0">
                <a:solidFill>
                  <a:srgbClr val="73253E"/>
                </a:solidFill>
              </a:rPr>
              <a:t>Exploitation</a:t>
            </a:r>
          </a:p>
          <a:p>
            <a:pPr marL="460375" indent="-220663">
              <a:spcBef>
                <a:spcPts val="1200"/>
              </a:spcBef>
            </a:pPr>
            <a:r>
              <a:rPr lang="en-US" sz="2000" dirty="0"/>
              <a:t>Globalization has created opportunities for local and foreign companies to exploit local environments and local workers, including children, in the production of goods for exports</a:t>
            </a:r>
          </a:p>
          <a:p>
            <a:pPr marL="922338" indent="-230188">
              <a:spcBef>
                <a:spcPts val="1200"/>
              </a:spcBef>
              <a:buFont typeface="System Font Regular"/>
              <a:buChar char="–"/>
            </a:pPr>
            <a:r>
              <a:rPr lang="en-US" sz="2000" dirty="0"/>
              <a:t>Children often forced to work – taken into slavery</a:t>
            </a:r>
          </a:p>
          <a:p>
            <a:pPr marL="922338" indent="-230188">
              <a:spcBef>
                <a:spcPts val="1200"/>
              </a:spcBef>
              <a:buFont typeface="System Font Regular"/>
              <a:buChar char="–"/>
            </a:pPr>
            <a:r>
              <a:rPr lang="en-US" sz="2000" dirty="0"/>
              <a:t>Adults also suffer – cocoa slavery in West Africa</a:t>
            </a:r>
          </a:p>
        </p:txBody>
      </p:sp>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Developing Countries</a:t>
            </a:r>
          </a:p>
        </p:txBody>
      </p:sp>
    </p:spTree>
    <p:extLst>
      <p:ext uri="{BB962C8B-B14F-4D97-AF65-F5344CB8AC3E}">
        <p14:creationId xmlns:p14="http://schemas.microsoft.com/office/powerpoint/2010/main" val="1953039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52DE828C-9FC3-104E-8A4D-734021A59C99}"/>
              </a:ext>
            </a:extLst>
          </p:cNvPr>
          <p:cNvSpPr txBox="1">
            <a:spLocks/>
          </p:cNvSpPr>
          <p:nvPr/>
        </p:nvSpPr>
        <p:spPr>
          <a:xfrm>
            <a:off x="669956" y="1593410"/>
            <a:ext cx="7813141" cy="4807390"/>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b="1" dirty="0">
                <a:solidFill>
                  <a:srgbClr val="73253E"/>
                </a:solidFill>
              </a:rPr>
              <a:t>Trade and U.S. Agricultural Policy</a:t>
            </a:r>
          </a:p>
          <a:p>
            <a:pPr marL="460375" indent="-220663">
              <a:spcBef>
                <a:spcPts val="1200"/>
              </a:spcBef>
            </a:pPr>
            <a:r>
              <a:rPr lang="en-US" sz="2000" dirty="0"/>
              <a:t>U.S. government subsidizes U.S. farmers and agribusinesses</a:t>
            </a:r>
          </a:p>
          <a:p>
            <a:pPr marL="922338" indent="-230188">
              <a:spcBef>
                <a:spcPts val="1200"/>
              </a:spcBef>
              <a:buFont typeface="System Font Regular"/>
              <a:buChar char="–"/>
            </a:pPr>
            <a:r>
              <a:rPr lang="en-US" sz="2000" dirty="0"/>
              <a:t>Enable/encourage to produce large amounts of farms products (wheat, rice, corn, cotton)</a:t>
            </a:r>
          </a:p>
          <a:p>
            <a:pPr marL="922338" indent="-230188">
              <a:spcBef>
                <a:spcPts val="1200"/>
              </a:spcBef>
              <a:buFont typeface="System Font Regular"/>
              <a:buChar char="–"/>
            </a:pPr>
            <a:r>
              <a:rPr lang="en-US" sz="2000" dirty="0"/>
              <a:t>When these enter world markets, force down global market prices (to the detriment of low-income developing country farmers)</a:t>
            </a:r>
          </a:p>
          <a:p>
            <a:pPr marL="460375" indent="-220663">
              <a:spcBef>
                <a:spcPts val="1200"/>
              </a:spcBef>
            </a:pPr>
            <a:r>
              <a:rPr lang="en-US" sz="2000" dirty="0"/>
              <a:t>Policies legislated by the U.S. on topics like agriculture have the capacity to promote or negate development needs of the developing world</a:t>
            </a:r>
          </a:p>
        </p:txBody>
      </p:sp>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Developing Countries</a:t>
            </a:r>
          </a:p>
        </p:txBody>
      </p:sp>
    </p:spTree>
    <p:extLst>
      <p:ext uri="{BB962C8B-B14F-4D97-AF65-F5344CB8AC3E}">
        <p14:creationId xmlns:p14="http://schemas.microsoft.com/office/powerpoint/2010/main" val="184572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FF6E-CD09-B84E-BDCB-DF2E36A9D83A}"/>
              </a:ext>
            </a:extLst>
          </p:cNvPr>
          <p:cNvSpPr>
            <a:spLocks noGrp="1"/>
          </p:cNvSpPr>
          <p:nvPr>
            <p:ph type="title"/>
          </p:nvPr>
        </p:nvSpPr>
        <p:spPr/>
        <p:txBody>
          <a:bodyPr/>
          <a:lstStyle/>
          <a:p>
            <a:r>
              <a:rPr lang="en-US" dirty="0"/>
              <a:t>Conservative versus Liberal</a:t>
            </a:r>
          </a:p>
        </p:txBody>
      </p:sp>
      <p:sp>
        <p:nvSpPr>
          <p:cNvPr id="3" name="Content Placeholder 2">
            <a:extLst>
              <a:ext uri="{FF2B5EF4-FFF2-40B4-BE49-F238E27FC236}">
                <a16:creationId xmlns:a16="http://schemas.microsoft.com/office/drawing/2014/main" id="{195A3A98-48B0-484F-B53C-735F26739957}"/>
              </a:ext>
            </a:extLst>
          </p:cNvPr>
          <p:cNvSpPr>
            <a:spLocks noGrp="1"/>
          </p:cNvSpPr>
          <p:nvPr>
            <p:ph idx="1"/>
          </p:nvPr>
        </p:nvSpPr>
        <p:spPr>
          <a:xfrm>
            <a:off x="669957" y="1593410"/>
            <a:ext cx="3786540" cy="4583553"/>
          </a:xfrm>
        </p:spPr>
        <p:txBody>
          <a:bodyPr numCol="1">
            <a:noAutofit/>
          </a:bodyPr>
          <a:lstStyle/>
          <a:p>
            <a:pPr marL="0" indent="0">
              <a:buNone/>
            </a:pPr>
            <a:r>
              <a:rPr lang="en-US" sz="2000" b="1" dirty="0">
                <a:solidFill>
                  <a:srgbClr val="73253E"/>
                </a:solidFill>
              </a:rPr>
              <a:t>Conservatives</a:t>
            </a:r>
            <a:endParaRPr lang="en-US" sz="2000" dirty="0"/>
          </a:p>
          <a:p>
            <a:pPr marL="287338" indent="-163513"/>
            <a:r>
              <a:rPr lang="en-US" sz="1600" dirty="0"/>
              <a:t>Favor free trade – results in efficiencies that arise in general from free markets</a:t>
            </a:r>
          </a:p>
        </p:txBody>
      </p:sp>
      <p:sp>
        <p:nvSpPr>
          <p:cNvPr id="4" name="Content Placeholder 2">
            <a:extLst>
              <a:ext uri="{FF2B5EF4-FFF2-40B4-BE49-F238E27FC236}">
                <a16:creationId xmlns:a16="http://schemas.microsoft.com/office/drawing/2014/main" id="{683AE7D2-B333-AB46-9A13-55FD85E012C2}"/>
              </a:ext>
            </a:extLst>
          </p:cNvPr>
          <p:cNvSpPr txBox="1">
            <a:spLocks/>
          </p:cNvSpPr>
          <p:nvPr/>
        </p:nvSpPr>
        <p:spPr>
          <a:xfrm>
            <a:off x="4687501" y="1593410"/>
            <a:ext cx="3786541" cy="2728334"/>
          </a:xfrm>
          <a:prstGeom prst="rect">
            <a:avLst/>
          </a:prstGeom>
        </p:spPr>
        <p:txBody>
          <a:bodyPr vert="horz" lIns="0" tIns="0" rIns="0" bIns="0" numCol="1"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dirty="0">
                <a:solidFill>
                  <a:srgbClr val="73253E"/>
                </a:solidFill>
              </a:rPr>
              <a:t>Liberals</a:t>
            </a:r>
            <a:endParaRPr lang="en-US" sz="2000" dirty="0"/>
          </a:p>
          <a:p>
            <a:pPr marL="287338" indent="-163513"/>
            <a:r>
              <a:rPr lang="en-US" sz="1600" dirty="0"/>
              <a:t>Concerned about the effects of free trade on U.S. workers and businesses – sometimes argue that government intervention in the form of quotas and tariffs necessary to protect U.S. citizens from “unfair” trade practices in foreign countries</a:t>
            </a:r>
          </a:p>
          <a:p>
            <a:pPr marL="287338" indent="-163513"/>
            <a:r>
              <a:rPr lang="en-US" sz="1600" dirty="0"/>
              <a:t>Concerned about the effects of globalization on developing countries</a:t>
            </a:r>
          </a:p>
        </p:txBody>
      </p:sp>
      <p:sp>
        <p:nvSpPr>
          <p:cNvPr id="5" name="Content Placeholder 2">
            <a:extLst>
              <a:ext uri="{FF2B5EF4-FFF2-40B4-BE49-F238E27FC236}">
                <a16:creationId xmlns:a16="http://schemas.microsoft.com/office/drawing/2014/main" id="{671FF820-5DD8-4041-87DB-D45EA6F055BF}"/>
              </a:ext>
            </a:extLst>
          </p:cNvPr>
          <p:cNvSpPr txBox="1">
            <a:spLocks/>
          </p:cNvSpPr>
          <p:nvPr/>
        </p:nvSpPr>
        <p:spPr>
          <a:xfrm>
            <a:off x="669957" y="4783471"/>
            <a:ext cx="7804085" cy="1501826"/>
          </a:xfrm>
          <a:prstGeom prst="rect">
            <a:avLst/>
          </a:prstGeom>
        </p:spPr>
        <p:txBody>
          <a:bodyPr vert="horz" lIns="0" tIns="0" rIns="0" bIns="0" numCol="1" rtlCol="0">
            <a:noAutofit/>
          </a:bodyPr>
          <a:lst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7338" indent="-163513"/>
            <a:r>
              <a:rPr lang="en-US" sz="1600" dirty="0"/>
              <a:t>Greater consensus that free trade will generally benefit the U.S. (NAFTA)</a:t>
            </a:r>
          </a:p>
          <a:p>
            <a:pPr marL="287338" indent="-163513"/>
            <a:r>
              <a:rPr lang="en-US" sz="1600" dirty="0"/>
              <a:t>Support immigration as a means of improving our economy</a:t>
            </a:r>
          </a:p>
          <a:p>
            <a:pPr marL="287338" indent="-163513"/>
            <a:r>
              <a:rPr lang="en-US" sz="1600" dirty="0"/>
              <a:t>Market forces and the promotion of exports (though liberals more vocal about the harm created by U.S. agricultural subsidies and trade restrictions on the people of developing countries</a:t>
            </a:r>
          </a:p>
        </p:txBody>
      </p:sp>
    </p:spTree>
    <p:extLst>
      <p:ext uri="{BB962C8B-B14F-4D97-AF65-F5344CB8AC3E}">
        <p14:creationId xmlns:p14="http://schemas.microsoft.com/office/powerpoint/2010/main" val="3555380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7422-82F5-C34B-B75C-84756AC0424D}"/>
              </a:ext>
            </a:extLst>
          </p:cNvPr>
          <p:cNvSpPr>
            <a:spLocks noGrp="1"/>
          </p:cNvSpPr>
          <p:nvPr>
            <p:ph type="title"/>
          </p:nvPr>
        </p:nvSpPr>
        <p:spPr/>
        <p:txBody>
          <a:bodyPr/>
          <a:lstStyle/>
          <a:p>
            <a:r>
              <a:rPr lang="en-US" dirty="0"/>
              <a:t>Appendix 12–1: International Finance</a:t>
            </a:r>
          </a:p>
        </p:txBody>
      </p:sp>
      <p:sp>
        <p:nvSpPr>
          <p:cNvPr id="3" name="Content Placeholder 2">
            <a:extLst>
              <a:ext uri="{FF2B5EF4-FFF2-40B4-BE49-F238E27FC236}">
                <a16:creationId xmlns:a16="http://schemas.microsoft.com/office/drawing/2014/main" id="{D91858D2-9E75-1944-9B0F-25267DF524E9}"/>
              </a:ext>
            </a:extLst>
          </p:cNvPr>
          <p:cNvSpPr>
            <a:spLocks noGrp="1"/>
          </p:cNvSpPr>
          <p:nvPr>
            <p:ph idx="1"/>
          </p:nvPr>
        </p:nvSpPr>
        <p:spPr/>
        <p:txBody>
          <a:bodyPr>
            <a:normAutofit/>
          </a:bodyPr>
          <a:lstStyle/>
          <a:p>
            <a:pPr marL="0" indent="0">
              <a:buNone/>
            </a:pPr>
            <a:r>
              <a:rPr lang="en-US" sz="2000" b="1" dirty="0"/>
              <a:t>Exchange rate determination</a:t>
            </a:r>
          </a:p>
          <a:p>
            <a:pPr marL="460375" indent="-220663">
              <a:spcBef>
                <a:spcPts val="1200"/>
              </a:spcBef>
            </a:pPr>
            <a:r>
              <a:rPr lang="en-US" sz="2000" b="1" dirty="0"/>
              <a:t>Exchange rate </a:t>
            </a:r>
            <a:r>
              <a:rPr lang="en-US" sz="2000" dirty="0"/>
              <a:t>– the price of one country’s currency in terms of another country’s currency</a:t>
            </a:r>
          </a:p>
          <a:p>
            <a:pPr marL="460375" indent="-220663">
              <a:spcBef>
                <a:spcPts val="1200"/>
              </a:spcBef>
            </a:pPr>
            <a:r>
              <a:rPr lang="en-US" sz="2000" b="1" dirty="0"/>
              <a:t>Flexible (floating) exchange rate system </a:t>
            </a:r>
            <a:r>
              <a:rPr lang="en-US" sz="2000" dirty="0"/>
              <a:t>– a system whereby exchange rates are determined on the basis of international demand and supply for a currency</a:t>
            </a:r>
          </a:p>
          <a:p>
            <a:pPr marL="922338" indent="-201613">
              <a:buFont typeface="System Font Regular"/>
              <a:buChar char="–"/>
            </a:pPr>
            <a:r>
              <a:rPr lang="en-US" sz="2000" dirty="0"/>
              <a:t>Used by most of the industrialized world</a:t>
            </a:r>
          </a:p>
          <a:p>
            <a:pPr marL="460375" indent="-220663">
              <a:spcBef>
                <a:spcPts val="1200"/>
              </a:spcBef>
            </a:pPr>
            <a:r>
              <a:rPr lang="en-US" sz="2000" dirty="0"/>
              <a:t>Reasons to acquire (demand) currency</a:t>
            </a:r>
          </a:p>
          <a:p>
            <a:pPr marL="922338" indent="-201613">
              <a:buFont typeface="System Font Regular"/>
              <a:buChar char="–"/>
            </a:pPr>
            <a:r>
              <a:rPr lang="en-US" sz="2000" dirty="0"/>
              <a:t>Travel to a country</a:t>
            </a:r>
          </a:p>
          <a:p>
            <a:pPr marL="922338" indent="-201613">
              <a:buFont typeface="System Font Regular"/>
              <a:buChar char="–"/>
            </a:pPr>
            <a:r>
              <a:rPr lang="en-US" sz="2000" dirty="0"/>
              <a:t>Purchase a country’s goods/services</a:t>
            </a:r>
          </a:p>
          <a:p>
            <a:pPr marL="922338" indent="-201613">
              <a:buFont typeface="System Font Regular"/>
              <a:buChar char="–"/>
            </a:pPr>
            <a:r>
              <a:rPr lang="en-US" sz="2000" dirty="0"/>
              <a:t>Investment in a country’s financial markets</a:t>
            </a:r>
          </a:p>
          <a:p>
            <a:pPr marL="922338" indent="-201613">
              <a:buFont typeface="System Font Regular"/>
              <a:buChar char="–"/>
            </a:pPr>
            <a:r>
              <a:rPr lang="en-US" sz="2000" dirty="0"/>
              <a:t>Buy and operate plants in a country</a:t>
            </a:r>
          </a:p>
        </p:txBody>
      </p:sp>
    </p:spTree>
    <p:extLst>
      <p:ext uri="{BB962C8B-B14F-4D97-AF65-F5344CB8AC3E}">
        <p14:creationId xmlns:p14="http://schemas.microsoft.com/office/powerpoint/2010/main" val="1580253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7422-82F5-C34B-B75C-84756AC0424D}"/>
              </a:ext>
            </a:extLst>
          </p:cNvPr>
          <p:cNvSpPr>
            <a:spLocks noGrp="1"/>
          </p:cNvSpPr>
          <p:nvPr>
            <p:ph type="title"/>
          </p:nvPr>
        </p:nvSpPr>
        <p:spPr/>
        <p:txBody>
          <a:bodyPr/>
          <a:lstStyle/>
          <a:p>
            <a:r>
              <a:rPr lang="en-US" dirty="0"/>
              <a:t>Appendix 12–1: International Finance</a:t>
            </a:r>
          </a:p>
        </p:txBody>
      </p:sp>
      <p:pic>
        <p:nvPicPr>
          <p:cNvPr id="6" name="Picture 5">
            <a:extLst>
              <a:ext uri="{FF2B5EF4-FFF2-40B4-BE49-F238E27FC236}">
                <a16:creationId xmlns:a16="http://schemas.microsoft.com/office/drawing/2014/main" id="{3CDCAF3E-5B8A-4040-AF84-70691A90536F}"/>
              </a:ext>
            </a:extLst>
          </p:cNvPr>
          <p:cNvPicPr>
            <a:picLocks noChangeAspect="1"/>
          </p:cNvPicPr>
          <p:nvPr/>
        </p:nvPicPr>
        <p:blipFill>
          <a:blip r:embed="rId2"/>
          <a:stretch>
            <a:fillRect/>
          </a:stretch>
        </p:blipFill>
        <p:spPr>
          <a:xfrm>
            <a:off x="862012" y="2057400"/>
            <a:ext cx="7419975" cy="3884930"/>
          </a:xfrm>
          <a:prstGeom prst="rect">
            <a:avLst/>
          </a:prstGeom>
        </p:spPr>
      </p:pic>
    </p:spTree>
    <p:extLst>
      <p:ext uri="{BB962C8B-B14F-4D97-AF65-F5344CB8AC3E}">
        <p14:creationId xmlns:p14="http://schemas.microsoft.com/office/powerpoint/2010/main" val="2607032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7422-82F5-C34B-B75C-84756AC0424D}"/>
              </a:ext>
            </a:extLst>
          </p:cNvPr>
          <p:cNvSpPr>
            <a:spLocks noGrp="1"/>
          </p:cNvSpPr>
          <p:nvPr>
            <p:ph type="title"/>
          </p:nvPr>
        </p:nvSpPr>
        <p:spPr/>
        <p:txBody>
          <a:bodyPr/>
          <a:lstStyle/>
          <a:p>
            <a:r>
              <a:rPr lang="en-US" dirty="0"/>
              <a:t>Appendix 12–1: International Finance</a:t>
            </a:r>
          </a:p>
        </p:txBody>
      </p:sp>
      <p:sp>
        <p:nvSpPr>
          <p:cNvPr id="3" name="Content Placeholder 2">
            <a:extLst>
              <a:ext uri="{FF2B5EF4-FFF2-40B4-BE49-F238E27FC236}">
                <a16:creationId xmlns:a16="http://schemas.microsoft.com/office/drawing/2014/main" id="{D91858D2-9E75-1944-9B0F-25267DF524E9}"/>
              </a:ext>
            </a:extLst>
          </p:cNvPr>
          <p:cNvSpPr>
            <a:spLocks noGrp="1"/>
          </p:cNvSpPr>
          <p:nvPr>
            <p:ph idx="1"/>
          </p:nvPr>
        </p:nvSpPr>
        <p:spPr/>
        <p:txBody>
          <a:bodyPr>
            <a:normAutofit/>
          </a:bodyPr>
          <a:lstStyle/>
          <a:p>
            <a:pPr marL="230188" indent="-220663">
              <a:spcBef>
                <a:spcPts val="1200"/>
              </a:spcBef>
            </a:pPr>
            <a:r>
              <a:rPr lang="en-US" sz="2000" dirty="0"/>
              <a:t>Shift in response to changing economic conditions</a:t>
            </a:r>
          </a:p>
          <a:p>
            <a:pPr marL="692150" indent="-231775">
              <a:spcBef>
                <a:spcPts val="1200"/>
              </a:spcBef>
              <a:buFont typeface="System Font Regular"/>
              <a:buChar char="–"/>
            </a:pPr>
            <a:r>
              <a:rPr lang="en-US" sz="2000" b="1" dirty="0"/>
              <a:t>Appreciate</a:t>
            </a:r>
            <a:r>
              <a:rPr lang="en-US" sz="2000" dirty="0"/>
              <a:t> – the value of one country’s currency increases relative to another country’s currency</a:t>
            </a:r>
          </a:p>
          <a:p>
            <a:pPr marL="692150" indent="-231775">
              <a:spcBef>
                <a:spcPts val="1200"/>
              </a:spcBef>
              <a:buFont typeface="System Font Regular"/>
              <a:buChar char="–"/>
            </a:pPr>
            <a:r>
              <a:rPr lang="en-US" sz="2000" b="1" dirty="0"/>
              <a:t>Depreciate</a:t>
            </a:r>
            <a:r>
              <a:rPr lang="en-US" sz="2000" dirty="0"/>
              <a:t> – the value of one country’s currency decreased relative to another country’s currency</a:t>
            </a:r>
          </a:p>
        </p:txBody>
      </p:sp>
    </p:spTree>
    <p:extLst>
      <p:ext uri="{BB962C8B-B14F-4D97-AF65-F5344CB8AC3E}">
        <p14:creationId xmlns:p14="http://schemas.microsoft.com/office/powerpoint/2010/main" val="233671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7422-82F5-C34B-B75C-84756AC0424D}"/>
              </a:ext>
            </a:extLst>
          </p:cNvPr>
          <p:cNvSpPr>
            <a:spLocks noGrp="1"/>
          </p:cNvSpPr>
          <p:nvPr>
            <p:ph type="title"/>
          </p:nvPr>
        </p:nvSpPr>
        <p:spPr/>
        <p:txBody>
          <a:bodyPr/>
          <a:lstStyle/>
          <a:p>
            <a:r>
              <a:rPr lang="en-US" dirty="0"/>
              <a:t>Appendix 12–1: International Finance</a:t>
            </a:r>
          </a:p>
        </p:txBody>
      </p:sp>
      <p:pic>
        <p:nvPicPr>
          <p:cNvPr id="3" name="Picture 2">
            <a:extLst>
              <a:ext uri="{FF2B5EF4-FFF2-40B4-BE49-F238E27FC236}">
                <a16:creationId xmlns:a16="http://schemas.microsoft.com/office/drawing/2014/main" id="{EBBFE809-31D2-F34B-9464-E9DC22595077}"/>
              </a:ext>
            </a:extLst>
          </p:cNvPr>
          <p:cNvPicPr>
            <a:picLocks noChangeAspect="1"/>
          </p:cNvPicPr>
          <p:nvPr/>
        </p:nvPicPr>
        <p:blipFill>
          <a:blip r:embed="rId2"/>
          <a:stretch>
            <a:fillRect/>
          </a:stretch>
        </p:blipFill>
        <p:spPr>
          <a:xfrm>
            <a:off x="874077" y="2057400"/>
            <a:ext cx="7395845" cy="3716020"/>
          </a:xfrm>
          <a:prstGeom prst="rect">
            <a:avLst/>
          </a:prstGeom>
        </p:spPr>
      </p:pic>
    </p:spTree>
    <p:extLst>
      <p:ext uri="{BB962C8B-B14F-4D97-AF65-F5344CB8AC3E}">
        <p14:creationId xmlns:p14="http://schemas.microsoft.com/office/powerpoint/2010/main" val="656530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7422-82F5-C34B-B75C-84756AC0424D}"/>
              </a:ext>
            </a:extLst>
          </p:cNvPr>
          <p:cNvSpPr>
            <a:spLocks noGrp="1"/>
          </p:cNvSpPr>
          <p:nvPr>
            <p:ph type="title"/>
          </p:nvPr>
        </p:nvSpPr>
        <p:spPr/>
        <p:txBody>
          <a:bodyPr/>
          <a:lstStyle/>
          <a:p>
            <a:r>
              <a:rPr lang="en-US" dirty="0"/>
              <a:t>Appendix 12–1: International Finance</a:t>
            </a:r>
          </a:p>
        </p:txBody>
      </p:sp>
      <p:sp>
        <p:nvSpPr>
          <p:cNvPr id="3" name="Content Placeholder 2">
            <a:extLst>
              <a:ext uri="{FF2B5EF4-FFF2-40B4-BE49-F238E27FC236}">
                <a16:creationId xmlns:a16="http://schemas.microsoft.com/office/drawing/2014/main" id="{D91858D2-9E75-1944-9B0F-25267DF524E9}"/>
              </a:ext>
            </a:extLst>
          </p:cNvPr>
          <p:cNvSpPr>
            <a:spLocks noGrp="1"/>
          </p:cNvSpPr>
          <p:nvPr>
            <p:ph idx="1"/>
          </p:nvPr>
        </p:nvSpPr>
        <p:spPr/>
        <p:txBody>
          <a:bodyPr>
            <a:normAutofit/>
          </a:bodyPr>
          <a:lstStyle/>
          <a:p>
            <a:pPr marL="0" indent="0">
              <a:buNone/>
            </a:pPr>
            <a:r>
              <a:rPr lang="en-US" sz="2000" b="1" dirty="0"/>
              <a:t>Economic policy</a:t>
            </a:r>
          </a:p>
          <a:p>
            <a:pPr marL="460375" indent="-220663">
              <a:spcBef>
                <a:spcPts val="1200"/>
              </a:spcBef>
            </a:pPr>
            <a:r>
              <a:rPr lang="en-US" sz="2000" dirty="0"/>
              <a:t>U.S. trade restrictions on imports</a:t>
            </a:r>
          </a:p>
          <a:p>
            <a:pPr marL="922338" indent="-201613">
              <a:buFont typeface="System Font Regular"/>
              <a:buChar char="–"/>
            </a:pPr>
            <a:r>
              <a:rPr lang="en-US" sz="2000" dirty="0"/>
              <a:t>Reduce U.S. purchases of foreign goods</a:t>
            </a:r>
          </a:p>
          <a:p>
            <a:pPr marL="922338" indent="-201613">
              <a:buFont typeface="System Font Regular"/>
              <a:buChar char="–"/>
            </a:pPr>
            <a:r>
              <a:rPr lang="en-US" sz="2000" dirty="0"/>
              <a:t>Demand for foreign currency falls</a:t>
            </a:r>
          </a:p>
          <a:p>
            <a:pPr marL="922338" indent="-201613">
              <a:buFont typeface="System Font Regular"/>
              <a:buChar char="–"/>
            </a:pPr>
            <a:r>
              <a:rPr lang="en-US" sz="2000" dirty="0"/>
              <a:t>Value of that currency decreases, relative value of the dollar increases</a:t>
            </a:r>
          </a:p>
          <a:p>
            <a:pPr marL="922338" indent="-201613">
              <a:buFont typeface="System Font Regular"/>
              <a:buChar char="–"/>
            </a:pPr>
            <a:r>
              <a:rPr lang="en-US" sz="2000" dirty="0"/>
              <a:t>Exports more expensive to foreign consumers who will likely purchase fewer of them</a:t>
            </a:r>
          </a:p>
        </p:txBody>
      </p:sp>
    </p:spTree>
    <p:extLst>
      <p:ext uri="{BB962C8B-B14F-4D97-AF65-F5344CB8AC3E}">
        <p14:creationId xmlns:p14="http://schemas.microsoft.com/office/powerpoint/2010/main" val="3966327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7422-82F5-C34B-B75C-84756AC0424D}"/>
              </a:ext>
            </a:extLst>
          </p:cNvPr>
          <p:cNvSpPr>
            <a:spLocks noGrp="1"/>
          </p:cNvSpPr>
          <p:nvPr>
            <p:ph type="title"/>
          </p:nvPr>
        </p:nvSpPr>
        <p:spPr/>
        <p:txBody>
          <a:bodyPr/>
          <a:lstStyle/>
          <a:p>
            <a:r>
              <a:rPr lang="en-US" dirty="0"/>
              <a:t>Appendix 12–1: International Finance</a:t>
            </a:r>
          </a:p>
        </p:txBody>
      </p:sp>
      <p:sp>
        <p:nvSpPr>
          <p:cNvPr id="3" name="Content Placeholder 2">
            <a:extLst>
              <a:ext uri="{FF2B5EF4-FFF2-40B4-BE49-F238E27FC236}">
                <a16:creationId xmlns:a16="http://schemas.microsoft.com/office/drawing/2014/main" id="{D91858D2-9E75-1944-9B0F-25267DF524E9}"/>
              </a:ext>
            </a:extLst>
          </p:cNvPr>
          <p:cNvSpPr>
            <a:spLocks noGrp="1"/>
          </p:cNvSpPr>
          <p:nvPr>
            <p:ph idx="1"/>
          </p:nvPr>
        </p:nvSpPr>
        <p:spPr/>
        <p:txBody>
          <a:bodyPr>
            <a:normAutofit/>
          </a:bodyPr>
          <a:lstStyle/>
          <a:p>
            <a:pPr marL="0" indent="0">
              <a:buNone/>
            </a:pPr>
            <a:r>
              <a:rPr lang="en-US" sz="2000" b="1" dirty="0"/>
              <a:t>Economic policy</a:t>
            </a:r>
          </a:p>
          <a:p>
            <a:pPr marL="460375" indent="-220663">
              <a:spcBef>
                <a:spcPts val="1200"/>
              </a:spcBef>
            </a:pPr>
            <a:r>
              <a:rPr lang="en-US" sz="2000" dirty="0"/>
              <a:t>Higher U.S. interest rates</a:t>
            </a:r>
          </a:p>
          <a:p>
            <a:pPr marL="922338" indent="-201613">
              <a:buFont typeface="System Font Regular"/>
              <a:buChar char="–"/>
            </a:pPr>
            <a:r>
              <a:rPr lang="en-US" sz="2000" dirty="0"/>
              <a:t>U.S. financial markets now become more attractive to foreign investors</a:t>
            </a:r>
          </a:p>
          <a:p>
            <a:pPr marL="922338" indent="-201613">
              <a:buFont typeface="System Font Regular"/>
              <a:buChar char="–"/>
            </a:pPr>
            <a:r>
              <a:rPr lang="en-US" sz="2000" dirty="0"/>
              <a:t>More demand for U.S. dollars</a:t>
            </a:r>
          </a:p>
          <a:p>
            <a:pPr marL="922338" indent="-201613">
              <a:buFont typeface="System Font Regular"/>
              <a:buChar char="–"/>
            </a:pPr>
            <a:r>
              <a:rPr lang="en-US" sz="2000" dirty="0"/>
              <a:t>Increase in demand pushes up the value of the U.S. dollar</a:t>
            </a:r>
          </a:p>
          <a:p>
            <a:pPr marL="1374775" indent="-230188">
              <a:buFont typeface="Wingdings" pitchFamily="2" charset="2"/>
              <a:buChar char="§"/>
            </a:pPr>
            <a:r>
              <a:rPr lang="en-US" sz="1800" dirty="0"/>
              <a:t>During the economic and financial crisis in the U.S. (2007) foreigners who invested in U.S. mortgage-backed securities suffered when mortgage repayments became unlikely – value of both mortgages and mortgage-backed securities fell</a:t>
            </a:r>
          </a:p>
        </p:txBody>
      </p:sp>
    </p:spTree>
    <p:extLst>
      <p:ext uri="{BB962C8B-B14F-4D97-AF65-F5344CB8AC3E}">
        <p14:creationId xmlns:p14="http://schemas.microsoft.com/office/powerpoint/2010/main" val="67077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EC342-C484-5143-AB4E-51B8BB682292}"/>
              </a:ext>
            </a:extLst>
          </p:cNvPr>
          <p:cNvSpPr>
            <a:spLocks noGrp="1"/>
          </p:cNvSpPr>
          <p:nvPr>
            <p:ph type="title"/>
          </p:nvPr>
        </p:nvSpPr>
        <p:spPr/>
        <p:txBody>
          <a:bodyPr/>
          <a:lstStyle/>
          <a:p>
            <a:r>
              <a:rPr lang="en-US" dirty="0"/>
              <a:t>The Importance of Trade</a:t>
            </a:r>
          </a:p>
        </p:txBody>
      </p:sp>
      <p:pic>
        <p:nvPicPr>
          <p:cNvPr id="7" name="Picture 6">
            <a:extLst>
              <a:ext uri="{FF2B5EF4-FFF2-40B4-BE49-F238E27FC236}">
                <a16:creationId xmlns:a16="http://schemas.microsoft.com/office/drawing/2014/main" id="{49AAE736-4DA8-8F4D-B47C-36EEE2B5BE18}"/>
              </a:ext>
            </a:extLst>
          </p:cNvPr>
          <p:cNvPicPr>
            <a:picLocks noChangeAspect="1"/>
          </p:cNvPicPr>
          <p:nvPr/>
        </p:nvPicPr>
        <p:blipFill>
          <a:blip r:embed="rId2"/>
          <a:stretch>
            <a:fillRect/>
          </a:stretch>
        </p:blipFill>
        <p:spPr>
          <a:xfrm>
            <a:off x="1252537" y="1268125"/>
            <a:ext cx="6638925" cy="5192395"/>
          </a:xfrm>
          <a:prstGeom prst="rect">
            <a:avLst/>
          </a:prstGeom>
        </p:spPr>
      </p:pic>
    </p:spTree>
    <p:extLst>
      <p:ext uri="{BB962C8B-B14F-4D97-AF65-F5344CB8AC3E}">
        <p14:creationId xmlns:p14="http://schemas.microsoft.com/office/powerpoint/2010/main" val="1448215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7422-82F5-C34B-B75C-84756AC0424D}"/>
              </a:ext>
            </a:extLst>
          </p:cNvPr>
          <p:cNvSpPr>
            <a:spLocks noGrp="1"/>
          </p:cNvSpPr>
          <p:nvPr>
            <p:ph type="title"/>
          </p:nvPr>
        </p:nvSpPr>
        <p:spPr/>
        <p:txBody>
          <a:bodyPr/>
          <a:lstStyle/>
          <a:p>
            <a:r>
              <a:rPr lang="en-US" dirty="0"/>
              <a:t>Appendix 12–1: International Finance</a:t>
            </a:r>
          </a:p>
        </p:txBody>
      </p:sp>
      <p:sp>
        <p:nvSpPr>
          <p:cNvPr id="3" name="Content Placeholder 2">
            <a:extLst>
              <a:ext uri="{FF2B5EF4-FFF2-40B4-BE49-F238E27FC236}">
                <a16:creationId xmlns:a16="http://schemas.microsoft.com/office/drawing/2014/main" id="{D91858D2-9E75-1944-9B0F-25267DF524E9}"/>
              </a:ext>
            </a:extLst>
          </p:cNvPr>
          <p:cNvSpPr>
            <a:spLocks noGrp="1"/>
          </p:cNvSpPr>
          <p:nvPr>
            <p:ph idx="1"/>
          </p:nvPr>
        </p:nvSpPr>
        <p:spPr/>
        <p:txBody>
          <a:bodyPr>
            <a:normAutofit/>
          </a:bodyPr>
          <a:lstStyle/>
          <a:p>
            <a:pPr marL="0" indent="0">
              <a:buNone/>
            </a:pPr>
            <a:r>
              <a:rPr lang="en-US" sz="2000" b="1" dirty="0"/>
              <a:t>International management of exchange rates</a:t>
            </a:r>
          </a:p>
          <a:p>
            <a:pPr marL="460375" indent="-220663">
              <a:spcBef>
                <a:spcPts val="1200"/>
              </a:spcBef>
            </a:pPr>
            <a:r>
              <a:rPr lang="en-US" sz="2000" dirty="0"/>
              <a:t>Much of the industrialized world uses flexible (floating) exchange rates – real-world system not based entirely on the market forces of demand and supply</a:t>
            </a:r>
          </a:p>
          <a:p>
            <a:pPr marL="460375" indent="-220663">
              <a:spcBef>
                <a:spcPts val="1200"/>
              </a:spcBef>
            </a:pPr>
            <a:r>
              <a:rPr lang="en-US" sz="2000" dirty="0"/>
              <a:t>Individual countries may intervene to influence exchange rates</a:t>
            </a:r>
          </a:p>
          <a:p>
            <a:pPr marL="922338" indent="-201613">
              <a:buFont typeface="System Font Regular"/>
              <a:buChar char="–"/>
            </a:pPr>
            <a:r>
              <a:rPr lang="en-US" sz="2000" dirty="0"/>
              <a:t>Buying and selling currencies</a:t>
            </a:r>
          </a:p>
          <a:p>
            <a:pPr marL="922338" indent="-201613">
              <a:buFont typeface="System Font Regular"/>
              <a:buChar char="–"/>
            </a:pPr>
            <a:r>
              <a:rPr lang="en-US" sz="2000" dirty="0"/>
              <a:t>Sometimes referred to as a “dirty float”</a:t>
            </a:r>
          </a:p>
          <a:p>
            <a:pPr marL="922338" indent="-201613">
              <a:buFont typeface="System Font Regular"/>
              <a:buChar char="–"/>
            </a:pPr>
            <a:r>
              <a:rPr lang="en-US" sz="2000" dirty="0"/>
              <a:t>G-7 established to stabilize exchange rates – all member countries benefit from greater stability among these rates</a:t>
            </a:r>
          </a:p>
        </p:txBody>
      </p:sp>
    </p:spTree>
    <p:extLst>
      <p:ext uri="{BB962C8B-B14F-4D97-AF65-F5344CB8AC3E}">
        <p14:creationId xmlns:p14="http://schemas.microsoft.com/office/powerpoint/2010/main" val="2029670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Benefits of Trade</a:t>
            </a:r>
          </a:p>
        </p:txBody>
      </p:sp>
      <p:sp>
        <p:nvSpPr>
          <p:cNvPr id="4" name="Content Placeholder 3">
            <a:extLst>
              <a:ext uri="{FF2B5EF4-FFF2-40B4-BE49-F238E27FC236}">
                <a16:creationId xmlns:a16="http://schemas.microsoft.com/office/drawing/2014/main" id="{17EFAAAE-D783-C64B-96A0-22A9360CADBA}"/>
              </a:ext>
            </a:extLst>
          </p:cNvPr>
          <p:cNvSpPr>
            <a:spLocks noGrp="1"/>
          </p:cNvSpPr>
          <p:nvPr>
            <p:ph idx="1"/>
          </p:nvPr>
        </p:nvSpPr>
        <p:spPr/>
        <p:txBody>
          <a:bodyPr>
            <a:normAutofit/>
          </a:bodyPr>
          <a:lstStyle/>
          <a:p>
            <a:pPr>
              <a:spcBef>
                <a:spcPts val="1200"/>
              </a:spcBef>
            </a:pPr>
            <a:r>
              <a:rPr lang="en-US" sz="2000" i="1" dirty="0"/>
              <a:t>We are better off specializing in what we are good at, exchanging our income for the things that we want to consume </a:t>
            </a:r>
            <a:r>
              <a:rPr lang="en-US" sz="2000" dirty="0"/>
              <a:t>– an appropriate analogy for individual countries trying to determine whether to engage in international trade</a:t>
            </a:r>
          </a:p>
          <a:p>
            <a:pPr>
              <a:spcBef>
                <a:spcPts val="1200"/>
              </a:spcBef>
            </a:pPr>
            <a:r>
              <a:rPr lang="en-US" sz="2000" dirty="0"/>
              <a:t>A country might try to be self-sufficient … but it can specialize in the production of a limited number of products, then export them and use the resulting income to import other things its people desire – the country will gain from specialization and exchange</a:t>
            </a:r>
          </a:p>
          <a:p>
            <a:pPr>
              <a:spcBef>
                <a:spcPts val="1200"/>
              </a:spcBef>
            </a:pPr>
            <a:r>
              <a:rPr lang="en-US" sz="2000" dirty="0"/>
              <a:t>Source of these benefits – </a:t>
            </a:r>
            <a:r>
              <a:rPr lang="en-US" sz="2000" i="1" dirty="0"/>
              <a:t>concepts of absolute advantage and comparative advantage</a:t>
            </a:r>
          </a:p>
        </p:txBody>
      </p:sp>
    </p:spTree>
    <p:extLst>
      <p:ext uri="{BB962C8B-B14F-4D97-AF65-F5344CB8AC3E}">
        <p14:creationId xmlns:p14="http://schemas.microsoft.com/office/powerpoint/2010/main" val="252186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Benefits of Trade</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a:xfrm>
            <a:off x="669956" y="1593410"/>
            <a:ext cx="7813141" cy="4807390"/>
          </a:xfrm>
        </p:spPr>
        <p:txBody>
          <a:bodyPr>
            <a:normAutofit/>
          </a:bodyPr>
          <a:lstStyle/>
          <a:p>
            <a:pPr marL="0" indent="0">
              <a:spcBef>
                <a:spcPts val="1800"/>
              </a:spcBef>
              <a:buNone/>
            </a:pPr>
            <a:r>
              <a:rPr lang="en-US" b="1" dirty="0">
                <a:solidFill>
                  <a:srgbClr val="73253E"/>
                </a:solidFill>
              </a:rPr>
              <a:t>Absolute Advantage</a:t>
            </a:r>
          </a:p>
          <a:p>
            <a:pPr marL="460375" indent="-220663">
              <a:spcBef>
                <a:spcPts val="1200"/>
              </a:spcBef>
            </a:pPr>
            <a:r>
              <a:rPr lang="en-US" sz="2000" dirty="0"/>
              <a:t>A situation whereby a country can produce a good at a lower resource cost than another country</a:t>
            </a:r>
          </a:p>
          <a:p>
            <a:pPr marL="922338" indent="-230188">
              <a:buFont typeface="System Font Regular"/>
              <a:buChar char="–"/>
            </a:pPr>
            <a:r>
              <a:rPr lang="en-US" sz="1800" dirty="0"/>
              <a:t>Resources include labor, land, capital, etc.</a:t>
            </a:r>
          </a:p>
          <a:p>
            <a:pPr marL="460375" indent="-220663">
              <a:spcBef>
                <a:spcPts val="1200"/>
              </a:spcBef>
            </a:pPr>
            <a:r>
              <a:rPr lang="en-US" sz="2000" dirty="0"/>
              <a:t>Example: United States and Colombia</a:t>
            </a:r>
          </a:p>
          <a:p>
            <a:pPr marL="922338" indent="-230188">
              <a:buFont typeface="System Font Regular"/>
              <a:buChar char="–"/>
            </a:pPr>
            <a:r>
              <a:rPr lang="en-US" sz="1800" dirty="0"/>
              <a:t>Colombia climate and land type more beneficial to the growing of coffee than the United States</a:t>
            </a:r>
          </a:p>
          <a:p>
            <a:pPr marL="922338" indent="-230188">
              <a:buFont typeface="System Font Regular"/>
              <a:buChar char="–"/>
            </a:pPr>
            <a:r>
              <a:rPr lang="en-US" sz="1800" dirty="0"/>
              <a:t>United States better suited for the growing of barley than Colombia</a:t>
            </a:r>
          </a:p>
          <a:p>
            <a:pPr marL="460375" indent="-220663">
              <a:spcBef>
                <a:spcPts val="1200"/>
              </a:spcBef>
            </a:pPr>
            <a:r>
              <a:rPr lang="en-US" sz="2000" dirty="0"/>
              <a:t>With the U.S. specializing in barley and Colombia specializing in coffee, both countries are producing more total output than if each country tried to produce both goods</a:t>
            </a:r>
          </a:p>
          <a:p>
            <a:pPr marL="922338" indent="-230188">
              <a:buFont typeface="System Font Regular"/>
              <a:buChar char="–"/>
            </a:pPr>
            <a:r>
              <a:rPr lang="en-US" sz="1800" dirty="0"/>
              <a:t>Larger total output means larger total consumption – each country can benefit from specialization and trade</a:t>
            </a:r>
          </a:p>
        </p:txBody>
      </p:sp>
    </p:spTree>
    <p:extLst>
      <p:ext uri="{BB962C8B-B14F-4D97-AF65-F5344CB8AC3E}">
        <p14:creationId xmlns:p14="http://schemas.microsoft.com/office/powerpoint/2010/main" val="817531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Benefits of Trade</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a:xfrm>
            <a:off x="669956" y="1593410"/>
            <a:ext cx="7813141" cy="4807390"/>
          </a:xfrm>
        </p:spPr>
        <p:txBody>
          <a:bodyPr>
            <a:normAutofit/>
          </a:bodyPr>
          <a:lstStyle/>
          <a:p>
            <a:pPr marL="0" indent="0">
              <a:spcBef>
                <a:spcPts val="1800"/>
              </a:spcBef>
              <a:buNone/>
            </a:pPr>
            <a:r>
              <a:rPr lang="en-US" b="1" dirty="0">
                <a:solidFill>
                  <a:srgbClr val="73253E"/>
                </a:solidFill>
              </a:rPr>
              <a:t>Comparative Advantage</a:t>
            </a:r>
          </a:p>
          <a:p>
            <a:pPr marL="460375" indent="-220663">
              <a:spcBef>
                <a:spcPts val="1200"/>
              </a:spcBef>
            </a:pPr>
            <a:r>
              <a:rPr lang="en-US" sz="2000" dirty="0"/>
              <a:t>A situation whereby a country can produce a good at a lower opportunity cost than another country</a:t>
            </a:r>
          </a:p>
          <a:p>
            <a:pPr marL="922338" indent="-230188">
              <a:buFont typeface="System Font Regular"/>
              <a:buChar char="–"/>
            </a:pPr>
            <a:r>
              <a:rPr lang="en-US" sz="1800" dirty="0"/>
              <a:t>Resources are limited – when they are put into one use, they cannot be put into another</a:t>
            </a:r>
          </a:p>
          <a:p>
            <a:pPr marL="460375" indent="-220663">
              <a:spcBef>
                <a:spcPts val="1200"/>
              </a:spcBef>
            </a:pPr>
            <a:r>
              <a:rPr lang="en-US" sz="2000" dirty="0"/>
              <a:t>Example: United States and Greenland</a:t>
            </a:r>
          </a:p>
          <a:p>
            <a:pPr marL="922338" indent="-230188">
              <a:buFont typeface="System Font Regular"/>
              <a:buChar char="–"/>
            </a:pPr>
            <a:r>
              <a:rPr lang="en-US" sz="1800" dirty="0"/>
              <a:t>United States – either 8 DVDs or 4 pairs of shoes per day</a:t>
            </a:r>
          </a:p>
          <a:p>
            <a:pPr marL="922338" indent="-230188">
              <a:buFont typeface="System Font Regular"/>
              <a:buChar char="–"/>
            </a:pPr>
            <a:r>
              <a:rPr lang="en-US" sz="1800" dirty="0"/>
              <a:t>Greenland – either 2 DVDs or 2 pairs of shoes per day</a:t>
            </a:r>
          </a:p>
          <a:p>
            <a:pPr marL="460375" indent="-220663">
              <a:spcBef>
                <a:spcPts val="1200"/>
              </a:spcBef>
            </a:pPr>
            <a:r>
              <a:rPr lang="en-US" sz="2000" dirty="0"/>
              <a:t>If the U.S. specializes in DVD production and Greenland specializes in shoe production, the two countries will be able to come up with a rate of exchange (greater than the opportunity costs associated with domestic production) in trade that will be mutually beneficial</a:t>
            </a:r>
          </a:p>
        </p:txBody>
      </p:sp>
    </p:spTree>
    <p:extLst>
      <p:ext uri="{BB962C8B-B14F-4D97-AF65-F5344CB8AC3E}">
        <p14:creationId xmlns:p14="http://schemas.microsoft.com/office/powerpoint/2010/main" val="163683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Benefits of Trade</a:t>
            </a:r>
          </a:p>
        </p:txBody>
      </p:sp>
      <p:pic>
        <p:nvPicPr>
          <p:cNvPr id="3" name="Picture 2">
            <a:extLst>
              <a:ext uri="{FF2B5EF4-FFF2-40B4-BE49-F238E27FC236}">
                <a16:creationId xmlns:a16="http://schemas.microsoft.com/office/drawing/2014/main" id="{A49E1247-85D3-5047-9283-33699AC1A2AF}"/>
              </a:ext>
            </a:extLst>
          </p:cNvPr>
          <p:cNvPicPr>
            <a:picLocks noChangeAspect="1"/>
          </p:cNvPicPr>
          <p:nvPr/>
        </p:nvPicPr>
        <p:blipFill>
          <a:blip r:embed="rId2"/>
          <a:stretch>
            <a:fillRect/>
          </a:stretch>
        </p:blipFill>
        <p:spPr>
          <a:xfrm>
            <a:off x="874077" y="1371600"/>
            <a:ext cx="7395845" cy="4946650"/>
          </a:xfrm>
          <a:prstGeom prst="rect">
            <a:avLst/>
          </a:prstGeom>
        </p:spPr>
      </p:pic>
    </p:spTree>
    <p:extLst>
      <p:ext uri="{BB962C8B-B14F-4D97-AF65-F5344CB8AC3E}">
        <p14:creationId xmlns:p14="http://schemas.microsoft.com/office/powerpoint/2010/main" val="376075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67E1-064F-3B49-AC0C-439CD2D86127}"/>
              </a:ext>
            </a:extLst>
          </p:cNvPr>
          <p:cNvSpPr>
            <a:spLocks noGrp="1"/>
          </p:cNvSpPr>
          <p:nvPr>
            <p:ph type="title"/>
          </p:nvPr>
        </p:nvSpPr>
        <p:spPr/>
        <p:txBody>
          <a:bodyPr/>
          <a:lstStyle/>
          <a:p>
            <a:r>
              <a:rPr lang="en-US" dirty="0"/>
              <a:t>The Benefits of Trade</a:t>
            </a:r>
          </a:p>
        </p:txBody>
      </p:sp>
      <p:sp>
        <p:nvSpPr>
          <p:cNvPr id="5" name="Content Placeholder 4">
            <a:extLst>
              <a:ext uri="{FF2B5EF4-FFF2-40B4-BE49-F238E27FC236}">
                <a16:creationId xmlns:a16="http://schemas.microsoft.com/office/drawing/2014/main" id="{2826973C-2CE0-1446-AA0F-6A2526F6EBEB}"/>
              </a:ext>
            </a:extLst>
          </p:cNvPr>
          <p:cNvSpPr>
            <a:spLocks noGrp="1"/>
          </p:cNvSpPr>
          <p:nvPr>
            <p:ph idx="1"/>
          </p:nvPr>
        </p:nvSpPr>
        <p:spPr>
          <a:xfrm>
            <a:off x="669956" y="1593410"/>
            <a:ext cx="7813141" cy="4807390"/>
          </a:xfrm>
        </p:spPr>
        <p:txBody>
          <a:bodyPr>
            <a:normAutofit/>
          </a:bodyPr>
          <a:lstStyle/>
          <a:p>
            <a:pPr marL="0" indent="0">
              <a:spcBef>
                <a:spcPts val="1800"/>
              </a:spcBef>
              <a:buNone/>
            </a:pPr>
            <a:r>
              <a:rPr lang="en-US" b="1" dirty="0">
                <a:solidFill>
                  <a:srgbClr val="73253E"/>
                </a:solidFill>
              </a:rPr>
              <a:t>Comparative Advantage</a:t>
            </a:r>
          </a:p>
          <a:p>
            <a:pPr marL="460375" indent="-220663">
              <a:spcBef>
                <a:spcPts val="1200"/>
              </a:spcBef>
            </a:pPr>
            <a:r>
              <a:rPr lang="en-US" sz="2000" dirty="0"/>
              <a:t>Production possibilities curve</a:t>
            </a:r>
          </a:p>
          <a:p>
            <a:pPr marL="922338" indent="-230188">
              <a:buFont typeface="System Font Regular"/>
              <a:buChar char="–"/>
            </a:pPr>
            <a:r>
              <a:rPr lang="en-US" sz="1800" dirty="0"/>
              <a:t>alternative combinations of the maximum amounts of two different products that can be produced by one economy during a particular time period when resources are fully and efficiently utilized</a:t>
            </a:r>
          </a:p>
          <a:p>
            <a:pPr marL="460375" indent="-220663">
              <a:spcBef>
                <a:spcPts val="1200"/>
              </a:spcBef>
            </a:pPr>
            <a:r>
              <a:rPr lang="en-US" sz="2000" dirty="0"/>
              <a:t>Consumption possibilities curve</a:t>
            </a:r>
          </a:p>
          <a:p>
            <a:pPr marL="922338" indent="-230188">
              <a:buFont typeface="System Font Regular"/>
              <a:buChar char="–"/>
            </a:pPr>
            <a:r>
              <a:rPr lang="en-US" sz="1800" dirty="0"/>
              <a:t>allows alternative combinations of the maximum amounts of two products that can be consumed within a country during a particular time period</a:t>
            </a:r>
          </a:p>
        </p:txBody>
      </p:sp>
    </p:spTree>
    <p:extLst>
      <p:ext uri="{BB962C8B-B14F-4D97-AF65-F5344CB8AC3E}">
        <p14:creationId xmlns:p14="http://schemas.microsoft.com/office/powerpoint/2010/main" val="40137493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1100</TotalTime>
  <Words>1496</Words>
  <Application>Microsoft Macintosh PowerPoint</Application>
  <PresentationFormat>On-screen Show (4:3)</PresentationFormat>
  <Paragraphs>201</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System Font Regular</vt:lpstr>
      <vt:lpstr>Times New Roman</vt:lpstr>
      <vt:lpstr>Wingdings</vt:lpstr>
      <vt:lpstr>Office Theme</vt:lpstr>
      <vt:lpstr>PowerPoint Presentation</vt:lpstr>
      <vt:lpstr>International Trade</vt:lpstr>
      <vt:lpstr>The Importance of Trade</vt:lpstr>
      <vt:lpstr>The Importance of Trade</vt:lpstr>
      <vt:lpstr>The Benefits of Trade</vt:lpstr>
      <vt:lpstr>The Benefits of Trade</vt:lpstr>
      <vt:lpstr>The Benefits of Trade</vt:lpstr>
      <vt:lpstr>The Benefits of Trade</vt:lpstr>
      <vt:lpstr>The Benefits of Trade</vt:lpstr>
      <vt:lpstr>The Benefits of Trade</vt:lpstr>
      <vt:lpstr>The Benefits of Trade</vt:lpstr>
      <vt:lpstr>The Benefits of Trade</vt:lpstr>
      <vt:lpstr>The Benefits of Trade</vt:lpstr>
      <vt:lpstr>The Benefits of Trade</vt:lpstr>
      <vt:lpstr>The Benefits of Trade</vt:lpstr>
      <vt:lpstr>Restrictions to Free Trade</vt:lpstr>
      <vt:lpstr>Restrictions to Free Trade</vt:lpstr>
      <vt:lpstr>Restrictions to Free Trade</vt:lpstr>
      <vt:lpstr>Restrictions to Free Trade</vt:lpstr>
      <vt:lpstr>Global Trade Agreements</vt:lpstr>
      <vt:lpstr>Global Trade Agreements</vt:lpstr>
      <vt:lpstr>Global Trade Agreements</vt:lpstr>
      <vt:lpstr>Global Trade Agreements</vt:lpstr>
      <vt:lpstr>Politics and Trade</vt:lpstr>
      <vt:lpstr>Developing Countries</vt:lpstr>
      <vt:lpstr>Developing Countries</vt:lpstr>
      <vt:lpstr>Developing Countries</vt:lpstr>
      <vt:lpstr>Developing Countries</vt:lpstr>
      <vt:lpstr>Developing Countries</vt:lpstr>
      <vt:lpstr>Developing Countries</vt:lpstr>
      <vt:lpstr>Developing Countries</vt:lpstr>
      <vt:lpstr>Developing Countries</vt:lpstr>
      <vt:lpstr>Conservative versus Liberal</vt:lpstr>
      <vt:lpstr>Appendix 12–1: International Finance</vt:lpstr>
      <vt:lpstr>Appendix 12–1: International Finance</vt:lpstr>
      <vt:lpstr>Appendix 12–1: International Finance</vt:lpstr>
      <vt:lpstr>Appendix 12–1: International Finance</vt:lpstr>
      <vt:lpstr>Appendix 12–1: International Finance</vt:lpstr>
      <vt:lpstr>Appendix 12–1: International Finance</vt:lpstr>
      <vt:lpstr>Appendix 12–1: International Finance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Botelho</dc:creator>
  <cp:lastModifiedBy>Anna Botelho</cp:lastModifiedBy>
  <cp:revision>72</cp:revision>
  <dcterms:created xsi:type="dcterms:W3CDTF">2019-01-28T21:36:07Z</dcterms:created>
  <dcterms:modified xsi:type="dcterms:W3CDTF">2019-02-11T15:26:41Z</dcterms:modified>
</cp:coreProperties>
</file>