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619" r:id="rId5"/>
    <p:sldId id="620" r:id="rId6"/>
    <p:sldId id="476" r:id="rId7"/>
    <p:sldId id="621" r:id="rId8"/>
    <p:sldId id="622" r:id="rId9"/>
    <p:sldId id="532" r:id="rId10"/>
    <p:sldId id="623" r:id="rId11"/>
    <p:sldId id="624" r:id="rId12"/>
    <p:sldId id="591" r:id="rId13"/>
    <p:sldId id="625" r:id="rId14"/>
    <p:sldId id="626" r:id="rId15"/>
    <p:sldId id="627" r:id="rId16"/>
    <p:sldId id="628" r:id="rId17"/>
    <p:sldId id="629" r:id="rId18"/>
    <p:sldId id="630" r:id="rId19"/>
    <p:sldId id="592" r:id="rId20"/>
    <p:sldId id="631" r:id="rId21"/>
    <p:sldId id="632" r:id="rId22"/>
    <p:sldId id="633" r:id="rId23"/>
    <p:sldId id="634" r:id="rId24"/>
    <p:sldId id="595" r:id="rId25"/>
    <p:sldId id="635" r:id="rId26"/>
    <p:sldId id="636" r:id="rId27"/>
    <p:sldId id="637" r:id="rId28"/>
    <p:sldId id="638" r:id="rId29"/>
    <p:sldId id="639" r:id="rId30"/>
    <p:sldId id="640" r:id="rId31"/>
    <p:sldId id="596" r:id="rId32"/>
    <p:sldId id="597" r:id="rId33"/>
    <p:sldId id="641" r:id="rId34"/>
    <p:sldId id="642" r:id="rId35"/>
    <p:sldId id="598" r:id="rId36"/>
    <p:sldId id="309" r:id="rId37"/>
    <p:sldId id="587" r:id="rId38"/>
    <p:sldId id="613" r:id="rId39"/>
    <p:sldId id="64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8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Stability 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Power and Government Regulation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Concentration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60948-BD41-1B48-96AA-B840B801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Concentration ratios useful indicators of possible market power BUT not perfect measures – some cautions: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Based only on domestic (U.S.) production and exclude foreign competition</a:t>
            </a:r>
          </a:p>
          <a:p>
            <a:pPr marL="1144588" indent="-231775">
              <a:buFont typeface="Wingdings" pitchFamily="2" charset="2"/>
              <a:buChar char="§"/>
            </a:pPr>
            <a:r>
              <a:rPr lang="en-US" sz="2000" dirty="0"/>
              <a:t>Some industries face significant competition from imports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Calculated for the entire nation, yet many markets are local or regional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2000" dirty="0"/>
              <a:t>Quick printing facilities, newspapers</a:t>
            </a:r>
          </a:p>
        </p:txBody>
      </p:sp>
    </p:spTree>
    <p:extLst>
      <p:ext uri="{BB962C8B-B14F-4D97-AF65-F5344CB8AC3E}">
        <p14:creationId xmlns:p14="http://schemas.microsoft.com/office/powerpoint/2010/main" val="59550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Concentration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6D2E8-2CFE-664A-8A72-677257B9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" y="1600200"/>
            <a:ext cx="7444105" cy="47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Economies of Scale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 situation whereby a large amount of a product can be produced at a lower cost per unit than a small amount of the product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Economies of scale arise from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technology used in manufacturing the product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organization of labor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Any discounts that a producer may receive on large purchases of inputs</a:t>
            </a:r>
          </a:p>
          <a:p>
            <a:pPr marL="460375" indent="-201613">
              <a:spcBef>
                <a:spcPts val="1200"/>
              </a:spcBef>
            </a:pPr>
            <a:r>
              <a:rPr lang="en-US" sz="2000" dirty="0"/>
              <a:t>Examples: automobiles, steel, aluminum, aircraft industries</a:t>
            </a:r>
          </a:p>
        </p:txBody>
      </p:sp>
    </p:spTree>
    <p:extLst>
      <p:ext uri="{BB962C8B-B14F-4D97-AF65-F5344CB8AC3E}">
        <p14:creationId xmlns:p14="http://schemas.microsoft.com/office/powerpoint/2010/main" val="16368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Exclusive Franchises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Natural monopoly </a:t>
            </a:r>
            <a:r>
              <a:rPr lang="en-US" sz="2000" dirty="0"/>
              <a:t>– a market with significant economies of scale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Exclusive franchise </a:t>
            </a:r>
            <a:r>
              <a:rPr lang="en-US" sz="2000" dirty="0"/>
              <a:t>– permission by the government (often a local government) for a monopoly firm to exist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Normally accompanied by government regulation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Examples: local natural gas company, garbage pickup</a:t>
            </a:r>
          </a:p>
        </p:txBody>
      </p:sp>
    </p:spTree>
    <p:extLst>
      <p:ext uri="{BB962C8B-B14F-4D97-AF65-F5344CB8AC3E}">
        <p14:creationId xmlns:p14="http://schemas.microsoft.com/office/powerpoint/2010/main" val="17686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Control of Essential Raw Materials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New firms will not be able to obtain the raw materials to begin operations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Example: the aluminum industry – Alcoa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When aluminum was first produced, Alcoa cornered the market on bauxite (essential ingredient in the production of aluminum)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For many years, Alcoa had a monopoly on the production of aluminum</a:t>
            </a:r>
          </a:p>
        </p:txBody>
      </p:sp>
    </p:spTree>
    <p:extLst>
      <p:ext uri="{BB962C8B-B14F-4D97-AF65-F5344CB8AC3E}">
        <p14:creationId xmlns:p14="http://schemas.microsoft.com/office/powerpoint/2010/main" val="172097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Patents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 government grant of exclusive rights to use or sell a new technology or product for a period of time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patent holder will be the sole producer of the product for many years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Patents can be misused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common practice of aggressively defending patents with patent infringement lawsuits discourages would-be competitors from producing close substitutes</a:t>
            </a:r>
          </a:p>
        </p:txBody>
      </p:sp>
    </p:spTree>
    <p:extLst>
      <p:ext uri="{BB962C8B-B14F-4D97-AF65-F5344CB8AC3E}">
        <p14:creationId xmlns:p14="http://schemas.microsoft.com/office/powerpoint/2010/main" val="20873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Product Differentiation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creation of the image that one firm’s product is different from or somehow superior to other similar products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difference may be real – style, quality, color, taste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May be entirely artificial – created solely by labeling and advertising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Examples: household laundry bleach (Clorox)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New firms must spend a great deal of money on advertising their product in an effort to compete against established brand names</a:t>
            </a:r>
          </a:p>
        </p:txBody>
      </p:sp>
    </p:spTree>
    <p:extLst>
      <p:ext uri="{BB962C8B-B14F-4D97-AF65-F5344CB8AC3E}">
        <p14:creationId xmlns:p14="http://schemas.microsoft.com/office/powerpoint/2010/main" val="389317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Licensing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 permit to operate in a trade or profession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Doctors, lawyers, beauticians, barbers, etc.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Passing an examination to obtain a license to ensure some level of competency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Licensing also restricts entry into fields</a:t>
            </a:r>
          </a:p>
        </p:txBody>
      </p:sp>
    </p:spTree>
    <p:extLst>
      <p:ext uri="{BB962C8B-B14F-4D97-AF65-F5344CB8AC3E}">
        <p14:creationId xmlns:p14="http://schemas.microsoft.com/office/powerpoint/2010/main" val="40920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Price Cutting by Established Firms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Strategy of lowering prices so that new firms wanting to enter the market would have to match these low prices in order to compete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Established firms can afford temporarily low profits arising from price cuts, newer entrants cannot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Predatory competition</a:t>
            </a:r>
          </a:p>
        </p:txBody>
      </p:sp>
    </p:spTree>
    <p:extLst>
      <p:ext uri="{BB962C8B-B14F-4D97-AF65-F5344CB8AC3E}">
        <p14:creationId xmlns:p14="http://schemas.microsoft.com/office/powerpoint/2010/main" val="365820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Abuses of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Collusion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Better known as price-fixing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Two types of collusion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b="1" dirty="0"/>
              <a:t>Cartel</a:t>
            </a:r>
            <a:r>
              <a:rPr lang="en-US" sz="2000" dirty="0"/>
              <a:t> (agreements) – a group of producers that explicitly engages in price-fixing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b="1" dirty="0"/>
              <a:t>Price leadership </a:t>
            </a:r>
            <a:r>
              <a:rPr lang="en-US" sz="2000" dirty="0"/>
              <a:t>– a form of collusion in which firms follow the price increases of a leading firm</a:t>
            </a:r>
          </a:p>
        </p:txBody>
      </p:sp>
    </p:spTree>
    <p:extLst>
      <p:ext uri="{BB962C8B-B14F-4D97-AF65-F5344CB8AC3E}">
        <p14:creationId xmlns:p14="http://schemas.microsoft.com/office/powerpoint/2010/main" val="40137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Power and Government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more important work we do. Those who conspire to subvert the free market system and injure U.S. consumers are prosecuted vigorously and penalized … Our successful efforts … reflect the broad consensus in the United States that schemes to deny consumers the benefits of competition have no place in the free market and merit significant punishment.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400" dirty="0"/>
              <a:t>—	Bill Baer, Assistant Attorney General, Antitrust Division, U.S. Department of Justice, September 10, 2014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president has ever cut so many regulations in their entire term as we have cut in less than a year.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400" dirty="0"/>
              <a:t>—	 Donald Trump, February 23, 2018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Abuses of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Price Discrimination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Charging different groups of buyers different prices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Price differentials are not justified by cost differences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Examples: automobile industry, drug industry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Automobile industry – high markup on vehicles, replacement parts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Drug industry – hospital drugs often priced higher than in retail stores</a:t>
            </a:r>
          </a:p>
        </p:txBody>
      </p:sp>
    </p:spTree>
    <p:extLst>
      <p:ext uri="{BB962C8B-B14F-4D97-AF65-F5344CB8AC3E}">
        <p14:creationId xmlns:p14="http://schemas.microsoft.com/office/powerpoint/2010/main" val="362969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Abuses of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Inefficiency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Firms in concentrated markets have less incentive to be efficient than firms in competitive markets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Higher production costs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Product differentiation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Marketing and advertising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Auto industry – annual style changes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Breakfast cereal industry – packaging (appealing to children)</a:t>
            </a:r>
          </a:p>
        </p:txBody>
      </p:sp>
    </p:spTree>
    <p:extLst>
      <p:ext uri="{BB962C8B-B14F-4D97-AF65-F5344CB8AC3E}">
        <p14:creationId xmlns:p14="http://schemas.microsoft.com/office/powerpoint/2010/main" val="341129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Abuses of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Local Outcomes of Market Power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Low prices charged by large retailers will drive local establishments out of business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While beneficial to consumers, low prices may come at the expense of others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Critics allege that these lower prices may disappear when local businesses fail and big-box stores use their enhanced market power to raise prices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others argue that large retailers enhance competition – assuring lower prices to consumers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Maintain that increased traffic of shoppers at big-box retailers will increase the business of downtown merchants</a:t>
            </a:r>
          </a:p>
        </p:txBody>
      </p:sp>
    </p:spTree>
    <p:extLst>
      <p:ext uri="{BB962C8B-B14F-4D97-AF65-F5344CB8AC3E}">
        <p14:creationId xmlns:p14="http://schemas.microsoft.com/office/powerpoint/2010/main" val="345590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Abuses of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International Outcomes of Market Power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Declining terms of trade </a:t>
            </a:r>
            <a:r>
              <a:rPr lang="en-US" sz="2000" dirty="0"/>
              <a:t>– a decline in the value of a country’s exports relative to the value of its imports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Difficult for poor countries to acquire needed foreign currency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Market power in developed countries has resulted in high prices of manufactured goods exported to developing countries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Reduced the ability of developing countries to repay their international debt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Forced them to undertake policies often undesirable to their population as a result</a:t>
            </a:r>
          </a:p>
        </p:txBody>
      </p:sp>
    </p:spTree>
    <p:extLst>
      <p:ext uri="{BB962C8B-B14F-4D97-AF65-F5344CB8AC3E}">
        <p14:creationId xmlns:p14="http://schemas.microsoft.com/office/powerpoint/2010/main" val="316256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Technological Change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Economies of scale – often eroded by forces of technological change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Telephone industry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Railroads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22941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Import Competition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American automobile industry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American consumers can purchase Toyota, Volvo, Volkswagen, Mazda, Kia, Rolls Royce, etc.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Reduces the market power held by Ford, GM, Chrysler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Import quotas and tariffs – limit competition from foreign imports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Often called upon to protect American firms</a:t>
            </a:r>
          </a:p>
        </p:txBody>
      </p:sp>
    </p:spTree>
    <p:extLst>
      <p:ext uri="{BB962C8B-B14F-4D97-AF65-F5344CB8AC3E}">
        <p14:creationId xmlns:p14="http://schemas.microsoft.com/office/powerpoint/2010/main" val="1259962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Government Antitrust Activity</a:t>
            </a:r>
          </a:p>
          <a:p>
            <a:pPr marL="239712" indent="0">
              <a:spcBef>
                <a:spcPts val="1200"/>
              </a:spcBef>
              <a:buNone/>
            </a:pPr>
            <a:r>
              <a:rPr lang="en-US" sz="2000" b="1" dirty="0"/>
              <a:t>Our antitrust system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Laws passed by Congress, agencies empowered to administer these laws, a court system to try cases under the laws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Antitrust policy </a:t>
            </a:r>
            <a:r>
              <a:rPr lang="en-US" sz="2000" dirty="0"/>
              <a:t>– government policy designed to limit market power in order to promote competition and achieve the benefits that competition can provide to the economy and to society as a whole</a:t>
            </a:r>
          </a:p>
        </p:txBody>
      </p:sp>
    </p:spTree>
    <p:extLst>
      <p:ext uri="{BB962C8B-B14F-4D97-AF65-F5344CB8AC3E}">
        <p14:creationId xmlns:p14="http://schemas.microsoft.com/office/powerpoint/2010/main" val="72084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Government Antitrust Activity</a:t>
            </a:r>
          </a:p>
          <a:p>
            <a:pPr marL="239712" indent="0">
              <a:spcBef>
                <a:spcPts val="1200"/>
              </a:spcBef>
              <a:buNone/>
            </a:pPr>
            <a:r>
              <a:rPr lang="en-US" sz="2000" b="1" dirty="0"/>
              <a:t>Our antitrust system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Sherman Act (1890) – first federal antitrust law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Provisions made monopolization and conspiracies in restraint of trade illegal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Clayton Act (1914)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Provisions that make it illegal to engage in actions that would “substantially lessen competition”; amended several times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</a:t>
            </a:r>
            <a:r>
              <a:rPr lang="en-US" sz="2000" dirty="0" err="1"/>
              <a:t>Celler-KefauverAct</a:t>
            </a:r>
            <a:r>
              <a:rPr lang="en-US" sz="2000" dirty="0"/>
              <a:t> (1950)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Strengthened the law against mergers (combining two firms into one) that would adversely affect competition</a:t>
            </a:r>
          </a:p>
          <a:p>
            <a:pPr marL="922338" indent="-230188">
              <a:buFont typeface="System Font Regular"/>
              <a:buChar char="–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135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Government Antitrust Activity</a:t>
            </a:r>
          </a:p>
          <a:p>
            <a:pPr marL="239712" indent="0">
              <a:spcBef>
                <a:spcPts val="1200"/>
              </a:spcBef>
              <a:buNone/>
            </a:pPr>
            <a:r>
              <a:rPr lang="en-US" sz="2000" b="1" dirty="0"/>
              <a:t>Our antitrust system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Principal agencies charged with administering antitrust law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Antitrust Division of the Justice Department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Staffed at its lower levels with people who make a career of enforcing antitrust laws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Its head a political appointee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Federal Trade Commission (FTC)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Also the federal agency with jurisdiction over marketing practices like deceptive advertising so resources split between its two functions</a:t>
            </a:r>
          </a:p>
        </p:txBody>
      </p:sp>
    </p:spTree>
    <p:extLst>
      <p:ext uri="{BB962C8B-B14F-4D97-AF65-F5344CB8AC3E}">
        <p14:creationId xmlns:p14="http://schemas.microsoft.com/office/powerpoint/2010/main" val="255846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Government Antitrust Activity</a:t>
            </a:r>
          </a:p>
          <a:p>
            <a:pPr marL="239712" indent="0">
              <a:spcBef>
                <a:spcPts val="1200"/>
              </a:spcBef>
              <a:buNone/>
            </a:pPr>
            <a:r>
              <a:rPr lang="en-US" sz="2000" b="1" dirty="0"/>
              <a:t>Presidential administrations and antitrust activity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Reagan and Bush (second) administrations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Very little antitrust activity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dirty="0"/>
              <a:t>Bush (first) administrations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Somewhat more antitrust activity</a:t>
            </a:r>
          </a:p>
        </p:txBody>
      </p:sp>
    </p:spTree>
    <p:extLst>
      <p:ext uri="{BB962C8B-B14F-4D97-AF65-F5344CB8AC3E}">
        <p14:creationId xmlns:p14="http://schemas.microsoft.com/office/powerpoint/2010/main" val="368714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Market power </a:t>
            </a:r>
            <a:r>
              <a:rPr lang="en-US" sz="2000" dirty="0"/>
              <a:t>– the ability of an individual firm to influence the market price of its product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Competition</a:t>
            </a:r>
            <a:r>
              <a:rPr lang="en-US" sz="2000" dirty="0"/>
              <a:t> – a market in which many small producers sell a standardized product to many small buyers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No barriers to entry or exit</a:t>
            </a:r>
          </a:p>
          <a:p>
            <a:pPr marL="230188" indent="-220663">
              <a:spcBef>
                <a:spcPts val="1800"/>
              </a:spcBef>
            </a:pPr>
            <a:r>
              <a:rPr lang="en-US" sz="2000" b="1" dirty="0"/>
              <a:t>Barrier to entry </a:t>
            </a:r>
            <a:r>
              <a:rPr lang="en-US" sz="2000" dirty="0"/>
              <a:t>– a market characteristic that prevents new firms from entering the market</a:t>
            </a:r>
          </a:p>
          <a:p>
            <a:pPr marL="230188" indent="-220663">
              <a:spcBef>
                <a:spcPts val="1800"/>
              </a:spcBef>
            </a:pPr>
            <a:r>
              <a:rPr lang="en-US" sz="2000" b="1" dirty="0"/>
              <a:t>Price taker </a:t>
            </a:r>
            <a:r>
              <a:rPr lang="en-US" sz="2000" dirty="0"/>
              <a:t>– a firm that is unable to influence the market price of its product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Decrease Market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Government Antitrust Activity</a:t>
            </a:r>
          </a:p>
          <a:p>
            <a:pPr marL="239712" indent="0">
              <a:spcBef>
                <a:spcPts val="1200"/>
              </a:spcBef>
              <a:buNone/>
            </a:pPr>
            <a:r>
              <a:rPr lang="en-US" sz="2000" b="1" dirty="0"/>
              <a:t>Specific examples of antitrust activity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Ticketmaster – in 1993 sued by Pearl Jam for using monopolistic practices and refusing to charger lower service fees for the band’s tickets</a:t>
            </a:r>
          </a:p>
          <a:p>
            <a:pPr marL="460375" indent="-220663"/>
            <a:r>
              <a:rPr lang="en-US" sz="2000" dirty="0"/>
              <a:t>Microsoft – case filed in 1998 accusing Microsoft of monopolizing the market for computer operating platforms with its 90 percent Windows market share</a:t>
            </a:r>
          </a:p>
          <a:p>
            <a:pPr marL="460375" indent="-220663"/>
            <a:r>
              <a:rPr lang="en-US" sz="2000" dirty="0"/>
              <a:t>Sinclair Broadcast Group – owns the largest share of local news stations viewed in fully one-third of American households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Seeking a merger that would give it ownership of local news stations reaching three-fourths of all households – action pending in the Justice Dept. and the FTC</a:t>
            </a:r>
          </a:p>
        </p:txBody>
      </p:sp>
    </p:spTree>
    <p:extLst>
      <p:ext uri="{BB962C8B-B14F-4D97-AF65-F5344CB8AC3E}">
        <p14:creationId xmlns:p14="http://schemas.microsoft.com/office/powerpoint/2010/main" val="16476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Size Equate with Power?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F5AAE-F5C5-B046-B0FA-2CF1298E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The size of a company does not mean its has market power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Market power measured with concentration ratio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Nevertheless, many large companies do have considerable market power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Apple, Google – provide software for 99 percent of all smartphones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Facebook, Google – take in 59 cents of every dollar spent on online advertising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Amazon – dominates online shopping, getting bigger in areas like streaming of music and videos</a:t>
            </a:r>
          </a:p>
        </p:txBody>
      </p:sp>
    </p:spTree>
    <p:extLst>
      <p:ext uri="{BB962C8B-B14F-4D97-AF65-F5344CB8AC3E}">
        <p14:creationId xmlns:p14="http://schemas.microsoft.com/office/powerpoint/2010/main" val="2216736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… to Protect Against Market Power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Natural monopolies that exhibit substantial economies of scale generally regulated by state, local, federal agencies</a:t>
            </a:r>
          </a:p>
          <a:p>
            <a:pPr marL="460375" indent="-220663"/>
            <a:r>
              <a:rPr lang="en-US" sz="2000" dirty="0"/>
              <a:t>Regulation involves limitation of market entry by the granting of exclusive franchises to firms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Major problem occurs when a public utility-type regulation is imposed on industries that are not natural monopolies – do not have substantial economies of scale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Regulation shelters the firms from competition, causes inefficiency</a:t>
            </a:r>
          </a:p>
          <a:p>
            <a:pPr marL="460375" indent="-220663"/>
            <a:r>
              <a:rPr lang="en-US" sz="2000" dirty="0"/>
              <a:t>Deregulation – lessening regulatory restrictions, either in part or in total</a:t>
            </a:r>
          </a:p>
          <a:p>
            <a:pPr marL="460375" indent="-220663"/>
            <a:r>
              <a:rPr lang="en-US" sz="2000" dirty="0"/>
              <a:t>Regulation can improve the performance of natural monopolies, but is inferior to competition when competition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1921091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… to Protect Against the Financial Sector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Significant lapses in the regulation of the financial industry – mortgages and mortgage-backed securities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Commercial banks regulated by the Federal Reserve, many other financial institutions not subject to the same regulations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These other institutions increasingly important in supplying credit in the years leading up to the 2007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1369772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… to Protect Consumers, Workers, the Environment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Need to protect local and global environment from pollution caused by businesses – thus an important role for government regulation of business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Some believe too many regulations on business can deter them from being established, from expanding, from entering a foreign market</a:t>
            </a:r>
          </a:p>
        </p:txBody>
      </p:sp>
    </p:spTree>
    <p:extLst>
      <p:ext uri="{BB962C8B-B14F-4D97-AF65-F5344CB8AC3E}">
        <p14:creationId xmlns:p14="http://schemas.microsoft.com/office/powerpoint/2010/main" val="1689547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Regulations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D8E9F-1320-2F45-BDEB-A18459F0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1828800"/>
            <a:ext cx="7432040" cy="37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1600" dirty="0"/>
              <a:t>Feel that market power seldom a serious problem</a:t>
            </a:r>
          </a:p>
          <a:p>
            <a:pPr marL="287338" indent="-163513"/>
            <a:r>
              <a:rPr lang="en-US" sz="1600" dirty="0"/>
              <a:t>Believe barriers to entry rarely so high as to eliminate threat of competition from new firms entering the industry</a:t>
            </a:r>
          </a:p>
          <a:p>
            <a:pPr marL="287338" indent="-163513"/>
            <a:r>
              <a:rPr lang="en-US" sz="1600" dirty="0"/>
              <a:t>Technological change erodes established monopoly positions</a:t>
            </a:r>
          </a:p>
          <a:p>
            <a:pPr marL="287338" indent="-163513"/>
            <a:r>
              <a:rPr lang="en-US" sz="1600" dirty="0"/>
              <a:t>Seldom see a need for extensive antitrust activity or economic regulation – such policies often create inefficiency</a:t>
            </a:r>
          </a:p>
          <a:p>
            <a:pPr marL="287338" indent="-163513"/>
            <a:r>
              <a:rPr lang="en-US" sz="1600" dirty="0"/>
              <a:t>Public utilities – government creates monopoly power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600" dirty="0"/>
              <a:t>Believe competition creates efficiency – the government must act to reduce the market power that impedes competition</a:t>
            </a:r>
          </a:p>
          <a:p>
            <a:pPr marL="287338" indent="-163513"/>
            <a:r>
              <a:rPr lang="en-US" sz="1600" dirty="0"/>
              <a:t>Feel the antitrust system is needed to control executive market power – proposed mergers should be closely scrutinized before allowed to take place</a:t>
            </a:r>
          </a:p>
          <a:p>
            <a:pPr marL="287338" indent="-163513"/>
            <a:r>
              <a:rPr lang="en-US" sz="1600" dirty="0"/>
              <a:t>Public utilities – should be regulated to protect the consumer from monopolistic excesses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13–1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075E9-56FE-CA4D-8573-6783DB0C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An example of the impact of market power on prices, output, employment, and revenue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014A6-F4CC-5742-B260-2DC48CF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40" y="2334060"/>
            <a:ext cx="6649720" cy="40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3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13–2: Market Power and Elasticity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B6B25-7ED2-AF43-A72F-F1B8D7AD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Elasticity and monopoly revenue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Inelastic demand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Unique product with no close substitutes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Small reduction in the quantity – much higher price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Higher profit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Higher revenue – smaller quantity of output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Lower costs of production</a:t>
            </a:r>
          </a:p>
          <a:p>
            <a:pPr marL="922338" indent="-230188">
              <a:buFont typeface="System Font Regular"/>
              <a:buChar char="–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703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13–2: Market Power and Elasticity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B6B25-7ED2-AF43-A72F-F1B8D7AD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Elasticity and price discrimination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One group – elastic demand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Lower price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Higher increase in quantity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Higher revenue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other group – inelastic demand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Higher price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Lower decrease in quantity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Higher revenue</a:t>
            </a:r>
          </a:p>
          <a:p>
            <a:pPr marL="922338" indent="-230188">
              <a:buFont typeface="System Font Regular"/>
              <a:buChar char="–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09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595A4-2B55-9E46-B05B-785BC34E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597794"/>
            <a:ext cx="7407910" cy="42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The competitive market price is a reasonable one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market demand curve reflects the value of a good to all the buyers in the market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market supply curve reflects the costs of production incurred by producers in this market</a:t>
            </a:r>
          </a:p>
        </p:txBody>
      </p:sp>
    </p:spTree>
    <p:extLst>
      <p:ext uri="{BB962C8B-B14F-4D97-AF65-F5344CB8AC3E}">
        <p14:creationId xmlns:p14="http://schemas.microsoft.com/office/powerpoint/2010/main" val="293950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and Oligopoly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Monopoly</a:t>
            </a:r>
            <a:r>
              <a:rPr lang="en-US" sz="2000" dirty="0"/>
              <a:t> – a market in which only one firm produces a product with no close substitutes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opposite of a competitive market, strong barriers to entry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b="1" dirty="0"/>
              <a:t>Monopolist</a:t>
            </a:r>
            <a:r>
              <a:rPr lang="en-US" sz="2000" dirty="0"/>
              <a:t> – the single firm in a monopoly market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The monopolist is a </a:t>
            </a:r>
            <a:r>
              <a:rPr lang="en-US" sz="2000" b="1" dirty="0"/>
              <a:t>price maker </a:t>
            </a:r>
            <a:r>
              <a:rPr lang="en-US" sz="2000" dirty="0"/>
              <a:t>– a firm that is able to influence the market price of its product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monopolist has market power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Monopoly compared with a competitive market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Same production costs – charge a higher price, produce a smaller quantity, receive higher revenue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As a consequence, will employ fewer workers</a:t>
            </a:r>
          </a:p>
        </p:txBody>
      </p:sp>
    </p:spTree>
    <p:extLst>
      <p:ext uri="{BB962C8B-B14F-4D97-AF65-F5344CB8AC3E}">
        <p14:creationId xmlns:p14="http://schemas.microsoft.com/office/powerpoint/2010/main" val="252186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and Oligopoly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6323E-1AA7-6840-8E61-7FC00348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" y="1600200"/>
            <a:ext cx="7371715" cy="46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and Oligopoly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Oligopoly</a:t>
            </a:r>
            <a:r>
              <a:rPr lang="en-US" sz="2000" dirty="0"/>
              <a:t> – a market in which only a few large firms dominate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Market power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b="1" dirty="0" err="1"/>
              <a:t>Oligopolists</a:t>
            </a:r>
            <a:r>
              <a:rPr lang="en-US" sz="2000" dirty="0"/>
              <a:t> – individual firms in an oligopoly market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Produce a large enough share of the total market supply of their product – each firm can influence the market price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“big three” automobile companies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“big four” ready-to-eat cereal companies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/>
              <a:t>If oligopoly firms agree to get together on their output levels, they can set a price as high as if they were a monopoly</a:t>
            </a:r>
          </a:p>
        </p:txBody>
      </p:sp>
    </p:spTree>
    <p:extLst>
      <p:ext uri="{BB962C8B-B14F-4D97-AF65-F5344CB8AC3E}">
        <p14:creationId xmlns:p14="http://schemas.microsoft.com/office/powerpoint/2010/main" val="28065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Concentration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60948-BD41-1B48-96AA-B840B801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Concentration ratio </a:t>
            </a:r>
            <a:r>
              <a:rPr lang="en-US" sz="2000" dirty="0"/>
              <a:t>– the percentage of output produced by the four largest firms in an industry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higher the concentration ratio, the greater is the concentration in the industry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Concentration ratio of 80 to 100 = very high concentration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Significant market power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Concentration ratio between 50 and 80 = significant concentration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Concentration ratio of 40 or less – less market power</a:t>
            </a:r>
          </a:p>
        </p:txBody>
      </p:sp>
    </p:spTree>
    <p:extLst>
      <p:ext uri="{BB962C8B-B14F-4D97-AF65-F5344CB8AC3E}">
        <p14:creationId xmlns:p14="http://schemas.microsoft.com/office/powerpoint/2010/main" val="81753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1700</Words>
  <Application>Microsoft Macintosh PowerPoint</Application>
  <PresentationFormat>On-screen Show (4:3)</PresentationFormat>
  <Paragraphs>233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Market Power and Government Regulation</vt:lpstr>
      <vt:lpstr>Competition</vt:lpstr>
      <vt:lpstr>Competition</vt:lpstr>
      <vt:lpstr>Competition</vt:lpstr>
      <vt:lpstr>Monopoly and Oligopoly</vt:lpstr>
      <vt:lpstr>Monopoly and Oligopoly</vt:lpstr>
      <vt:lpstr>Monopoly and Oligopoly</vt:lpstr>
      <vt:lpstr>Measuring Concentration</vt:lpstr>
      <vt:lpstr>Measuring Concentration</vt:lpstr>
      <vt:lpstr>Measuring Concentration</vt:lpstr>
      <vt:lpstr>Barriers to Entry</vt:lpstr>
      <vt:lpstr>Barriers to Entry</vt:lpstr>
      <vt:lpstr>Barriers to Entry</vt:lpstr>
      <vt:lpstr>Barriers to Entry</vt:lpstr>
      <vt:lpstr>Barriers to Entry</vt:lpstr>
      <vt:lpstr>Barriers to Entry</vt:lpstr>
      <vt:lpstr>Barriers to Entry</vt:lpstr>
      <vt:lpstr>Outcomes and Abuses of Market Power</vt:lpstr>
      <vt:lpstr>Outcomes and Abuses of Market Power</vt:lpstr>
      <vt:lpstr>Outcomes and Abuses of Market Power</vt:lpstr>
      <vt:lpstr>Outcomes and Abuses of Market Power</vt:lpstr>
      <vt:lpstr>Outcomes and Abuses of Market Power</vt:lpstr>
      <vt:lpstr>Forces that Decrease Market Power</vt:lpstr>
      <vt:lpstr>Forces that Decrease Market Power</vt:lpstr>
      <vt:lpstr>Forces that Decrease Market Power</vt:lpstr>
      <vt:lpstr>Forces that Decrease Market Power</vt:lpstr>
      <vt:lpstr>Forces that Decrease Market Power</vt:lpstr>
      <vt:lpstr>Forces that Decrease Market Power</vt:lpstr>
      <vt:lpstr>Forces that Decrease Market Power</vt:lpstr>
      <vt:lpstr>Does Size Equate with Power?</vt:lpstr>
      <vt:lpstr>Government Regulations</vt:lpstr>
      <vt:lpstr>Government Regulations</vt:lpstr>
      <vt:lpstr>Government Regulations</vt:lpstr>
      <vt:lpstr>Government Regulations</vt:lpstr>
      <vt:lpstr>Conservative versus Liberal</vt:lpstr>
      <vt:lpstr>Appendix 13–1</vt:lpstr>
      <vt:lpstr>Appendix 13–2: Market Power and Elasticity</vt:lpstr>
      <vt:lpstr>Appendix 13–2: Market Power and Elasticity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92</cp:revision>
  <dcterms:created xsi:type="dcterms:W3CDTF">2019-01-28T21:36:07Z</dcterms:created>
  <dcterms:modified xsi:type="dcterms:W3CDTF">2019-02-08T18:41:36Z</dcterms:modified>
</cp:coreProperties>
</file>