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620" r:id="rId5"/>
    <p:sldId id="644" r:id="rId6"/>
    <p:sldId id="645" r:id="rId7"/>
    <p:sldId id="646" r:id="rId8"/>
    <p:sldId id="647" r:id="rId9"/>
    <p:sldId id="648" r:id="rId10"/>
    <p:sldId id="649" r:id="rId11"/>
    <p:sldId id="650" r:id="rId12"/>
    <p:sldId id="651" r:id="rId13"/>
    <p:sldId id="652" r:id="rId14"/>
    <p:sldId id="653" r:id="rId15"/>
    <p:sldId id="654" r:id="rId16"/>
    <p:sldId id="655" r:id="rId17"/>
    <p:sldId id="658" r:id="rId18"/>
    <p:sldId id="657" r:id="rId19"/>
    <p:sldId id="656" r:id="rId20"/>
    <p:sldId id="659" r:id="rId21"/>
    <p:sldId id="660" r:id="rId22"/>
    <p:sldId id="661" r:id="rId23"/>
    <p:sldId id="476" r:id="rId24"/>
    <p:sldId id="662" r:id="rId25"/>
    <p:sldId id="663" r:id="rId26"/>
    <p:sldId id="664" r:id="rId27"/>
    <p:sldId id="665" r:id="rId28"/>
    <p:sldId id="666" r:id="rId29"/>
    <p:sldId id="622" r:id="rId30"/>
    <p:sldId id="591" r:id="rId31"/>
    <p:sldId id="667" r:id="rId32"/>
    <p:sldId id="625" r:id="rId33"/>
    <p:sldId id="309" r:id="rId34"/>
    <p:sldId id="61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53E"/>
    <a:srgbClr val="745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8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732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10B9BC16-BAF1-E842-ABF3-28BF683F7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36576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B056A-DA49-3946-B6D9-12C1D2023C97}"/>
              </a:ext>
            </a:extLst>
          </p:cNvPr>
          <p:cNvSpPr txBox="1"/>
          <p:nvPr userDrawn="1"/>
        </p:nvSpPr>
        <p:spPr>
          <a:xfrm>
            <a:off x="5033727" y="1143000"/>
            <a:ext cx="3213980" cy="4572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</a:p>
          <a:p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and Stability Issues</a:t>
            </a:r>
          </a:p>
          <a:p>
            <a:pPr>
              <a:spcBef>
                <a:spcPts val="3600"/>
              </a:spcBef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14</a:t>
            </a:r>
          </a:p>
          <a:p>
            <a:r>
              <a:rPr lang="en-US" sz="3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and Inflation</a:t>
            </a:r>
          </a:p>
        </p:txBody>
      </p:sp>
    </p:spTree>
    <p:extLst>
      <p:ext uri="{BB962C8B-B14F-4D97-AF65-F5344CB8AC3E}">
        <p14:creationId xmlns:p14="http://schemas.microsoft.com/office/powerpoint/2010/main" val="66029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  <a:solidFill>
            <a:srgbClr val="73253E"/>
          </a:solidFill>
        </p:spPr>
        <p:txBody>
          <a:bodyPr lIns="457200" tIns="0" rIns="0" bIns="0"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583553"/>
          </a:xfrm>
        </p:spPr>
        <p:txBody>
          <a:bodyPr lIns="0" tIns="0" rIns="0" bIns="0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22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5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4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683"/>
          </a:xfrm>
          <a:prstGeom prst="rect">
            <a:avLst/>
          </a:prstGeom>
          <a:solidFill>
            <a:srgbClr val="73253E"/>
          </a:solidFill>
        </p:spPr>
        <p:txBody>
          <a:bodyPr vert="horz" lIns="45720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956" y="1593410"/>
            <a:ext cx="7804088" cy="45835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E55E46-4803-E846-A340-5DCAE1AC73AE}"/>
              </a:ext>
            </a:extLst>
          </p:cNvPr>
          <p:cNvSpPr txBox="1">
            <a:spLocks/>
          </p:cNvSpPr>
          <p:nvPr userDrawn="1"/>
        </p:nvSpPr>
        <p:spPr>
          <a:xfrm>
            <a:off x="8110538" y="6602241"/>
            <a:ext cx="598896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7325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477D290-E629-4409-A23D-3D419B2EC5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092F7E-3E29-5B49-801F-D104FD92E604}"/>
              </a:ext>
            </a:extLst>
          </p:cNvPr>
          <p:cNvSpPr txBox="1">
            <a:spLocks/>
          </p:cNvSpPr>
          <p:nvPr userDrawn="1"/>
        </p:nvSpPr>
        <p:spPr>
          <a:xfrm>
            <a:off x="434566" y="6602241"/>
            <a:ext cx="4137434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b="1" dirty="0">
                <a:solidFill>
                  <a:schemeClr val="tx1"/>
                </a:solidFill>
              </a:rPr>
              <a:t>Economic Issues and Policy 7e </a:t>
            </a:r>
            <a:r>
              <a:rPr lang="en-US" dirty="0">
                <a:solidFill>
                  <a:schemeClr val="tx1"/>
                </a:solidFill>
              </a:rPr>
              <a:t>© 2019 Wessex Press.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571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34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Unemployment Data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Problems in measuring unemployment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The unemployment rate understates the true extent of economic hardship from unemployment in the U.S.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Anyone working part-time for pay considered to be employed</a:t>
            </a:r>
          </a:p>
          <a:p>
            <a:pPr marL="1144588" indent="-222250">
              <a:buFont typeface="Wingdings" pitchFamily="2" charset="2"/>
              <a:buChar char="§"/>
            </a:pPr>
            <a:r>
              <a:rPr lang="en-US" sz="1800" dirty="0"/>
              <a:t>Many people prefer part-time work, many others prefer full-time employment and need full-time work to support their families (when they can only find part-time jobs, they experience economic hardship even though officially classified as employed)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Discouraged workers</a:t>
            </a:r>
          </a:p>
          <a:p>
            <a:pPr marL="1144588" indent="-222250">
              <a:buFont typeface="Wingdings" pitchFamily="2" charset="2"/>
              <a:buChar char="§"/>
            </a:pPr>
            <a:r>
              <a:rPr lang="en-US" sz="1800" dirty="0"/>
              <a:t>People who would like to work but have become so discouraged in the job search that they have stopped actively seeking employment</a:t>
            </a:r>
          </a:p>
        </p:txBody>
      </p:sp>
    </p:spTree>
    <p:extLst>
      <p:ext uri="{BB962C8B-B14F-4D97-AF65-F5344CB8AC3E}">
        <p14:creationId xmlns:p14="http://schemas.microsoft.com/office/powerpoint/2010/main" val="53681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Unemployment Data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Problems in measuring unemployment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Mismeasurement of the unemployment rate can have serious ramifications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Many macroeconomic policies based on the unemployment rate</a:t>
            </a:r>
          </a:p>
          <a:p>
            <a:pPr marL="1144588" indent="-222250">
              <a:buFont typeface="Wingdings" pitchFamily="2" charset="2"/>
              <a:buChar char="§"/>
            </a:pPr>
            <a:r>
              <a:rPr lang="en-US" sz="1800" dirty="0"/>
              <a:t>If unemployment understated policymakers may not take the problem seriously enough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Changes in our economy can have a misleading impact on official unemployment rates</a:t>
            </a:r>
          </a:p>
          <a:p>
            <a:pPr marL="1144588" indent="-222250">
              <a:buFont typeface="Wingdings" pitchFamily="2" charset="2"/>
              <a:buChar char="§"/>
            </a:pPr>
            <a:r>
              <a:rPr lang="en-US" sz="1800" dirty="0"/>
              <a:t>When the economy is in a downturn many people who are unable to find employment give up their job search – fall out of the unemployment statistics because no longer classified as being unemployed</a:t>
            </a:r>
          </a:p>
        </p:txBody>
      </p:sp>
    </p:spTree>
    <p:extLst>
      <p:ext uri="{BB962C8B-B14F-4D97-AF65-F5344CB8AC3E}">
        <p14:creationId xmlns:p14="http://schemas.microsoft.com/office/powerpoint/2010/main" val="3388851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Effects of Unemployment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Personal effects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Family income falls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Loss of employment-related health benefits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Correlation between unemployment rates and a variety of social ills – increase in domestic violence, divorce, alcoholism, child abuse, suicide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Macroeconomic effects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Reduction in the nation’s output</a:t>
            </a:r>
          </a:p>
        </p:txBody>
      </p:sp>
    </p:spTree>
    <p:extLst>
      <p:ext uri="{BB962C8B-B14F-4D97-AF65-F5344CB8AC3E}">
        <p14:creationId xmlns:p14="http://schemas.microsoft.com/office/powerpoint/2010/main" val="369610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07143-1F0A-124C-B50B-466D53BC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5" y="1600200"/>
            <a:ext cx="7407910" cy="40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92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Types of Unemployment</a:t>
            </a:r>
          </a:p>
          <a:p>
            <a:pPr marL="519113" indent="-288925"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/>
              <a:t>Frictional unemployment </a:t>
            </a:r>
            <a:r>
              <a:rPr lang="en-US" sz="2000" dirty="0"/>
              <a:t>– temporary unemployment caused by a normal time delay when a person seeks a first job, changes jobs, or reenters the labor force after an absence</a:t>
            </a:r>
          </a:p>
          <a:p>
            <a:pPr marL="519113" indent="-288925"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/>
              <a:t>Structural unemployment </a:t>
            </a:r>
            <a:r>
              <a:rPr lang="en-US" sz="2000" dirty="0"/>
              <a:t>– unemployment that results from structural changes in our economy (changes in demand or technology)</a:t>
            </a:r>
          </a:p>
          <a:p>
            <a:pPr marL="519113" indent="-288925"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/>
              <a:t>Cyclical unemployment </a:t>
            </a:r>
            <a:r>
              <a:rPr lang="en-US" sz="2000" dirty="0"/>
              <a:t>– unemployment that results from a drop in economic activity in our economy as a whole</a:t>
            </a:r>
          </a:p>
        </p:txBody>
      </p:sp>
    </p:spTree>
    <p:extLst>
      <p:ext uri="{BB962C8B-B14F-4D97-AF65-F5344CB8AC3E}">
        <p14:creationId xmlns:p14="http://schemas.microsoft.com/office/powerpoint/2010/main" val="9007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Full Unemployment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A situation in which there is no cyclical unemployment – all employment is frictional of structural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Unemployment rate of 4 to 5 percent (or slightly higher) often considered to represent full employment</a:t>
            </a:r>
          </a:p>
        </p:txBody>
      </p:sp>
    </p:spTree>
    <p:extLst>
      <p:ext uri="{BB962C8B-B14F-4D97-AF65-F5344CB8AC3E}">
        <p14:creationId xmlns:p14="http://schemas.microsoft.com/office/powerpoint/2010/main" val="1716269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Policy to Address Unemployment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Frictional unemployment – can be reduced through better information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Structural unemployment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job retraining and education, provision of child care, transportation, anti-discrimination policies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investment in infrastructure, hospitals and clinics (often needed in rural areas)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alter the tax code, expand programs to provide incentives for construction of low-income housing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construction of roads and highways – open up geographical pockets to commerce</a:t>
            </a:r>
          </a:p>
        </p:txBody>
      </p:sp>
    </p:spTree>
    <p:extLst>
      <p:ext uri="{BB962C8B-B14F-4D97-AF65-F5344CB8AC3E}">
        <p14:creationId xmlns:p14="http://schemas.microsoft.com/office/powerpoint/2010/main" val="265371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Employment and the Effects of Immigration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Polar attitudes toward immigrant workers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Labor market effects of large-scale immigration of low-skilled workers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Increasing supply of low-skilled labor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Decreasing wage rate in low-skilled labor markets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Lower production costs for businesses – economic growth, more employment</a:t>
            </a:r>
          </a:p>
        </p:txBody>
      </p:sp>
    </p:spTree>
    <p:extLst>
      <p:ext uri="{BB962C8B-B14F-4D97-AF65-F5344CB8AC3E}">
        <p14:creationId xmlns:p14="http://schemas.microsoft.com/office/powerpoint/2010/main" val="3408546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77866-33D1-A945-9C9B-3503D9AFB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42" y="1355893"/>
            <a:ext cx="7371715" cy="51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82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Employment Effects of the Minimum Wage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b="1" dirty="0"/>
              <a:t>Minimum wage </a:t>
            </a:r>
            <a:r>
              <a:rPr lang="en-US" sz="2000" dirty="0"/>
              <a:t>– a legally imposed minimum price (wage) for labor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Federal minimum wage = $7.25 per hour (2018)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Individual states and cities have the option of a higher minimum wage but cannot go lower than the federal one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Washington D.C. minimum wage (as of 2018) = $13.25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Next five states with the highest minimum wage – Washington ($11.50), California ($11.00), Massachusetts ($11.00), Arizona ($10.50), Vermont ($10.50)</a:t>
            </a:r>
          </a:p>
        </p:txBody>
      </p:sp>
    </p:spTree>
    <p:extLst>
      <p:ext uri="{BB962C8B-B14F-4D97-AF65-F5344CB8AC3E}">
        <p14:creationId xmlns:p14="http://schemas.microsoft.com/office/powerpoint/2010/main" val="278545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7175-611B-FE44-AC20-136D5109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and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DFE0-2466-A648-BE81-C825501B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94" y="1828800"/>
            <a:ext cx="7777212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732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[We have] the lowest unemployment rate in over five years. … The ideas I’ve outlined so far can speed up growth and create more jobs.</a:t>
            </a:r>
          </a:p>
          <a:p>
            <a:pPr marL="3260725" indent="-288925">
              <a:spcBef>
                <a:spcPts val="1200"/>
              </a:spcBef>
              <a:buNone/>
            </a:pPr>
            <a:r>
              <a:rPr lang="en-US" sz="1400" dirty="0"/>
              <a:t>—	President Barack Obama, State of the Union Address, January 28, 2014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i="1" dirty="0">
                <a:solidFill>
                  <a:srgbClr val="732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the election, we have created 2.4 million new jobs, including 200,000 new jobs in manufacturing alone. …</a:t>
            </a:r>
          </a:p>
          <a:p>
            <a:pPr marL="3260725" indent="-288925">
              <a:spcBef>
                <a:spcPts val="1200"/>
              </a:spcBef>
              <a:buNone/>
            </a:pPr>
            <a:r>
              <a:rPr lang="en-US" sz="1400" dirty="0"/>
              <a:t>—	 President Donald Trump, State of the Union Address, January 30, 2018</a:t>
            </a:r>
          </a:p>
        </p:txBody>
      </p:sp>
    </p:spTree>
    <p:extLst>
      <p:ext uri="{BB962C8B-B14F-4D97-AF65-F5344CB8AC3E}">
        <p14:creationId xmlns:p14="http://schemas.microsoft.com/office/powerpoint/2010/main" val="339915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Employment Effects of the Minimum Wage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Disequilibrium – surplus of labor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Some unemployment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Benefited some workers (those able to find jobs)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Harmed others (those who become unemployed)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Business firms lose – forced to pay higher wagers</a:t>
            </a:r>
          </a:p>
        </p:txBody>
      </p:sp>
    </p:spTree>
    <p:extLst>
      <p:ext uri="{BB962C8B-B14F-4D97-AF65-F5344CB8AC3E}">
        <p14:creationId xmlns:p14="http://schemas.microsoft.com/office/powerpoint/2010/main" val="2263075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E25B5-41FE-244F-A3FC-C9385AB81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77" y="1600200"/>
            <a:ext cx="7395845" cy="47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42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Employment Effects of the Minimum Wage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Artificial prices (price ceilings or price floors) – create disequilibrium situations (shortages and surpluses), distort incentives in markets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b="1" dirty="0"/>
              <a:t>Earned Income Tax Credit (EITC</a:t>
            </a:r>
            <a:r>
              <a:rPr lang="en-US" sz="2000" dirty="0"/>
              <a:t>) – a federal income tax for low-income workers and families</a:t>
            </a:r>
          </a:p>
        </p:txBody>
      </p:sp>
    </p:spTree>
    <p:extLst>
      <p:ext uri="{BB962C8B-B14F-4D97-AF65-F5344CB8AC3E}">
        <p14:creationId xmlns:p14="http://schemas.microsoft.com/office/powerpoint/2010/main" val="2735669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FAAAE-D783-C64B-96A0-22A9360CA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Inflation</a:t>
            </a:r>
            <a:r>
              <a:rPr lang="en-US" sz="2000" dirty="0"/>
              <a:t> – a rise in the average price level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Deflation</a:t>
            </a:r>
            <a:r>
              <a:rPr lang="en-US" sz="2000" dirty="0"/>
              <a:t> – a decrease in the average price level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Consumer price index (CPI) </a:t>
            </a:r>
            <a:r>
              <a:rPr lang="en-US" sz="2000" dirty="0"/>
              <a:t>– a weighted average of the prices of a fixed basket of goods and services purchased by a typical urban household</a:t>
            </a:r>
          </a:p>
        </p:txBody>
      </p:sp>
    </p:spTree>
    <p:extLst>
      <p:ext uri="{BB962C8B-B14F-4D97-AF65-F5344CB8AC3E}">
        <p14:creationId xmlns:p14="http://schemas.microsoft.com/office/powerpoint/2010/main" val="2521867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Inaccuracy of the Inflation Rate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CPI tends to systematically overstate the true problem of inflation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Fixed basket of goods – doesn’t account for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Substitution in consumption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Changes in quality of the goods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b="1" dirty="0"/>
              <a:t>Cost of living adjustment (COLA) </a:t>
            </a:r>
            <a:r>
              <a:rPr lang="en-US" sz="2000" dirty="0"/>
              <a:t>– an adjustment that automatically increased incomes or benefits when the average price level rises</a:t>
            </a:r>
          </a:p>
        </p:txBody>
      </p:sp>
    </p:spTree>
    <p:extLst>
      <p:ext uri="{BB962C8B-B14F-4D97-AF65-F5344CB8AC3E}">
        <p14:creationId xmlns:p14="http://schemas.microsoft.com/office/powerpoint/2010/main" val="2836823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DE3FA-43B4-714B-A3F6-0F54A3B3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2286000"/>
            <a:ext cx="7419975" cy="2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19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Effects of Inflation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b="1" dirty="0"/>
              <a:t>Purchasing power </a:t>
            </a:r>
            <a:r>
              <a:rPr lang="en-US" sz="2000" dirty="0"/>
              <a:t>– the ability to buy goods and services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Not harmed by inflation (depends on price level, incomes)</a:t>
            </a:r>
          </a:p>
          <a:p>
            <a:pPr marL="230187" indent="0">
              <a:spcBef>
                <a:spcPts val="1800"/>
              </a:spcBef>
              <a:buNone/>
            </a:pPr>
            <a:r>
              <a:rPr lang="en-US" sz="2000" b="1" dirty="0"/>
              <a:t>Redistribution</a:t>
            </a:r>
          </a:p>
          <a:p>
            <a:pPr marL="692150" indent="-231775"/>
            <a:r>
              <a:rPr lang="en-US" sz="1800" dirty="0"/>
              <a:t>Some people gain – workers protected by unions, incomes rise more rapidly than the average price level</a:t>
            </a:r>
          </a:p>
          <a:p>
            <a:pPr marL="692150" indent="-231775"/>
            <a:r>
              <a:rPr lang="en-US" sz="1800" dirty="0"/>
              <a:t>Some people lose – retirees on private pensions, workers in long-term labor contract, welfare recipients, civil servants, professors at public colleges and universities</a:t>
            </a:r>
          </a:p>
          <a:p>
            <a:pPr marL="692150" indent="-231775"/>
            <a:r>
              <a:rPr lang="en-US" sz="1800" dirty="0"/>
              <a:t>Some people unchanged</a:t>
            </a:r>
          </a:p>
          <a:p>
            <a:pPr marL="692150" indent="-231775"/>
            <a:r>
              <a:rPr lang="en-US" sz="1800" dirty="0"/>
              <a:t>Social Security benefits – adjusted to inflation</a:t>
            </a:r>
          </a:p>
          <a:p>
            <a:pPr marL="692150" indent="-231775"/>
            <a:r>
              <a:rPr lang="en-US" sz="1800" dirty="0"/>
              <a:t>If inflation unanticipated – borrowers gain, lenders lose</a:t>
            </a:r>
          </a:p>
          <a:p>
            <a:pPr marL="922338" indent="-230188"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1995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Effects of Inflation</a:t>
            </a:r>
          </a:p>
          <a:p>
            <a:pPr marL="230187" indent="0">
              <a:spcBef>
                <a:spcPts val="1800"/>
              </a:spcBef>
              <a:buNone/>
            </a:pPr>
            <a:r>
              <a:rPr lang="en-US" sz="2000" b="1" dirty="0"/>
              <a:t>Uncertainty: inefficiency and risk aversion</a:t>
            </a:r>
          </a:p>
          <a:p>
            <a:pPr marL="692150" indent="-231775"/>
            <a:r>
              <a:rPr lang="en-US" sz="1800" dirty="0"/>
              <a:t>Inefficiency – from uncertainty about prices</a:t>
            </a:r>
          </a:p>
          <a:p>
            <a:pPr marL="692150" indent="-231775"/>
            <a:r>
              <a:rPr lang="en-US" sz="1800" dirty="0"/>
              <a:t>Risk aversion – prefer not to undertake risks, choose to do nothing</a:t>
            </a: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Menu costs</a:t>
            </a:r>
          </a:p>
          <a:p>
            <a:pPr marL="692150" indent="-231775"/>
            <a:r>
              <a:rPr lang="en-US" sz="1800" dirty="0"/>
              <a:t>Costs associated with reprinting menus, revising cost schedules, adjusting pay telephones and vending machines, etc. when inflation occurs</a:t>
            </a: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International effects</a:t>
            </a:r>
          </a:p>
          <a:p>
            <a:pPr marL="692150" indent="-231775"/>
            <a:r>
              <a:rPr lang="en-US" sz="1800" dirty="0"/>
              <a:t>Prices higher than in other countries</a:t>
            </a:r>
          </a:p>
          <a:p>
            <a:pPr marL="692150" indent="-231775"/>
            <a:r>
              <a:rPr lang="en-US" sz="1800" dirty="0"/>
              <a:t>Increasing imports, reducing exports</a:t>
            </a:r>
          </a:p>
          <a:p>
            <a:pPr marL="692150" indent="-231775"/>
            <a:r>
              <a:rPr lang="en-US" sz="1800" dirty="0"/>
              <a:t>Inflation – can spread to other countries</a:t>
            </a:r>
          </a:p>
        </p:txBody>
      </p:sp>
    </p:spTree>
    <p:extLst>
      <p:ext uri="{BB962C8B-B14F-4D97-AF65-F5344CB8AC3E}">
        <p14:creationId xmlns:p14="http://schemas.microsoft.com/office/powerpoint/2010/main" val="3236431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Types of Inflation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Demand–pull inflation </a:t>
            </a:r>
            <a:r>
              <a:rPr lang="en-US" sz="2000" dirty="0"/>
              <a:t>– occurs when any sectors of the economy increased their demand for goods and services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Cost–push inflation </a:t>
            </a:r>
            <a:r>
              <a:rPr lang="en-US" sz="2000" dirty="0"/>
              <a:t>– occurs as a result of increases in the costs of production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Profit–push inflation </a:t>
            </a:r>
            <a:r>
              <a:rPr lang="en-US" sz="2000" dirty="0"/>
              <a:t>– occurs when businesses use market power to restrict output in order to push up prices and profits</a:t>
            </a:r>
          </a:p>
        </p:txBody>
      </p:sp>
    </p:spTree>
    <p:extLst>
      <p:ext uri="{BB962C8B-B14F-4D97-AF65-F5344CB8AC3E}">
        <p14:creationId xmlns:p14="http://schemas.microsoft.com/office/powerpoint/2010/main" val="2268798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Problem Is More Serious? </a:t>
            </a:r>
            <a:br>
              <a:rPr lang="en-US" dirty="0"/>
            </a:br>
            <a:r>
              <a:rPr lang="en-US" dirty="0"/>
              <a:t>Unemployment or Inflation?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FAAAE-D783-C64B-96A0-22A9360CA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/>
              <a:t>Unemployed person – feels that unemployment more serious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Person living on a fixed income – considers inflation more serious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Trade-off – one policy will reduce unemployment while increasing inflation, vice versa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Combating unemployment – stimulate the economy (may cause inflation)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Combating inflation – contract the economy (increases unemployment)</a:t>
            </a:r>
          </a:p>
        </p:txBody>
      </p:sp>
    </p:spTree>
    <p:extLst>
      <p:ext uri="{BB962C8B-B14F-4D97-AF65-F5344CB8AC3E}">
        <p14:creationId xmlns:p14="http://schemas.microsoft.com/office/powerpoint/2010/main" val="280655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Macroeconomy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000" b="1" dirty="0"/>
              <a:t>Macroeconomy </a:t>
            </a:r>
            <a:r>
              <a:rPr lang="en-US" sz="2000" dirty="0"/>
              <a:t>– the total economy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Macroeconomics</a:t>
            </a:r>
            <a:r>
              <a:rPr lang="en-US" sz="2000" dirty="0"/>
              <a:t> – the study of the total economy</a:t>
            </a:r>
          </a:p>
          <a:p>
            <a:pPr marL="230188" indent="-220663">
              <a:spcBef>
                <a:spcPts val="1800"/>
              </a:spcBef>
            </a:pPr>
            <a:r>
              <a:rPr lang="en-US" sz="2000" b="1" dirty="0"/>
              <a:t>Microeconomics </a:t>
            </a:r>
            <a:r>
              <a:rPr lang="en-US" sz="2000" dirty="0"/>
              <a:t>– the study of individual aspects within the total economy</a:t>
            </a:r>
          </a:p>
          <a:p>
            <a:pPr marL="230188" indent="-220663">
              <a:spcBef>
                <a:spcPts val="1800"/>
              </a:spcBef>
            </a:pPr>
            <a:r>
              <a:rPr lang="en-US" sz="2000" b="1" dirty="0"/>
              <a:t>Gross domestic product (GDP) </a:t>
            </a:r>
            <a:r>
              <a:rPr lang="en-US" sz="2000" dirty="0"/>
              <a:t>– the real value of total output in an economy</a:t>
            </a:r>
          </a:p>
          <a:p>
            <a:pPr marL="230188" indent="-220663">
              <a:spcBef>
                <a:spcPts val="1800"/>
              </a:spcBef>
            </a:pPr>
            <a:r>
              <a:rPr lang="en-US" sz="2000" b="1" dirty="0"/>
              <a:t>Recession</a:t>
            </a:r>
            <a:r>
              <a:rPr lang="en-US" sz="2000" dirty="0"/>
              <a:t> – a decline in a nation’s gross domestic product (output) associated with a rise in unemployment</a:t>
            </a:r>
          </a:p>
        </p:txBody>
      </p:sp>
    </p:spTree>
    <p:extLst>
      <p:ext uri="{BB962C8B-B14F-4D97-AF65-F5344CB8AC3E}">
        <p14:creationId xmlns:p14="http://schemas.microsoft.com/office/powerpoint/2010/main" val="1747695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Unemployment and Inflation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Unemployment Rates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6C025-2E66-9441-8E66-AFB3FC902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" y="2286000"/>
            <a:ext cx="7432040" cy="32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3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Unemployment and Inflation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Inflation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69633-9F62-2249-934D-EF70F50FD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2286000"/>
            <a:ext cx="741997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2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Unemployment and Inflation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Hyperinflation Around the World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Extremely high inflation rates – money becomes almost worthless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Inflation rates in Latin America 1980s and 1990s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Brazil: 2,739%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Argentina: 3,080%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Peru: 7,650%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Nicaragua: 14,316%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2008 </a:t>
            </a:r>
            <a:r>
              <a:rPr lang="en-US" sz="1800" i="1" dirty="0"/>
              <a:t>monthly</a:t>
            </a:r>
            <a:r>
              <a:rPr lang="en-US" sz="1800" dirty="0"/>
              <a:t> inflation rate in Zimbabwe in the hundreds of thousands of a percent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2018 inflation rate in Venezuela around 1,000,000 percent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b="1" dirty="0"/>
              <a:t>Barter</a:t>
            </a:r>
            <a:r>
              <a:rPr lang="en-US" sz="1800" dirty="0"/>
              <a:t> – direct exchange of goods and services for other goods and services rather than for money</a:t>
            </a:r>
          </a:p>
        </p:txBody>
      </p:sp>
    </p:spTree>
    <p:extLst>
      <p:ext uri="{BB962C8B-B14F-4D97-AF65-F5344CB8AC3E}">
        <p14:creationId xmlns:p14="http://schemas.microsoft.com/office/powerpoint/2010/main" val="176869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FF6E-CD09-B84E-BDCB-DF2E36A9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 versus Liberal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A3A98-48B0-484F-B53C-735F2673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7" y="1593410"/>
            <a:ext cx="3786540" cy="4583553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3253E"/>
                </a:solidFill>
              </a:rPr>
              <a:t>Conservatives</a:t>
            </a:r>
            <a:endParaRPr lang="en-US" sz="2000" dirty="0"/>
          </a:p>
          <a:p>
            <a:pPr marL="287338" indent="-163513"/>
            <a:r>
              <a:rPr lang="en-US" sz="1800" dirty="0"/>
              <a:t>Reluctant to see an expanded role of government in the economy – have more confidence in the private sector to solve our economic problems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3AE7D2-B333-AB46-9A13-55FD85E012C2}"/>
              </a:ext>
            </a:extLst>
          </p:cNvPr>
          <p:cNvSpPr txBox="1">
            <a:spLocks/>
          </p:cNvSpPr>
          <p:nvPr/>
        </p:nvSpPr>
        <p:spPr>
          <a:xfrm>
            <a:off x="4687501" y="1593409"/>
            <a:ext cx="3786541" cy="458355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73253E"/>
                </a:solidFill>
              </a:rPr>
              <a:t>Liberals</a:t>
            </a:r>
            <a:endParaRPr lang="en-US" sz="2000" dirty="0"/>
          </a:p>
          <a:p>
            <a:pPr marL="287338" indent="-163513"/>
            <a:r>
              <a:rPr lang="en-US" sz="1800" dirty="0"/>
              <a:t>Wish to see the government heavily involved in reducing certain types of structural unemployment</a:t>
            </a:r>
          </a:p>
          <a:p>
            <a:pPr marL="576263" indent="-230188">
              <a:buFont typeface="System Font Regular"/>
              <a:buChar char="–"/>
            </a:pPr>
            <a:r>
              <a:rPr lang="en-US" sz="1600" dirty="0"/>
              <a:t>Provision or subsidies for child care services</a:t>
            </a:r>
          </a:p>
          <a:p>
            <a:pPr marL="576263" indent="-230188">
              <a:buFont typeface="System Font Regular"/>
              <a:buChar char="–"/>
            </a:pPr>
            <a:r>
              <a:rPr lang="en-US" sz="1600" dirty="0"/>
              <a:t>Affirmative action and equal opportunity legislation</a:t>
            </a:r>
          </a:p>
          <a:p>
            <a:pPr marL="576263" indent="-230188">
              <a:buFont typeface="System Font Regular"/>
              <a:buChar char="–"/>
            </a:pPr>
            <a:r>
              <a:rPr lang="en-US" sz="1600" dirty="0"/>
              <a:t>Expanding training and education opportunities</a:t>
            </a:r>
          </a:p>
          <a:p>
            <a:pPr marL="576263" indent="-230188">
              <a:buFont typeface="System Font Regular"/>
              <a:buChar char="–"/>
            </a:pPr>
            <a:r>
              <a:rPr lang="en-US" sz="1600" dirty="0"/>
              <a:t>Retraining, relocation, retooling assistance to those laid off and business shut down due to technological change or international trade</a:t>
            </a:r>
          </a:p>
        </p:txBody>
      </p:sp>
    </p:spTree>
    <p:extLst>
      <p:ext uri="{BB962C8B-B14F-4D97-AF65-F5344CB8AC3E}">
        <p14:creationId xmlns:p14="http://schemas.microsoft.com/office/powerpoint/2010/main" val="3555380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14–1: Construction of the CPI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Index constructed first by choosing a base year (e.g. 2002)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Calculate the 2002 CPI by dividing actual weighted-average price of the fixed basket of consumers goods and services by the same value and multiplying the result by 100 (CPI for base year always 100)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CPI for another year (2020)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2020 average price level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divided by 2002 average price level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multiplied by 100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70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Unemployment Concept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/>
              <a:t>The labor force participation rate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Labor force </a:t>
            </a:r>
            <a:r>
              <a:rPr lang="en-US" sz="2000" dirty="0"/>
              <a:t>– all people age 16 and older who are working for pay or actively seeking employment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Labor force participation rate </a:t>
            </a:r>
            <a:r>
              <a:rPr lang="en-US" sz="2000" dirty="0"/>
              <a:t>– the ratio of the number of people in the labor force to the number of people age 16 or older in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293950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ECD7F-0914-BE48-BC35-211806008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2514600"/>
            <a:ext cx="7419975" cy="166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5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Unemployment Concept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/>
              <a:t>The unemployment rate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Unemployment rate </a:t>
            </a:r>
            <a:r>
              <a:rPr lang="en-US" sz="2000" dirty="0"/>
              <a:t>– the percentage of the labor force that is unemployed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Unemployed person </a:t>
            </a:r>
            <a:r>
              <a:rPr lang="en-US" sz="2000" dirty="0"/>
              <a:t>– a person age 16 or older who is actively seeking employment but is unable to find a job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The only people classified as unemployed are those who are actively looking for jobs</a:t>
            </a:r>
          </a:p>
        </p:txBody>
      </p:sp>
    </p:spTree>
    <p:extLst>
      <p:ext uri="{BB962C8B-B14F-4D97-AF65-F5344CB8AC3E}">
        <p14:creationId xmlns:p14="http://schemas.microsoft.com/office/powerpoint/2010/main" val="4054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Unemployment Data</a:t>
            </a:r>
          </a:p>
          <a:p>
            <a:pPr marL="0" indent="0">
              <a:buNone/>
            </a:pPr>
            <a:r>
              <a:rPr lang="en-US" sz="2000" b="1" dirty="0"/>
              <a:t>The national unemployment 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E34C3-2AFE-2244-B785-06A73D4EF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2743200"/>
            <a:ext cx="7419975" cy="285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9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Unemployment Data</a:t>
            </a:r>
          </a:p>
          <a:p>
            <a:pPr marL="0" indent="0">
              <a:buNone/>
            </a:pPr>
            <a:r>
              <a:rPr lang="en-US" sz="2000" b="1" dirty="0"/>
              <a:t>The national unemployment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B1651-8145-314B-B72A-5603E0084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" y="2514600"/>
            <a:ext cx="7432040" cy="39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5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Unemployment Data</a:t>
            </a:r>
          </a:p>
          <a:p>
            <a:pPr marL="0" indent="0">
              <a:buNone/>
            </a:pPr>
            <a:r>
              <a:rPr lang="en-US" sz="2000" b="1" dirty="0"/>
              <a:t>Unemployment rates for selected groups of people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EE926-C48B-294F-AD18-310C1CAD4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5" y="2743200"/>
            <a:ext cx="7407910" cy="28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9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1153</Words>
  <Application>Microsoft Macintosh PowerPoint</Application>
  <PresentationFormat>On-screen Show (4:3)</PresentationFormat>
  <Paragraphs>177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System Font Regular</vt:lpstr>
      <vt:lpstr>Times New Roman</vt:lpstr>
      <vt:lpstr>Wingdings</vt:lpstr>
      <vt:lpstr>Office Theme</vt:lpstr>
      <vt:lpstr>PowerPoint Presentation</vt:lpstr>
      <vt:lpstr>Unemployment and Inflation</vt:lpstr>
      <vt:lpstr>The Macroeconomy</vt:lpstr>
      <vt:lpstr>Unemployment</vt:lpstr>
      <vt:lpstr>Unemployment</vt:lpstr>
      <vt:lpstr>Unemployment</vt:lpstr>
      <vt:lpstr>Unemployment</vt:lpstr>
      <vt:lpstr>Unemployment</vt:lpstr>
      <vt:lpstr>Unemployment</vt:lpstr>
      <vt:lpstr>Unemployment</vt:lpstr>
      <vt:lpstr>Unemployment</vt:lpstr>
      <vt:lpstr>Unemployment</vt:lpstr>
      <vt:lpstr>Unemployment</vt:lpstr>
      <vt:lpstr>Unemployment</vt:lpstr>
      <vt:lpstr>Unemployment</vt:lpstr>
      <vt:lpstr>Unemployment</vt:lpstr>
      <vt:lpstr>Unemployment</vt:lpstr>
      <vt:lpstr>Unemployment</vt:lpstr>
      <vt:lpstr>Unemployment</vt:lpstr>
      <vt:lpstr>Unemployment</vt:lpstr>
      <vt:lpstr>Unemployment</vt:lpstr>
      <vt:lpstr>Unemployment</vt:lpstr>
      <vt:lpstr>Inflation</vt:lpstr>
      <vt:lpstr>Inflation</vt:lpstr>
      <vt:lpstr>Inflation</vt:lpstr>
      <vt:lpstr>Inflation</vt:lpstr>
      <vt:lpstr>Inflation</vt:lpstr>
      <vt:lpstr>Inflation</vt:lpstr>
      <vt:lpstr>Which Problem Is More Serious?  Unemployment or Inflation?</vt:lpstr>
      <vt:lpstr>Global Unemployment and Inflation</vt:lpstr>
      <vt:lpstr>Global Unemployment and Inflation</vt:lpstr>
      <vt:lpstr>Global Unemployment and Inflation</vt:lpstr>
      <vt:lpstr>Conservative versus Liberal</vt:lpstr>
      <vt:lpstr>Appendix 14–1: Construction of the CPI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Anna Botelho</cp:lastModifiedBy>
  <cp:revision>107</cp:revision>
  <dcterms:created xsi:type="dcterms:W3CDTF">2019-01-28T21:36:07Z</dcterms:created>
  <dcterms:modified xsi:type="dcterms:W3CDTF">2019-02-08T17:48:02Z</dcterms:modified>
</cp:coreProperties>
</file>