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  <p:sldId id="259" r:id="rId4"/>
    <p:sldId id="668" r:id="rId5"/>
    <p:sldId id="669" r:id="rId6"/>
    <p:sldId id="620" r:id="rId7"/>
    <p:sldId id="670" r:id="rId8"/>
    <p:sldId id="645" r:id="rId9"/>
    <p:sldId id="671" r:id="rId10"/>
    <p:sldId id="672" r:id="rId11"/>
    <p:sldId id="649" r:id="rId12"/>
    <p:sldId id="650" r:id="rId13"/>
    <p:sldId id="673" r:id="rId14"/>
    <p:sldId id="674" r:id="rId15"/>
    <p:sldId id="675" r:id="rId16"/>
    <p:sldId id="676" r:id="rId17"/>
    <p:sldId id="677" r:id="rId18"/>
    <p:sldId id="678" r:id="rId19"/>
    <p:sldId id="679" r:id="rId20"/>
    <p:sldId id="680" r:id="rId21"/>
    <p:sldId id="681" r:id="rId22"/>
    <p:sldId id="651" r:id="rId23"/>
    <p:sldId id="682" r:id="rId24"/>
    <p:sldId id="683" r:id="rId25"/>
    <p:sldId id="684" r:id="rId26"/>
    <p:sldId id="653" r:id="rId27"/>
    <p:sldId id="685" r:id="rId28"/>
    <p:sldId id="686" r:id="rId29"/>
    <p:sldId id="687" r:id="rId30"/>
    <p:sldId id="688" r:id="rId31"/>
    <p:sldId id="689" r:id="rId32"/>
    <p:sldId id="690" r:id="rId33"/>
    <p:sldId id="654" r:id="rId34"/>
    <p:sldId id="655" r:id="rId35"/>
    <p:sldId id="309" r:id="rId36"/>
    <p:sldId id="613" r:id="rId37"/>
    <p:sldId id="691" r:id="rId38"/>
    <p:sldId id="692" r:id="rId39"/>
    <p:sldId id="693" r:id="rId40"/>
    <p:sldId id="694" r:id="rId41"/>
    <p:sldId id="695" r:id="rId42"/>
    <p:sldId id="696" r:id="rId43"/>
    <p:sldId id="697" r:id="rId44"/>
    <p:sldId id="698" r:id="rId45"/>
    <p:sldId id="699" r:id="rId46"/>
    <p:sldId id="700" r:id="rId47"/>
    <p:sldId id="701" r:id="rId48"/>
    <p:sldId id="702" r:id="rId49"/>
    <p:sldId id="703" r:id="rId50"/>
    <p:sldId id="704" r:id="rId51"/>
    <p:sldId id="705" r:id="rId52"/>
    <p:sldId id="706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3253E"/>
    <a:srgbClr val="745D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65"/>
    <p:restoredTop sz="94660"/>
  </p:normalViewPr>
  <p:slideViewPr>
    <p:cSldViewPr snapToGrid="0" snapToObjects="1">
      <p:cViewPr varScale="1">
        <p:scale>
          <a:sx n="132" d="100"/>
          <a:sy n="132" d="100"/>
        </p:scale>
        <p:origin x="15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7325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3;&#10;&#13;&#10;Description automatically generated">
            <a:extLst>
              <a:ext uri="{FF2B5EF4-FFF2-40B4-BE49-F238E27FC236}">
                <a16:creationId xmlns:a16="http://schemas.microsoft.com/office/drawing/2014/main" id="{10B9BC16-BAF1-E842-ABF3-28BF683F7B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43000"/>
            <a:ext cx="3657600" cy="457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7EB056A-DA49-3946-B6D9-12C1D2023C97}"/>
              </a:ext>
            </a:extLst>
          </p:cNvPr>
          <p:cNvSpPr txBox="1"/>
          <p:nvPr userDrawn="1"/>
        </p:nvSpPr>
        <p:spPr>
          <a:xfrm>
            <a:off x="5033727" y="1143000"/>
            <a:ext cx="3213980" cy="45720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FOUR</a:t>
            </a:r>
          </a:p>
          <a:p>
            <a:r>
              <a:rPr lang="en-US" sz="20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 and Stability Issues</a:t>
            </a:r>
          </a:p>
          <a:p>
            <a:pPr>
              <a:spcBef>
                <a:spcPts val="3600"/>
              </a:spcBef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15</a:t>
            </a:r>
          </a:p>
          <a:p>
            <a:r>
              <a:rPr lang="en-US" sz="3600" b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Macroeconomic Policy</a:t>
            </a:r>
          </a:p>
        </p:txBody>
      </p:sp>
    </p:spTree>
    <p:extLst>
      <p:ext uri="{BB962C8B-B14F-4D97-AF65-F5344CB8AC3E}">
        <p14:creationId xmlns:p14="http://schemas.microsoft.com/office/powerpoint/2010/main" val="66029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2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9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43999" cy="1131683"/>
          </a:xfrm>
          <a:solidFill>
            <a:srgbClr val="73253E"/>
          </a:solidFill>
        </p:spPr>
        <p:txBody>
          <a:bodyPr lIns="457200" tIns="0" rIns="0" bIns="0">
            <a:normAutofit/>
          </a:bodyPr>
          <a:lstStyle>
            <a:lvl1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583553"/>
          </a:xfrm>
        </p:spPr>
        <p:txBody>
          <a:bodyPr lIns="0" tIns="0" rIns="0" bIns="0">
            <a:normAutofit/>
          </a:bodyPr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89221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3908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17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62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15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52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84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7019C621-350A-E747-92E5-B51681889988}" type="datetimeFigureOut">
              <a:rPr lang="en-US" smtClean="0"/>
              <a:t>2/5/19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199E69C-661C-CE4E-82F2-3D0E48A591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44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31683"/>
          </a:xfrm>
          <a:prstGeom prst="rect">
            <a:avLst/>
          </a:prstGeom>
          <a:solidFill>
            <a:srgbClr val="73253E"/>
          </a:solidFill>
        </p:spPr>
        <p:txBody>
          <a:bodyPr vert="horz" lIns="45720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956" y="1593410"/>
            <a:ext cx="7804088" cy="45835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3E55E46-4803-E846-A340-5DCAE1AC73AE}"/>
              </a:ext>
            </a:extLst>
          </p:cNvPr>
          <p:cNvSpPr txBox="1">
            <a:spLocks/>
          </p:cNvSpPr>
          <p:nvPr userDrawn="1"/>
        </p:nvSpPr>
        <p:spPr>
          <a:xfrm>
            <a:off x="8110538" y="6602241"/>
            <a:ext cx="598896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b="1" kern="1200">
                <a:solidFill>
                  <a:srgbClr val="73253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6477D290-E629-4409-A23D-3D419B2EC57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092F7E-3E29-5B49-801F-D104FD92E604}"/>
              </a:ext>
            </a:extLst>
          </p:cNvPr>
          <p:cNvSpPr txBox="1">
            <a:spLocks/>
          </p:cNvSpPr>
          <p:nvPr userDrawn="1"/>
        </p:nvSpPr>
        <p:spPr>
          <a:xfrm>
            <a:off x="434566" y="6602241"/>
            <a:ext cx="4137434" cy="2286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b="1" dirty="0">
                <a:solidFill>
                  <a:schemeClr val="tx1"/>
                </a:solidFill>
              </a:rPr>
              <a:t>Economic Issues and Policy 7e </a:t>
            </a:r>
            <a:r>
              <a:rPr lang="en-US" dirty="0">
                <a:solidFill>
                  <a:schemeClr val="tx1"/>
                </a:solidFill>
              </a:rPr>
              <a:t>© 2019 Wessex Press.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65715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346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Domestic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Flaws of GDP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/>
              <a:t>Composition and distribution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Composition of GDP </a:t>
            </a:r>
            <a:r>
              <a:rPr lang="en-US" sz="2000" dirty="0"/>
              <a:t>– the goods and services of which GPD consists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As important as the total value of GDP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Distribution of income </a:t>
            </a:r>
            <a:r>
              <a:rPr lang="en-US" sz="2000" dirty="0"/>
              <a:t>– how national income is distributed within an economy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dirty="0"/>
              <a:t>As important as the total value of GPD (i.e. income inequality)</a:t>
            </a:r>
          </a:p>
        </p:txBody>
      </p:sp>
    </p:spTree>
    <p:extLst>
      <p:ext uri="{BB962C8B-B14F-4D97-AF65-F5344CB8AC3E}">
        <p14:creationId xmlns:p14="http://schemas.microsoft.com/office/powerpoint/2010/main" val="3818541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and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sz="2000" dirty="0"/>
              <a:t>Aggregate demand will increase whenever any sectors of the economy increase their purchases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Sectors Represented by Aggregate Demand</a:t>
            </a:r>
          </a:p>
          <a:p>
            <a:pPr marL="692150" indent="-201613">
              <a:spcBef>
                <a:spcPts val="1800"/>
              </a:spcBef>
            </a:pPr>
            <a:r>
              <a:rPr lang="en-US" sz="2000" dirty="0"/>
              <a:t>Consumers</a:t>
            </a:r>
          </a:p>
          <a:p>
            <a:pPr marL="692150" indent="-201613">
              <a:spcBef>
                <a:spcPts val="1800"/>
              </a:spcBef>
            </a:pPr>
            <a:r>
              <a:rPr lang="en-US" sz="2000" dirty="0"/>
              <a:t>Businesses</a:t>
            </a:r>
          </a:p>
          <a:p>
            <a:pPr marL="692150" indent="-201613">
              <a:spcBef>
                <a:spcPts val="1800"/>
              </a:spcBef>
            </a:pPr>
            <a:r>
              <a:rPr lang="en-US" sz="2000" dirty="0"/>
              <a:t>Government</a:t>
            </a:r>
          </a:p>
          <a:p>
            <a:pPr marL="692150" indent="-201613">
              <a:spcBef>
                <a:spcPts val="1800"/>
              </a:spcBef>
            </a:pPr>
            <a:r>
              <a:rPr lang="en-US" sz="2000" dirty="0"/>
              <a:t>Foreign purchasers</a:t>
            </a:r>
          </a:p>
        </p:txBody>
      </p:sp>
    </p:spTree>
    <p:extLst>
      <p:ext uri="{BB962C8B-B14F-4D97-AF65-F5344CB8AC3E}">
        <p14:creationId xmlns:p14="http://schemas.microsoft.com/office/powerpoint/2010/main" val="536812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and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Sectors Represented by Aggregate Demand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Consumers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Consumer purchases represent the largest component of aggregated demand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Durable goods </a:t>
            </a:r>
            <a:r>
              <a:rPr lang="en-US" sz="2000" dirty="0"/>
              <a:t>– products with a life of longer than one year (appliances, furniture, automobile)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b="1" dirty="0"/>
              <a:t>Nondurable goods </a:t>
            </a:r>
            <a:r>
              <a:rPr lang="en-US" sz="2000" dirty="0"/>
              <a:t>– products with a life of less than one year (food)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Consumers increase purchases when income/wealth increases – improved expectations of the future</a:t>
            </a:r>
          </a:p>
        </p:txBody>
      </p:sp>
    </p:spTree>
    <p:extLst>
      <p:ext uri="{BB962C8B-B14F-4D97-AF65-F5344CB8AC3E}">
        <p14:creationId xmlns:p14="http://schemas.microsoft.com/office/powerpoint/2010/main" val="3388851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and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Sectors Represented by Aggregate Demand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Consumers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Consumer incomes affected by government policies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Policies to reduce personal income taxes serve to increase after-tax income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Consumer purchases will increase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Government policies that increase income transfers will increase consumer incomes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b="1" dirty="0"/>
              <a:t>Income transfer </a:t>
            </a:r>
            <a:r>
              <a:rPr lang="en-US" sz="2000" dirty="0"/>
              <a:t>– a cash transfer from the government to an individual for which no good or service is provided to the government in return</a:t>
            </a:r>
          </a:p>
          <a:p>
            <a:pPr marL="1374775" indent="-220663">
              <a:buFont typeface="Wingdings" pitchFamily="2" charset="2"/>
              <a:buChar char="§"/>
            </a:pPr>
            <a:r>
              <a:rPr lang="en-US" sz="2000" dirty="0"/>
              <a:t>Social Security payments, unemployment compensation</a:t>
            </a:r>
          </a:p>
        </p:txBody>
      </p:sp>
    </p:spTree>
    <p:extLst>
      <p:ext uri="{BB962C8B-B14F-4D97-AF65-F5344CB8AC3E}">
        <p14:creationId xmlns:p14="http://schemas.microsoft.com/office/powerpoint/2010/main" val="2012699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and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Sectors Represented by Aggregate Demand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Businesses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Business purchases a relatively small component of aggregate demand – fluctuate a lot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Private business firms purchase U.S. GDP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dirty="0"/>
              <a:t>Equipment – machinery, tools, computers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dirty="0"/>
              <a:t>Structures – factories, office buildings, retail outlets, restaurant building, warehouses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b="1" dirty="0"/>
              <a:t>Inventories</a:t>
            </a:r>
            <a:r>
              <a:rPr lang="en-US" sz="2000" dirty="0"/>
              <a:t> – unsold goods and materials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Business purchases influenced by expectations of the future, interest rates</a:t>
            </a:r>
          </a:p>
        </p:txBody>
      </p:sp>
    </p:spTree>
    <p:extLst>
      <p:ext uri="{BB962C8B-B14F-4D97-AF65-F5344CB8AC3E}">
        <p14:creationId xmlns:p14="http://schemas.microsoft.com/office/powerpoint/2010/main" val="8878318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and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Sectors Represented by Aggregate Demand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Government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Purchases include food for government nutrition programs, office supplies for government administrators, cars used by police officers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Purchases services including those of police officers, firefighters, military personnel, public teachers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Purchase also include structures – prisons, school buildings</a:t>
            </a:r>
          </a:p>
        </p:txBody>
      </p:sp>
    </p:spTree>
    <p:extLst>
      <p:ext uri="{BB962C8B-B14F-4D97-AF65-F5344CB8AC3E}">
        <p14:creationId xmlns:p14="http://schemas.microsoft.com/office/powerpoint/2010/main" val="264128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and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Sectors Represented by Aggregate Demand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Government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Increase in government purchases – increase in aggregate demand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Government policies indirectly affect aggregate demand – change in taxes, income transfers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Income transfers not included in the category of government purchases of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939241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and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Sectors Represented by Aggregate Demand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Foreign purchasers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Foreign purchase accounts for about 10% of U.S. GDP in recent years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Purchasers include individual people, businesses, governments of other countries – refer to their purchases as U.S. exports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Increase in foreign purchases of U.S. GDP will result in an increase in aggregate demand</a:t>
            </a:r>
          </a:p>
        </p:txBody>
      </p:sp>
    </p:spTree>
    <p:extLst>
      <p:ext uri="{BB962C8B-B14F-4D97-AF65-F5344CB8AC3E}">
        <p14:creationId xmlns:p14="http://schemas.microsoft.com/office/powerpoint/2010/main" val="2144211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and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Shifts in Aggregate Demand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An increase in aggregate demand caused by an increase in purchases by consumers, businesses, government, foreign purchasers represented as a forward shift in aggregate demand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 decrease in purchases by any of the four sectors causes a backward shift in aggregate demand</a:t>
            </a:r>
          </a:p>
        </p:txBody>
      </p:sp>
    </p:spTree>
    <p:extLst>
      <p:ext uri="{BB962C8B-B14F-4D97-AF65-F5344CB8AC3E}">
        <p14:creationId xmlns:p14="http://schemas.microsoft.com/office/powerpoint/2010/main" val="4141562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and Supply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641C3F-E5BB-A14E-AC8C-55537E8D9A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828800"/>
            <a:ext cx="7419975" cy="3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17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87175-611B-FE44-AC20-136D5109B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Macroeconomic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F5DFE0-2466-A648-BE81-C825501B4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394" y="1828800"/>
            <a:ext cx="7777212" cy="4348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i="1" dirty="0">
                <a:solidFill>
                  <a:srgbClr val="73253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long run, we are all dead.</a:t>
            </a:r>
          </a:p>
          <a:p>
            <a:pPr marL="4578350" indent="0">
              <a:spcBef>
                <a:spcPts val="1200"/>
              </a:spcBef>
              <a:buNone/>
            </a:pPr>
            <a:r>
              <a:rPr lang="en-US" sz="1600" dirty="0"/>
              <a:t>— John Maynard Keynes</a:t>
            </a:r>
          </a:p>
        </p:txBody>
      </p:sp>
    </p:spTree>
    <p:extLst>
      <p:ext uri="{BB962C8B-B14F-4D97-AF65-F5344CB8AC3E}">
        <p14:creationId xmlns:p14="http://schemas.microsoft.com/office/powerpoint/2010/main" val="33991518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and Supply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Shifts in Aggregate Supply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An increase in aggregate supply would occur if the costs of production (energy prices, wage costs) decrease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Aggregate supply would also increase if technological advance makes production of our nation’s output cheaper and easier – agricultural production, construction, services of the tourism industry would increase if the weather is good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An increase in aggregate supply causes the aggregate supply curve to shift forward to the </a:t>
            </a:r>
            <a:r>
              <a:rPr lang="en-US" sz="2000" dirty="0" err="1"/>
              <a:t>righ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93582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Aggregate Demand and Supply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EE37DC-C7F0-434F-90F0-DE4899D0F1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1828800"/>
            <a:ext cx="7383780" cy="353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21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Demand–Pull Inflation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Caused by an increase in aggregate demand – shifts forward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549D62-0C9C-884E-8C87-548253113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2606040"/>
            <a:ext cx="7407910" cy="382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106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Cost–Push Inflation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Caused by an increase in the costs of production – backward shift in aggregate supply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b="1" dirty="0"/>
              <a:t>Recession</a:t>
            </a:r>
            <a:r>
              <a:rPr lang="en-US" sz="2000" dirty="0"/>
              <a:t> – a decline in a nation’s GDP (output) associated with a rise in unemployment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Technically, there must a decline in real GDP for at least consecutive quarters</a:t>
            </a:r>
          </a:p>
          <a:p>
            <a:pPr marL="481013" indent="-250825">
              <a:spcBef>
                <a:spcPts val="1200"/>
              </a:spcBef>
            </a:pPr>
            <a:r>
              <a:rPr lang="en-US" sz="2000" b="1" dirty="0"/>
              <a:t>Stagflation</a:t>
            </a:r>
            <a:r>
              <a:rPr lang="en-US" sz="2000" dirty="0"/>
              <a:t> – simultaneous inflation and recession</a:t>
            </a:r>
          </a:p>
        </p:txBody>
      </p:sp>
    </p:spTree>
    <p:extLst>
      <p:ext uri="{BB962C8B-B14F-4D97-AF65-F5344CB8AC3E}">
        <p14:creationId xmlns:p14="http://schemas.microsoft.com/office/powerpoint/2010/main" val="559731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Revisited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B0FF767-F70A-124A-84CA-44E06817AC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1828800"/>
            <a:ext cx="7383780" cy="37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841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 Revisited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Profit–Push Inflation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Results from the market power of various industries within the U.S. economy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Output deliberately restricted to drive up prices and profits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If market power extensive – backward shift in the aggregate supply curve</a:t>
            </a:r>
          </a:p>
          <a:p>
            <a:pPr marL="481013" indent="-250825">
              <a:spcBef>
                <a:spcPts val="1200"/>
              </a:spcBef>
            </a:pPr>
            <a:r>
              <a:rPr lang="en-US" sz="2000" dirty="0"/>
              <a:t>U.S. market power restricts output and employment in the U.S. – raises the prices of our products (especially manufactured items)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Harms workers and consumers alike</a:t>
            </a:r>
          </a:p>
          <a:p>
            <a:pPr marL="481013" indent="-250825">
              <a:spcBef>
                <a:spcPts val="1200"/>
              </a:spcBef>
            </a:pPr>
            <a:r>
              <a:rPr lang="en-US" sz="2000" dirty="0"/>
              <a:t>Negative implications for developing countries that import these products</a:t>
            </a:r>
          </a:p>
        </p:txBody>
      </p:sp>
    </p:spTree>
    <p:extLst>
      <p:ext uri="{BB962C8B-B14F-4D97-AF65-F5344CB8AC3E}">
        <p14:creationId xmlns:p14="http://schemas.microsoft.com/office/powerpoint/2010/main" val="2515520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Macro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Fiscal Policy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The use of government spending and tax policy to shift the aggregate demand curve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b="1" dirty="0"/>
              <a:t>Expansionary fiscal policy </a:t>
            </a:r>
            <a:r>
              <a:rPr lang="en-US" sz="2000" dirty="0"/>
              <a:t>– fiscal policy that increases aggregate demand, thereby expanding the economy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b="1" dirty="0"/>
              <a:t>Contractionary fiscal policy </a:t>
            </a:r>
            <a:r>
              <a:rPr lang="en-US" sz="2000" dirty="0"/>
              <a:t>– fiscal policy that decreases aggregate demand, thereby contracting the economy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b="1" dirty="0"/>
              <a:t>Full-employment GDP </a:t>
            </a:r>
            <a:r>
              <a:rPr lang="en-US" sz="2000" dirty="0"/>
              <a:t>– the level of GDP associated with full employment of the labor force (a hypothetical concept)</a:t>
            </a:r>
          </a:p>
        </p:txBody>
      </p:sp>
    </p:spTree>
    <p:extLst>
      <p:ext uri="{BB962C8B-B14F-4D97-AF65-F5344CB8AC3E}">
        <p14:creationId xmlns:p14="http://schemas.microsoft.com/office/powerpoint/2010/main" val="900721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Macro Policy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03F0008-0F0B-3141-9CEC-4CE3CA249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7" y="1828800"/>
            <a:ext cx="7395845" cy="375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643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Macro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Fiscal Policy</a:t>
            </a:r>
          </a:p>
          <a:p>
            <a:pPr marL="230187" indent="0">
              <a:spcBef>
                <a:spcPts val="1800"/>
              </a:spcBef>
              <a:buNone/>
            </a:pPr>
            <a:r>
              <a:rPr lang="en-US" sz="2000" b="1" dirty="0"/>
              <a:t>Examples of fiscal policy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1990s and early 2000s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(President Bill Clinton) increase in national highway construction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(President George W. Bush) large tax cuts, increased spending (wars in Iraq and Afghanistan)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The 2007–2016 recession and subsequent recovery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(President Obama) American Recovery and Reinvestment Act (the stimulus bill)</a:t>
            </a:r>
          </a:p>
          <a:p>
            <a:pPr marL="1374775" indent="-230188">
              <a:buFont typeface="Wingdings" pitchFamily="2" charset="2"/>
              <a:buChar char="§"/>
            </a:pPr>
            <a:r>
              <a:rPr lang="en-US" sz="1800" dirty="0"/>
              <a:t>$787 billion in new spending and tax cuts designed to slow the economy’s downward spiral, then help it recover over time</a:t>
            </a:r>
          </a:p>
        </p:txBody>
      </p:sp>
    </p:spTree>
    <p:extLst>
      <p:ext uri="{BB962C8B-B14F-4D97-AF65-F5344CB8AC3E}">
        <p14:creationId xmlns:p14="http://schemas.microsoft.com/office/powerpoint/2010/main" val="42542904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Macro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Fiscal Policy</a:t>
            </a:r>
          </a:p>
          <a:p>
            <a:pPr marL="230187" indent="0">
              <a:spcBef>
                <a:spcPts val="1800"/>
              </a:spcBef>
              <a:buNone/>
            </a:pPr>
            <a:r>
              <a:rPr lang="en-US" sz="2000" b="1" dirty="0"/>
              <a:t>Summary of fiscal policy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Expansionary fiscal policy consists of one or more: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Increase in government purchases of goods and services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Reduction in government taxes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Increase in government income transfers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Contractionary fiscal policy consists of one or more: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Decrease in government purchases of goods and services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Increase in government taxes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Decrease in government income transfers</a:t>
            </a:r>
          </a:p>
        </p:txBody>
      </p:sp>
    </p:spTree>
    <p:extLst>
      <p:ext uri="{BB962C8B-B14F-4D97-AF65-F5344CB8AC3E}">
        <p14:creationId xmlns:p14="http://schemas.microsoft.com/office/powerpoint/2010/main" val="189120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the Macroeconomy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US" sz="2000" b="1" dirty="0"/>
              <a:t>Aggregate demand (AD) </a:t>
            </a:r>
            <a:r>
              <a:rPr lang="en-US" sz="2000" dirty="0"/>
              <a:t>– the quantity of total output (GDP) demanded (purchased) at alternative average price levels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AD represents all people in the world who purchase U.S. GDP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Downward sloping</a:t>
            </a:r>
          </a:p>
          <a:p>
            <a:pPr>
              <a:spcBef>
                <a:spcPts val="1800"/>
              </a:spcBef>
            </a:pPr>
            <a:r>
              <a:rPr lang="en-US" sz="2000" b="1" dirty="0"/>
              <a:t>Aggregate supply (AS) </a:t>
            </a:r>
            <a:r>
              <a:rPr lang="en-US" sz="2000" dirty="0"/>
              <a:t>– the quantity of total output (GDP) supplied (produced) at alternative average price levels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AS represents all the people who produce U.S. GDP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Upward sloping</a:t>
            </a:r>
          </a:p>
        </p:txBody>
      </p:sp>
    </p:spTree>
    <p:extLst>
      <p:ext uri="{BB962C8B-B14F-4D97-AF65-F5344CB8AC3E}">
        <p14:creationId xmlns:p14="http://schemas.microsoft.com/office/powerpoint/2010/main" val="1747695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Macro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Monetary Policy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Changes made in the nation’s money supply to shift the aggregate demand curve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dirty="0"/>
              <a:t>Under the control of the Federal Reserve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The U.S. central banking system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b="1" dirty="0"/>
              <a:t>Expansionary monetary policy </a:t>
            </a:r>
            <a:r>
              <a:rPr lang="en-US" sz="2000" dirty="0"/>
              <a:t>– increases aggregate demand, thereby expanding GDP</a:t>
            </a:r>
          </a:p>
          <a:p>
            <a:pPr marL="460375" indent="-230188">
              <a:spcBef>
                <a:spcPts val="1800"/>
              </a:spcBef>
            </a:pPr>
            <a:r>
              <a:rPr lang="en-US" sz="2000" b="1" dirty="0"/>
              <a:t>Contractionary monetary policy </a:t>
            </a:r>
            <a:r>
              <a:rPr lang="en-US" sz="2000" dirty="0"/>
              <a:t>– decreases aggregate demand, thereby contracting GDP</a:t>
            </a:r>
          </a:p>
        </p:txBody>
      </p:sp>
    </p:spTree>
    <p:extLst>
      <p:ext uri="{BB962C8B-B14F-4D97-AF65-F5344CB8AC3E}">
        <p14:creationId xmlns:p14="http://schemas.microsoft.com/office/powerpoint/2010/main" val="2770702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Macro Policy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CDBAD4-C4F0-BC47-AFC2-93ED5074C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828800"/>
            <a:ext cx="7419975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85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Government Macro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6" y="1593410"/>
            <a:ext cx="7813141" cy="4922893"/>
          </a:xfrm>
        </p:spPr>
        <p:txBody>
          <a:bodyPr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Monetary Policy</a:t>
            </a:r>
          </a:p>
          <a:p>
            <a:pPr marL="230187" indent="0">
              <a:spcBef>
                <a:spcPts val="1800"/>
              </a:spcBef>
              <a:buNone/>
            </a:pPr>
            <a:r>
              <a:rPr lang="en-US" sz="2000" b="1" dirty="0"/>
              <a:t>Examples of monetary policy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1981–1983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Drastic expansionary monetary policy – lower interest rates, increased borrowing and spending by consumers and businesses, consequent increase in aggregate demand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2015 to 2016 (recovery from the Great Recession underway)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talk of allowing interest rates to rise once again to prevent any possible inflation</a:t>
            </a:r>
          </a:p>
          <a:p>
            <a:pPr marL="460375" indent="-230188">
              <a:spcBef>
                <a:spcPts val="1200"/>
              </a:spcBef>
            </a:pPr>
            <a:r>
              <a:rPr lang="en-US" sz="2000" dirty="0"/>
              <a:t>2017 and beyond (Trump)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continued policy of slow and cautious increases in interest rates, however by 2018 employment and spending high threatening inflation</a:t>
            </a:r>
          </a:p>
        </p:txBody>
      </p:sp>
    </p:spTree>
    <p:extLst>
      <p:ext uri="{BB962C8B-B14F-4D97-AF65-F5344CB8AC3E}">
        <p14:creationId xmlns:p14="http://schemas.microsoft.com/office/powerpoint/2010/main" val="1721166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Trade-Off between Unemployment and Inflation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0188" indent="-230188">
              <a:spcBef>
                <a:spcPts val="1800"/>
              </a:spcBef>
            </a:pPr>
            <a:r>
              <a:rPr lang="en-US" sz="2000" dirty="0"/>
              <a:t>Increase in aggregate demand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Increase in GDP and employment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Creates inflation</a:t>
            </a:r>
          </a:p>
          <a:p>
            <a:pPr marL="230188" indent="-230188">
              <a:spcBef>
                <a:spcPts val="3000"/>
              </a:spcBef>
            </a:pPr>
            <a:r>
              <a:rPr lang="en-US" sz="2000" dirty="0"/>
              <a:t>Decrease in aggregate demand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Reduces the problem of inflation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Creates recession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Recession creates unemployment</a:t>
            </a:r>
          </a:p>
        </p:txBody>
      </p:sp>
    </p:spTree>
    <p:extLst>
      <p:ext uri="{BB962C8B-B14F-4D97-AF65-F5344CB8AC3E}">
        <p14:creationId xmlns:p14="http://schemas.microsoft.com/office/powerpoint/2010/main" val="17162696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Supply-Side Policy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4D52D0-AFED-AB49-A374-5488CDA93A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Supply-side economics </a:t>
            </a:r>
            <a:r>
              <a:rPr lang="en-US" sz="2000" dirty="0"/>
              <a:t>– the view that conservative economic policies can be used to increase aggregate supply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Idea behind supply-side policy: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By increasing aggregate supply rather than aggregate demand</a:t>
            </a:r>
          </a:p>
          <a:p>
            <a:pPr marL="1144588" indent="-222250">
              <a:buFont typeface="Wingdings" pitchFamily="2" charset="2"/>
              <a:buChar char="§"/>
            </a:pPr>
            <a:r>
              <a:rPr lang="en-US" sz="2000" dirty="0"/>
              <a:t>GDP and employment will rise</a:t>
            </a:r>
          </a:p>
          <a:p>
            <a:pPr marL="1144588" indent="-222250">
              <a:buFont typeface="Wingdings" pitchFamily="2" charset="2"/>
              <a:buChar char="§"/>
            </a:pPr>
            <a:r>
              <a:rPr lang="en-US" sz="2000" dirty="0"/>
              <a:t>Average price level will simultaneously fall</a:t>
            </a:r>
          </a:p>
          <a:p>
            <a:pPr>
              <a:spcBef>
                <a:spcPts val="1800"/>
              </a:spcBef>
            </a:pPr>
            <a:r>
              <a:rPr lang="en-US" sz="2000" dirty="0"/>
              <a:t>Supply-side policy can have negative side effects</a:t>
            </a:r>
          </a:p>
          <a:p>
            <a:pPr marL="692150" indent="-231775">
              <a:buFont typeface="System Font Regular"/>
              <a:buChar char="–"/>
            </a:pPr>
            <a:r>
              <a:rPr lang="en-US" sz="2000" dirty="0"/>
              <a:t>Rising deficit in 2018 that followed the 2017 tax bill</a:t>
            </a:r>
          </a:p>
        </p:txBody>
      </p:sp>
    </p:spTree>
    <p:extLst>
      <p:ext uri="{BB962C8B-B14F-4D97-AF65-F5344CB8AC3E}">
        <p14:creationId xmlns:p14="http://schemas.microsoft.com/office/powerpoint/2010/main" val="26537145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FFF6E-CD09-B84E-BDCB-DF2E36A9D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Conservative versus Liberal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5A3A98-48B0-484F-B53C-735F267399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957" y="1593410"/>
            <a:ext cx="3786540" cy="4583553"/>
          </a:xfrm>
        </p:spPr>
        <p:txBody>
          <a:bodyPr numCol="1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73253E"/>
                </a:solidFill>
              </a:rPr>
              <a:t>Conservatives</a:t>
            </a:r>
            <a:endParaRPr lang="en-US" sz="2000" dirty="0"/>
          </a:p>
          <a:p>
            <a:pPr marL="287338" indent="-163513"/>
            <a:r>
              <a:rPr lang="en-US" sz="1800" dirty="0"/>
              <a:t>Would prefer to see fiscal policy that reduces taxes, places more purchasing power in the private sector – though often supportive of high levels of defense-related spending</a:t>
            </a:r>
          </a:p>
          <a:p>
            <a:pPr marL="287338" indent="-163513"/>
            <a:r>
              <a:rPr lang="en-US" sz="1800" dirty="0"/>
              <a:t>Would prefer the use of monetary policy – by lowering interest rates enables private consumers and businesses to increase their purchases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83AE7D2-B333-AB46-9A13-55FD85E012C2}"/>
              </a:ext>
            </a:extLst>
          </p:cNvPr>
          <p:cNvSpPr txBox="1">
            <a:spLocks/>
          </p:cNvSpPr>
          <p:nvPr/>
        </p:nvSpPr>
        <p:spPr>
          <a:xfrm>
            <a:off x="4687501" y="1593409"/>
            <a:ext cx="3786541" cy="4583553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rgbClr val="73253E"/>
                </a:solidFill>
              </a:rPr>
              <a:t>Liberals</a:t>
            </a:r>
            <a:endParaRPr lang="en-US" sz="2000" dirty="0"/>
          </a:p>
          <a:p>
            <a:pPr marL="287338" indent="-163513"/>
            <a:r>
              <a:rPr lang="en-US" sz="1800" dirty="0"/>
              <a:t>In favor of fiscal policy that increases government purchases and transfers – especially purchases for domestic social programs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55380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15–1: Slopes of the AD and AS Curves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Slope of the Aggregate Demand Curve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Downward sloping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Quantity of gross domestic product demanded increases when the average price level falls, decreases when the average price level rises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Relationship between the quantity of GDP demanded the average price level is negative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International trade effect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Reduces the value (purchasing power) of our wealth (assets)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Implications for interest rates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7032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15–1: Slopes of the AD and AS Curves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236CAF-ACED-3940-AB84-BE8A244FC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142" y="1828800"/>
            <a:ext cx="7371715" cy="337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171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15–1: Slopes of the AD and AS Curves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Slope of the Aggregate Supply Curve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Upward sloping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Aggregate demand-side policy creates a trade-off between unemployment and inflation – not so clear-cut if we look at the aggregate supply curve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Shape of the aggregate supply curve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Flat range (Range A)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Upward-sloping range (Range B)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Vertical range (Range C)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5274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15–1: Slopes of the AD and AS Curves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BAF482-7C5A-9546-A038-76B22C8D83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828800"/>
            <a:ext cx="7419975" cy="341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6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the Macroeconomy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F4EEF-4382-C943-BD57-FFD3AFD0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7" y="1600200"/>
            <a:ext cx="7395845" cy="390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253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15–1: Slopes of the AD and AS Curves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D5DE3A-5522-4642-8D62-42D476CB7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7" y="1828800"/>
            <a:ext cx="7395845" cy="424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5500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15–1: Slopes of the AD and AS Curves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18F3A8-6961-244B-95BF-3AC784B43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600200"/>
            <a:ext cx="7419975" cy="447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76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15–1: Slopes of the AD and AS Curves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Slope of the Aggregate Supply Curve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Flat range (Range A)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Sometimes called the </a:t>
            </a:r>
            <a:r>
              <a:rPr lang="en-US" sz="2000" dirty="0" err="1"/>
              <a:t>Keynasian</a:t>
            </a:r>
            <a:r>
              <a:rPr lang="en-US" sz="2000" dirty="0"/>
              <a:t> range – typical of the Depression era when John Maynard Keynes developed his theory of economy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Increase in aggregate demand – increase output and employment, no inflation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637193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15–1: Slopes of the AD and AS Curves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Slope of the Aggregate Supply Curve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Upward-sloping range (Range B)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Reflecting a normal state of the economy – moderate changes in GDP, employment, average price level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Shift in aggregate demand within this range will create the trade-off between unemployment and inflation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83886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15–1: Slopes of the AD and AS Curves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Slope of the Aggregate Supply Curve</a:t>
            </a:r>
          </a:p>
          <a:p>
            <a:pPr>
              <a:spcBef>
                <a:spcPts val="1200"/>
              </a:spcBef>
            </a:pPr>
            <a:r>
              <a:rPr lang="en-US" sz="2000" dirty="0"/>
              <a:t>Vertical range (Range C)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High GDP and a fully employed economy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Increase in aggregate demand – create inflation, no additional output or employment</a:t>
            </a:r>
          </a:p>
          <a:p>
            <a:pPr marL="692150" indent="-231775">
              <a:spcBef>
                <a:spcPts val="1200"/>
              </a:spcBef>
              <a:buFont typeface="System Font Regular"/>
              <a:buChar char="–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8235342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15–2: Supply Side Economics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000" b="1" dirty="0"/>
              <a:t>Supply-side policy</a:t>
            </a:r>
            <a:r>
              <a:rPr lang="en-US" sz="2000" dirty="0"/>
              <a:t> – the use of various tools to improve the incentives for workers and businesses to produce more output, thereby increasing aggregate supply and GDP</a:t>
            </a:r>
            <a:endParaRPr lang="en-US" sz="2000" b="1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Tools of Supply-side Policy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Cuts in personal income tax rates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Cuts in income transfers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Deregulation</a:t>
            </a:r>
          </a:p>
        </p:txBody>
      </p:sp>
    </p:spTree>
    <p:extLst>
      <p:ext uri="{BB962C8B-B14F-4D97-AF65-F5344CB8AC3E}">
        <p14:creationId xmlns:p14="http://schemas.microsoft.com/office/powerpoint/2010/main" val="46079625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15–2: Supply Side Economics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28F8219-BC58-D740-91F3-3A3EDE328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77" y="2057400"/>
            <a:ext cx="7395845" cy="377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1643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15–2: Supply Side Economics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Cuts in personal income tax rates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Reduction in tax rates tantamount to an increase in hourly wages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People will respond to the incentive of higher after-tax wages by increasing their work effort – some will take second jobs, others accept overtime hours, still others will take a job previously unwilling to take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Increased work effort will result in expanded production – increase the supply side of the economy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Aggregate supply will shift forward – expanded GDP, decreased price level</a:t>
            </a:r>
          </a:p>
        </p:txBody>
      </p:sp>
    </p:spTree>
    <p:extLst>
      <p:ext uri="{BB962C8B-B14F-4D97-AF65-F5344CB8AC3E}">
        <p14:creationId xmlns:p14="http://schemas.microsoft.com/office/powerpoint/2010/main" val="37523918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15–2: Supply Side Economics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Cuts in personal income tax rates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1981 – Reagan proposed a series of large, three-year tax rate cuts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High-income households received the largest tax reductions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Low-income households received very little benefit</a:t>
            </a:r>
          </a:p>
          <a:p>
            <a:pPr marL="460375" indent="-220663">
              <a:spcBef>
                <a:spcPts val="1800"/>
              </a:spcBef>
            </a:pPr>
            <a:r>
              <a:rPr lang="en-US" sz="1800" dirty="0"/>
              <a:t>President Bush pushed similarly large federal income tax rate cuts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Primarily benefited high-income earners</a:t>
            </a:r>
          </a:p>
          <a:p>
            <a:pPr marL="460375" indent="-220663">
              <a:spcBef>
                <a:spcPts val="1800"/>
              </a:spcBef>
            </a:pPr>
            <a:r>
              <a:rPr lang="en-US" sz="1800" dirty="0"/>
              <a:t>2017 – Trump tax bill passed on a strictly partisan basis (Republicans in favor), highly controversial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Supporters said it would create economic growth, others concerned about the overall preference for business tax cuts over personal tax cuts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Highly negative impact on income distribution</a:t>
            </a:r>
          </a:p>
        </p:txBody>
      </p:sp>
    </p:spTree>
    <p:extLst>
      <p:ext uri="{BB962C8B-B14F-4D97-AF65-F5344CB8AC3E}">
        <p14:creationId xmlns:p14="http://schemas.microsoft.com/office/powerpoint/2010/main" val="423682620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15–2: Supply Side Economics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Cuts in income transfers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Can be construed as both fiscal policy and supply-side policy tools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Fiscal policy – lower recipients’ incomes (consumption purchases fall – decrease in aggregate demand)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Supply-side policy – incentives important (transfer programs provide incentives for people to be lazy, seeking handouts from the government instead of going to work)</a:t>
            </a:r>
          </a:p>
          <a:p>
            <a:pPr marL="1374775" indent="-220663">
              <a:buFont typeface="Wingdings" pitchFamily="2" charset="2"/>
              <a:buChar char="§"/>
            </a:pPr>
            <a:r>
              <a:rPr lang="en-US" sz="1800" dirty="0"/>
              <a:t>By reducing transfers, people forced to seek employment – more people working, production expands, aggregate supply increases</a:t>
            </a:r>
          </a:p>
          <a:p>
            <a:pPr marL="460375" indent="-220663">
              <a:spcBef>
                <a:spcPts val="1800"/>
              </a:spcBef>
            </a:pPr>
            <a:r>
              <a:rPr lang="en-US" sz="1800" dirty="0"/>
              <a:t>President Reagan enacted large cuts in government income transfers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Primarily social welfare programs – major impact on the nation’s poor</a:t>
            </a:r>
          </a:p>
        </p:txBody>
      </p:sp>
    </p:spTree>
    <p:extLst>
      <p:ext uri="{BB962C8B-B14F-4D97-AF65-F5344CB8AC3E}">
        <p14:creationId xmlns:p14="http://schemas.microsoft.com/office/powerpoint/2010/main" val="654595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Graphing the Macroeconomy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89AE6-C508-FA4B-9102-C06AB17E5E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045" y="1600200"/>
            <a:ext cx="7407910" cy="463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93216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15–2: Supply Side Economics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Deregulation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The reduction of government regulations</a:t>
            </a:r>
          </a:p>
          <a:p>
            <a:pPr marL="460375" indent="-220663">
              <a:spcBef>
                <a:spcPts val="1200"/>
              </a:spcBef>
            </a:pPr>
            <a:r>
              <a:rPr lang="en-US" sz="1800" dirty="0"/>
              <a:t>Also works through incentives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Lower costs of production raise profit margins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Businesses greater incentives to produce</a:t>
            </a:r>
          </a:p>
          <a:p>
            <a:pPr marL="460375" indent="-201613">
              <a:spcBef>
                <a:spcPts val="1200"/>
              </a:spcBef>
            </a:pPr>
            <a:r>
              <a:rPr lang="en-US" sz="1800" dirty="0"/>
              <a:t>Reagan argued that by reducing regulations, businesses would expand production, thereby increasing aggregate supply</a:t>
            </a:r>
          </a:p>
          <a:p>
            <a:pPr marL="460375" indent="-201613">
              <a:spcBef>
                <a:spcPts val="1200"/>
              </a:spcBef>
            </a:pPr>
            <a:r>
              <a:rPr lang="en-US" sz="1800" dirty="0"/>
              <a:t>Trump an open advocate for major reductions in regulations, placed severe limits on new regulations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Regulations that protected the environment, work safety, consumer safety slashed</a:t>
            </a:r>
          </a:p>
        </p:txBody>
      </p:sp>
    </p:spTree>
    <p:extLst>
      <p:ext uri="{BB962C8B-B14F-4D97-AF65-F5344CB8AC3E}">
        <p14:creationId xmlns:p14="http://schemas.microsoft.com/office/powerpoint/2010/main" val="37597843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15–2: Supply Side Economics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Effects of Supply-Side Policy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Cuts in tax rates – limited effect, if any, on work effort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Cuts in income transfers – do not result in expanded work effort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Deregulation – serious implications for workers and the environment, housing and financial sectors, GDP and employment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Supply-side policies from the early 1980s, early 2000s, 2017–12018 all have an objective of a reduced role for government in the economy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1800" dirty="0"/>
              <a:t>Supply-siders would reduce government domestic spending on social programs, reduce government regulatory control over business</a:t>
            </a:r>
          </a:p>
        </p:txBody>
      </p:sp>
    </p:spTree>
    <p:extLst>
      <p:ext uri="{BB962C8B-B14F-4D97-AF65-F5344CB8AC3E}">
        <p14:creationId xmlns:p14="http://schemas.microsoft.com/office/powerpoint/2010/main" val="38630000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47422-82F5-C34B-B75C-84756AC04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Appendix 15–2: Supply Side Economics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C7C1C5-7CAE-444E-9435-410A2509E5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buNone/>
            </a:pPr>
            <a:r>
              <a:rPr lang="en-US" sz="2000" b="1" dirty="0"/>
              <a:t>Trickle-Down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Trickle-down philosophy – the view that supply-side policy will generate economic growth and prosperity</a:t>
            </a:r>
          </a:p>
          <a:p>
            <a:pPr marL="922338" indent="-230188">
              <a:spcBef>
                <a:spcPts val="1200"/>
              </a:spcBef>
              <a:buFont typeface="System Font Regular"/>
              <a:buChar char="–"/>
            </a:pPr>
            <a:r>
              <a:rPr lang="en-US" sz="2000" dirty="0"/>
              <a:t>Benefits will eventually “trickle down” to all</a:t>
            </a:r>
          </a:p>
        </p:txBody>
      </p:sp>
    </p:spTree>
    <p:extLst>
      <p:ext uri="{BB962C8B-B14F-4D97-AF65-F5344CB8AC3E}">
        <p14:creationId xmlns:p14="http://schemas.microsoft.com/office/powerpoint/2010/main" val="222419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Domestic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A Definition of GDP</a:t>
            </a:r>
          </a:p>
          <a:p>
            <a:pPr marL="460375" indent="-220663">
              <a:spcBef>
                <a:spcPts val="1800"/>
              </a:spcBef>
            </a:pPr>
            <a:r>
              <a:rPr lang="en-US" sz="2000" b="1" dirty="0"/>
              <a:t>Gross domestic product (GDP) </a:t>
            </a:r>
            <a:r>
              <a:rPr lang="en-US" sz="2000" dirty="0"/>
              <a:t>– the market value of all final goods and services produced </a:t>
            </a:r>
            <a:r>
              <a:rPr lang="en-US" sz="2000" b="1" i="1" dirty="0"/>
              <a:t>in</a:t>
            </a:r>
            <a:r>
              <a:rPr lang="en-US" sz="2000" dirty="0"/>
              <a:t> the economy in a given time period (usually one year)</a:t>
            </a:r>
          </a:p>
          <a:p>
            <a:pPr marL="460375" indent="-220663">
              <a:spcBef>
                <a:spcPts val="1800"/>
              </a:spcBef>
            </a:pPr>
            <a:r>
              <a:rPr lang="en-US" sz="2000" b="1" dirty="0"/>
              <a:t>Market price </a:t>
            </a:r>
            <a:r>
              <a:rPr lang="en-US" sz="2000" dirty="0"/>
              <a:t>– the retail price of a product plus any sales and excise taxes paid by the consumer</a:t>
            </a:r>
          </a:p>
          <a:p>
            <a:pPr marL="460375" indent="-220663">
              <a:spcBef>
                <a:spcPts val="1800"/>
              </a:spcBef>
            </a:pPr>
            <a:r>
              <a:rPr lang="en-US" sz="2000" b="1" dirty="0"/>
              <a:t>Gross national product (GNP) </a:t>
            </a:r>
            <a:r>
              <a:rPr lang="en-US" sz="2000" dirty="0"/>
              <a:t>– the market value of all final goods and services purchased </a:t>
            </a:r>
            <a:r>
              <a:rPr lang="en-US" sz="2000" b="1" i="1" dirty="0"/>
              <a:t>by</a:t>
            </a:r>
            <a:r>
              <a:rPr lang="en-US" sz="2000" dirty="0"/>
              <a:t> the economy in a given time period (usually one year)</a:t>
            </a:r>
          </a:p>
        </p:txBody>
      </p:sp>
    </p:spTree>
    <p:extLst>
      <p:ext uri="{BB962C8B-B14F-4D97-AF65-F5344CB8AC3E}">
        <p14:creationId xmlns:p14="http://schemas.microsoft.com/office/powerpoint/2010/main" val="293950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Domestic Product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C6359F-842A-5646-8C3F-4B895B1CA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1828800"/>
            <a:ext cx="7419975" cy="3305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48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Domestic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Real versus Nominal GDP</a:t>
            </a:r>
          </a:p>
          <a:p>
            <a:pPr marL="460375" indent="-220663">
              <a:spcBef>
                <a:spcPts val="1800"/>
              </a:spcBef>
            </a:pPr>
            <a:r>
              <a:rPr lang="en-US" sz="2000" b="1" dirty="0"/>
              <a:t>Real GDP </a:t>
            </a:r>
            <a:r>
              <a:rPr lang="en-US" sz="2000" dirty="0"/>
              <a:t>– GDP calculated at constant prices</a:t>
            </a:r>
          </a:p>
          <a:p>
            <a:pPr marL="460375" indent="-220663">
              <a:spcBef>
                <a:spcPts val="1800"/>
              </a:spcBef>
            </a:pPr>
            <a:r>
              <a:rPr lang="en-US" sz="2000" b="1" dirty="0"/>
              <a:t>Constant prices </a:t>
            </a:r>
            <a:r>
              <a:rPr lang="en-US" sz="2000" dirty="0"/>
              <a:t>– prices that exist in a base year</a:t>
            </a:r>
          </a:p>
          <a:p>
            <a:pPr marL="460375" indent="-220663">
              <a:spcBef>
                <a:spcPts val="1800"/>
              </a:spcBef>
            </a:pPr>
            <a:r>
              <a:rPr lang="en-US" sz="2000" b="1" dirty="0"/>
              <a:t>Nominal GDP </a:t>
            </a:r>
            <a:r>
              <a:rPr lang="en-US" sz="2000" dirty="0"/>
              <a:t>– GDP calculated at current prices</a:t>
            </a:r>
          </a:p>
          <a:p>
            <a:pPr marL="460375" indent="-220663">
              <a:spcBef>
                <a:spcPts val="1800"/>
              </a:spcBef>
            </a:pPr>
            <a:r>
              <a:rPr lang="en-US" sz="2000" b="1" dirty="0"/>
              <a:t>Current prices </a:t>
            </a:r>
            <a:r>
              <a:rPr lang="en-US" sz="2000" dirty="0"/>
              <a:t>– actual prices of a particular year</a:t>
            </a:r>
          </a:p>
        </p:txBody>
      </p:sp>
    </p:spTree>
    <p:extLst>
      <p:ext uri="{BB962C8B-B14F-4D97-AF65-F5344CB8AC3E}">
        <p14:creationId xmlns:p14="http://schemas.microsoft.com/office/powerpoint/2010/main" val="405484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EC342-C484-5143-AB4E-51B8BB682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Domestic Product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9BC7A-8067-594F-A459-53FB8EDA5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1800"/>
              </a:spcBef>
              <a:buNone/>
            </a:pPr>
            <a:r>
              <a:rPr lang="en-US" b="1" dirty="0">
                <a:solidFill>
                  <a:srgbClr val="73253E"/>
                </a:solidFill>
              </a:rPr>
              <a:t>Flaws of GDP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2000" b="1" dirty="0"/>
              <a:t>Nonmarket activities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Ignores</a:t>
            </a:r>
            <a:r>
              <a:rPr lang="en-US" sz="2000" b="1" dirty="0"/>
              <a:t> nonmarket activities </a:t>
            </a:r>
            <a:r>
              <a:rPr lang="en-US" sz="2000" dirty="0"/>
              <a:t>– goods and services produced but not marketed</a:t>
            </a:r>
          </a:p>
          <a:p>
            <a:pPr marL="922338" indent="-230188">
              <a:buFont typeface="System Font Regular"/>
              <a:buChar char="–"/>
            </a:pPr>
            <a:r>
              <a:rPr lang="en-US" sz="2000" dirty="0"/>
              <a:t>Examples: caring for your children, cooking, painting, etc.</a:t>
            </a:r>
          </a:p>
          <a:p>
            <a:pPr marL="9525" indent="0">
              <a:spcBef>
                <a:spcPts val="1800"/>
              </a:spcBef>
              <a:buNone/>
            </a:pPr>
            <a:r>
              <a:rPr lang="en-US" sz="2000" b="1" dirty="0"/>
              <a:t>Underground activities</a:t>
            </a:r>
          </a:p>
          <a:p>
            <a:pPr marL="460375" indent="-220663">
              <a:spcBef>
                <a:spcPts val="1200"/>
              </a:spcBef>
            </a:pPr>
            <a:r>
              <a:rPr lang="en-US" sz="2000" dirty="0"/>
              <a:t>Involves economic activity that is never reported to the government (either illegal or wish to evade taxes)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dirty="0"/>
              <a:t>Examples: gambling, prostitution, drug trade</a:t>
            </a:r>
          </a:p>
          <a:p>
            <a:pPr marL="922338" indent="-220663">
              <a:buFont typeface="System Font Regular"/>
              <a:buChar char="–"/>
            </a:pPr>
            <a:r>
              <a:rPr lang="en-US" sz="2000" dirty="0"/>
              <a:t>Underground activity causes GDP to understate actual economic activity</a:t>
            </a:r>
          </a:p>
        </p:txBody>
      </p:sp>
    </p:spTree>
    <p:extLst>
      <p:ext uri="{BB962C8B-B14F-4D97-AF65-F5344CB8AC3E}">
        <p14:creationId xmlns:p14="http://schemas.microsoft.com/office/powerpoint/2010/main" val="4248427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1994</Words>
  <Application>Microsoft Macintosh PowerPoint</Application>
  <PresentationFormat>On-screen Show (4:3)</PresentationFormat>
  <Paragraphs>271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8" baseType="lpstr">
      <vt:lpstr>Arial</vt:lpstr>
      <vt:lpstr>Calibri</vt:lpstr>
      <vt:lpstr>System Font Regular</vt:lpstr>
      <vt:lpstr>Times New Roman</vt:lpstr>
      <vt:lpstr>Wingdings</vt:lpstr>
      <vt:lpstr>Office Theme</vt:lpstr>
      <vt:lpstr>PowerPoint Presentation</vt:lpstr>
      <vt:lpstr>Government Macroeconomic Policy</vt:lpstr>
      <vt:lpstr>Graphing the Macroeconomy</vt:lpstr>
      <vt:lpstr>Graphing the Macroeconomy</vt:lpstr>
      <vt:lpstr>Graphing the Macroeconomy</vt:lpstr>
      <vt:lpstr>Gross Domestic Product</vt:lpstr>
      <vt:lpstr>Gross Domestic Product</vt:lpstr>
      <vt:lpstr>Gross Domestic Product</vt:lpstr>
      <vt:lpstr>Gross Domestic Product</vt:lpstr>
      <vt:lpstr>Gross Domestic Product</vt:lpstr>
      <vt:lpstr>Aggregate Demand and Supply</vt:lpstr>
      <vt:lpstr>Aggregate Demand and Supply</vt:lpstr>
      <vt:lpstr>Aggregate Demand and Supply</vt:lpstr>
      <vt:lpstr>Aggregate Demand and Supply</vt:lpstr>
      <vt:lpstr>Aggregate Demand and Supply</vt:lpstr>
      <vt:lpstr>Aggregate Demand and Supply</vt:lpstr>
      <vt:lpstr>Aggregate Demand and Supply</vt:lpstr>
      <vt:lpstr>Aggregate Demand and Supply</vt:lpstr>
      <vt:lpstr>Aggregate Demand and Supply</vt:lpstr>
      <vt:lpstr>Aggregate Demand and Supply</vt:lpstr>
      <vt:lpstr>Aggregate Demand and Supply</vt:lpstr>
      <vt:lpstr>Inflation Revisited</vt:lpstr>
      <vt:lpstr>Inflation Revisited</vt:lpstr>
      <vt:lpstr>Inflation Revisited</vt:lpstr>
      <vt:lpstr>Inflation Revisited</vt:lpstr>
      <vt:lpstr>Government Macro Policy</vt:lpstr>
      <vt:lpstr>Government Macro Policy</vt:lpstr>
      <vt:lpstr>Government Macro Policy</vt:lpstr>
      <vt:lpstr>Government Macro Policy</vt:lpstr>
      <vt:lpstr>Government Macro Policy</vt:lpstr>
      <vt:lpstr>Government Macro Policy</vt:lpstr>
      <vt:lpstr>Government Macro Policy</vt:lpstr>
      <vt:lpstr>The Trade-Off between Unemployment and Inflation</vt:lpstr>
      <vt:lpstr>Supply-Side Policy</vt:lpstr>
      <vt:lpstr>Conservative versus Liberal</vt:lpstr>
      <vt:lpstr>Appendix 15–1: Slopes of the AD and AS Curves</vt:lpstr>
      <vt:lpstr>Appendix 15–1: Slopes of the AD and AS Curves</vt:lpstr>
      <vt:lpstr>Appendix 15–1: Slopes of the AD and AS Curves</vt:lpstr>
      <vt:lpstr>Appendix 15–1: Slopes of the AD and AS Curves</vt:lpstr>
      <vt:lpstr>Appendix 15–1: Slopes of the AD and AS Curves</vt:lpstr>
      <vt:lpstr>Appendix 15–1: Slopes of the AD and AS Curves</vt:lpstr>
      <vt:lpstr>Appendix 15–1: Slopes of the AD and AS Curves</vt:lpstr>
      <vt:lpstr>Appendix 15–1: Slopes of the AD and AS Curves</vt:lpstr>
      <vt:lpstr>Appendix 15–1: Slopes of the AD and AS Curves</vt:lpstr>
      <vt:lpstr>Appendix 15–2: Supply Side Economics</vt:lpstr>
      <vt:lpstr>Appendix 15–2: Supply Side Economics</vt:lpstr>
      <vt:lpstr>Appendix 15–2: Supply Side Economics</vt:lpstr>
      <vt:lpstr>Appendix 15–2: Supply Side Economics</vt:lpstr>
      <vt:lpstr>Appendix 15–2: Supply Side Economics</vt:lpstr>
      <vt:lpstr>Appendix 15–2: Supply Side Economics</vt:lpstr>
      <vt:lpstr>Appendix 15–2: Supply Side Economics</vt:lpstr>
      <vt:lpstr>Appendix 15–2: Supply Side Economics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Botelho</dc:creator>
  <cp:lastModifiedBy>Anna Botelho</cp:lastModifiedBy>
  <cp:revision>127</cp:revision>
  <dcterms:created xsi:type="dcterms:W3CDTF">2019-01-28T21:36:07Z</dcterms:created>
  <dcterms:modified xsi:type="dcterms:W3CDTF">2019-02-05T20:12:46Z</dcterms:modified>
</cp:coreProperties>
</file>