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620" r:id="rId5"/>
    <p:sldId id="670" r:id="rId6"/>
    <p:sldId id="645" r:id="rId7"/>
    <p:sldId id="707" r:id="rId8"/>
    <p:sldId id="708" r:id="rId9"/>
    <p:sldId id="709" r:id="rId10"/>
    <p:sldId id="710" r:id="rId11"/>
    <p:sldId id="711" r:id="rId12"/>
    <p:sldId id="712" r:id="rId13"/>
    <p:sldId id="671" r:id="rId14"/>
    <p:sldId id="672" r:id="rId15"/>
    <p:sldId id="713" r:id="rId16"/>
    <p:sldId id="649" r:id="rId17"/>
    <p:sldId id="714" r:id="rId18"/>
    <p:sldId id="715" r:id="rId19"/>
    <p:sldId id="650" r:id="rId20"/>
    <p:sldId id="716" r:id="rId21"/>
    <p:sldId id="717" r:id="rId22"/>
    <p:sldId id="718" r:id="rId23"/>
    <p:sldId id="719" r:id="rId24"/>
    <p:sldId id="673" r:id="rId25"/>
    <p:sldId id="720" r:id="rId26"/>
    <p:sldId id="721" r:id="rId27"/>
    <p:sldId id="722" r:id="rId28"/>
    <p:sldId id="724" r:id="rId29"/>
    <p:sldId id="723" r:id="rId30"/>
    <p:sldId id="725" r:id="rId31"/>
    <p:sldId id="674" r:id="rId32"/>
    <p:sldId id="675" r:id="rId33"/>
    <p:sldId id="726" r:id="rId34"/>
    <p:sldId id="727" r:id="rId35"/>
    <p:sldId id="676" r:id="rId36"/>
    <p:sldId id="677" r:id="rId37"/>
    <p:sldId id="729" r:id="rId38"/>
    <p:sldId id="730" r:id="rId39"/>
    <p:sldId id="731" r:id="rId40"/>
    <p:sldId id="728" r:id="rId41"/>
    <p:sldId id="732" r:id="rId42"/>
    <p:sldId id="733" r:id="rId43"/>
    <p:sldId id="678" r:id="rId44"/>
    <p:sldId id="309" r:id="rId45"/>
    <p:sldId id="613" r:id="rId46"/>
    <p:sldId id="691" r:id="rId47"/>
    <p:sldId id="734" r:id="rId48"/>
    <p:sldId id="735" r:id="rId49"/>
    <p:sldId id="736" r:id="rId50"/>
    <p:sldId id="692" r:id="rId51"/>
    <p:sldId id="737" r:id="rId52"/>
    <p:sldId id="696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253E"/>
    <a:srgbClr val="745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78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732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10B9BC16-BAF1-E842-ABF3-28BF683F7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3657600" cy="457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EB056A-DA49-3946-B6D9-12C1D2023C97}"/>
              </a:ext>
            </a:extLst>
          </p:cNvPr>
          <p:cNvSpPr txBox="1"/>
          <p:nvPr userDrawn="1"/>
        </p:nvSpPr>
        <p:spPr>
          <a:xfrm>
            <a:off x="5033727" y="1143000"/>
            <a:ext cx="3213980" cy="4572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FOUR</a:t>
            </a:r>
          </a:p>
          <a:p>
            <a:r>
              <a:rPr lang="en-US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 and Stability Issues</a:t>
            </a:r>
          </a:p>
          <a:p>
            <a:pPr>
              <a:spcBef>
                <a:spcPts val="3600"/>
              </a:spcBef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16</a:t>
            </a:r>
          </a:p>
          <a:p>
            <a:r>
              <a:rPr lang="en-US" sz="36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Taxes, Borrowing, </a:t>
            </a:r>
            <a:br>
              <a:rPr lang="en-US" sz="36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br>
              <a:rPr lang="en-US" sz="36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Debt</a:t>
            </a:r>
          </a:p>
        </p:txBody>
      </p:sp>
    </p:spTree>
    <p:extLst>
      <p:ext uri="{BB962C8B-B14F-4D97-AF65-F5344CB8AC3E}">
        <p14:creationId xmlns:p14="http://schemas.microsoft.com/office/powerpoint/2010/main" val="66029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131683"/>
          </a:xfrm>
          <a:solidFill>
            <a:srgbClr val="73253E"/>
          </a:solidFill>
        </p:spPr>
        <p:txBody>
          <a:bodyPr lIns="457200" tIns="0" rIns="0" bIns="0"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583553"/>
          </a:xfr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922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9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1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6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5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2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8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4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1683"/>
          </a:xfrm>
          <a:prstGeom prst="rect">
            <a:avLst/>
          </a:prstGeom>
          <a:solidFill>
            <a:srgbClr val="73253E"/>
          </a:solidFill>
        </p:spPr>
        <p:txBody>
          <a:bodyPr vert="horz" lIns="45720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956" y="1593410"/>
            <a:ext cx="7804088" cy="45835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E55E46-4803-E846-A340-5DCAE1AC73AE}"/>
              </a:ext>
            </a:extLst>
          </p:cNvPr>
          <p:cNvSpPr txBox="1">
            <a:spLocks/>
          </p:cNvSpPr>
          <p:nvPr userDrawn="1"/>
        </p:nvSpPr>
        <p:spPr>
          <a:xfrm>
            <a:off x="8110538" y="6602241"/>
            <a:ext cx="598896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7325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477D290-E629-4409-A23D-3D419B2EC5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092F7E-3E29-5B49-801F-D104FD92E604}"/>
              </a:ext>
            </a:extLst>
          </p:cNvPr>
          <p:cNvSpPr txBox="1">
            <a:spLocks/>
          </p:cNvSpPr>
          <p:nvPr userDrawn="1"/>
        </p:nvSpPr>
        <p:spPr>
          <a:xfrm>
            <a:off x="434566" y="6602241"/>
            <a:ext cx="4137434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b="1" dirty="0">
                <a:solidFill>
                  <a:schemeClr val="tx1"/>
                </a:solidFill>
              </a:rPr>
              <a:t>Economic Issues and Policy 7e </a:t>
            </a:r>
            <a:r>
              <a:rPr lang="en-US" dirty="0">
                <a:solidFill>
                  <a:schemeClr val="tx1"/>
                </a:solidFill>
              </a:rPr>
              <a:t>© 2019 Wessex Press.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6571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346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Federal Taxes</a:t>
            </a:r>
          </a:p>
          <a:p>
            <a:pPr marL="9525" indent="0">
              <a:spcBef>
                <a:spcPts val="1800"/>
              </a:spcBef>
              <a:buNone/>
            </a:pPr>
            <a:r>
              <a:rPr lang="en-US" sz="2000" b="1" dirty="0"/>
              <a:t>Miscellaneous taxes: excise and estate taxes</a:t>
            </a:r>
            <a:endParaRPr lang="en-US" sz="2000" dirty="0"/>
          </a:p>
          <a:p>
            <a:pPr marL="460375" indent="-220663">
              <a:spcBef>
                <a:spcPts val="1200"/>
              </a:spcBef>
            </a:pPr>
            <a:r>
              <a:rPr lang="en-US" sz="1800" dirty="0"/>
              <a:t>Miscellaneous taxes category represents about nine percent of total federal tax revenue</a:t>
            </a:r>
          </a:p>
          <a:p>
            <a:pPr marL="460375" indent="-220663">
              <a:spcBef>
                <a:spcPts val="1200"/>
              </a:spcBef>
            </a:pPr>
            <a:r>
              <a:rPr lang="en-US" sz="1800" b="1" dirty="0"/>
              <a:t>Excise taxes </a:t>
            </a:r>
            <a:r>
              <a:rPr lang="en-US" sz="1800" dirty="0"/>
              <a:t>– taxes applied to the purchase of specific goods or services</a:t>
            </a:r>
          </a:p>
          <a:p>
            <a:pPr marL="460375" indent="-220663">
              <a:spcBef>
                <a:spcPts val="1200"/>
              </a:spcBef>
            </a:pPr>
            <a:r>
              <a:rPr lang="en-US" sz="1800" b="1" dirty="0"/>
              <a:t>Estate taxes </a:t>
            </a:r>
            <a:r>
              <a:rPr lang="en-US" sz="1800" dirty="0"/>
              <a:t>– taxes on highly valued estates as they are passed down as inheritances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Applies to assets such as homes, cash, stocks, etc.</a:t>
            </a:r>
          </a:p>
        </p:txBody>
      </p:sp>
    </p:spTree>
    <p:extLst>
      <p:ext uri="{BB962C8B-B14F-4D97-AF65-F5344CB8AC3E}">
        <p14:creationId xmlns:p14="http://schemas.microsoft.com/office/powerpoint/2010/main" val="674008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State and Local Taxes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Property tax – 31%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Sales tax – 23%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Income tax – 23%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Corporate tax – 4%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Other taxes – 19%</a:t>
            </a:r>
          </a:p>
        </p:txBody>
      </p:sp>
    </p:spTree>
    <p:extLst>
      <p:ext uri="{BB962C8B-B14F-4D97-AF65-F5344CB8AC3E}">
        <p14:creationId xmlns:p14="http://schemas.microsoft.com/office/powerpoint/2010/main" val="3380874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Taxes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F43D4B-E5CD-B746-901F-D87DF6A53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45" y="1600200"/>
            <a:ext cx="7407910" cy="439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83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817015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State and Local Taxes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Property tax primarily used by local governments – levied directly on owners of buildings and land, depend on property value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portion of property tax passed from owner to renter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Property taxes used to fund local public schools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Sales taxes levied on goods and services sold within the state, locality, or both – some states exempt certain items (medicine, food), others do not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Most states have a personal income tax – vary in significance by state (some with different tax brackets, others with one tax rate that applies to all – a flat-rate tax)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Other taxes include excise taxes, various fees and penalties</a:t>
            </a:r>
          </a:p>
        </p:txBody>
      </p:sp>
    </p:spTree>
    <p:extLst>
      <p:ext uri="{BB962C8B-B14F-4D97-AF65-F5344CB8AC3E}">
        <p14:creationId xmlns:p14="http://schemas.microsoft.com/office/powerpoint/2010/main" val="4248427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Effects of Taxes on the Macroeconomy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Increased government spending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Increase in aggregate demand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Increase in taxes – less after-tax income to spend</a:t>
            </a:r>
          </a:p>
          <a:p>
            <a:pPr marL="922338" indent="-220663">
              <a:buFont typeface="System Font Regular"/>
              <a:buChar char="–"/>
            </a:pPr>
            <a:r>
              <a:rPr lang="en-US" sz="2000" dirty="0"/>
              <a:t>Consumption spending goes down</a:t>
            </a:r>
          </a:p>
          <a:p>
            <a:pPr marL="922338" indent="-220663">
              <a:buFont typeface="System Font Regular"/>
              <a:buChar char="–"/>
            </a:pPr>
            <a:r>
              <a:rPr lang="en-US" sz="2000" dirty="0"/>
              <a:t>Aggregate demand decreases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Combined effect</a:t>
            </a:r>
          </a:p>
          <a:p>
            <a:pPr marL="922338" indent="-220663">
              <a:buFont typeface="System Font Regular"/>
              <a:buChar char="–"/>
            </a:pPr>
            <a:r>
              <a:rPr lang="en-US" sz="2000" dirty="0"/>
              <a:t>A small net increase in aggregate demand</a:t>
            </a:r>
          </a:p>
          <a:p>
            <a:pPr marL="922338" indent="-220663">
              <a:buFont typeface="System Font Regular"/>
              <a:buChar char="–"/>
            </a:pPr>
            <a:r>
              <a:rPr lang="en-US" sz="2000" dirty="0"/>
              <a:t>Small expansion in the economy – appropriate if operating at a high level of capacity</a:t>
            </a:r>
          </a:p>
        </p:txBody>
      </p:sp>
    </p:spTree>
    <p:extLst>
      <p:ext uri="{BB962C8B-B14F-4D97-AF65-F5344CB8AC3E}">
        <p14:creationId xmlns:p14="http://schemas.microsoft.com/office/powerpoint/2010/main" val="3818541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Taxes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DC6F86-6989-0648-A7DD-E8FD5D01F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1325880"/>
            <a:ext cx="7040880" cy="505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03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The Effects of Taxes on Income Distribution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/>
              <a:t>Progressive tax </a:t>
            </a:r>
            <a:r>
              <a:rPr lang="en-US" sz="2000" dirty="0"/>
              <a:t>– takes a greater percentage of income from high-income people than from low-income people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Example: rate structure of the federal personal income tax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/>
              <a:t>Proportional tax </a:t>
            </a:r>
            <a:r>
              <a:rPr lang="en-US" sz="2000" dirty="0"/>
              <a:t>– takes the same percentage of income from people of all income levels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Example: flat rate personal income tax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/>
              <a:t>Regressive tax </a:t>
            </a:r>
            <a:r>
              <a:rPr lang="en-US" sz="2000" dirty="0"/>
              <a:t>– takes a greater percentage of income from low-income people than from high-income people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Sales taxes, most excise taxes, property taxes, Social Security tax</a:t>
            </a:r>
          </a:p>
          <a:p>
            <a:pPr marL="922338" indent="-230188">
              <a:buFont typeface="System Font Regular"/>
              <a:buChar char="–"/>
            </a:pPr>
            <a:endParaRPr lang="en-US" sz="2000" dirty="0"/>
          </a:p>
          <a:p>
            <a:pPr marL="922338" indent="-230188">
              <a:buFont typeface="System Font Regular"/>
              <a:buChar char="–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6812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Taxes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34A7A9-00AD-2443-BA36-05B492568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47" y="2286000"/>
            <a:ext cx="7444105" cy="219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29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Taxes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8E946A-A540-0E48-BB34-F518AE0B0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80" y="2057400"/>
            <a:ext cx="7432040" cy="329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15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Effects of Taxes on the Microeconomy of Individual Markets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Excise tax – new equilibrium (lower quantity, higher price)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Influences consumer behavior – encourages reduced consumption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Good source of government tax revenue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/>
              <a:t>Burden of the tax </a:t>
            </a:r>
            <a:r>
              <a:rPr lang="en-US" sz="2000" dirty="0"/>
              <a:t>– the impact of the excise tax that is felt by producers and consumers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Producers – lower profits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Consumers – higher prices paid for the product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Generally, consumers bear a large share of the burden of the gasoline excise tax</a:t>
            </a:r>
          </a:p>
        </p:txBody>
      </p:sp>
    </p:spTree>
    <p:extLst>
      <p:ext uri="{BB962C8B-B14F-4D97-AF65-F5344CB8AC3E}">
        <p14:creationId xmlns:p14="http://schemas.microsoft.com/office/powerpoint/2010/main" val="338885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87175-611B-FE44-AC20-136D5109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Taxes, Borrowing, and the National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5DFE0-2466-A648-BE81-C825501B4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394" y="1828800"/>
            <a:ext cx="7777212" cy="434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i="1" dirty="0">
                <a:solidFill>
                  <a:srgbClr val="732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world nothing can be said to be certain, except death and taxes.</a:t>
            </a:r>
          </a:p>
          <a:p>
            <a:pPr marL="4578350" indent="-287338">
              <a:spcBef>
                <a:spcPts val="1200"/>
              </a:spcBef>
              <a:buNone/>
            </a:pPr>
            <a:r>
              <a:rPr lang="en-US" sz="1600" dirty="0"/>
              <a:t>—	Benjamin Franklin (1706–1790), </a:t>
            </a:r>
            <a:r>
              <a:rPr lang="en-US" sz="1600" i="1" dirty="0"/>
              <a:t>Complete Works</a:t>
            </a:r>
            <a:r>
              <a:rPr lang="en-US" sz="1600" dirty="0"/>
              <a:t>, 1887–1888</a:t>
            </a:r>
          </a:p>
        </p:txBody>
      </p:sp>
    </p:spTree>
    <p:extLst>
      <p:ext uri="{BB962C8B-B14F-4D97-AF65-F5344CB8AC3E}">
        <p14:creationId xmlns:p14="http://schemas.microsoft.com/office/powerpoint/2010/main" val="3399151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Taxes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A2E2AC-037A-C54A-BF8A-A0378C271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75" y="1600200"/>
            <a:ext cx="7359650" cy="440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16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Effects of Taxes on the Microeconomy of Individual Markets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Property tax – new equilibrium (lower quantity, higher rent)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Burden of the tax – both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Portion of property taxes passed along to renters</a:t>
            </a:r>
          </a:p>
        </p:txBody>
      </p:sp>
    </p:spTree>
    <p:extLst>
      <p:ext uri="{BB962C8B-B14F-4D97-AF65-F5344CB8AC3E}">
        <p14:creationId xmlns:p14="http://schemas.microsoft.com/office/powerpoint/2010/main" val="881115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Taxes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FBA4F-F086-DD41-A907-DEA4F0FA2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42" y="1508760"/>
            <a:ext cx="7371715" cy="483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16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The 2017 Tax Bill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Tax Cuts and Jobs Act (TCJA) passed by Congress in December 2017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Approved on an entirely partisan basis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Trump, 227 Republican members of the House of Representatives, 51 Republican members of the Senate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Opposed by 191 House Democrats, 48 Democratic Senators</a:t>
            </a:r>
          </a:p>
        </p:txBody>
      </p:sp>
    </p:spTree>
    <p:extLst>
      <p:ext uri="{BB962C8B-B14F-4D97-AF65-F5344CB8AC3E}">
        <p14:creationId xmlns:p14="http://schemas.microsoft.com/office/powerpoint/2010/main" val="3628497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The 2017 Tax Bill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dirty="0"/>
              <a:t>Features of the tax bill</a:t>
            </a:r>
          </a:p>
          <a:p>
            <a:pPr marL="460375" indent="-230188">
              <a:spcBef>
                <a:spcPts val="1200"/>
              </a:spcBef>
            </a:pPr>
            <a:r>
              <a:rPr lang="en-US" sz="1800" dirty="0"/>
              <a:t>Altered most of the marginal tax rates and tax brackets as of 2017. Other changes include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Elimination of personal exemptions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Roughly doubling of the standard deduction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Expansion of the child tax credit from $1,000 per child to $2,000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Limit on the total of deductions of state and local taxes to a maximum of $10,000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Limit on the deduction of interest on the first $750,000 of a new mortgage for a first or second home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Increase in the minimum value of estates subject to estate tax from $11.2 million to $22.4 million for married couples</a:t>
            </a:r>
          </a:p>
        </p:txBody>
      </p:sp>
    </p:spTree>
    <p:extLst>
      <p:ext uri="{BB962C8B-B14F-4D97-AF65-F5344CB8AC3E}">
        <p14:creationId xmlns:p14="http://schemas.microsoft.com/office/powerpoint/2010/main" val="2012699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The 2017 Tax Bill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dirty="0"/>
              <a:t>Features of the tax bill (continued)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Reduction in the maximum corporate tax rate from 35 percent to 21 percent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Elimination of the alternative minimum tax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Reduction in the individual income tax rates applied to pass-through businesses along with a 20 percent deduction on this income before the tax rates take effect</a:t>
            </a:r>
          </a:p>
          <a:p>
            <a:pPr marL="460375" indent="-201613">
              <a:spcBef>
                <a:spcPts val="1200"/>
              </a:spcBef>
            </a:pPr>
            <a:r>
              <a:rPr lang="en-US" sz="1800" dirty="0"/>
              <a:t>Reductions in the corporate tax rates intended to be permanent</a:t>
            </a:r>
          </a:p>
          <a:p>
            <a:pPr marL="460375" indent="-201613">
              <a:spcBef>
                <a:spcPts val="1200"/>
              </a:spcBef>
            </a:pPr>
            <a:r>
              <a:rPr lang="en-US" sz="1800" dirty="0"/>
              <a:t>Reductions in the personal income tax cuts are temporary</a:t>
            </a:r>
          </a:p>
        </p:txBody>
      </p:sp>
    </p:spTree>
    <p:extLst>
      <p:ext uri="{BB962C8B-B14F-4D97-AF65-F5344CB8AC3E}">
        <p14:creationId xmlns:p14="http://schemas.microsoft.com/office/powerpoint/2010/main" val="3507797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Taxes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80B98C-61BB-1249-AB83-2714B73EC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80" y="2286000"/>
            <a:ext cx="7432040" cy="300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5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The 2017 Tax Bill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dirty="0"/>
              <a:t>Controversy over the impact of the tax bill</a:t>
            </a:r>
          </a:p>
          <a:p>
            <a:pPr marL="460375" indent="-230188">
              <a:spcBef>
                <a:spcPts val="1200"/>
              </a:spcBef>
            </a:pPr>
            <a:r>
              <a:rPr lang="en-US" sz="1800" dirty="0"/>
              <a:t>Most controversy centered on the impact of the bill on income distribution and on the national debt</a:t>
            </a:r>
          </a:p>
          <a:p>
            <a:pPr marL="460375" indent="-230188">
              <a:spcBef>
                <a:spcPts val="1200"/>
              </a:spcBef>
            </a:pPr>
            <a:r>
              <a:rPr lang="en-US" sz="1800" dirty="0"/>
              <a:t>The largest absolute amounts of tax reductions are far higher for higher income people than lower income people</a:t>
            </a:r>
          </a:p>
          <a:p>
            <a:pPr marL="460375" indent="-230188">
              <a:spcBef>
                <a:spcPts val="1200"/>
              </a:spcBef>
            </a:pPr>
            <a:r>
              <a:rPr lang="en-US" sz="1800" dirty="0"/>
              <a:t>Distributional effect – benefits highly skewed towards the rich</a:t>
            </a:r>
          </a:p>
          <a:p>
            <a:pPr marL="460375" indent="-230188">
              <a:spcBef>
                <a:spcPts val="1200"/>
              </a:spcBef>
            </a:pPr>
            <a:r>
              <a:rPr lang="en-US" sz="1800" dirty="0"/>
              <a:t>Macroeconomic impact – GDP expected to increase by 0.8% in 2018, no further impact expected by 2025</a:t>
            </a:r>
          </a:p>
          <a:p>
            <a:pPr marL="460375" indent="-230188">
              <a:spcBef>
                <a:spcPts val="1200"/>
              </a:spcBef>
            </a:pPr>
            <a:r>
              <a:rPr lang="en-US" sz="1800" dirty="0"/>
              <a:t>The bill is expected to increase the national debt by $1.5 trillion (5.5% of GDP) over the next ten years</a:t>
            </a:r>
          </a:p>
        </p:txBody>
      </p:sp>
    </p:spTree>
    <p:extLst>
      <p:ext uri="{BB962C8B-B14F-4D97-AF65-F5344CB8AC3E}">
        <p14:creationId xmlns:p14="http://schemas.microsoft.com/office/powerpoint/2010/main" val="1619035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Taxes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8C9F7A-7CD4-1A48-9562-0AC136166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80" y="2057400"/>
            <a:ext cx="7432040" cy="285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18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Global Comparisons in Taxes</a:t>
            </a:r>
          </a:p>
          <a:p>
            <a:pPr marL="460375" indent="-230188">
              <a:spcBef>
                <a:spcPts val="1200"/>
              </a:spcBef>
            </a:pPr>
            <a:r>
              <a:rPr lang="en-US" sz="1800" dirty="0"/>
              <a:t>Except for Canada, the United States has the lowest maximum tax rate among countries of the Western industrialized world – 37%</a:t>
            </a:r>
          </a:p>
          <a:p>
            <a:pPr marL="460375" indent="-230188">
              <a:spcBef>
                <a:spcPts val="1200"/>
              </a:spcBef>
            </a:pPr>
            <a:r>
              <a:rPr lang="en-US" sz="1800" dirty="0"/>
              <a:t>Most countries have maximum tax rates in the 40s to 50s</a:t>
            </a:r>
          </a:p>
          <a:p>
            <a:pPr marL="460375" indent="-230188">
              <a:spcBef>
                <a:spcPts val="1200"/>
              </a:spcBef>
            </a:pPr>
            <a:r>
              <a:rPr lang="en-US" sz="1800" dirty="0"/>
              <a:t>Highest marginal tax rates – Sweden (57%), Denmark (56%), Austria (55%)</a:t>
            </a:r>
          </a:p>
          <a:p>
            <a:pPr marL="460375" indent="-230188">
              <a:spcBef>
                <a:spcPts val="1200"/>
              </a:spcBef>
            </a:pPr>
            <a:r>
              <a:rPr lang="en-US" sz="1800" dirty="0"/>
              <a:t>These high tax rates enable widespread social programs</a:t>
            </a:r>
          </a:p>
        </p:txBody>
      </p:sp>
    </p:spTree>
    <p:extLst>
      <p:ext uri="{BB962C8B-B14F-4D97-AF65-F5344CB8AC3E}">
        <p14:creationId xmlns:p14="http://schemas.microsoft.com/office/powerpoint/2010/main" val="324771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Taxes, Borrowing, and the National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922893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US" sz="1800" dirty="0"/>
              <a:t>One of the most obvious ways the government acquires revenue is through taxes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By taxing the public (individual income earners, property owners, businesses, consumers), the government acquires a large portion of the expenditure dollars it needs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1600" dirty="0"/>
              <a:t>Social and poverty programs, control over pollution and big business, assurance of equal opportunity, agricultural programs, crime control, efforts to increase aggregate demand and stabilize the economy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1600" dirty="0"/>
              <a:t>Recently increased military spending, large increases in spending in terms of stimulus money to expand our economy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Other means of government spending is by government borrowing – issues government securities (bonds and treasury bills)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1600" dirty="0"/>
              <a:t>Government security is really just an I.O.U. – a piece of paper saying it has borrowed money, promises to repay it (plus interest) at some future point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1600" dirty="0"/>
              <a:t>Government sells these pieces of papers to banks, corporations, foreigners, ordinary citizens</a:t>
            </a:r>
          </a:p>
        </p:txBody>
      </p:sp>
    </p:spTree>
    <p:extLst>
      <p:ext uri="{BB962C8B-B14F-4D97-AF65-F5344CB8AC3E}">
        <p14:creationId xmlns:p14="http://schemas.microsoft.com/office/powerpoint/2010/main" val="1747695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Taxes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756068-9023-BF49-9639-D514634AF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47" y="2057400"/>
            <a:ext cx="7444105" cy="348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79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Borrowing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31C8B-68E3-6F43-9409-B0D512927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government issues securities</a:t>
            </a:r>
          </a:p>
          <a:p>
            <a:r>
              <a:rPr lang="en-US" dirty="0"/>
              <a:t>Anyone can purchase a government security</a:t>
            </a:r>
          </a:p>
          <a:p>
            <a:r>
              <a:rPr lang="en-US" sz="2000" dirty="0"/>
              <a:t>At some point in the future, the purchaser will receive the money back (plus interest)</a:t>
            </a:r>
          </a:p>
          <a:p>
            <a:r>
              <a:rPr lang="en-US" dirty="0"/>
              <a:t>Government spending financed by borrowing – expands the economy more than government spending financed through increased taxes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7831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Borrowing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b="1" dirty="0">
                <a:solidFill>
                  <a:srgbClr val="73253E"/>
                </a:solidFill>
              </a:rPr>
              <a:t>Effects of Government Borrowing on the Macroeconomy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Increased spending through borrowing – aggregate demand curve shifts forward</a:t>
            </a:r>
          </a:p>
          <a:p>
            <a:pPr marL="460375" indent="-230188">
              <a:spcBef>
                <a:spcPts val="1200"/>
              </a:spcBef>
            </a:pPr>
            <a:r>
              <a:rPr lang="en-US" dirty="0"/>
              <a:t>Increased spending through taxes – aggregate demand curve shifts backwards, very little expansion of the economy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128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Borrowing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b="1" dirty="0">
                <a:solidFill>
                  <a:srgbClr val="73253E"/>
                </a:solidFill>
              </a:rPr>
              <a:t>Effects of Government Borrowing on Income Distribution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Bond owners – middle- or upper-income people</a:t>
            </a:r>
          </a:p>
          <a:p>
            <a:pPr marL="460375" indent="-230188">
              <a:spcBef>
                <a:spcPts val="1200"/>
              </a:spcBef>
            </a:pPr>
            <a:r>
              <a:rPr lang="en-US" dirty="0"/>
              <a:t>Repaid from additional borrowing, or taxes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If repaid from taxes – more income inequality</a:t>
            </a:r>
          </a:p>
          <a:p>
            <a:pPr marL="922338" indent="-230188">
              <a:spcBef>
                <a:spcPts val="600"/>
              </a:spcBef>
              <a:buFont typeface="System Font Regular"/>
              <a:buChar char="–"/>
            </a:pPr>
            <a:r>
              <a:rPr lang="en-US" dirty="0"/>
              <a:t>Low-income people bear a greater burden of tax payments</a:t>
            </a:r>
          </a:p>
          <a:p>
            <a:pPr marL="922338" indent="-230188">
              <a:spcBef>
                <a:spcPts val="600"/>
              </a:spcBef>
              <a:buFont typeface="System Font Regular"/>
              <a:buChar char="–"/>
            </a:pPr>
            <a:r>
              <a:rPr lang="en-US" sz="2000" dirty="0"/>
              <a:t>High-income people receive a greater benefit – interest income on bonds and other securities</a:t>
            </a:r>
          </a:p>
          <a:p>
            <a:pPr marL="922338" indent="-230188">
              <a:spcBef>
                <a:spcPts val="600"/>
              </a:spcBef>
              <a:buFont typeface="System Font Regular"/>
              <a:buChar char="–"/>
            </a:pPr>
            <a:r>
              <a:rPr lang="en-US" dirty="0"/>
              <a:t>Income distribution occurs from the poor to the rich – exacerbated by the 2017 tax bill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0283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Borrowing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b="1" dirty="0">
                <a:solidFill>
                  <a:srgbClr val="73253E"/>
                </a:solidFill>
              </a:rPr>
              <a:t>Effects of Government Borrowing on the Government Budget and the National Debt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/>
              <a:t>Budget deficit </a:t>
            </a:r>
            <a:r>
              <a:rPr lang="en-US" sz="2000" dirty="0"/>
              <a:t>– the difference between federal government spending and federal government tax revenue in any one year</a:t>
            </a:r>
          </a:p>
          <a:p>
            <a:pPr marL="460375" indent="-230188">
              <a:spcBef>
                <a:spcPts val="1200"/>
              </a:spcBef>
            </a:pPr>
            <a:r>
              <a:rPr lang="en-US" b="1" dirty="0"/>
              <a:t>Budget surplus </a:t>
            </a:r>
            <a:r>
              <a:rPr lang="en-US" dirty="0"/>
              <a:t>– the difference between federal government tax revenue and federal government spending in any one year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1140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National Debt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BED414-BF32-A54A-AAC6-C782E5F5C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total amount of money owed by the federal government</a:t>
            </a:r>
          </a:p>
          <a:p>
            <a:pPr marL="692150" indent="-231775">
              <a:spcBef>
                <a:spcPts val="600"/>
              </a:spcBef>
              <a:buFont typeface="System Font Regular"/>
              <a:buChar char="–"/>
            </a:pPr>
            <a:r>
              <a:rPr lang="en-US" dirty="0"/>
              <a:t>Represents the accumulation of all funds borrowed by the federal government that have not yet been repaid</a:t>
            </a:r>
          </a:p>
          <a:p>
            <a:r>
              <a:rPr lang="en-US" dirty="0"/>
              <a:t>The government can continue to borrow indefinitely</a:t>
            </a:r>
          </a:p>
          <a:p>
            <a:pPr marL="692150" indent="-231775">
              <a:spcBef>
                <a:spcPts val="600"/>
              </a:spcBef>
              <a:buFont typeface="System Font Regular"/>
              <a:buChar char="–"/>
            </a:pPr>
            <a:r>
              <a:rPr lang="en-US" dirty="0"/>
              <a:t>With no limit on borrowing, the government can continually “roll over” its debt – can continue to borrow money to repay previously borrowed money</a:t>
            </a:r>
          </a:p>
          <a:p>
            <a:pPr marL="692150" indent="-231775">
              <a:buFont typeface="System Font Regular"/>
              <a:buChar char="–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41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National Debt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39BC7A-8067-594F-A459-53FB8EDA5C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9956" y="1593410"/>
                <a:ext cx="7813140" cy="4583553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b="1" dirty="0">
                    <a:solidFill>
                      <a:srgbClr val="73253E"/>
                    </a:solidFill>
                  </a:rPr>
                  <a:t>The Size of the National Debt</a:t>
                </a:r>
              </a:p>
              <a:p>
                <a:pPr marL="460375" indent="-230188">
                  <a:spcBef>
                    <a:spcPts val="1200"/>
                  </a:spcBef>
                </a:pPr>
                <a:r>
                  <a:rPr lang="en-US" sz="2000" dirty="0"/>
                  <a:t>When considering the size of the budget deficit and the national debt, need to adjust for inflation</a:t>
                </a:r>
              </a:p>
              <a:p>
                <a:pPr marL="460375" indent="-230188">
                  <a:spcBef>
                    <a:spcPts val="1200"/>
                  </a:spcBef>
                </a:pPr>
                <a:r>
                  <a:rPr lang="en-US" dirty="0"/>
                  <a:t>Also important to use an appropriate benchmark – GDP represents one such reference</a:t>
                </a:r>
              </a:p>
              <a:p>
                <a:pPr marL="460375" indent="-230188">
                  <a:spcBef>
                    <a:spcPts val="1200"/>
                  </a:spcBef>
                </a:pPr>
                <a:r>
                  <a:rPr lang="en-US" sz="2000" dirty="0"/>
                  <a:t>Illustration to demonstrate size of the deficit relative to GDP:</a:t>
                </a:r>
              </a:p>
              <a:p>
                <a:pPr marL="922338" indent="0">
                  <a:spcBef>
                    <a:spcPts val="1200"/>
                  </a:spcBef>
                  <a:buNone/>
                  <a:tabLst>
                    <a:tab pos="4568825" algn="l"/>
                  </a:tabLst>
                </a:pPr>
                <a:r>
                  <a:rPr lang="en-US" sz="1800" dirty="0"/>
                  <a:t>GDP	= $100,00</a:t>
                </a:r>
              </a:p>
              <a:p>
                <a:pPr marL="922338" indent="0">
                  <a:spcBef>
                    <a:spcPts val="0"/>
                  </a:spcBef>
                  <a:buNone/>
                  <a:tabLst>
                    <a:tab pos="4568825" algn="l"/>
                  </a:tabLst>
                </a:pPr>
                <a:r>
                  <a:rPr lang="en-US" sz="1800" dirty="0"/>
                  <a:t>Government spending	= $20,000</a:t>
                </a:r>
              </a:p>
              <a:p>
                <a:pPr marL="922338" indent="0">
                  <a:spcBef>
                    <a:spcPts val="0"/>
                  </a:spcBef>
                  <a:buNone/>
                  <a:tabLst>
                    <a:tab pos="4568825" algn="l"/>
                  </a:tabLst>
                </a:pPr>
                <a:r>
                  <a:rPr lang="en-US" sz="1800" dirty="0"/>
                  <a:t>Government tax revenue	= $18,000</a:t>
                </a:r>
              </a:p>
              <a:p>
                <a:pPr marL="922338" indent="0">
                  <a:spcBef>
                    <a:spcPts val="0"/>
                  </a:spcBef>
                  <a:buNone/>
                  <a:tabLst>
                    <a:tab pos="4568825" algn="l"/>
                  </a:tabLst>
                </a:pPr>
                <a:r>
                  <a:rPr lang="en-US" sz="1800" dirty="0"/>
                  <a:t>Budget deficit	= $2,000</a:t>
                </a:r>
              </a:p>
              <a:p>
                <a:pPr marL="922338" indent="0">
                  <a:spcBef>
                    <a:spcPts val="0"/>
                  </a:spcBef>
                  <a:buNone/>
                  <a:tabLst>
                    <a:tab pos="4568825" algn="l"/>
                  </a:tabLst>
                </a:pPr>
                <a:r>
                  <a:rPr lang="en-US" sz="1800" dirty="0"/>
                  <a:t>Budget deficit as a share of GDP	= $2,000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1800" dirty="0"/>
                  <a:t> $100,000 = 2%</a:t>
                </a:r>
              </a:p>
              <a:p>
                <a:pPr marL="460375" indent="-230188">
                  <a:spcBef>
                    <a:spcPts val="1200"/>
                  </a:spcBef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39BC7A-8067-594F-A459-53FB8EDA5C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9956" y="1593410"/>
                <a:ext cx="7813140" cy="4583553"/>
              </a:xfrm>
              <a:blipFill>
                <a:blip r:embed="rId2"/>
                <a:stretch>
                  <a:fillRect l="-2435" t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2115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National Debt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489345-8CBC-F045-A9D2-1AF66337F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45" y="2286000"/>
            <a:ext cx="7407910" cy="219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900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National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0" cy="4583553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b="1" dirty="0">
                <a:solidFill>
                  <a:srgbClr val="73253E"/>
                </a:solidFill>
              </a:rPr>
              <a:t>The Size of the National Debt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Size of the national debt relative to GDP (the data):</a:t>
            </a:r>
            <a:endParaRPr lang="en-US" dirty="0"/>
          </a:p>
          <a:p>
            <a:pPr marL="922338" indent="-230188">
              <a:spcBef>
                <a:spcPts val="600"/>
              </a:spcBef>
              <a:buFont typeface="System Font Regular"/>
              <a:buChar char="–"/>
            </a:pPr>
            <a:r>
              <a:rPr lang="en-US" sz="2000" dirty="0"/>
              <a:t>1940: 53 percent</a:t>
            </a:r>
          </a:p>
          <a:p>
            <a:pPr marL="922338" indent="-230188">
              <a:spcBef>
                <a:spcPts val="600"/>
              </a:spcBef>
              <a:buFont typeface="System Font Regular"/>
              <a:buChar char="–"/>
            </a:pPr>
            <a:r>
              <a:rPr lang="en-US" dirty="0"/>
              <a:t>1946: 122 percent – huge government spending during WWII</a:t>
            </a:r>
          </a:p>
          <a:p>
            <a:pPr marL="922338" indent="-230188">
              <a:spcBef>
                <a:spcPts val="600"/>
              </a:spcBef>
              <a:buFont typeface="System Font Regular"/>
              <a:buChar char="–"/>
            </a:pPr>
            <a:r>
              <a:rPr lang="en-US" sz="2000" dirty="0"/>
              <a:t>1980</a:t>
            </a:r>
            <a:r>
              <a:rPr lang="en-US" dirty="0"/>
              <a:t> – quite low</a:t>
            </a:r>
          </a:p>
          <a:p>
            <a:pPr marL="922338" indent="-230188">
              <a:spcBef>
                <a:spcPts val="600"/>
              </a:spcBef>
              <a:buFont typeface="System Font Regular"/>
              <a:buChar char="–"/>
            </a:pPr>
            <a:r>
              <a:rPr lang="en-US" sz="2000" dirty="0"/>
              <a:t>Has increased steadily up t</a:t>
            </a:r>
            <a:r>
              <a:rPr lang="en-US" dirty="0"/>
              <a:t>o the present – due to cuts in taxes and increased spending on military and homeland defense, Social Security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4211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National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0" cy="4583553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b="1" dirty="0">
                <a:solidFill>
                  <a:srgbClr val="73253E"/>
                </a:solidFill>
              </a:rPr>
              <a:t>Who Owns the National Debt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Buyers of government securities</a:t>
            </a:r>
          </a:p>
          <a:p>
            <a:pPr marL="460375" indent="-230188">
              <a:spcBef>
                <a:spcPts val="1200"/>
              </a:spcBef>
            </a:pPr>
            <a:r>
              <a:rPr lang="en-US" dirty="0"/>
              <a:t>Just over 26 percent owed to different levels and agencies of government</a:t>
            </a:r>
          </a:p>
          <a:p>
            <a:pPr marL="460375" indent="-230188">
              <a:spcBef>
                <a:spcPts val="1200"/>
              </a:spcBef>
            </a:pPr>
            <a:r>
              <a:rPr lang="en-US" dirty="0"/>
              <a:t>An additional 26 percent owed to businesses, financial institutions, U.S. persons</a:t>
            </a:r>
          </a:p>
          <a:p>
            <a:pPr marL="922338" indent="-230188">
              <a:spcBef>
                <a:spcPts val="600"/>
              </a:spcBef>
              <a:buFont typeface="System Font Regular"/>
              <a:buChar char="–"/>
            </a:pPr>
            <a:r>
              <a:rPr lang="en-US" sz="2000" dirty="0"/>
              <a:t>Much of this owed to Soci</a:t>
            </a:r>
            <a:r>
              <a:rPr lang="en-US" dirty="0"/>
              <a:t>al Security trust funds and private pensions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Foreigners represent jus</a:t>
            </a:r>
            <a:r>
              <a:rPr lang="en-US" dirty="0"/>
              <a:t>t over 46 percent of the national debt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785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Federal Taxes</a:t>
            </a:r>
          </a:p>
          <a:p>
            <a:pPr marL="460375" indent="-220663">
              <a:spcBef>
                <a:spcPts val="1800"/>
              </a:spcBef>
            </a:pPr>
            <a:r>
              <a:rPr lang="en-US" sz="2000" dirty="0"/>
              <a:t>The federal personal income tax</a:t>
            </a:r>
          </a:p>
          <a:p>
            <a:pPr marL="460375" indent="-220663">
              <a:spcBef>
                <a:spcPts val="1800"/>
              </a:spcBef>
            </a:pPr>
            <a:r>
              <a:rPr lang="en-US" sz="2000" dirty="0"/>
              <a:t>Payroll taxes</a:t>
            </a:r>
          </a:p>
          <a:p>
            <a:pPr marL="460375" indent="-220663">
              <a:spcBef>
                <a:spcPts val="1800"/>
              </a:spcBef>
            </a:pPr>
            <a:r>
              <a:rPr lang="en-US" sz="2000" dirty="0"/>
              <a:t>The corporate income tax</a:t>
            </a:r>
          </a:p>
          <a:p>
            <a:pPr marL="460375" indent="-220663">
              <a:spcBef>
                <a:spcPts val="1800"/>
              </a:spcBef>
            </a:pPr>
            <a:r>
              <a:rPr lang="en-US" sz="2000" dirty="0"/>
              <a:t>Miscellaneous taxes: excise and state taxes</a:t>
            </a:r>
          </a:p>
        </p:txBody>
      </p:sp>
    </p:spTree>
    <p:extLst>
      <p:ext uri="{BB962C8B-B14F-4D97-AF65-F5344CB8AC3E}">
        <p14:creationId xmlns:p14="http://schemas.microsoft.com/office/powerpoint/2010/main" val="29395016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National Debt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F7BF1-4E5D-604D-9534-D47A48A5B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90" y="1325880"/>
            <a:ext cx="7018020" cy="50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84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National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0" cy="4583553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b="1" dirty="0">
                <a:solidFill>
                  <a:srgbClr val="73253E"/>
                </a:solidFill>
              </a:rPr>
              <a:t>Who Owns the National Debt</a:t>
            </a:r>
          </a:p>
          <a:p>
            <a:pPr marL="230187" indent="0">
              <a:spcBef>
                <a:spcPts val="1200"/>
              </a:spcBef>
              <a:buNone/>
            </a:pPr>
            <a:r>
              <a:rPr lang="en-US" sz="2000" b="1" dirty="0"/>
              <a:t>The impact of the national debt</a:t>
            </a:r>
          </a:p>
          <a:p>
            <a:pPr marL="460375" indent="-230188">
              <a:spcBef>
                <a:spcPts val="1200"/>
              </a:spcBef>
            </a:pPr>
            <a:r>
              <a:rPr lang="en-US" dirty="0"/>
              <a:t>Negative effects</a:t>
            </a:r>
          </a:p>
          <a:p>
            <a:pPr marL="922338" indent="-230188">
              <a:spcBef>
                <a:spcPts val="600"/>
              </a:spcBef>
              <a:buFont typeface="System Font Regular"/>
              <a:buChar char="–"/>
            </a:pPr>
            <a:r>
              <a:rPr lang="en-US" sz="2000" dirty="0"/>
              <a:t>Unequal income distribution, rising interest rates</a:t>
            </a:r>
          </a:p>
          <a:p>
            <a:pPr marL="922338" indent="-230188">
              <a:spcBef>
                <a:spcPts val="600"/>
              </a:spcBef>
              <a:buFont typeface="System Font Regular"/>
              <a:buChar char="–"/>
            </a:pPr>
            <a:r>
              <a:rPr lang="en-US" dirty="0"/>
              <a:t>Interest payments made to foreign people of concern – represent a real transfer of interest out of the U.S.</a:t>
            </a:r>
          </a:p>
          <a:p>
            <a:pPr marL="922338" indent="-230188">
              <a:spcBef>
                <a:spcPts val="600"/>
              </a:spcBef>
              <a:buFont typeface="System Font Regular"/>
              <a:buChar char="–"/>
            </a:pPr>
            <a:r>
              <a:rPr lang="en-US" dirty="0"/>
              <a:t>Potential burden passed on to our children – taxes on future generations to make interest payments to current owners of government securities</a:t>
            </a:r>
          </a:p>
          <a:p>
            <a:pPr marL="1374775" indent="-230188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/>
              <a:t>Especially onerous as deficits reach high levels</a:t>
            </a:r>
          </a:p>
        </p:txBody>
      </p:sp>
    </p:spTree>
    <p:extLst>
      <p:ext uri="{BB962C8B-B14F-4D97-AF65-F5344CB8AC3E}">
        <p14:creationId xmlns:p14="http://schemas.microsoft.com/office/powerpoint/2010/main" val="31746273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National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0" cy="4583553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b="1" dirty="0">
                <a:solidFill>
                  <a:srgbClr val="73253E"/>
                </a:solidFill>
              </a:rPr>
              <a:t>Who Owns the National Debt</a:t>
            </a:r>
          </a:p>
          <a:p>
            <a:pPr marL="230187" indent="0">
              <a:spcBef>
                <a:spcPts val="1200"/>
              </a:spcBef>
              <a:buNone/>
            </a:pPr>
            <a:r>
              <a:rPr lang="en-US" sz="2000" b="1" dirty="0"/>
              <a:t>The impact of the national debt</a:t>
            </a:r>
          </a:p>
          <a:p>
            <a:pPr marL="460375" indent="-230188">
              <a:spcBef>
                <a:spcPts val="1200"/>
              </a:spcBef>
            </a:pPr>
            <a:r>
              <a:rPr lang="en-US" dirty="0"/>
              <a:t>Positive consequences</a:t>
            </a:r>
          </a:p>
          <a:p>
            <a:pPr marL="922338" indent="-230188">
              <a:spcBef>
                <a:spcPts val="600"/>
              </a:spcBef>
              <a:buFont typeface="System Font Regular"/>
              <a:buChar char="–"/>
            </a:pPr>
            <a:r>
              <a:rPr lang="en-US" sz="2000" dirty="0"/>
              <a:t>Enables the government to expand the economy as needed</a:t>
            </a:r>
          </a:p>
          <a:p>
            <a:pPr marL="922338" indent="-230188">
              <a:spcBef>
                <a:spcPts val="600"/>
              </a:spcBef>
              <a:buFont typeface="System Font Regular"/>
              <a:buChar char="–"/>
            </a:pPr>
            <a:r>
              <a:rPr lang="en-US" dirty="0"/>
              <a:t>To m</a:t>
            </a:r>
            <a:r>
              <a:rPr lang="en-US" sz="2000" dirty="0"/>
              <a:t>ak</a:t>
            </a:r>
            <a:r>
              <a:rPr lang="en-US" dirty="0"/>
              <a:t>e expenditures that can specifically benefit our society</a:t>
            </a:r>
          </a:p>
          <a:p>
            <a:pPr marL="1374775" indent="-230188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/>
              <a:t>Whether these benefits in the present (Social Security, poverty reduction) or in the future (health and education), the benefits accrue to our nation</a:t>
            </a:r>
          </a:p>
        </p:txBody>
      </p:sp>
    </p:spTree>
    <p:extLst>
      <p:ext uri="{BB962C8B-B14F-4D97-AF65-F5344CB8AC3E}">
        <p14:creationId xmlns:p14="http://schemas.microsoft.com/office/powerpoint/2010/main" val="27500126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Proposals to Require a Balanced Budget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D031BB-3DB5-0F46-B23C-AE7D23FDA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Disallow any government borrowing – no addition to the national debt</a:t>
            </a:r>
          </a:p>
          <a:p>
            <a:r>
              <a:rPr lang="en-US" dirty="0"/>
              <a:t>All government expenditures must be financed by tax revenue</a:t>
            </a:r>
          </a:p>
          <a:p>
            <a:pPr marL="692150" indent="-231775">
              <a:spcBef>
                <a:spcPts val="600"/>
              </a:spcBef>
              <a:buFont typeface="System Font Regular"/>
              <a:buChar char="–"/>
            </a:pPr>
            <a:r>
              <a:rPr lang="en-US" dirty="0"/>
              <a:t>Government spending increase must be matched by an increase in tax revenue</a:t>
            </a:r>
          </a:p>
          <a:p>
            <a:r>
              <a:rPr lang="en-US" dirty="0"/>
              <a:t>Problems – too many variables unknown</a:t>
            </a:r>
          </a:p>
          <a:p>
            <a:pPr marL="692150" indent="-231775">
              <a:spcBef>
                <a:spcPts val="600"/>
              </a:spcBef>
              <a:buFont typeface="System Font Regular"/>
              <a:buChar char="–"/>
            </a:pPr>
            <a:r>
              <a:rPr lang="en-US" dirty="0"/>
              <a:t>National emergency – flooding, hurricane destruction</a:t>
            </a:r>
          </a:p>
          <a:p>
            <a:pPr marL="692150" indent="-231775">
              <a:spcBef>
                <a:spcPts val="600"/>
              </a:spcBef>
              <a:buFont typeface="System Font Regular"/>
              <a:buChar char="–"/>
            </a:pPr>
            <a:r>
              <a:rPr lang="en-US" dirty="0"/>
              <a:t>War – military spending</a:t>
            </a:r>
          </a:p>
          <a:p>
            <a:pPr marL="692150" indent="-231775">
              <a:spcBef>
                <a:spcPts val="600"/>
              </a:spcBef>
              <a:buFont typeface="System Font Regular"/>
              <a:buChar char="–"/>
            </a:pPr>
            <a:r>
              <a:rPr lang="en-US" dirty="0"/>
              <a:t>Recession – requires lower taxes and/or increased spending</a:t>
            </a:r>
          </a:p>
          <a:p>
            <a:pPr marL="692150" indent="-231775">
              <a:spcBef>
                <a:spcPts val="600"/>
              </a:spcBef>
              <a:buFont typeface="System Font Regular"/>
              <a:buChar char="–"/>
            </a:pPr>
            <a:r>
              <a:rPr lang="en-US" dirty="0"/>
              <a:t>Recession – loss of jobs, loss of income (less taxes paid), increase government spending (unemployment benefits)</a:t>
            </a:r>
          </a:p>
          <a:p>
            <a:pPr marL="692150" indent="-231775">
              <a:spcBef>
                <a:spcPts val="600"/>
              </a:spcBef>
              <a:buFont typeface="System Font Regular"/>
              <a:buChar char="–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625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FFF6E-CD09-B84E-BDCB-DF2E36A9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Conservative versus Liberal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A3A98-48B0-484F-B53C-735F26739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7" y="1593410"/>
            <a:ext cx="3786540" cy="4583553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3253E"/>
                </a:solidFill>
              </a:rPr>
              <a:t>Conservatives</a:t>
            </a:r>
            <a:endParaRPr lang="en-US" sz="2000" dirty="0"/>
          </a:p>
          <a:p>
            <a:pPr marL="287338" indent="-163513">
              <a:spcBef>
                <a:spcPts val="600"/>
              </a:spcBef>
            </a:pPr>
            <a:r>
              <a:rPr lang="en-US" sz="1600" dirty="0"/>
              <a:t>Favor reductions in government taxes – prefer to see income remain in the hands of the private economy</a:t>
            </a:r>
          </a:p>
          <a:p>
            <a:pPr marL="287338" indent="-163513">
              <a:spcBef>
                <a:spcPts val="600"/>
              </a:spcBef>
            </a:pPr>
            <a:r>
              <a:rPr lang="en-US" sz="1600" dirty="0"/>
              <a:t>Worry about the effect of various taxes on incentives</a:t>
            </a:r>
          </a:p>
          <a:p>
            <a:pPr marL="287338" indent="-163513">
              <a:spcBef>
                <a:spcPts val="600"/>
              </a:spcBef>
            </a:pPr>
            <a:r>
              <a:rPr lang="en-US" sz="1600" dirty="0"/>
              <a:t>Support excise taxes – if they encourage conservation</a:t>
            </a:r>
          </a:p>
          <a:p>
            <a:pPr marL="287338" indent="-163513">
              <a:spcBef>
                <a:spcPts val="600"/>
              </a:spcBef>
            </a:pPr>
            <a:r>
              <a:rPr lang="en-US" sz="1600" dirty="0"/>
              <a:t>High levels of government spending financed by borrowing – increases in interest rates will crowd out private spending</a:t>
            </a:r>
          </a:p>
          <a:p>
            <a:pPr marL="287338" indent="-163513">
              <a:spcBef>
                <a:spcPts val="600"/>
              </a:spcBef>
            </a:pPr>
            <a:r>
              <a:rPr lang="en-US" sz="1600" dirty="0"/>
              <a:t>Favor balanced budget</a:t>
            </a:r>
          </a:p>
          <a:p>
            <a:pPr marL="287338" indent="-163513">
              <a:spcBef>
                <a:spcPts val="600"/>
              </a:spcBef>
            </a:pPr>
            <a:r>
              <a:rPr lang="en-US" sz="1600" dirty="0"/>
              <a:t>Tax cuts – force cuts in government entitlements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3AE7D2-B333-AB46-9A13-55FD85E012C2}"/>
              </a:ext>
            </a:extLst>
          </p:cNvPr>
          <p:cNvSpPr txBox="1">
            <a:spLocks/>
          </p:cNvSpPr>
          <p:nvPr/>
        </p:nvSpPr>
        <p:spPr>
          <a:xfrm>
            <a:off x="4687501" y="1593409"/>
            <a:ext cx="3786541" cy="4583553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73253E"/>
                </a:solidFill>
              </a:rPr>
              <a:t>Liberals</a:t>
            </a:r>
            <a:endParaRPr lang="en-US" sz="2000" dirty="0"/>
          </a:p>
          <a:p>
            <a:pPr marL="287338" indent="-163513"/>
            <a:r>
              <a:rPr lang="en-US" sz="1600" dirty="0"/>
              <a:t>Comfortable with government taxes and spending as long as the taxes do not heavily burden the poor and the middle class</a:t>
            </a:r>
          </a:p>
          <a:p>
            <a:pPr marL="287338" indent="-163513"/>
            <a:r>
              <a:rPr lang="en-US" sz="1600" dirty="0"/>
              <a:t>Like to use tax credits to support worthwhile activity – spending on higher education, care of the elderly</a:t>
            </a:r>
          </a:p>
          <a:p>
            <a:pPr marL="287338" indent="-163513"/>
            <a:r>
              <a:rPr lang="en-US" sz="1600" dirty="0"/>
              <a:t>Support excise taxes – if they encourage conservation, concerned about regressive taxes</a:t>
            </a:r>
          </a:p>
          <a:p>
            <a:pPr marL="287338" indent="-163513"/>
            <a:r>
              <a:rPr lang="en-US" sz="1600" dirty="0"/>
              <a:t>Less concerned about budget deficits</a:t>
            </a:r>
          </a:p>
        </p:txBody>
      </p:sp>
    </p:spTree>
    <p:extLst>
      <p:ext uri="{BB962C8B-B14F-4D97-AF65-F5344CB8AC3E}">
        <p14:creationId xmlns:p14="http://schemas.microsoft.com/office/powerpoint/2010/main" val="35553800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7422-82F5-C34B-B75C-84756AC0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16–1: The Impact of Excise Taxes with Perfectly Inelastic Demand and Supply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C7C1C5-7CAE-444E-9435-410A2509E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/>
              <a:t>Perfectly inelastic demand </a:t>
            </a:r>
            <a:r>
              <a:rPr lang="en-US" sz="2000" dirty="0"/>
              <a:t>– demand in which buyers are completely unresponsive to changes in price</a:t>
            </a:r>
          </a:p>
          <a:p>
            <a:pPr>
              <a:spcBef>
                <a:spcPts val="1200"/>
              </a:spcBef>
            </a:pPr>
            <a:r>
              <a:rPr lang="en-US" dirty="0"/>
              <a:t>Excise tax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Decrease in supply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dirty="0"/>
              <a:t>Higher price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No change in quantity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dirty="0"/>
              <a:t>Consumers – larger tax burden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7032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7422-82F5-C34B-B75C-84756AC0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16–1: The Impact of Excise Taxes with Perfectly Inelastic Demand and Supply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9A260-C44D-A049-B06E-2E37F0BF7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0" y="1828800"/>
            <a:ext cx="7383780" cy="417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171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7422-82F5-C34B-B75C-84756AC0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16–1: The Impact of Excise Taxes with Perfectly Inelastic Demand and Supply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C7C1C5-7CAE-444E-9435-410A2509E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/>
              <a:t>Perfectly inelastic supply </a:t>
            </a:r>
            <a:r>
              <a:rPr lang="en-US" sz="2000" dirty="0"/>
              <a:t>– supply in which producers are completely unresponsive to changes in price</a:t>
            </a:r>
          </a:p>
          <a:p>
            <a:pPr>
              <a:spcBef>
                <a:spcPts val="1200"/>
              </a:spcBef>
            </a:pPr>
            <a:r>
              <a:rPr lang="en-US" dirty="0"/>
              <a:t>Excise tax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Cannot change the supply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dirty="0"/>
              <a:t>No change in price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No change in quantity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dirty="0"/>
              <a:t>Producers – entire tax burden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99872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7422-82F5-C34B-B75C-84756AC0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16–1: The Impact of Excise Taxes with Perfectly Inelastic Demand and Supply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1E0D16-BB1C-2543-89A6-5C32E6003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0" y="1508760"/>
            <a:ext cx="7383780" cy="480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959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7422-82F5-C34B-B75C-84756AC0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16–1: The Impact of Excise Taxes with Perfectly Inelastic Demand and Supply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C7C1C5-7CAE-444E-9435-410A2509E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Greater tax burden</a:t>
            </a:r>
          </a:p>
          <a:p>
            <a:pPr marL="692150" indent="-231775">
              <a:spcBef>
                <a:spcPts val="600"/>
              </a:spcBef>
              <a:buFont typeface="System Font Regular"/>
              <a:buChar char="–"/>
            </a:pPr>
            <a:r>
              <a:rPr lang="en-US" sz="2000" dirty="0"/>
              <a:t>The group that is more unresponsive (inelastic) to price changes</a:t>
            </a:r>
          </a:p>
          <a:p>
            <a:pPr>
              <a:spcBef>
                <a:spcPts val="1800"/>
              </a:spcBef>
            </a:pPr>
            <a:r>
              <a:rPr lang="en-US" dirty="0"/>
              <a:t>Increase in production costs</a:t>
            </a:r>
          </a:p>
          <a:p>
            <a:pPr marL="692150" indent="-231775">
              <a:spcBef>
                <a:spcPts val="600"/>
              </a:spcBef>
              <a:buFont typeface="System Font Regular"/>
              <a:buChar char="–"/>
            </a:pPr>
            <a:r>
              <a:rPr lang="en-US" dirty="0"/>
              <a:t>Because of excise taxes, government regulations for safety or pollution standards, increased energy prices, etc.</a:t>
            </a:r>
          </a:p>
          <a:p>
            <a:pPr>
              <a:spcBef>
                <a:spcPts val="1800"/>
              </a:spcBef>
            </a:pPr>
            <a:r>
              <a:rPr lang="en-US" dirty="0"/>
              <a:t>Decrease in supply</a:t>
            </a:r>
          </a:p>
          <a:p>
            <a:pPr marL="692150" indent="-231775">
              <a:spcBef>
                <a:spcPts val="600"/>
              </a:spcBef>
              <a:buFont typeface="System Font Regular"/>
              <a:buChar char="–"/>
            </a:pPr>
            <a:r>
              <a:rPr lang="en-US" dirty="0"/>
              <a:t>The more inelastic the demand, the more the increased cost will be passed on to consumers (higher prices)</a:t>
            </a:r>
          </a:p>
          <a:p>
            <a:pPr marL="692150" indent="-231775">
              <a:spcBef>
                <a:spcPts val="600"/>
              </a:spcBef>
              <a:buFont typeface="System Font Regular"/>
              <a:buChar char="–"/>
            </a:pPr>
            <a:r>
              <a:rPr lang="en-US" dirty="0"/>
              <a:t>The more inelastic the supply, the more the cost will be borne by producers (lower profits)</a:t>
            </a:r>
          </a:p>
          <a:p>
            <a:pPr marL="692150" indent="-231775">
              <a:spcBef>
                <a:spcPts val="600"/>
              </a:spcBef>
              <a:buFont typeface="System Font Regular"/>
              <a:buChar char="–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52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Taxes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0D0775-5584-F44B-A62C-856C29C41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45" y="1371600"/>
            <a:ext cx="7407910" cy="489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489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7422-82F5-C34B-B75C-84756AC0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16–2: The Effect of Government Borrowing on Interest Rates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C7C1C5-7CAE-444E-9435-410A2509E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Interest rate – the percentage of borrowed funds that must be paid to the lender/investor for the privilege of using the funds</a:t>
            </a:r>
          </a:p>
          <a:p>
            <a:pPr>
              <a:spcBef>
                <a:spcPts val="1200"/>
              </a:spcBef>
            </a:pPr>
            <a:r>
              <a:rPr lang="en-US" dirty="0"/>
              <a:t>Loanable funds – money that is borrowed or lent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Demand curve for loanable funds – all who wish to borr</a:t>
            </a:r>
            <a:r>
              <a:rPr lang="en-US" dirty="0"/>
              <a:t>ow money</a:t>
            </a:r>
            <a:endParaRPr lang="en-US" sz="2000" dirty="0"/>
          </a:p>
          <a:p>
            <a:pPr marL="692150" indent="-231775">
              <a:spcBef>
                <a:spcPts val="600"/>
              </a:spcBef>
              <a:buFont typeface="System Font Regular"/>
              <a:buChar char="–"/>
            </a:pPr>
            <a:r>
              <a:rPr lang="en-US" sz="2000" dirty="0"/>
              <a:t>Businesses, individuals, government</a:t>
            </a:r>
          </a:p>
          <a:p>
            <a:pPr marL="692150" indent="-231775">
              <a:spcBef>
                <a:spcPts val="600"/>
              </a:spcBef>
              <a:buFont typeface="System Font Regular"/>
              <a:buChar char="–"/>
            </a:pPr>
            <a:r>
              <a:rPr lang="en-US" dirty="0"/>
              <a:t>Downward sloping – more willing and able to borrow money at low interest rates than at high interest rates</a:t>
            </a:r>
            <a:endParaRPr lang="en-US" sz="2000" dirty="0"/>
          </a:p>
          <a:p>
            <a:r>
              <a:rPr lang="en-US" dirty="0"/>
              <a:t>Supply curve for loanable funds – all who wish to lend money</a:t>
            </a:r>
          </a:p>
          <a:p>
            <a:pPr marL="692150" indent="-231775">
              <a:spcBef>
                <a:spcPts val="600"/>
              </a:spcBef>
              <a:buFont typeface="System Font Regular"/>
              <a:buChar char="–"/>
            </a:pPr>
            <a:r>
              <a:rPr lang="en-US" dirty="0"/>
              <a:t>Commercial banks, credit unions</a:t>
            </a:r>
          </a:p>
          <a:p>
            <a:pPr marL="692150" indent="-231775">
              <a:spcBef>
                <a:spcPts val="600"/>
              </a:spcBef>
              <a:buFont typeface="System Font Regular"/>
              <a:buChar char="–"/>
            </a:pPr>
            <a:r>
              <a:rPr lang="en-US" dirty="0"/>
              <a:t>Individuals with savings accounts (lending to banks), who purchase government securities (lending to the government)</a:t>
            </a:r>
          </a:p>
          <a:p>
            <a:pPr marL="692150" indent="-231775">
              <a:spcBef>
                <a:spcPts val="600"/>
              </a:spcBef>
              <a:buFont typeface="System Font Regular"/>
              <a:buChar char="–"/>
            </a:pPr>
            <a:r>
              <a:rPr lang="en-US" dirty="0"/>
              <a:t>Upward sloping – more willing to lend at higher interest rates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52747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7422-82F5-C34B-B75C-84756AC0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16–2: The Effect of Government Borrowing on Interest Rates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5BABEB-D4CC-8B4E-8878-936F8FA94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0" y="1600200"/>
            <a:ext cx="7383780" cy="447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828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7422-82F5-C34B-B75C-84756AC0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16–2: The Effect of Government Borrowing on Interest Rates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C7C1C5-7CAE-444E-9435-410A2509E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92289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More borrowing – issuing government securities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Increased demand for loanable funds – higher quantity of funds borrowed and lent, higher interest rate</a:t>
            </a:r>
          </a:p>
          <a:p>
            <a:r>
              <a:rPr lang="en-US" b="1" dirty="0"/>
              <a:t>Crowding out </a:t>
            </a:r>
            <a:r>
              <a:rPr lang="en-US" dirty="0"/>
              <a:t>– a situation in which increased government spending, financed by borrowing, causes interest rates to rise</a:t>
            </a:r>
          </a:p>
          <a:p>
            <a:pPr marL="692150" indent="-231775">
              <a:spcBef>
                <a:spcPts val="600"/>
              </a:spcBef>
              <a:buFont typeface="System Font Regular"/>
              <a:buChar char="–"/>
            </a:pPr>
            <a:r>
              <a:rPr lang="en-US" dirty="0"/>
              <a:t>Results in less spending by the economy</a:t>
            </a:r>
          </a:p>
          <a:p>
            <a:pPr marL="692150" indent="-231775">
              <a:spcBef>
                <a:spcPts val="600"/>
              </a:spcBef>
              <a:buFont typeface="System Font Regular"/>
              <a:buChar char="–"/>
            </a:pPr>
            <a:r>
              <a:rPr lang="en-US" dirty="0"/>
              <a:t>Never complete in the short run</a:t>
            </a:r>
          </a:p>
          <a:p>
            <a:pPr marL="692150" indent="-231775">
              <a:spcBef>
                <a:spcPts val="600"/>
              </a:spcBef>
              <a:buFont typeface="System Font Regular"/>
              <a:buChar char="–"/>
            </a:pPr>
            <a:r>
              <a:rPr lang="en-US" dirty="0"/>
              <a:t>Monetary policy can be used to control rising interest rates</a:t>
            </a:r>
          </a:p>
          <a:p>
            <a:r>
              <a:rPr lang="en-US" dirty="0"/>
              <a:t>In an overheated economy</a:t>
            </a:r>
          </a:p>
          <a:p>
            <a:pPr marL="692150" indent="-231775">
              <a:spcBef>
                <a:spcPts val="600"/>
              </a:spcBef>
              <a:buFont typeface="System Font Regular"/>
              <a:buChar char="–"/>
            </a:pPr>
            <a:r>
              <a:rPr lang="en-US" dirty="0"/>
              <a:t>A simultaneous expansionary fiscal policy (increase in government purchases) and expansionary monetary policy</a:t>
            </a:r>
          </a:p>
          <a:p>
            <a:pPr marL="692150" indent="-231775">
              <a:spcBef>
                <a:spcPts val="600"/>
              </a:spcBef>
              <a:buFont typeface="System Font Regular"/>
              <a:buChar char="–"/>
            </a:pPr>
            <a:r>
              <a:rPr lang="en-US" dirty="0"/>
              <a:t>Will probably cause an overexpansion of the economy and a threat of inflation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719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Federal Taxes</a:t>
            </a:r>
          </a:p>
          <a:p>
            <a:pPr marL="9525" indent="0">
              <a:spcBef>
                <a:spcPts val="1800"/>
              </a:spcBef>
              <a:buNone/>
            </a:pPr>
            <a:r>
              <a:rPr lang="en-US" sz="2000" b="1" dirty="0"/>
              <a:t>The federal personal income tax</a:t>
            </a:r>
            <a:endParaRPr lang="en-US" sz="2000" dirty="0"/>
          </a:p>
          <a:p>
            <a:pPr marL="460375" indent="-220663">
              <a:spcBef>
                <a:spcPts val="1200"/>
              </a:spcBef>
            </a:pPr>
            <a:r>
              <a:rPr lang="en-US" sz="1800" dirty="0"/>
              <a:t>Roughly 47 percent of total federal income tax revenue</a:t>
            </a:r>
          </a:p>
          <a:p>
            <a:pPr marL="460375" indent="-220663">
              <a:spcBef>
                <a:spcPts val="1200"/>
              </a:spcBef>
            </a:pPr>
            <a:r>
              <a:rPr lang="en-US" sz="1800" dirty="0"/>
              <a:t>Placed on most forms of individual income</a:t>
            </a:r>
          </a:p>
          <a:p>
            <a:pPr marL="460375" indent="-220663">
              <a:spcBef>
                <a:spcPts val="1200"/>
              </a:spcBef>
            </a:pPr>
            <a:r>
              <a:rPr lang="en-US" sz="1800" dirty="0"/>
              <a:t>Taxable income called the </a:t>
            </a:r>
            <a:r>
              <a:rPr lang="en-US" sz="1800" b="1" dirty="0"/>
              <a:t>tax base </a:t>
            </a:r>
            <a:r>
              <a:rPr lang="en-US" sz="1800" dirty="0"/>
              <a:t>– the value of income, earnings, property, sales, other valued items to which a tax rate is applied (in the case of personal income tax, the tax base is incremental income)</a:t>
            </a:r>
          </a:p>
          <a:p>
            <a:pPr marL="460375" indent="-220663">
              <a:spcBef>
                <a:spcPts val="1200"/>
              </a:spcBef>
            </a:pPr>
            <a:r>
              <a:rPr lang="en-US" sz="1800" b="1" dirty="0"/>
              <a:t>Tax rate </a:t>
            </a:r>
            <a:r>
              <a:rPr lang="en-US" sz="1800" dirty="0"/>
              <a:t>– the percentage of the tax base that is paid to the government as tax</a:t>
            </a:r>
          </a:p>
          <a:p>
            <a:pPr marL="460375" indent="-220663">
              <a:spcBef>
                <a:spcPts val="1200"/>
              </a:spcBef>
            </a:pPr>
            <a:r>
              <a:rPr lang="en-US" sz="1800" b="1" dirty="0"/>
              <a:t>Marginal tax rates </a:t>
            </a:r>
            <a:r>
              <a:rPr lang="en-US" sz="1800" dirty="0"/>
              <a:t>– the percentage of incremental income falling within each of several tax brackets that is paid to the government as tax</a:t>
            </a:r>
          </a:p>
        </p:txBody>
      </p:sp>
    </p:spTree>
    <p:extLst>
      <p:ext uri="{BB962C8B-B14F-4D97-AF65-F5344CB8AC3E}">
        <p14:creationId xmlns:p14="http://schemas.microsoft.com/office/powerpoint/2010/main" val="40548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Federal Taxes</a:t>
            </a:r>
          </a:p>
          <a:p>
            <a:pPr marL="9525" indent="0">
              <a:spcBef>
                <a:spcPts val="1800"/>
              </a:spcBef>
              <a:buNone/>
            </a:pPr>
            <a:r>
              <a:rPr lang="en-US" sz="2000" b="1" dirty="0"/>
              <a:t>The federal personal income tax</a:t>
            </a:r>
            <a:endParaRPr lang="en-US" sz="2000" dirty="0"/>
          </a:p>
          <a:p>
            <a:pPr marL="460375" indent="-220663">
              <a:spcBef>
                <a:spcPts val="1200"/>
              </a:spcBef>
            </a:pPr>
            <a:r>
              <a:rPr lang="en-US" sz="1800" b="1" dirty="0"/>
              <a:t>Exemptions</a:t>
            </a:r>
            <a:r>
              <a:rPr lang="en-US" sz="1800" dirty="0"/>
              <a:t> – amounts of money for each household member that can be deducted from household income before personal income tax rates are applied</a:t>
            </a:r>
          </a:p>
          <a:p>
            <a:pPr marL="460375" indent="-220663">
              <a:spcBef>
                <a:spcPts val="1200"/>
              </a:spcBef>
            </a:pPr>
            <a:r>
              <a:rPr lang="en-US" sz="1800" b="1" dirty="0"/>
              <a:t>Standard deduction </a:t>
            </a:r>
            <a:r>
              <a:rPr lang="en-US" sz="1800" dirty="0"/>
              <a:t>– a fixed amount of money that taxpayers can deduct from their taxable income when calculating their personal income taxes, if other deductions not claimed</a:t>
            </a:r>
          </a:p>
          <a:p>
            <a:pPr marL="460375" indent="-220663">
              <a:spcBef>
                <a:spcPts val="1200"/>
              </a:spcBef>
            </a:pPr>
            <a:r>
              <a:rPr lang="en-US" sz="1800" b="1" dirty="0"/>
              <a:t>Tax credits </a:t>
            </a:r>
            <a:r>
              <a:rPr lang="en-US" sz="1800" dirty="0"/>
              <a:t>– amounts of money by which income taxes payable to the government can be directly reduced – person or business must meet certain criteria to be eligible for a credit</a:t>
            </a:r>
          </a:p>
        </p:txBody>
      </p:sp>
    </p:spTree>
    <p:extLst>
      <p:ext uri="{BB962C8B-B14F-4D97-AF65-F5344CB8AC3E}">
        <p14:creationId xmlns:p14="http://schemas.microsoft.com/office/powerpoint/2010/main" val="2277362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Federal Taxes</a:t>
            </a:r>
          </a:p>
          <a:p>
            <a:pPr marL="9525" indent="0">
              <a:spcBef>
                <a:spcPts val="1800"/>
              </a:spcBef>
              <a:buNone/>
            </a:pPr>
            <a:r>
              <a:rPr lang="en-US" sz="2000" b="1" dirty="0"/>
              <a:t>The federal personal income tax</a:t>
            </a:r>
            <a:endParaRPr lang="en-US" sz="2000" dirty="0"/>
          </a:p>
          <a:p>
            <a:pPr marL="460375" indent="-220663">
              <a:spcBef>
                <a:spcPts val="1200"/>
              </a:spcBef>
            </a:pPr>
            <a:r>
              <a:rPr lang="en-US" sz="1800" b="1" dirty="0"/>
              <a:t>Earned Income Tax Credit (EITC)</a:t>
            </a:r>
            <a:r>
              <a:rPr lang="en-US" sz="1800" dirty="0"/>
              <a:t> – a federal tax credit for low-income working individuals and families – state governments may also utilize an EITC for their personal income taxes</a:t>
            </a:r>
          </a:p>
          <a:p>
            <a:pPr marL="460375" indent="-220663">
              <a:spcBef>
                <a:spcPts val="1200"/>
              </a:spcBef>
            </a:pPr>
            <a:r>
              <a:rPr lang="en-US" sz="1800" b="1" dirty="0"/>
              <a:t>Refundable </a:t>
            </a:r>
            <a:r>
              <a:rPr lang="en-US" sz="1800" dirty="0"/>
              <a:t>– a refund is available even if an income earner does not pay taxes or pays only small amounts – as long as he or she files a tax form</a:t>
            </a:r>
          </a:p>
          <a:p>
            <a:pPr marL="460375" indent="-220663">
              <a:spcBef>
                <a:spcPts val="1200"/>
              </a:spcBef>
            </a:pPr>
            <a:r>
              <a:rPr lang="en-US" sz="1800" b="1" dirty="0"/>
              <a:t>Dividends </a:t>
            </a:r>
            <a:r>
              <a:rPr lang="en-US" sz="1800" dirty="0"/>
              <a:t>– profits from the ownership of stock</a:t>
            </a:r>
          </a:p>
          <a:p>
            <a:pPr marL="460375" indent="-220663">
              <a:spcBef>
                <a:spcPts val="1200"/>
              </a:spcBef>
            </a:pPr>
            <a:r>
              <a:rPr lang="en-US" sz="1800" b="1" dirty="0"/>
              <a:t>Capital gains </a:t>
            </a:r>
            <a:r>
              <a:rPr lang="en-US" sz="1800" dirty="0"/>
              <a:t>– the net income received when an asset is bought at a particular price and sold at a a higher price</a:t>
            </a:r>
          </a:p>
        </p:txBody>
      </p:sp>
    </p:spTree>
    <p:extLst>
      <p:ext uri="{BB962C8B-B14F-4D97-AF65-F5344CB8AC3E}">
        <p14:creationId xmlns:p14="http://schemas.microsoft.com/office/powerpoint/2010/main" val="1692429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Federal Taxes</a:t>
            </a:r>
          </a:p>
          <a:p>
            <a:pPr marL="9525" indent="0">
              <a:spcBef>
                <a:spcPts val="1800"/>
              </a:spcBef>
              <a:buNone/>
            </a:pPr>
            <a:r>
              <a:rPr lang="en-US" sz="2000" b="1" dirty="0"/>
              <a:t>Payroll taxes</a:t>
            </a:r>
            <a:endParaRPr lang="en-US" sz="2000" dirty="0"/>
          </a:p>
          <a:p>
            <a:pPr marL="460375" indent="-220663">
              <a:spcBef>
                <a:spcPts val="1200"/>
              </a:spcBef>
            </a:pPr>
            <a:r>
              <a:rPr lang="en-US" sz="1800" dirty="0"/>
              <a:t>Taxes based on earnings from work and usually deducted directly from the paycheck</a:t>
            </a:r>
          </a:p>
          <a:p>
            <a:pPr marL="460375" indent="-220663">
              <a:spcBef>
                <a:spcPts val="1200"/>
              </a:spcBef>
            </a:pPr>
            <a:r>
              <a:rPr lang="en-US" sz="1800" dirty="0"/>
              <a:t>The second largest federal category of taxes for social insurance programs – Social Security and Medicare</a:t>
            </a:r>
          </a:p>
          <a:p>
            <a:pPr marL="9525" indent="0">
              <a:spcBef>
                <a:spcPts val="1800"/>
              </a:spcBef>
              <a:buNone/>
            </a:pPr>
            <a:r>
              <a:rPr lang="en-US" sz="2000" b="1" dirty="0"/>
              <a:t>The corporate income tax</a:t>
            </a:r>
            <a:endParaRPr lang="en-US" sz="2000" dirty="0"/>
          </a:p>
          <a:p>
            <a:pPr marL="460375" indent="-220663">
              <a:spcBef>
                <a:spcPts val="1200"/>
              </a:spcBef>
            </a:pPr>
            <a:r>
              <a:rPr lang="en-US" sz="1800" dirty="0"/>
              <a:t>Brings in about nine percent of total federal tax revenue – a </a:t>
            </a:r>
            <a:r>
              <a:rPr lang="en-US" sz="1800" b="1" i="1" dirty="0"/>
              <a:t>net</a:t>
            </a:r>
            <a:r>
              <a:rPr lang="en-US" sz="1800" dirty="0"/>
              <a:t> income tax because it taxes business income minus expenses (i.e. profits)</a:t>
            </a:r>
          </a:p>
        </p:txBody>
      </p:sp>
    </p:spTree>
    <p:extLst>
      <p:ext uri="{BB962C8B-B14F-4D97-AF65-F5344CB8AC3E}">
        <p14:creationId xmlns:p14="http://schemas.microsoft.com/office/powerpoint/2010/main" val="658913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2727</TotalTime>
  <Words>1736</Words>
  <Application>Microsoft Macintosh PowerPoint</Application>
  <PresentationFormat>On-screen Show (4:3)</PresentationFormat>
  <Paragraphs>281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Cambria Math</vt:lpstr>
      <vt:lpstr>System Font Regular</vt:lpstr>
      <vt:lpstr>Times New Roman</vt:lpstr>
      <vt:lpstr>Wingdings</vt:lpstr>
      <vt:lpstr>Office Theme</vt:lpstr>
      <vt:lpstr>PowerPoint Presentation</vt:lpstr>
      <vt:lpstr>Taxes, Borrowing, and the National Debt</vt:lpstr>
      <vt:lpstr>Taxes, Borrowing, and the National Debt</vt:lpstr>
      <vt:lpstr>Government Taxes</vt:lpstr>
      <vt:lpstr>Government Taxes</vt:lpstr>
      <vt:lpstr>Government Taxes</vt:lpstr>
      <vt:lpstr>Government Taxes</vt:lpstr>
      <vt:lpstr>Government Taxes</vt:lpstr>
      <vt:lpstr>Government Taxes</vt:lpstr>
      <vt:lpstr>Government Taxes</vt:lpstr>
      <vt:lpstr>Government Taxes</vt:lpstr>
      <vt:lpstr>Government Taxes</vt:lpstr>
      <vt:lpstr>Government Taxes</vt:lpstr>
      <vt:lpstr>Government Taxes</vt:lpstr>
      <vt:lpstr>Government Taxes</vt:lpstr>
      <vt:lpstr>Government Taxes</vt:lpstr>
      <vt:lpstr>Government Taxes</vt:lpstr>
      <vt:lpstr>Government Taxes</vt:lpstr>
      <vt:lpstr>Government Taxes</vt:lpstr>
      <vt:lpstr>Government Taxes</vt:lpstr>
      <vt:lpstr>Government Taxes</vt:lpstr>
      <vt:lpstr>Government Taxes</vt:lpstr>
      <vt:lpstr>Government Taxes</vt:lpstr>
      <vt:lpstr>Government Taxes</vt:lpstr>
      <vt:lpstr>Government Taxes</vt:lpstr>
      <vt:lpstr>Government Taxes</vt:lpstr>
      <vt:lpstr>Government Taxes</vt:lpstr>
      <vt:lpstr>Government Taxes</vt:lpstr>
      <vt:lpstr>Government Taxes</vt:lpstr>
      <vt:lpstr>Government Taxes</vt:lpstr>
      <vt:lpstr>Government Borrowing</vt:lpstr>
      <vt:lpstr>Government Borrowing</vt:lpstr>
      <vt:lpstr>Government Borrowing</vt:lpstr>
      <vt:lpstr>Government Borrowing</vt:lpstr>
      <vt:lpstr>The National Debt</vt:lpstr>
      <vt:lpstr>The National Debt</vt:lpstr>
      <vt:lpstr>The National Debt</vt:lpstr>
      <vt:lpstr>The National Debt</vt:lpstr>
      <vt:lpstr>The National Debt</vt:lpstr>
      <vt:lpstr>The National Debt</vt:lpstr>
      <vt:lpstr>The National Debt</vt:lpstr>
      <vt:lpstr>The National Debt</vt:lpstr>
      <vt:lpstr>Proposals to Require a Balanced Budget</vt:lpstr>
      <vt:lpstr>Conservative versus Liberal</vt:lpstr>
      <vt:lpstr>Appendix 16–1: The Impact of Excise Taxes with Perfectly Inelastic Demand and Supply</vt:lpstr>
      <vt:lpstr>Appendix 16–1: The Impact of Excise Taxes with Perfectly Inelastic Demand and Supply</vt:lpstr>
      <vt:lpstr>Appendix 16–1: The Impact of Excise Taxes with Perfectly Inelastic Demand and Supply</vt:lpstr>
      <vt:lpstr>Appendix 16–1: The Impact of Excise Taxes with Perfectly Inelastic Demand and Supply</vt:lpstr>
      <vt:lpstr>Appendix 16–1: The Impact of Excise Taxes with Perfectly Inelastic Demand and Supply</vt:lpstr>
      <vt:lpstr>Appendix 16–2: The Effect of Government Borrowing on Interest Rates</vt:lpstr>
      <vt:lpstr>Appendix 16–2: The Effect of Government Borrowing on Interest Rates</vt:lpstr>
      <vt:lpstr>Appendix 16–2: The Effect of Government Borrowing on Interest Rates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Botelho</dc:creator>
  <cp:lastModifiedBy>Anna Botelho</cp:lastModifiedBy>
  <cp:revision>145</cp:revision>
  <dcterms:created xsi:type="dcterms:W3CDTF">2019-01-28T21:36:07Z</dcterms:created>
  <dcterms:modified xsi:type="dcterms:W3CDTF">2019-02-08T18:06:20Z</dcterms:modified>
</cp:coreProperties>
</file>