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738" r:id="rId4"/>
    <p:sldId id="259" r:id="rId5"/>
    <p:sldId id="739" r:id="rId6"/>
    <p:sldId id="740" r:id="rId7"/>
    <p:sldId id="741" r:id="rId8"/>
    <p:sldId id="620" r:id="rId9"/>
    <p:sldId id="742" r:id="rId10"/>
    <p:sldId id="645" r:id="rId11"/>
    <p:sldId id="743" r:id="rId12"/>
    <p:sldId id="744" r:id="rId13"/>
    <p:sldId id="745" r:id="rId14"/>
    <p:sldId id="707" r:id="rId15"/>
    <p:sldId id="746" r:id="rId16"/>
    <p:sldId id="747" r:id="rId17"/>
    <p:sldId id="748" r:id="rId18"/>
    <p:sldId id="749" r:id="rId19"/>
    <p:sldId id="750" r:id="rId20"/>
    <p:sldId id="751" r:id="rId21"/>
    <p:sldId id="752" r:id="rId22"/>
    <p:sldId id="753" r:id="rId23"/>
    <p:sldId id="754" r:id="rId24"/>
    <p:sldId id="755" r:id="rId25"/>
    <p:sldId id="756" r:id="rId26"/>
    <p:sldId id="757" r:id="rId27"/>
    <p:sldId id="758" r:id="rId28"/>
    <p:sldId id="759" r:id="rId29"/>
    <p:sldId id="760" r:id="rId30"/>
    <p:sldId id="708" r:id="rId31"/>
    <p:sldId id="709" r:id="rId32"/>
    <p:sldId id="761" r:id="rId33"/>
    <p:sldId id="762" r:id="rId34"/>
    <p:sldId id="763" r:id="rId35"/>
    <p:sldId id="764" r:id="rId36"/>
    <p:sldId id="765" r:id="rId37"/>
    <p:sldId id="766" r:id="rId38"/>
    <p:sldId id="767" r:id="rId39"/>
    <p:sldId id="768" r:id="rId40"/>
    <p:sldId id="710" r:id="rId41"/>
    <p:sldId id="30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253E"/>
    <a:srgbClr val="745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86"/>
    <p:restoredTop sz="94660"/>
  </p:normalViewPr>
  <p:slideViewPr>
    <p:cSldViewPr snapToGrid="0" snapToObjects="1">
      <p:cViewPr varScale="1">
        <p:scale>
          <a:sx n="132" d="100"/>
          <a:sy n="132" d="100"/>
        </p:scale>
        <p:origin x="1376"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3253E"/>
        </a:solidFill>
        <a:effectLst/>
      </p:bgPr>
    </p:bg>
    <p:spTree>
      <p:nvGrpSpPr>
        <p:cNvPr id="1" name=""/>
        <p:cNvGrpSpPr/>
        <p:nvPr/>
      </p:nvGrpSpPr>
      <p:grpSpPr>
        <a:xfrm>
          <a:off x="0" y="0"/>
          <a:ext cx="0" cy="0"/>
          <a:chOff x="0" y="0"/>
          <a:chExt cx="0" cy="0"/>
        </a:xfrm>
      </p:grpSpPr>
      <p:pic>
        <p:nvPicPr>
          <p:cNvPr id="7" name="Picture 6" descr="A picture containing text&#13;&#10;&#13;&#10;Description automatically generated">
            <a:extLst>
              <a:ext uri="{FF2B5EF4-FFF2-40B4-BE49-F238E27FC236}">
                <a16:creationId xmlns:a16="http://schemas.microsoft.com/office/drawing/2014/main" id="{10B9BC16-BAF1-E842-ABF3-28BF683F7B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43000"/>
            <a:ext cx="3657600" cy="4572000"/>
          </a:xfrm>
          <a:prstGeom prst="rect">
            <a:avLst/>
          </a:prstGeom>
        </p:spPr>
      </p:pic>
      <p:sp>
        <p:nvSpPr>
          <p:cNvPr id="8" name="TextBox 7">
            <a:extLst>
              <a:ext uri="{FF2B5EF4-FFF2-40B4-BE49-F238E27FC236}">
                <a16:creationId xmlns:a16="http://schemas.microsoft.com/office/drawing/2014/main" id="{B7EB056A-DA49-3946-B6D9-12C1D2023C97}"/>
              </a:ext>
            </a:extLst>
          </p:cNvPr>
          <p:cNvSpPr txBox="1"/>
          <p:nvPr userDrawn="1"/>
        </p:nvSpPr>
        <p:spPr>
          <a:xfrm>
            <a:off x="5033727" y="1143000"/>
            <a:ext cx="3213980" cy="4572000"/>
          </a:xfrm>
          <a:prstGeom prst="rect">
            <a:avLst/>
          </a:prstGeom>
          <a:noFill/>
          <a:ln>
            <a:noFill/>
          </a:ln>
        </p:spPr>
        <p:txBody>
          <a:bodyPr wrap="square" lIns="0" tIns="0" rIns="0" bIns="0" rtlCol="0">
            <a:noAutofit/>
          </a:bodyPr>
          <a:lstStyle/>
          <a:p>
            <a:r>
              <a:rPr lang="en-US" sz="1200" b="1" dirty="0">
                <a:solidFill>
                  <a:schemeClr val="bg1"/>
                </a:solidFill>
                <a:latin typeface="Arial" panose="020B0604020202020204" pitchFamily="34" charset="0"/>
                <a:cs typeface="Arial" panose="020B0604020202020204" pitchFamily="34" charset="0"/>
              </a:rPr>
              <a:t>PART FIVE</a:t>
            </a:r>
          </a:p>
          <a:p>
            <a:r>
              <a:rPr lang="en-US" sz="2000" b="0" dirty="0">
                <a:solidFill>
                  <a:schemeClr val="bg1"/>
                </a:solidFill>
                <a:latin typeface="Times New Roman" panose="02020603050405020304" pitchFamily="18" charset="0"/>
                <a:cs typeface="Times New Roman" panose="02020603050405020304" pitchFamily="18" charset="0"/>
              </a:rPr>
              <a:t>You and the World Around You</a:t>
            </a:r>
          </a:p>
          <a:p>
            <a:pPr>
              <a:spcBef>
                <a:spcPts val="3600"/>
              </a:spcBef>
            </a:pPr>
            <a:r>
              <a:rPr lang="en-US" sz="1800" b="1" dirty="0">
                <a:solidFill>
                  <a:schemeClr val="bg1"/>
                </a:solidFill>
                <a:latin typeface="Arial" panose="020B0604020202020204" pitchFamily="34" charset="0"/>
                <a:cs typeface="Arial" panose="020B0604020202020204" pitchFamily="34" charset="0"/>
              </a:rPr>
              <a:t>CHAPTER 17</a:t>
            </a:r>
          </a:p>
          <a:p>
            <a:r>
              <a:rPr lang="en-US" sz="3600" b="0" dirty="0">
                <a:solidFill>
                  <a:schemeClr val="bg1"/>
                </a:solidFill>
                <a:latin typeface="Times New Roman" panose="02020603050405020304" pitchFamily="18" charset="0"/>
                <a:cs typeface="Times New Roman" panose="02020603050405020304" pitchFamily="18" charset="0"/>
              </a:rPr>
              <a:t>Globally Free Markets for the Twenty-First Century?</a:t>
            </a:r>
          </a:p>
        </p:txBody>
      </p:sp>
    </p:spTree>
    <p:extLst>
      <p:ext uri="{BB962C8B-B14F-4D97-AF65-F5344CB8AC3E}">
        <p14:creationId xmlns:p14="http://schemas.microsoft.com/office/powerpoint/2010/main" val="66029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5353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9071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31683"/>
          </a:xfrm>
          <a:solidFill>
            <a:srgbClr val="73253E"/>
          </a:solidFill>
        </p:spPr>
        <p:txBody>
          <a:bodyPr lIns="457200" tIns="0" rIns="0" bIns="0">
            <a:normAutofit/>
          </a:bodyPr>
          <a:lstStyle>
            <a:lvl1pPr>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69956" y="1593410"/>
            <a:ext cx="7813141" cy="4583553"/>
          </a:xfrm>
        </p:spPr>
        <p:txBody>
          <a:bodyPr lIns="0" tIns="0" rIns="0" bIns="0">
            <a:normAutofit/>
          </a:bodyPr>
          <a:lstStyle>
            <a:lvl1pPr>
              <a:spcBef>
                <a:spcPts val="1200"/>
              </a:spcBef>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922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622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3364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396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1661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142352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6331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584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31683"/>
          </a:xfrm>
          <a:prstGeom prst="rect">
            <a:avLst/>
          </a:prstGeom>
          <a:solidFill>
            <a:srgbClr val="73253E"/>
          </a:solidFill>
        </p:spPr>
        <p:txBody>
          <a:bodyPr vert="horz" lIns="45720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69956" y="1593410"/>
            <a:ext cx="7804088" cy="458355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3E55E46-4803-E846-A340-5DCAE1AC73AE}"/>
              </a:ext>
            </a:extLst>
          </p:cNvPr>
          <p:cNvSpPr txBox="1">
            <a:spLocks/>
          </p:cNvSpPr>
          <p:nvPr userDrawn="1"/>
        </p:nvSpPr>
        <p:spPr>
          <a:xfrm>
            <a:off x="8110538" y="6602241"/>
            <a:ext cx="598896" cy="228600"/>
          </a:xfrm>
          <a:prstGeom prst="rect">
            <a:avLst/>
          </a:prstGeom>
        </p:spPr>
        <p:txBody>
          <a:bodyPr vert="horz" lIns="0" tIns="0" rIns="0" bIns="0" rtlCol="0" anchor="ctr"/>
          <a:lstStyle>
            <a:defPPr>
              <a:defRPr lang="en-US"/>
            </a:defPPr>
            <a:lvl1pPr marL="0" algn="r" defTabSz="457200" rtl="0" eaLnBrk="1" latinLnBrk="0" hangingPunct="1">
              <a:defRPr sz="900" b="1" kern="1200">
                <a:solidFill>
                  <a:srgbClr val="73253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477D290-E629-4409-A23D-3D419B2EC579}" type="slidenum">
              <a:rPr lang="en-US" smtClean="0"/>
              <a:pPr>
                <a:defRPr/>
              </a:pPr>
              <a:t>‹#›</a:t>
            </a:fld>
            <a:endParaRPr lang="en-US" dirty="0"/>
          </a:p>
        </p:txBody>
      </p:sp>
      <p:sp>
        <p:nvSpPr>
          <p:cNvPr id="8" name="Footer Placeholder 4">
            <a:extLst>
              <a:ext uri="{FF2B5EF4-FFF2-40B4-BE49-F238E27FC236}">
                <a16:creationId xmlns:a16="http://schemas.microsoft.com/office/drawing/2014/main" id="{11092F7E-3E29-5B49-801F-D104FD92E604}"/>
              </a:ext>
            </a:extLst>
          </p:cNvPr>
          <p:cNvSpPr txBox="1">
            <a:spLocks/>
          </p:cNvSpPr>
          <p:nvPr userDrawn="1"/>
        </p:nvSpPr>
        <p:spPr>
          <a:xfrm>
            <a:off x="434566" y="6602241"/>
            <a:ext cx="4137434" cy="228600"/>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b="1" dirty="0">
                <a:solidFill>
                  <a:schemeClr val="tx1"/>
                </a:solidFill>
              </a:rPr>
              <a:t>Economic Issues and Policy 7e </a:t>
            </a:r>
            <a:r>
              <a:rPr lang="en-US" dirty="0">
                <a:solidFill>
                  <a:schemeClr val="tx1"/>
                </a:solidFill>
              </a:rPr>
              <a:t>© 2019 Wessex Press. All Rights Reserved.</a:t>
            </a:r>
          </a:p>
        </p:txBody>
      </p:sp>
    </p:spTree>
    <p:extLst>
      <p:ext uri="{BB962C8B-B14F-4D97-AF65-F5344CB8AC3E}">
        <p14:creationId xmlns:p14="http://schemas.microsoft.com/office/powerpoint/2010/main" val="156571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4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An Increase in Aggregate Supply</a:t>
            </a:r>
          </a:p>
          <a:p>
            <a:pPr marL="460375" indent="-220663">
              <a:spcBef>
                <a:spcPts val="1200"/>
              </a:spcBef>
            </a:pPr>
            <a:r>
              <a:rPr lang="en-US" dirty="0"/>
              <a:t>Reductions in government taxes, regulations, social programs, transfers</a:t>
            </a:r>
          </a:p>
          <a:p>
            <a:pPr marL="460375" indent="-220663">
              <a:spcBef>
                <a:spcPts val="1200"/>
              </a:spcBef>
            </a:pPr>
            <a:r>
              <a:rPr lang="en-US" dirty="0"/>
              <a:t>Create incentives for greater productivity</a:t>
            </a:r>
          </a:p>
          <a:p>
            <a:pPr marL="460375" indent="-220663">
              <a:spcBef>
                <a:spcPts val="1200"/>
              </a:spcBef>
            </a:pPr>
            <a:r>
              <a:rPr lang="en-US" dirty="0"/>
              <a:t>Increase in aggregate supply – increase in gross domestic product</a:t>
            </a:r>
          </a:p>
        </p:txBody>
      </p:sp>
    </p:spTree>
    <p:extLst>
      <p:ext uri="{BB962C8B-B14F-4D97-AF65-F5344CB8AC3E}">
        <p14:creationId xmlns:p14="http://schemas.microsoft.com/office/powerpoint/2010/main" val="4054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pic>
        <p:nvPicPr>
          <p:cNvPr id="6" name="Picture 5">
            <a:extLst>
              <a:ext uri="{FF2B5EF4-FFF2-40B4-BE49-F238E27FC236}">
                <a16:creationId xmlns:a16="http://schemas.microsoft.com/office/drawing/2014/main" id="{26FADEDE-DEDB-C648-A7E4-4B806A771BA7}"/>
              </a:ext>
            </a:extLst>
          </p:cNvPr>
          <p:cNvPicPr>
            <a:picLocks noChangeAspect="1"/>
          </p:cNvPicPr>
          <p:nvPr/>
        </p:nvPicPr>
        <p:blipFill>
          <a:blip r:embed="rId2"/>
          <a:stretch>
            <a:fillRect/>
          </a:stretch>
        </p:blipFill>
        <p:spPr>
          <a:xfrm>
            <a:off x="868045" y="1600200"/>
            <a:ext cx="7407910" cy="3896995"/>
          </a:xfrm>
          <a:prstGeom prst="rect">
            <a:avLst/>
          </a:prstGeom>
        </p:spPr>
      </p:pic>
    </p:spTree>
    <p:extLst>
      <p:ext uri="{BB962C8B-B14F-4D97-AF65-F5344CB8AC3E}">
        <p14:creationId xmlns:p14="http://schemas.microsoft.com/office/powerpoint/2010/main" val="52530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An Outward Shift in Production Possibilities</a:t>
            </a:r>
          </a:p>
          <a:p>
            <a:pPr marL="460375" indent="-220663">
              <a:spcBef>
                <a:spcPts val="1200"/>
              </a:spcBef>
            </a:pPr>
            <a:r>
              <a:rPr lang="en-US" dirty="0"/>
              <a:t>Sustained expansion of GDP</a:t>
            </a:r>
          </a:p>
          <a:p>
            <a:pPr marL="922338" indent="-230188">
              <a:spcBef>
                <a:spcPts val="1200"/>
              </a:spcBef>
              <a:buFont typeface="System Font Regular"/>
              <a:buChar char="–"/>
            </a:pPr>
            <a:r>
              <a:rPr lang="en-US" dirty="0"/>
              <a:t>Requires additional policies that create long-term changes</a:t>
            </a:r>
          </a:p>
          <a:p>
            <a:pPr marL="922338" indent="-230188">
              <a:spcBef>
                <a:spcPts val="1200"/>
              </a:spcBef>
              <a:buFont typeface="System Font Regular"/>
              <a:buChar char="–"/>
            </a:pPr>
            <a:r>
              <a:rPr lang="en-US" dirty="0"/>
              <a:t>Outward shift in production possibilities frontier</a:t>
            </a:r>
          </a:p>
          <a:p>
            <a:pPr marL="1374775" indent="-230188">
              <a:spcBef>
                <a:spcPts val="1200"/>
              </a:spcBef>
              <a:buFont typeface="Wingdings" pitchFamily="2" charset="2"/>
              <a:buChar char="§"/>
            </a:pPr>
            <a:r>
              <a:rPr lang="en-US" dirty="0"/>
              <a:t>Increase in the quantity or quality of society’s resources</a:t>
            </a:r>
          </a:p>
          <a:p>
            <a:pPr marL="1374775" indent="-230188">
              <a:spcBef>
                <a:spcPts val="1200"/>
              </a:spcBef>
              <a:buFont typeface="Wingdings" pitchFamily="2" charset="2"/>
              <a:buChar char="§"/>
            </a:pPr>
            <a:r>
              <a:rPr lang="en-US" dirty="0"/>
              <a:t>Improvement in technology</a:t>
            </a:r>
          </a:p>
          <a:p>
            <a:pPr marL="460375" indent="-230188"/>
            <a:r>
              <a:rPr lang="en-US" dirty="0"/>
              <a:t>Economic growth</a:t>
            </a:r>
          </a:p>
        </p:txBody>
      </p:sp>
    </p:spTree>
    <p:extLst>
      <p:ext uri="{BB962C8B-B14F-4D97-AF65-F5344CB8AC3E}">
        <p14:creationId xmlns:p14="http://schemas.microsoft.com/office/powerpoint/2010/main" val="65882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pic>
        <p:nvPicPr>
          <p:cNvPr id="3" name="Picture 2">
            <a:extLst>
              <a:ext uri="{FF2B5EF4-FFF2-40B4-BE49-F238E27FC236}">
                <a16:creationId xmlns:a16="http://schemas.microsoft.com/office/drawing/2014/main" id="{F111755F-1B76-984A-99B7-ACB9B880B0A0}"/>
              </a:ext>
            </a:extLst>
          </p:cNvPr>
          <p:cNvPicPr>
            <a:picLocks noChangeAspect="1"/>
          </p:cNvPicPr>
          <p:nvPr/>
        </p:nvPicPr>
        <p:blipFill>
          <a:blip r:embed="rId2"/>
          <a:stretch>
            <a:fillRect/>
          </a:stretch>
        </p:blipFill>
        <p:spPr>
          <a:xfrm>
            <a:off x="1252537" y="1371600"/>
            <a:ext cx="6638925" cy="5041265"/>
          </a:xfrm>
          <a:prstGeom prst="rect">
            <a:avLst/>
          </a:prstGeom>
        </p:spPr>
      </p:pic>
    </p:spTree>
    <p:extLst>
      <p:ext uri="{BB962C8B-B14F-4D97-AF65-F5344CB8AC3E}">
        <p14:creationId xmlns:p14="http://schemas.microsoft.com/office/powerpoint/2010/main" val="54586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Factors that Generate Economic Growth</a:t>
            </a:r>
          </a:p>
          <a:p>
            <a:pPr marL="460375" indent="-220663"/>
            <a:r>
              <a:rPr lang="en-US"/>
              <a:t>An increase in the size of the labor force</a:t>
            </a:r>
          </a:p>
          <a:p>
            <a:pPr marL="460375" indent="-220663">
              <a:spcBef>
                <a:spcPts val="1200"/>
              </a:spcBef>
            </a:pPr>
            <a:r>
              <a:rPr lang="en-US"/>
              <a:t>An </a:t>
            </a:r>
            <a:r>
              <a:rPr lang="en-US" dirty="0"/>
              <a:t>increase in physical capital (via increased savings)</a:t>
            </a:r>
          </a:p>
          <a:p>
            <a:pPr marL="460375" indent="-220663">
              <a:spcBef>
                <a:spcPts val="1200"/>
              </a:spcBef>
            </a:pPr>
            <a:r>
              <a:rPr lang="en-US" dirty="0"/>
              <a:t>An improvement in labor productivity</a:t>
            </a:r>
          </a:p>
          <a:p>
            <a:pPr marL="460375" indent="-220663">
              <a:spcBef>
                <a:spcPts val="1200"/>
              </a:spcBef>
            </a:pPr>
            <a:r>
              <a:rPr lang="en-US" dirty="0"/>
              <a:t>An improvement in technology</a:t>
            </a:r>
          </a:p>
          <a:p>
            <a:pPr marL="460375" indent="-220663">
              <a:spcBef>
                <a:spcPts val="1200"/>
              </a:spcBef>
            </a:pPr>
            <a:r>
              <a:rPr lang="en-US" dirty="0"/>
              <a:t>Some economists believe a decrease in business taxes and cuts in unnecessary regulations may also contribute to economic growth – questionable, any changes in GDP unlikely to be sustainable over the long </a:t>
            </a:r>
            <a:r>
              <a:rPr lang="en-US" dirty="0" err="1"/>
              <a:t>tun</a:t>
            </a:r>
            <a:endParaRPr lang="en-US" dirty="0"/>
          </a:p>
        </p:txBody>
      </p:sp>
    </p:spTree>
    <p:extLst>
      <p:ext uri="{BB962C8B-B14F-4D97-AF65-F5344CB8AC3E}">
        <p14:creationId xmlns:p14="http://schemas.microsoft.com/office/powerpoint/2010/main" val="227736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Factors that Generate Economic Growth</a:t>
            </a:r>
          </a:p>
          <a:p>
            <a:pPr marL="239712" indent="0">
              <a:spcBef>
                <a:spcPts val="1200"/>
              </a:spcBef>
              <a:buNone/>
            </a:pPr>
            <a:r>
              <a:rPr lang="en-US" b="1" dirty="0"/>
              <a:t>An increase in the size of the labor force</a:t>
            </a:r>
          </a:p>
          <a:p>
            <a:pPr marL="692150" indent="-241300">
              <a:spcBef>
                <a:spcPts val="1200"/>
              </a:spcBef>
            </a:pPr>
            <a:r>
              <a:rPr lang="en-US" dirty="0"/>
              <a:t>A basic input into production – will contribute to economic growth</a:t>
            </a:r>
          </a:p>
          <a:p>
            <a:pPr marL="692150" indent="-241300">
              <a:spcBef>
                <a:spcPts val="1200"/>
              </a:spcBef>
            </a:pPr>
            <a:r>
              <a:rPr lang="en-US" dirty="0"/>
              <a:t>Size of the labor force influenced by a number of factors</a:t>
            </a:r>
          </a:p>
          <a:p>
            <a:pPr marL="1144588" indent="-222250">
              <a:spcBef>
                <a:spcPts val="1200"/>
              </a:spcBef>
              <a:buFont typeface="System Font Regular"/>
              <a:buChar char="–"/>
            </a:pPr>
            <a:r>
              <a:rPr lang="en-US" dirty="0"/>
              <a:t>Social expectations – whether new parents and college students should or shouldn’t work</a:t>
            </a:r>
          </a:p>
          <a:p>
            <a:pPr marL="1144588" indent="-222250">
              <a:spcBef>
                <a:spcPts val="1200"/>
              </a:spcBef>
              <a:buFont typeface="System Font Regular"/>
              <a:buChar char="–"/>
            </a:pPr>
            <a:r>
              <a:rPr lang="en-US" dirty="0"/>
              <a:t>Economics dictates whether people need or don’t need to work</a:t>
            </a:r>
          </a:p>
          <a:p>
            <a:pPr marL="1144588" indent="-222250">
              <a:spcBef>
                <a:spcPts val="1200"/>
              </a:spcBef>
              <a:buFont typeface="System Font Regular"/>
              <a:buChar char="–"/>
            </a:pPr>
            <a:r>
              <a:rPr lang="en-US" dirty="0"/>
              <a:t>Immigration increases the size of the labor force – economic growth</a:t>
            </a:r>
          </a:p>
        </p:txBody>
      </p:sp>
    </p:spTree>
    <p:extLst>
      <p:ext uri="{BB962C8B-B14F-4D97-AF65-F5344CB8AC3E}">
        <p14:creationId xmlns:p14="http://schemas.microsoft.com/office/powerpoint/2010/main" val="11105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Factors that Generate Economic Growth</a:t>
            </a:r>
          </a:p>
          <a:p>
            <a:pPr marL="239712" indent="0">
              <a:spcBef>
                <a:spcPts val="1200"/>
              </a:spcBef>
              <a:buNone/>
            </a:pPr>
            <a:r>
              <a:rPr lang="en-US" b="1" dirty="0"/>
              <a:t>An increase in physical capital</a:t>
            </a:r>
          </a:p>
          <a:p>
            <a:pPr marL="692150" indent="-241300">
              <a:spcBef>
                <a:spcPts val="1200"/>
              </a:spcBef>
            </a:pPr>
            <a:r>
              <a:rPr lang="en-US" dirty="0"/>
              <a:t>Sustained increase in the quantity of physical capital</a:t>
            </a:r>
          </a:p>
          <a:p>
            <a:pPr marL="1144588" indent="-222250">
              <a:spcBef>
                <a:spcPts val="600"/>
              </a:spcBef>
              <a:buFont typeface="System Font Regular"/>
              <a:buChar char="–"/>
            </a:pPr>
            <a:r>
              <a:rPr lang="en-US" dirty="0"/>
              <a:t>An increase in stock of factories, equipment, machinery, etc.</a:t>
            </a:r>
          </a:p>
          <a:p>
            <a:pPr marL="1144588" indent="-222250">
              <a:spcBef>
                <a:spcPts val="600"/>
              </a:spcBef>
              <a:buFont typeface="System Font Regular"/>
              <a:buChar char="–"/>
            </a:pPr>
            <a:r>
              <a:rPr lang="en-US" dirty="0"/>
              <a:t>Infrastructure – roads, bridges</a:t>
            </a:r>
          </a:p>
          <a:p>
            <a:pPr marL="1144588" indent="-222250">
              <a:spcBef>
                <a:spcPts val="600"/>
              </a:spcBef>
              <a:buFont typeface="System Font Regular"/>
              <a:buChar char="–"/>
            </a:pPr>
            <a:r>
              <a:rPr lang="en-US" dirty="0"/>
              <a:t>Made possible by an increase in investment, investment made possible by saving</a:t>
            </a:r>
          </a:p>
          <a:p>
            <a:pPr marL="692150" indent="-231775"/>
            <a:r>
              <a:rPr lang="en-US" b="1" dirty="0"/>
              <a:t>Savings rate </a:t>
            </a:r>
            <a:r>
              <a:rPr lang="en-US" dirty="0"/>
              <a:t>– total savings (private and public) divided by GDP</a:t>
            </a:r>
          </a:p>
        </p:txBody>
      </p:sp>
    </p:spTree>
    <p:extLst>
      <p:ext uri="{BB962C8B-B14F-4D97-AF65-F5344CB8AC3E}">
        <p14:creationId xmlns:p14="http://schemas.microsoft.com/office/powerpoint/2010/main" val="3971692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pic>
        <p:nvPicPr>
          <p:cNvPr id="6" name="Picture 5">
            <a:extLst>
              <a:ext uri="{FF2B5EF4-FFF2-40B4-BE49-F238E27FC236}">
                <a16:creationId xmlns:a16="http://schemas.microsoft.com/office/drawing/2014/main" id="{25B9EC79-0B01-8544-A76B-8E7EEBDAC5DA}"/>
              </a:ext>
            </a:extLst>
          </p:cNvPr>
          <p:cNvPicPr>
            <a:picLocks noChangeAspect="1"/>
          </p:cNvPicPr>
          <p:nvPr/>
        </p:nvPicPr>
        <p:blipFill>
          <a:blip r:embed="rId2"/>
          <a:stretch>
            <a:fillRect/>
          </a:stretch>
        </p:blipFill>
        <p:spPr>
          <a:xfrm>
            <a:off x="1842770" y="1325880"/>
            <a:ext cx="5458460" cy="5031740"/>
          </a:xfrm>
          <a:prstGeom prst="rect">
            <a:avLst/>
          </a:prstGeom>
        </p:spPr>
      </p:pic>
    </p:spTree>
    <p:extLst>
      <p:ext uri="{BB962C8B-B14F-4D97-AF65-F5344CB8AC3E}">
        <p14:creationId xmlns:p14="http://schemas.microsoft.com/office/powerpoint/2010/main" val="2775582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Factors that Generate Economic Growth</a:t>
            </a:r>
          </a:p>
          <a:p>
            <a:pPr marL="239712" indent="0">
              <a:spcBef>
                <a:spcPts val="1200"/>
              </a:spcBef>
              <a:buNone/>
            </a:pPr>
            <a:r>
              <a:rPr lang="en-US" b="1" dirty="0"/>
              <a:t>An improvement in labor productivity</a:t>
            </a:r>
          </a:p>
          <a:p>
            <a:pPr marL="692150" indent="-241300">
              <a:spcBef>
                <a:spcPts val="1200"/>
              </a:spcBef>
            </a:pPr>
            <a:r>
              <a:rPr lang="en-US" b="1" dirty="0"/>
              <a:t>Labor productivity </a:t>
            </a:r>
            <a:r>
              <a:rPr lang="en-US" dirty="0"/>
              <a:t>– average output produced per hour of labor employed</a:t>
            </a:r>
          </a:p>
          <a:p>
            <a:pPr marL="1144588" indent="-222250">
              <a:spcBef>
                <a:spcPts val="600"/>
              </a:spcBef>
              <a:buFont typeface="System Font Regular"/>
              <a:buChar char="–"/>
            </a:pPr>
            <a:r>
              <a:rPr lang="en-US" dirty="0"/>
              <a:t>Hinges on the type and amount of capital and technology used in conjunction with labor</a:t>
            </a:r>
          </a:p>
          <a:p>
            <a:pPr marL="1144588" indent="-222250">
              <a:spcBef>
                <a:spcPts val="600"/>
              </a:spcBef>
              <a:buFont typeface="System Font Regular"/>
              <a:buChar char="–"/>
            </a:pPr>
            <a:r>
              <a:rPr lang="en-US" dirty="0"/>
              <a:t>Service occupations have relatively less physical capital and technology used compared to labor</a:t>
            </a:r>
          </a:p>
          <a:p>
            <a:pPr marL="1144588" indent="-222250">
              <a:spcBef>
                <a:spcPts val="600"/>
              </a:spcBef>
              <a:buFont typeface="System Font Regular"/>
              <a:buChar char="–"/>
            </a:pPr>
            <a:r>
              <a:rPr lang="en-US" dirty="0"/>
              <a:t>Depends on </a:t>
            </a:r>
            <a:r>
              <a:rPr lang="en-US" b="1" dirty="0"/>
              <a:t>human capital </a:t>
            </a:r>
            <a:r>
              <a:rPr lang="en-US" dirty="0"/>
              <a:t>– the skills and abilities of people</a:t>
            </a:r>
          </a:p>
          <a:p>
            <a:pPr marL="1606550" indent="-231775">
              <a:spcBef>
                <a:spcPts val="600"/>
              </a:spcBef>
              <a:buFont typeface="Wingdings" pitchFamily="2" charset="2"/>
              <a:buChar char="§"/>
            </a:pPr>
            <a:r>
              <a:rPr lang="en-US" sz="1800" dirty="0"/>
              <a:t>Government support for training programs, education, health, nutrition, housing – important investments in human capital</a:t>
            </a:r>
          </a:p>
        </p:txBody>
      </p:sp>
    </p:spTree>
    <p:extLst>
      <p:ext uri="{BB962C8B-B14F-4D97-AF65-F5344CB8AC3E}">
        <p14:creationId xmlns:p14="http://schemas.microsoft.com/office/powerpoint/2010/main" val="27534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pic>
        <p:nvPicPr>
          <p:cNvPr id="6" name="Picture 5">
            <a:extLst>
              <a:ext uri="{FF2B5EF4-FFF2-40B4-BE49-F238E27FC236}">
                <a16:creationId xmlns:a16="http://schemas.microsoft.com/office/drawing/2014/main" id="{E27C4369-FB4B-6E4E-ACE9-9F3A31A44363}"/>
              </a:ext>
            </a:extLst>
          </p:cNvPr>
          <p:cNvPicPr>
            <a:picLocks noChangeAspect="1"/>
          </p:cNvPicPr>
          <p:nvPr/>
        </p:nvPicPr>
        <p:blipFill>
          <a:blip r:embed="rId2"/>
          <a:stretch>
            <a:fillRect/>
          </a:stretch>
        </p:blipFill>
        <p:spPr>
          <a:xfrm>
            <a:off x="855980" y="2286000"/>
            <a:ext cx="7432040" cy="2618105"/>
          </a:xfrm>
          <a:prstGeom prst="rect">
            <a:avLst/>
          </a:prstGeom>
        </p:spPr>
      </p:pic>
    </p:spTree>
    <p:extLst>
      <p:ext uri="{BB962C8B-B14F-4D97-AF65-F5344CB8AC3E}">
        <p14:creationId xmlns:p14="http://schemas.microsoft.com/office/powerpoint/2010/main" val="2914787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7175-611B-FE44-AC20-136D5109B933}"/>
              </a:ext>
            </a:extLst>
          </p:cNvPr>
          <p:cNvSpPr>
            <a:spLocks noGrp="1"/>
          </p:cNvSpPr>
          <p:nvPr>
            <p:ph type="title"/>
          </p:nvPr>
        </p:nvSpPr>
        <p:spPr/>
        <p:txBody>
          <a:bodyPr/>
          <a:lstStyle/>
          <a:p>
            <a:r>
              <a:rPr lang="en-US" dirty="0"/>
              <a:t>Globally Free Markets for the Twenty-First Century?</a:t>
            </a:r>
          </a:p>
        </p:txBody>
      </p:sp>
      <p:sp>
        <p:nvSpPr>
          <p:cNvPr id="3" name="Content Placeholder 2">
            <a:extLst>
              <a:ext uri="{FF2B5EF4-FFF2-40B4-BE49-F238E27FC236}">
                <a16:creationId xmlns:a16="http://schemas.microsoft.com/office/drawing/2014/main" id="{E3F5DFE0-2466-A648-BE81-C825501B43D9}"/>
              </a:ext>
            </a:extLst>
          </p:cNvPr>
          <p:cNvSpPr>
            <a:spLocks noGrp="1"/>
          </p:cNvSpPr>
          <p:nvPr>
            <p:ph idx="1"/>
          </p:nvPr>
        </p:nvSpPr>
        <p:spPr>
          <a:xfrm>
            <a:off x="683394" y="1597794"/>
            <a:ext cx="7777212" cy="4579169"/>
          </a:xfrm>
        </p:spPr>
        <p:txBody>
          <a:bodyPr>
            <a:normAutofit/>
          </a:bodyPr>
          <a:lstStyle/>
          <a:p>
            <a:pPr marL="0" indent="0">
              <a:buNone/>
            </a:pPr>
            <a:r>
              <a:rPr lang="en-US" sz="2200" i="1" dirty="0">
                <a:solidFill>
                  <a:srgbClr val="73253E"/>
                </a:solidFill>
                <a:latin typeface="Times New Roman" panose="02020603050405020304" pitchFamily="18" charset="0"/>
                <a:cs typeface="Times New Roman" panose="02020603050405020304" pitchFamily="18" charset="0"/>
              </a:rPr>
              <a:t>Nor is the question before us whether the market is a force for good or ill. Its power to generate wealth and expand freedom is unmatched, but this [recent economic] crisis has reminded us that without a watchful eye, the market can spin out of control—and that a nation cannot prosper long when it favors only the prosperous. The success of our economy has always depended not just on the size of our gross domestic product, but on the reach of our prosperity; on our ability to extend opportunity to every willing heart—not out of charity, but because it is the surest route to our common good.</a:t>
            </a:r>
          </a:p>
          <a:p>
            <a:pPr marL="4175125" indent="-288925">
              <a:spcBef>
                <a:spcPts val="1200"/>
              </a:spcBef>
              <a:buNone/>
            </a:pPr>
            <a:r>
              <a:rPr lang="en-US" sz="1600" dirty="0"/>
              <a:t>—	President Barack Obama, </a:t>
            </a:r>
            <a:br>
              <a:rPr lang="en-US" sz="1600" dirty="0"/>
            </a:br>
            <a:r>
              <a:rPr lang="en-US" sz="1600" dirty="0"/>
              <a:t>Inaugural Address, January 20, 2009</a:t>
            </a:r>
          </a:p>
        </p:txBody>
      </p:sp>
    </p:spTree>
    <p:extLst>
      <p:ext uri="{BB962C8B-B14F-4D97-AF65-F5344CB8AC3E}">
        <p14:creationId xmlns:p14="http://schemas.microsoft.com/office/powerpoint/2010/main" val="339915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Factors that Generate Economic Growth</a:t>
            </a:r>
          </a:p>
          <a:p>
            <a:pPr marL="239712" indent="0">
              <a:spcBef>
                <a:spcPts val="1200"/>
              </a:spcBef>
              <a:buNone/>
            </a:pPr>
            <a:r>
              <a:rPr lang="en-US" b="1" dirty="0"/>
              <a:t>An improvement in technology</a:t>
            </a:r>
          </a:p>
          <a:p>
            <a:pPr marL="692150" indent="-241300">
              <a:spcBef>
                <a:spcPts val="1200"/>
              </a:spcBef>
            </a:pPr>
            <a:r>
              <a:rPr lang="en-US" b="1" dirty="0"/>
              <a:t>Technology </a:t>
            </a:r>
            <a:r>
              <a:rPr lang="en-US" dirty="0"/>
              <a:t>– ways of using available resources to produce output</a:t>
            </a:r>
          </a:p>
          <a:p>
            <a:pPr marL="1144588" indent="-222250">
              <a:spcBef>
                <a:spcPts val="600"/>
              </a:spcBef>
              <a:buFont typeface="System Font Regular"/>
              <a:buChar char="–"/>
            </a:pPr>
            <a:r>
              <a:rPr lang="en-US" dirty="0"/>
              <a:t>New and more efficient machines</a:t>
            </a:r>
          </a:p>
          <a:p>
            <a:pPr marL="1144588" indent="-222250">
              <a:spcBef>
                <a:spcPts val="600"/>
              </a:spcBef>
              <a:buFont typeface="System Font Regular"/>
              <a:buChar char="–"/>
            </a:pPr>
            <a:r>
              <a:rPr lang="en-US" dirty="0"/>
              <a:t>New products, new inputs</a:t>
            </a:r>
          </a:p>
          <a:p>
            <a:pPr marL="1144588" indent="-222250">
              <a:spcBef>
                <a:spcPts val="600"/>
              </a:spcBef>
              <a:buFont typeface="System Font Regular"/>
              <a:buChar char="–"/>
            </a:pPr>
            <a:r>
              <a:rPr lang="en-US" dirty="0"/>
              <a:t>New methods of production</a:t>
            </a:r>
          </a:p>
          <a:p>
            <a:pPr marL="692150" indent="-241300"/>
            <a:r>
              <a:rPr lang="en-US" b="1" dirty="0"/>
              <a:t>Patent </a:t>
            </a:r>
            <a:r>
              <a:rPr lang="en-US" dirty="0"/>
              <a:t>– a government grant of exclusive rights to use or sell a new technology or product for a period of time</a:t>
            </a:r>
          </a:p>
        </p:txBody>
      </p:sp>
    </p:spTree>
    <p:extLst>
      <p:ext uri="{BB962C8B-B14F-4D97-AF65-F5344CB8AC3E}">
        <p14:creationId xmlns:p14="http://schemas.microsoft.com/office/powerpoint/2010/main" val="1576838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Factors that Generate Economic Growth</a:t>
            </a:r>
          </a:p>
          <a:p>
            <a:pPr marL="239712" indent="0">
              <a:spcBef>
                <a:spcPts val="1200"/>
              </a:spcBef>
              <a:buNone/>
            </a:pPr>
            <a:r>
              <a:rPr lang="en-US" b="1" dirty="0"/>
              <a:t>The role of taxes on economic growth</a:t>
            </a:r>
          </a:p>
          <a:p>
            <a:pPr marL="692150" indent="-241300">
              <a:spcBef>
                <a:spcPts val="1200"/>
              </a:spcBef>
            </a:pPr>
            <a:r>
              <a:rPr lang="en-US" b="1" dirty="0"/>
              <a:t>Capital gain </a:t>
            </a:r>
            <a:r>
              <a:rPr lang="en-US" dirty="0"/>
              <a:t>– net income received when an asset is bought at a particular price and sold at a higher price</a:t>
            </a:r>
          </a:p>
          <a:p>
            <a:pPr marL="1144588" indent="-222250">
              <a:spcBef>
                <a:spcPts val="600"/>
              </a:spcBef>
              <a:buFont typeface="System Font Regular"/>
              <a:buChar char="–"/>
            </a:pPr>
            <a:r>
              <a:rPr lang="en-US" dirty="0"/>
              <a:t>The 1981 tax law accelerated tax write-offs for new investment by businesses, greatly reducing corporate income taxes; since then the capital gains tax has been reduced</a:t>
            </a:r>
          </a:p>
          <a:p>
            <a:pPr marL="692150" indent="-241300"/>
            <a:r>
              <a:rPr lang="en-US" b="1" dirty="0"/>
              <a:t>Consumption tax </a:t>
            </a:r>
            <a:r>
              <a:rPr lang="en-US" dirty="0"/>
              <a:t>– a hypothetical tax on the portion of income that is spent on consumer goods and services, as opposed to income that goes into savings</a:t>
            </a:r>
          </a:p>
        </p:txBody>
      </p:sp>
    </p:spTree>
    <p:extLst>
      <p:ext uri="{BB962C8B-B14F-4D97-AF65-F5344CB8AC3E}">
        <p14:creationId xmlns:p14="http://schemas.microsoft.com/office/powerpoint/2010/main" val="379612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pic>
        <p:nvPicPr>
          <p:cNvPr id="6" name="Picture 5">
            <a:extLst>
              <a:ext uri="{FF2B5EF4-FFF2-40B4-BE49-F238E27FC236}">
                <a16:creationId xmlns:a16="http://schemas.microsoft.com/office/drawing/2014/main" id="{6E4B8B1A-DF46-E244-8B71-3707EC2AC1BD}"/>
              </a:ext>
            </a:extLst>
          </p:cNvPr>
          <p:cNvPicPr>
            <a:picLocks noChangeAspect="1"/>
          </p:cNvPicPr>
          <p:nvPr/>
        </p:nvPicPr>
        <p:blipFill>
          <a:blip r:embed="rId2"/>
          <a:stretch>
            <a:fillRect/>
          </a:stretch>
        </p:blipFill>
        <p:spPr>
          <a:xfrm>
            <a:off x="849947" y="1828800"/>
            <a:ext cx="7444105" cy="3498850"/>
          </a:xfrm>
          <a:prstGeom prst="rect">
            <a:avLst/>
          </a:prstGeom>
        </p:spPr>
      </p:pic>
    </p:spTree>
    <p:extLst>
      <p:ext uri="{BB962C8B-B14F-4D97-AF65-F5344CB8AC3E}">
        <p14:creationId xmlns:p14="http://schemas.microsoft.com/office/powerpoint/2010/main" val="177847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Factors that Generate Economic Growth</a:t>
            </a:r>
          </a:p>
          <a:p>
            <a:pPr marL="239712" indent="0">
              <a:spcBef>
                <a:spcPts val="1200"/>
              </a:spcBef>
              <a:buNone/>
            </a:pPr>
            <a:r>
              <a:rPr lang="en-US" b="1" dirty="0"/>
              <a:t>A decrease in regulation</a:t>
            </a:r>
          </a:p>
          <a:p>
            <a:pPr marL="692150" indent="-241300">
              <a:spcBef>
                <a:spcPts val="1200"/>
              </a:spcBef>
            </a:pPr>
            <a:r>
              <a:rPr lang="en-US" dirty="0"/>
              <a:t>Government regulates businesses in a variety of ways</a:t>
            </a:r>
          </a:p>
          <a:p>
            <a:pPr marL="1144588" indent="-222250">
              <a:spcBef>
                <a:spcPts val="600"/>
              </a:spcBef>
              <a:buFont typeface="System Font Regular"/>
              <a:buChar char="–"/>
            </a:pPr>
            <a:r>
              <a:rPr lang="en-US" sz="1800" dirty="0"/>
              <a:t>Protections for consumers of pharmaceuticals, food, manufactured goods</a:t>
            </a:r>
          </a:p>
          <a:p>
            <a:pPr marL="1144588" indent="-222250">
              <a:spcBef>
                <a:spcPts val="600"/>
              </a:spcBef>
              <a:buFont typeface="System Font Regular"/>
              <a:buChar char="–"/>
            </a:pPr>
            <a:r>
              <a:rPr lang="en-US" sz="1800" dirty="0"/>
              <a:t>Safeguards for workers in industry</a:t>
            </a:r>
          </a:p>
          <a:p>
            <a:pPr marL="1144588" indent="-222250">
              <a:spcBef>
                <a:spcPts val="600"/>
              </a:spcBef>
              <a:buFont typeface="System Font Regular"/>
              <a:buChar char="–"/>
            </a:pPr>
            <a:r>
              <a:rPr lang="en-US" sz="1800" dirty="0"/>
              <a:t>Protection of the environment</a:t>
            </a:r>
          </a:p>
          <a:p>
            <a:pPr marL="692150" indent="-241300"/>
            <a:r>
              <a:rPr lang="en-US" dirty="0"/>
              <a:t>Unwise and unnecessary regulation increases business costs, decreases output – cutting unwise regulation conducive to economic growth</a:t>
            </a:r>
          </a:p>
          <a:p>
            <a:pPr marL="692150" indent="-241300"/>
            <a:r>
              <a:rPr lang="en-US" dirty="0"/>
              <a:t>Trump’s deregulation policies – short-run benefit, long-run costs outweigh the benefits</a:t>
            </a:r>
          </a:p>
        </p:txBody>
      </p:sp>
    </p:spTree>
    <p:extLst>
      <p:ext uri="{BB962C8B-B14F-4D97-AF65-F5344CB8AC3E}">
        <p14:creationId xmlns:p14="http://schemas.microsoft.com/office/powerpoint/2010/main" val="292293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lIns="365760"/>
          <a:lstStyle/>
          <a:p>
            <a:r>
              <a:rPr lang="en-US" dirty="0"/>
              <a:t>The Eastern Industrialized World: Economic Transition</a:t>
            </a:r>
          </a:p>
        </p:txBody>
      </p:sp>
      <p:sp>
        <p:nvSpPr>
          <p:cNvPr id="5" name="Content Placeholder 4">
            <a:extLst>
              <a:ext uri="{FF2B5EF4-FFF2-40B4-BE49-F238E27FC236}">
                <a16:creationId xmlns:a16="http://schemas.microsoft.com/office/drawing/2014/main" id="{E445AAC9-3A00-8744-8969-0DCDAE810BB2}"/>
              </a:ext>
            </a:extLst>
          </p:cNvPr>
          <p:cNvSpPr>
            <a:spLocks noGrp="1"/>
          </p:cNvSpPr>
          <p:nvPr>
            <p:ph idx="1"/>
          </p:nvPr>
        </p:nvSpPr>
        <p:spPr/>
        <p:txBody>
          <a:bodyPr/>
          <a:lstStyle/>
          <a:p>
            <a:r>
              <a:rPr lang="en-US" b="1" dirty="0"/>
              <a:t>Economic transition </a:t>
            </a:r>
            <a:r>
              <a:rPr lang="en-US" dirty="0"/>
              <a:t>– a shift in policies and institutions that move economies from socialism toward capitalism</a:t>
            </a:r>
          </a:p>
          <a:p>
            <a:pPr marL="0" indent="0">
              <a:spcBef>
                <a:spcPts val="2400"/>
              </a:spcBef>
              <a:buNone/>
            </a:pPr>
            <a:r>
              <a:rPr lang="en-US" sz="2400" b="1" dirty="0">
                <a:solidFill>
                  <a:srgbClr val="73253E"/>
                </a:solidFill>
              </a:rPr>
              <a:t>Economic Growth</a:t>
            </a:r>
          </a:p>
          <a:p>
            <a:pPr marL="460375" indent="-220663"/>
            <a:r>
              <a:rPr lang="en-US" dirty="0"/>
              <a:t>1990 to 2000 – negative growth rates (GDP declined on average each year)</a:t>
            </a:r>
          </a:p>
          <a:p>
            <a:pPr marL="460375" indent="-220663"/>
            <a:r>
              <a:rPr lang="en-US" dirty="0"/>
              <a:t>2000 to 2007 – positive growth rates</a:t>
            </a:r>
          </a:p>
          <a:p>
            <a:pPr marL="460375" indent="-220663"/>
            <a:r>
              <a:rPr lang="en-US" dirty="0"/>
              <a:t>Elements of the transition to  capitalism</a:t>
            </a:r>
          </a:p>
          <a:p>
            <a:pPr marL="922338" indent="-230188">
              <a:spcBef>
                <a:spcPts val="600"/>
              </a:spcBef>
              <a:buFont typeface="System Font Regular"/>
              <a:buChar char="–"/>
            </a:pPr>
            <a:r>
              <a:rPr lang="en-US" dirty="0"/>
              <a:t>Movement toward market-determined prices, process of privatization</a:t>
            </a:r>
          </a:p>
          <a:p>
            <a:pPr marL="922338" indent="-230188">
              <a:spcBef>
                <a:spcPts val="600"/>
              </a:spcBef>
              <a:buFont typeface="System Font Regular"/>
              <a:buChar char="–"/>
            </a:pPr>
            <a:r>
              <a:rPr lang="en-US" dirty="0"/>
              <a:t>Development of entrepreneurship</a:t>
            </a:r>
          </a:p>
          <a:p>
            <a:pPr marL="922338" indent="-230188">
              <a:buFont typeface="System Font Regular"/>
              <a:buChar char="–"/>
            </a:pPr>
            <a:endParaRPr lang="en-US" dirty="0"/>
          </a:p>
        </p:txBody>
      </p:sp>
    </p:spTree>
    <p:extLst>
      <p:ext uri="{BB962C8B-B14F-4D97-AF65-F5344CB8AC3E}">
        <p14:creationId xmlns:p14="http://schemas.microsoft.com/office/powerpoint/2010/main" val="350769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lIns="365760"/>
          <a:lstStyle/>
          <a:p>
            <a:r>
              <a:rPr lang="en-US" dirty="0"/>
              <a:t>The Eastern Industrialized World: Economic Transition</a:t>
            </a:r>
          </a:p>
        </p:txBody>
      </p:sp>
      <p:pic>
        <p:nvPicPr>
          <p:cNvPr id="6" name="Picture 5">
            <a:extLst>
              <a:ext uri="{FF2B5EF4-FFF2-40B4-BE49-F238E27FC236}">
                <a16:creationId xmlns:a16="http://schemas.microsoft.com/office/drawing/2014/main" id="{8B5806A4-D7D4-B04A-A561-85760ACDDCBD}"/>
              </a:ext>
            </a:extLst>
          </p:cNvPr>
          <p:cNvPicPr>
            <a:picLocks noChangeAspect="1"/>
          </p:cNvPicPr>
          <p:nvPr/>
        </p:nvPicPr>
        <p:blipFill>
          <a:blip r:embed="rId2"/>
          <a:stretch>
            <a:fillRect/>
          </a:stretch>
        </p:blipFill>
        <p:spPr>
          <a:xfrm>
            <a:off x="855980" y="1371600"/>
            <a:ext cx="7432040" cy="4632960"/>
          </a:xfrm>
          <a:prstGeom prst="rect">
            <a:avLst/>
          </a:prstGeom>
        </p:spPr>
      </p:pic>
    </p:spTree>
    <p:extLst>
      <p:ext uri="{BB962C8B-B14F-4D97-AF65-F5344CB8AC3E}">
        <p14:creationId xmlns:p14="http://schemas.microsoft.com/office/powerpoint/2010/main" val="1282666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lIns="365760"/>
          <a:lstStyle/>
          <a:p>
            <a:r>
              <a:rPr lang="en-US" dirty="0"/>
              <a:t>The Eastern Industrialized World: Economic Transition</a:t>
            </a:r>
          </a:p>
        </p:txBody>
      </p:sp>
      <p:sp>
        <p:nvSpPr>
          <p:cNvPr id="5" name="Content Placeholder 4">
            <a:extLst>
              <a:ext uri="{FF2B5EF4-FFF2-40B4-BE49-F238E27FC236}">
                <a16:creationId xmlns:a16="http://schemas.microsoft.com/office/drawing/2014/main" id="{E445AAC9-3A00-8744-8969-0DCDAE810BB2}"/>
              </a:ext>
            </a:extLst>
          </p:cNvPr>
          <p:cNvSpPr>
            <a:spLocks noGrp="1"/>
          </p:cNvSpPr>
          <p:nvPr>
            <p:ph idx="1"/>
          </p:nvPr>
        </p:nvSpPr>
        <p:spPr/>
        <p:txBody>
          <a:bodyPr/>
          <a:lstStyle/>
          <a:p>
            <a:pPr marL="0" indent="0">
              <a:spcBef>
                <a:spcPts val="2400"/>
              </a:spcBef>
              <a:buNone/>
            </a:pPr>
            <a:r>
              <a:rPr lang="en-US" sz="2400" b="1" dirty="0">
                <a:solidFill>
                  <a:srgbClr val="73253E"/>
                </a:solidFill>
              </a:rPr>
              <a:t>Market-Determined Prices</a:t>
            </a:r>
          </a:p>
          <a:p>
            <a:pPr marL="460375" indent="-220663"/>
            <a:r>
              <a:rPr lang="en-US" b="1" dirty="0"/>
              <a:t>Price decontrol </a:t>
            </a:r>
            <a:r>
              <a:rPr lang="en-US" dirty="0"/>
              <a:t>– removal of government controls on prices</a:t>
            </a:r>
          </a:p>
          <a:p>
            <a:pPr marL="922338" indent="-230188">
              <a:spcBef>
                <a:spcPts val="600"/>
              </a:spcBef>
              <a:buFont typeface="System Font Regular"/>
              <a:buChar char="–"/>
            </a:pPr>
            <a:r>
              <a:rPr lang="en-US" dirty="0"/>
              <a:t>Inflation – always a short-run effect of extensive price decontrol</a:t>
            </a:r>
          </a:p>
          <a:p>
            <a:pPr marL="922338" indent="-230188">
              <a:spcBef>
                <a:spcPts val="600"/>
              </a:spcBef>
              <a:buFont typeface="System Font Regular"/>
              <a:buChar char="–"/>
            </a:pPr>
            <a:r>
              <a:rPr lang="en-US" dirty="0"/>
              <a:t>Inflation rates in some Eastern industrialized countries:</a:t>
            </a:r>
          </a:p>
          <a:p>
            <a:pPr marL="1374775" indent="-230188">
              <a:spcBef>
                <a:spcPts val="600"/>
              </a:spcBef>
              <a:buFont typeface="Wingdings" pitchFamily="2" charset="2"/>
              <a:buChar char="§"/>
            </a:pPr>
            <a:r>
              <a:rPr lang="en-US" sz="1800" dirty="0"/>
              <a:t>High end – Kazakhstan (14.5%), Ukraine (13.9%), Belarus (11.8%)</a:t>
            </a:r>
          </a:p>
          <a:p>
            <a:pPr marL="1374775" indent="-230188">
              <a:spcBef>
                <a:spcPts val="600"/>
              </a:spcBef>
              <a:buFont typeface="Wingdings" pitchFamily="2" charset="2"/>
              <a:buChar char="§"/>
            </a:pPr>
            <a:r>
              <a:rPr lang="en-US" sz="1800" dirty="0"/>
              <a:t>Low end – Estonia (0.1%), Hungary (0.4%)</a:t>
            </a:r>
          </a:p>
          <a:p>
            <a:pPr marL="1374775" indent="-230188">
              <a:spcBef>
                <a:spcPts val="600"/>
              </a:spcBef>
              <a:buFont typeface="Wingdings" pitchFamily="2" charset="2"/>
              <a:buChar char="§"/>
            </a:pPr>
            <a:r>
              <a:rPr lang="en-US" sz="1800" dirty="0"/>
              <a:t>Negative rates – Armenia and Bosnia-Herzegovina (–1.3%), Croatia (–1.1%), Bulgaria (–0.8%), Poland (–0.6%)</a:t>
            </a:r>
          </a:p>
          <a:p>
            <a:pPr marL="922338" indent="-230188">
              <a:buFont typeface="System Font Regular"/>
              <a:buChar char="–"/>
            </a:pPr>
            <a:endParaRPr lang="en-US" dirty="0"/>
          </a:p>
        </p:txBody>
      </p:sp>
    </p:spTree>
    <p:extLst>
      <p:ext uri="{BB962C8B-B14F-4D97-AF65-F5344CB8AC3E}">
        <p14:creationId xmlns:p14="http://schemas.microsoft.com/office/powerpoint/2010/main" val="1743278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lIns="365760"/>
          <a:lstStyle/>
          <a:p>
            <a:r>
              <a:rPr lang="en-US" dirty="0"/>
              <a:t>The Eastern Industrialized World: Economic Transition</a:t>
            </a:r>
          </a:p>
        </p:txBody>
      </p:sp>
      <p:sp>
        <p:nvSpPr>
          <p:cNvPr id="5" name="Content Placeholder 4">
            <a:extLst>
              <a:ext uri="{FF2B5EF4-FFF2-40B4-BE49-F238E27FC236}">
                <a16:creationId xmlns:a16="http://schemas.microsoft.com/office/drawing/2014/main" id="{E445AAC9-3A00-8744-8969-0DCDAE810BB2}"/>
              </a:ext>
            </a:extLst>
          </p:cNvPr>
          <p:cNvSpPr>
            <a:spLocks noGrp="1"/>
          </p:cNvSpPr>
          <p:nvPr>
            <p:ph idx="1"/>
          </p:nvPr>
        </p:nvSpPr>
        <p:spPr/>
        <p:txBody>
          <a:bodyPr/>
          <a:lstStyle/>
          <a:p>
            <a:pPr marL="0" indent="0">
              <a:spcBef>
                <a:spcPts val="2400"/>
              </a:spcBef>
              <a:buNone/>
            </a:pPr>
            <a:r>
              <a:rPr lang="en-US" sz="2400" b="1" dirty="0">
                <a:solidFill>
                  <a:srgbClr val="73253E"/>
                </a:solidFill>
              </a:rPr>
              <a:t>Privatization</a:t>
            </a:r>
          </a:p>
          <a:p>
            <a:pPr marL="460375" indent="-220663"/>
            <a:r>
              <a:rPr lang="en-US" dirty="0"/>
              <a:t>The transfer of government-owned enterprises or responsibilities to the private sector</a:t>
            </a:r>
          </a:p>
          <a:p>
            <a:pPr marL="922338" indent="-230188">
              <a:spcBef>
                <a:spcPts val="600"/>
              </a:spcBef>
              <a:buFont typeface="System Font Regular"/>
              <a:buChar char="–"/>
            </a:pPr>
            <a:r>
              <a:rPr lang="en-US" dirty="0"/>
              <a:t>Employment always a short-run result of extensive privatization</a:t>
            </a:r>
          </a:p>
        </p:txBody>
      </p:sp>
    </p:spTree>
    <p:extLst>
      <p:ext uri="{BB962C8B-B14F-4D97-AF65-F5344CB8AC3E}">
        <p14:creationId xmlns:p14="http://schemas.microsoft.com/office/powerpoint/2010/main" val="70309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lIns="365760"/>
          <a:lstStyle/>
          <a:p>
            <a:r>
              <a:rPr lang="en-US" dirty="0"/>
              <a:t>The Eastern Industrialized World: Economic Transition</a:t>
            </a:r>
          </a:p>
        </p:txBody>
      </p:sp>
      <p:sp>
        <p:nvSpPr>
          <p:cNvPr id="5" name="Content Placeholder 4">
            <a:extLst>
              <a:ext uri="{FF2B5EF4-FFF2-40B4-BE49-F238E27FC236}">
                <a16:creationId xmlns:a16="http://schemas.microsoft.com/office/drawing/2014/main" id="{E445AAC9-3A00-8744-8969-0DCDAE810BB2}"/>
              </a:ext>
            </a:extLst>
          </p:cNvPr>
          <p:cNvSpPr>
            <a:spLocks noGrp="1"/>
          </p:cNvSpPr>
          <p:nvPr>
            <p:ph idx="1"/>
          </p:nvPr>
        </p:nvSpPr>
        <p:spPr/>
        <p:txBody>
          <a:bodyPr/>
          <a:lstStyle/>
          <a:p>
            <a:pPr marL="0" indent="0">
              <a:spcBef>
                <a:spcPts val="2400"/>
              </a:spcBef>
              <a:buNone/>
            </a:pPr>
            <a:r>
              <a:rPr lang="en-US" sz="2400" b="1" dirty="0">
                <a:solidFill>
                  <a:srgbClr val="73253E"/>
                </a:solidFill>
              </a:rPr>
              <a:t>Effects of the Transition</a:t>
            </a:r>
          </a:p>
          <a:p>
            <a:pPr marL="460375" indent="-220663"/>
            <a:r>
              <a:rPr lang="en-US" dirty="0"/>
              <a:t>Objectives of the transition from socialism to capitalism</a:t>
            </a:r>
          </a:p>
          <a:p>
            <a:pPr marL="922338" indent="-230188">
              <a:spcBef>
                <a:spcPts val="600"/>
              </a:spcBef>
              <a:buFont typeface="System Font Regular"/>
              <a:buChar char="–"/>
            </a:pPr>
            <a:r>
              <a:rPr lang="en-US" sz="1800" dirty="0"/>
              <a:t>Greater efficiency and growth</a:t>
            </a:r>
          </a:p>
          <a:p>
            <a:pPr marL="460375" indent="-220663"/>
            <a:r>
              <a:rPr lang="en-US" dirty="0"/>
              <a:t>Problems with the transition</a:t>
            </a:r>
          </a:p>
          <a:p>
            <a:pPr marL="922338" indent="-230188">
              <a:spcBef>
                <a:spcPts val="600"/>
              </a:spcBef>
              <a:buFont typeface="System Font Regular"/>
              <a:buChar char="–"/>
            </a:pPr>
            <a:r>
              <a:rPr lang="en-US" sz="1800" dirty="0"/>
              <a:t>Inflation – difficult for consumers to afford basic necessities</a:t>
            </a:r>
          </a:p>
          <a:p>
            <a:pPr marL="922338" indent="-230188">
              <a:spcBef>
                <a:spcPts val="600"/>
              </a:spcBef>
              <a:buFont typeface="System Font Regular"/>
              <a:buChar char="–"/>
            </a:pPr>
            <a:r>
              <a:rPr lang="en-US" sz="1800" dirty="0"/>
              <a:t>Farmers hard hit by increases in prices of inputs (e.g. fertilizer) – prices they received for their food products often remained artificially low</a:t>
            </a:r>
          </a:p>
          <a:p>
            <a:pPr marL="922338" indent="-230188">
              <a:spcBef>
                <a:spcPts val="600"/>
              </a:spcBef>
              <a:buFont typeface="System Font Regular"/>
              <a:buChar char="–"/>
            </a:pPr>
            <a:r>
              <a:rPr lang="en-US" sz="1800" dirty="0"/>
              <a:t>(Russia) Workers laid off in defense industries, government jobs, privatized businesses – others frequently unpaid</a:t>
            </a:r>
          </a:p>
          <a:p>
            <a:pPr marL="922338" indent="-230188">
              <a:spcBef>
                <a:spcPts val="600"/>
              </a:spcBef>
              <a:buFont typeface="System Font Regular"/>
              <a:buChar char="–"/>
            </a:pPr>
            <a:r>
              <a:rPr lang="en-US" sz="1800" dirty="0"/>
              <a:t>Corruption widespread, organized crime rampant</a:t>
            </a:r>
          </a:p>
          <a:p>
            <a:pPr marL="922338" indent="-230188">
              <a:spcBef>
                <a:spcPts val="600"/>
              </a:spcBef>
              <a:buFont typeface="System Font Regular"/>
              <a:buChar char="–"/>
            </a:pPr>
            <a:r>
              <a:rPr lang="en-US" sz="1800" dirty="0"/>
              <a:t>Alcoholism and suicide rates rose in some countries</a:t>
            </a:r>
          </a:p>
          <a:p>
            <a:pPr marL="922338" indent="-230188">
              <a:spcBef>
                <a:spcPts val="600"/>
              </a:spcBef>
              <a:buFont typeface="System Font Regular"/>
              <a:buChar char="–"/>
            </a:pPr>
            <a:r>
              <a:rPr lang="en-US" sz="1800" dirty="0"/>
              <a:t>Life expectancies declined</a:t>
            </a:r>
          </a:p>
          <a:p>
            <a:pPr marL="922338" indent="-230188">
              <a:spcBef>
                <a:spcPts val="600"/>
              </a:spcBef>
              <a:buFont typeface="System Font Regular"/>
              <a:buChar char="–"/>
            </a:pPr>
            <a:endParaRPr lang="en-US" dirty="0"/>
          </a:p>
        </p:txBody>
      </p:sp>
    </p:spTree>
    <p:extLst>
      <p:ext uri="{BB962C8B-B14F-4D97-AF65-F5344CB8AC3E}">
        <p14:creationId xmlns:p14="http://schemas.microsoft.com/office/powerpoint/2010/main" val="1053035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lIns="365760"/>
          <a:lstStyle/>
          <a:p>
            <a:r>
              <a:rPr lang="en-US" dirty="0"/>
              <a:t>The Eastern Industrialized World: Economic Transition</a:t>
            </a:r>
          </a:p>
        </p:txBody>
      </p:sp>
      <p:sp>
        <p:nvSpPr>
          <p:cNvPr id="5" name="Content Placeholder 4">
            <a:extLst>
              <a:ext uri="{FF2B5EF4-FFF2-40B4-BE49-F238E27FC236}">
                <a16:creationId xmlns:a16="http://schemas.microsoft.com/office/drawing/2014/main" id="{E445AAC9-3A00-8744-8969-0DCDAE810BB2}"/>
              </a:ext>
            </a:extLst>
          </p:cNvPr>
          <p:cNvSpPr>
            <a:spLocks noGrp="1"/>
          </p:cNvSpPr>
          <p:nvPr>
            <p:ph idx="1"/>
          </p:nvPr>
        </p:nvSpPr>
        <p:spPr/>
        <p:txBody>
          <a:bodyPr/>
          <a:lstStyle/>
          <a:p>
            <a:pPr marL="0" indent="0">
              <a:spcBef>
                <a:spcPts val="2400"/>
              </a:spcBef>
              <a:buNone/>
            </a:pPr>
            <a:r>
              <a:rPr lang="en-US" sz="2400" b="1" dirty="0">
                <a:solidFill>
                  <a:srgbClr val="73253E"/>
                </a:solidFill>
              </a:rPr>
              <a:t>The Twenty-First Century?</a:t>
            </a:r>
          </a:p>
          <a:p>
            <a:pPr marL="460375" indent="-220663"/>
            <a:r>
              <a:rPr lang="en-US" dirty="0"/>
              <a:t>Struggles and dissatisfactions of ordinary people may slow down or change the nature of the transition</a:t>
            </a:r>
          </a:p>
          <a:p>
            <a:pPr marL="922338" indent="-230188">
              <a:spcBef>
                <a:spcPts val="600"/>
              </a:spcBef>
              <a:buFont typeface="System Font Regular"/>
              <a:buChar char="–"/>
            </a:pPr>
            <a:r>
              <a:rPr lang="en-US" dirty="0"/>
              <a:t>Exacerbated by global recession – in some countries reversed</a:t>
            </a:r>
          </a:p>
          <a:p>
            <a:pPr marL="460375" indent="-220663"/>
            <a:r>
              <a:rPr lang="en-US" dirty="0"/>
              <a:t>One critical issue in the transition to freer-market economies in the Eastern industrialized countries is a safety net for people</a:t>
            </a:r>
          </a:p>
          <a:p>
            <a:pPr marL="922338" indent="-230188">
              <a:spcBef>
                <a:spcPts val="600"/>
              </a:spcBef>
              <a:buFont typeface="System Font Regular"/>
              <a:buChar char="–"/>
            </a:pPr>
            <a:r>
              <a:rPr lang="en-US" b="1" dirty="0"/>
              <a:t>Safety net </a:t>
            </a:r>
            <a:r>
              <a:rPr lang="en-US" dirty="0"/>
              <a:t>– government programs (housing, nutrition, healthcare) to maintain the well-being of people</a:t>
            </a:r>
          </a:p>
          <a:p>
            <a:pPr marL="1374775" indent="-230188">
              <a:spcBef>
                <a:spcPts val="600"/>
              </a:spcBef>
              <a:buFont typeface="Wingdings" pitchFamily="2" charset="2"/>
              <a:buChar char="§"/>
            </a:pPr>
            <a:r>
              <a:rPr lang="en-US" sz="1800" dirty="0"/>
              <a:t>Under socialism – government often guaranteed jobs, housing, child care, medical coverage for all citizens</a:t>
            </a:r>
          </a:p>
          <a:p>
            <a:pPr marL="1374775" indent="-230188">
              <a:spcBef>
                <a:spcPts val="600"/>
              </a:spcBef>
              <a:buFont typeface="Wingdings" pitchFamily="2" charset="2"/>
              <a:buChar char="§"/>
            </a:pPr>
            <a:r>
              <a:rPr lang="en-US" sz="1800" dirty="0"/>
              <a:t>As ordinary citizens experienced a loss of jobs and purchasing power – often lost these benefits as well</a:t>
            </a:r>
          </a:p>
        </p:txBody>
      </p:sp>
    </p:spTree>
    <p:extLst>
      <p:ext uri="{BB962C8B-B14F-4D97-AF65-F5344CB8AC3E}">
        <p14:creationId xmlns:p14="http://schemas.microsoft.com/office/powerpoint/2010/main" val="403491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7175-611B-FE44-AC20-136D5109B933}"/>
              </a:ext>
            </a:extLst>
          </p:cNvPr>
          <p:cNvSpPr>
            <a:spLocks noGrp="1"/>
          </p:cNvSpPr>
          <p:nvPr>
            <p:ph type="title"/>
          </p:nvPr>
        </p:nvSpPr>
        <p:spPr/>
        <p:txBody>
          <a:bodyPr/>
          <a:lstStyle/>
          <a:p>
            <a:r>
              <a:rPr lang="en-US" dirty="0"/>
              <a:t>Globally Free Markets for the Twenty-First Century?</a:t>
            </a:r>
          </a:p>
        </p:txBody>
      </p:sp>
      <p:sp>
        <p:nvSpPr>
          <p:cNvPr id="3" name="Content Placeholder 2">
            <a:extLst>
              <a:ext uri="{FF2B5EF4-FFF2-40B4-BE49-F238E27FC236}">
                <a16:creationId xmlns:a16="http://schemas.microsoft.com/office/drawing/2014/main" id="{E3F5DFE0-2466-A648-BE81-C825501B43D9}"/>
              </a:ext>
            </a:extLst>
          </p:cNvPr>
          <p:cNvSpPr>
            <a:spLocks noGrp="1"/>
          </p:cNvSpPr>
          <p:nvPr>
            <p:ph idx="1"/>
          </p:nvPr>
        </p:nvSpPr>
        <p:spPr>
          <a:xfrm>
            <a:off x="683394" y="1597794"/>
            <a:ext cx="7777212" cy="4579169"/>
          </a:xfrm>
        </p:spPr>
        <p:txBody>
          <a:bodyPr>
            <a:normAutofit/>
          </a:bodyPr>
          <a:lstStyle/>
          <a:p>
            <a:pPr marL="0" indent="0">
              <a:buNone/>
            </a:pPr>
            <a:r>
              <a:rPr lang="en-US" sz="2200" i="1" dirty="0">
                <a:solidFill>
                  <a:srgbClr val="73253E"/>
                </a:solidFill>
                <a:latin typeface="Times New Roman" panose="02020603050405020304" pitchFamily="18" charset="0"/>
                <a:cs typeface="Times New Roman" panose="02020603050405020304" pitchFamily="18" charset="0"/>
              </a:rPr>
              <a:t>So to every citizen watching at home tonight—no matter where you have been, or where you come from, this is your time. If you work hard, if you believe in yourself, if you believe in America, then you can dream anything, you can be anything, and together, we can achieve anything. … In America, we know that faith and family, not government and bureaucracy, are the center of the American life. Our motto is “in God we trust.” … In our drive to make Washington accountable, we have eliminated more regulations in our first year than any administration in history.</a:t>
            </a:r>
          </a:p>
          <a:p>
            <a:pPr marL="4175125" indent="-288925">
              <a:spcBef>
                <a:spcPts val="1200"/>
              </a:spcBef>
              <a:buNone/>
            </a:pPr>
            <a:r>
              <a:rPr lang="en-US" sz="1600" dirty="0"/>
              <a:t>—	President Donald Trump, State of the Union Address, January 30, 2018</a:t>
            </a:r>
          </a:p>
        </p:txBody>
      </p:sp>
    </p:spTree>
    <p:extLst>
      <p:ext uri="{BB962C8B-B14F-4D97-AF65-F5344CB8AC3E}">
        <p14:creationId xmlns:p14="http://schemas.microsoft.com/office/powerpoint/2010/main" val="2022704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Developing World: Economic Reform</a:t>
            </a:r>
          </a:p>
        </p:txBody>
      </p:sp>
      <p:sp>
        <p:nvSpPr>
          <p:cNvPr id="5" name="Content Placeholder 4">
            <a:extLst>
              <a:ext uri="{FF2B5EF4-FFF2-40B4-BE49-F238E27FC236}">
                <a16:creationId xmlns:a16="http://schemas.microsoft.com/office/drawing/2014/main" id="{D43064ED-11E6-1B45-9858-94543E87FC13}"/>
              </a:ext>
            </a:extLst>
          </p:cNvPr>
          <p:cNvSpPr>
            <a:spLocks noGrp="1"/>
          </p:cNvSpPr>
          <p:nvPr>
            <p:ph idx="1"/>
          </p:nvPr>
        </p:nvSpPr>
        <p:spPr/>
        <p:txBody>
          <a:bodyPr/>
          <a:lstStyle/>
          <a:p>
            <a:r>
              <a:rPr lang="en-US" b="1" dirty="0"/>
              <a:t>Economic reform </a:t>
            </a:r>
            <a:r>
              <a:rPr lang="en-US" dirty="0"/>
              <a:t>– change in policies and institutions that moves economies to freer (more capitalist) markets</a:t>
            </a:r>
          </a:p>
          <a:p>
            <a:pPr marL="692150" indent="-201613">
              <a:buFont typeface="System Font Regular"/>
              <a:buChar char="–"/>
            </a:pPr>
            <a:r>
              <a:rPr lang="en-US" dirty="0"/>
              <a:t>Developing countries engaged in liberalism</a:t>
            </a:r>
          </a:p>
          <a:p>
            <a:pPr marL="230188" indent="-220663">
              <a:spcBef>
                <a:spcPts val="2400"/>
              </a:spcBef>
            </a:pPr>
            <a:r>
              <a:rPr lang="en-US" dirty="0"/>
              <a:t>Economic reforms predominant in the 1990s and 2000s have their roots in the international debt crisis of the 1980s</a:t>
            </a:r>
          </a:p>
          <a:p>
            <a:pPr marL="692150" indent="-231775">
              <a:buFont typeface="System Font Regular"/>
              <a:buChar char="–"/>
            </a:pPr>
            <a:r>
              <a:rPr lang="en-US" dirty="0"/>
              <a:t>That crisis has its roots in the world economic conditions of the 1970s</a:t>
            </a:r>
          </a:p>
        </p:txBody>
      </p:sp>
    </p:spTree>
    <p:extLst>
      <p:ext uri="{BB962C8B-B14F-4D97-AF65-F5344CB8AC3E}">
        <p14:creationId xmlns:p14="http://schemas.microsoft.com/office/powerpoint/2010/main" val="1692429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Developing World: Economic Reform</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The 1970s: Oil Crisis</a:t>
            </a:r>
          </a:p>
          <a:p>
            <a:pPr marL="460375" indent="-230188"/>
            <a:r>
              <a:rPr lang="en-US" dirty="0"/>
              <a:t>Restriction of oil supplies by OPEC</a:t>
            </a:r>
          </a:p>
          <a:p>
            <a:pPr marL="460375" indent="-230188">
              <a:spcBef>
                <a:spcPts val="600"/>
              </a:spcBef>
            </a:pPr>
            <a:r>
              <a:rPr lang="en-US" dirty="0"/>
              <a:t>The Arab Oil embargo (1973 to 1974)</a:t>
            </a:r>
          </a:p>
          <a:p>
            <a:pPr marL="460375" indent="-230188">
              <a:spcBef>
                <a:spcPts val="600"/>
              </a:spcBef>
            </a:pPr>
            <a:r>
              <a:rPr lang="en-US" dirty="0"/>
              <a:t>The Iranian Revolution (1979)</a:t>
            </a:r>
          </a:p>
          <a:p>
            <a:pPr marL="460375" indent="-230188">
              <a:spcBef>
                <a:spcPts val="600"/>
              </a:spcBef>
            </a:pPr>
            <a:r>
              <a:rPr lang="en-US" dirty="0"/>
              <a:t>These events restricted oil supplies to the West – sent world oil price skyrocketing</a:t>
            </a:r>
          </a:p>
          <a:p>
            <a:pPr marL="460375" indent="-230188">
              <a:spcBef>
                <a:spcPts val="600"/>
              </a:spcBef>
            </a:pPr>
            <a:r>
              <a:rPr lang="en-US" dirty="0"/>
              <a:t>OPEC countries received massive increases in their </a:t>
            </a:r>
            <a:r>
              <a:rPr lang="en-US" i="1" dirty="0"/>
              <a:t>earnings</a:t>
            </a:r>
            <a:r>
              <a:rPr lang="en-US" dirty="0"/>
              <a:t> from oil exports</a:t>
            </a:r>
          </a:p>
          <a:p>
            <a:pPr marL="460375" indent="-230188">
              <a:spcBef>
                <a:spcPts val="600"/>
              </a:spcBef>
            </a:pPr>
            <a:r>
              <a:rPr lang="en-US" dirty="0"/>
              <a:t>Non-oil exporting countries suffered huge increases in their </a:t>
            </a:r>
            <a:r>
              <a:rPr lang="en-US" i="1" dirty="0"/>
              <a:t>spending</a:t>
            </a:r>
            <a:r>
              <a:rPr lang="en-US" dirty="0"/>
              <a:t> for oil imports</a:t>
            </a:r>
          </a:p>
        </p:txBody>
      </p:sp>
    </p:spTree>
    <p:extLst>
      <p:ext uri="{BB962C8B-B14F-4D97-AF65-F5344CB8AC3E}">
        <p14:creationId xmlns:p14="http://schemas.microsoft.com/office/powerpoint/2010/main" val="658913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Developing World: Economic Reform</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The 1970s: Oil Crisis</a:t>
            </a:r>
          </a:p>
          <a:p>
            <a:pPr marL="460375" indent="-230188"/>
            <a:r>
              <a:rPr lang="en-US" dirty="0"/>
              <a:t>Effects of the oil shocks threefold:</a:t>
            </a:r>
          </a:p>
          <a:p>
            <a:pPr marL="865188" indent="-279400">
              <a:buFont typeface="+mj-lt"/>
              <a:buAutoNum type="arabicPeriod"/>
            </a:pPr>
            <a:r>
              <a:rPr lang="en-US" sz="1800" dirty="0"/>
              <a:t>OPEC nations began a process of “recycling” their oil revenue – deposited much of their oil revenue in U.S. and European financial institutions (</a:t>
            </a:r>
            <a:r>
              <a:rPr lang="en-US" sz="1800" b="1" dirty="0"/>
              <a:t>petrodollars</a:t>
            </a:r>
            <a:r>
              <a:rPr lang="en-US" sz="1800" dirty="0"/>
              <a:t> – money earned from the sale or petroleum [prices denominated in dollars])</a:t>
            </a:r>
          </a:p>
          <a:p>
            <a:pPr marL="865188" indent="-279400">
              <a:buFont typeface="+mj-lt"/>
              <a:buAutoNum type="arabicPeriod"/>
            </a:pPr>
            <a:r>
              <a:rPr lang="en-US" sz="1800" dirty="0"/>
              <a:t>Many developing countries began to borrow heavily – non-oil exporting developing countries borrowed to develop their oil sectors and diversify their economies, some in order to finance economic development</a:t>
            </a:r>
          </a:p>
          <a:p>
            <a:pPr marL="865188" indent="-279400">
              <a:buFont typeface="+mj-lt"/>
              <a:buAutoNum type="arabicPeriod"/>
            </a:pPr>
            <a:r>
              <a:rPr lang="en-US" sz="1800" dirty="0"/>
              <a:t>Rising oil prices triggered worldwide inflation – set the stage for the events of the 1980s</a:t>
            </a:r>
          </a:p>
        </p:txBody>
      </p:sp>
    </p:spTree>
    <p:extLst>
      <p:ext uri="{BB962C8B-B14F-4D97-AF65-F5344CB8AC3E}">
        <p14:creationId xmlns:p14="http://schemas.microsoft.com/office/powerpoint/2010/main" val="739840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Developing World: Economic Reform</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The 1980s: Debt Crisis</a:t>
            </a:r>
          </a:p>
          <a:p>
            <a:pPr marL="460375" indent="-230188"/>
            <a:r>
              <a:rPr lang="en-US" sz="1800" dirty="0"/>
              <a:t>1981 – the Federal Reserve engaged in contractionary monetary policy; consequences:</a:t>
            </a:r>
          </a:p>
          <a:p>
            <a:pPr marL="865188" indent="-279400">
              <a:spcBef>
                <a:spcPts val="600"/>
              </a:spcBef>
              <a:buFont typeface="+mj-lt"/>
              <a:buAutoNum type="arabicPeriod"/>
            </a:pPr>
            <a:r>
              <a:rPr lang="en-US" sz="1800" dirty="0"/>
              <a:t>Inflation was brought under control – at the expense of skyrocketing interest rates, consequent U.S. recession (later spread worldwide)</a:t>
            </a:r>
          </a:p>
          <a:p>
            <a:pPr marL="865188" indent="-279400">
              <a:spcBef>
                <a:spcPts val="600"/>
              </a:spcBef>
              <a:buFont typeface="+mj-lt"/>
              <a:buAutoNum type="arabicPeriod"/>
            </a:pPr>
            <a:r>
              <a:rPr lang="en-US" sz="1800" dirty="0"/>
              <a:t>Rising interest rates meant interest payments by developing country borrowers increased as well</a:t>
            </a:r>
          </a:p>
          <a:p>
            <a:pPr marL="865188" indent="-279400">
              <a:spcBef>
                <a:spcPts val="600"/>
              </a:spcBef>
              <a:buFont typeface="+mj-lt"/>
              <a:buAutoNum type="arabicPeriod"/>
            </a:pPr>
            <a:r>
              <a:rPr lang="en-US" sz="1800" dirty="0"/>
              <a:t>Rising interest rates in the U.S. had a secondary effect of pushing up the value of the dollar</a:t>
            </a:r>
          </a:p>
          <a:p>
            <a:pPr marL="1317625" indent="-173038">
              <a:spcBef>
                <a:spcPts val="600"/>
              </a:spcBef>
            </a:pPr>
            <a:r>
              <a:rPr lang="en-US" sz="1600" dirty="0"/>
              <a:t>The rising dollar made development country payments for oil imports more difficult (because oil valued in dollars)</a:t>
            </a:r>
          </a:p>
          <a:p>
            <a:pPr marL="1317625" indent="-173038">
              <a:spcBef>
                <a:spcPts val="600"/>
              </a:spcBef>
            </a:pPr>
            <a:r>
              <a:rPr lang="en-US" sz="1600" dirty="0"/>
              <a:t>Made repaying predominantly dollar-denominated debt more difficult for developing countries</a:t>
            </a:r>
          </a:p>
          <a:p>
            <a:pPr marL="1317625" indent="-173038">
              <a:spcBef>
                <a:spcPts val="600"/>
              </a:spcBef>
            </a:pPr>
            <a:r>
              <a:rPr lang="en-US" sz="1600" dirty="0"/>
              <a:t>International debt in developing countries now a full-blown crisis</a:t>
            </a:r>
          </a:p>
        </p:txBody>
      </p:sp>
    </p:spTree>
    <p:extLst>
      <p:ext uri="{BB962C8B-B14F-4D97-AF65-F5344CB8AC3E}">
        <p14:creationId xmlns:p14="http://schemas.microsoft.com/office/powerpoint/2010/main" val="2225370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Developing World: Economic Reform</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The 1980s: Debt Crisis</a:t>
            </a:r>
          </a:p>
          <a:p>
            <a:pPr marL="460375" indent="-230188"/>
            <a:r>
              <a:rPr lang="en-US" sz="1800" b="1" dirty="0"/>
              <a:t>International debt </a:t>
            </a:r>
            <a:r>
              <a:rPr lang="en-US" sz="1800" dirty="0"/>
              <a:t>– the amount of money owed by one country to a foreign country or institution</a:t>
            </a:r>
            <a:endParaRPr lang="en-US" sz="1600" dirty="0"/>
          </a:p>
          <a:p>
            <a:pPr marL="460375" indent="-230188"/>
            <a:r>
              <a:rPr lang="en-US" sz="1800" dirty="0"/>
              <a:t>By 1988, developing countries had borrowed more than a trillion dollars – and increasing</a:t>
            </a:r>
          </a:p>
          <a:p>
            <a:pPr marL="922338" indent="-230188">
              <a:spcBef>
                <a:spcPts val="600"/>
              </a:spcBef>
              <a:buFont typeface="System Font Regular"/>
              <a:buChar char="–"/>
            </a:pPr>
            <a:r>
              <a:rPr lang="en-US" sz="1800" dirty="0"/>
              <a:t>For oil market, investment in infrastructure and industry, development of agricultural and export sectors</a:t>
            </a:r>
          </a:p>
          <a:p>
            <a:pPr marL="922338" indent="-230188">
              <a:spcBef>
                <a:spcPts val="600"/>
              </a:spcBef>
              <a:buFont typeface="System Font Regular"/>
              <a:buChar char="–"/>
            </a:pPr>
            <a:r>
              <a:rPr lang="en-US" sz="1800" dirty="0"/>
              <a:t>Borrowed funds in many developing countries grossly misused – banks neglected to take adequate care in who they lent to and for what purpose</a:t>
            </a:r>
          </a:p>
          <a:p>
            <a:pPr marL="922338" indent="-230188">
              <a:spcBef>
                <a:spcPts val="600"/>
              </a:spcBef>
              <a:buFont typeface="System Font Regular"/>
              <a:buChar char="–"/>
            </a:pPr>
            <a:r>
              <a:rPr lang="en-US" sz="1800" b="1" dirty="0"/>
              <a:t>Capital flight </a:t>
            </a:r>
            <a:r>
              <a:rPr lang="en-US" sz="1800" dirty="0"/>
              <a:t>– funds are reinvested in financial markets or real estate abroad – corrupt government officials or businesspeople often invested these funds overseas rather than using them for local projects</a:t>
            </a:r>
          </a:p>
        </p:txBody>
      </p:sp>
    </p:spTree>
    <p:extLst>
      <p:ext uri="{BB962C8B-B14F-4D97-AF65-F5344CB8AC3E}">
        <p14:creationId xmlns:p14="http://schemas.microsoft.com/office/powerpoint/2010/main" val="1125596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Developing World: Economic Reform</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The 1980s: Debt Crisis</a:t>
            </a:r>
          </a:p>
          <a:p>
            <a:pPr marL="460375" indent="-230188"/>
            <a:r>
              <a:rPr lang="en-US" sz="1800" dirty="0"/>
              <a:t>Ability to repay becomes tenuous – residents of the borrowing country now left with the burden of the debt</a:t>
            </a:r>
          </a:p>
          <a:p>
            <a:pPr marL="460375" indent="-230188"/>
            <a:r>
              <a:rPr lang="en-US" sz="1800" dirty="0"/>
              <a:t>Process by which a country tries to pay off its debt</a:t>
            </a:r>
          </a:p>
          <a:p>
            <a:pPr marL="922338" indent="-230188">
              <a:spcBef>
                <a:spcPts val="600"/>
              </a:spcBef>
              <a:buFont typeface="System Font Regular"/>
              <a:buChar char="–"/>
            </a:pPr>
            <a:r>
              <a:rPr lang="en-US" sz="1800" dirty="0"/>
              <a:t>Amount of money each year – interest payment plus principal</a:t>
            </a:r>
          </a:p>
          <a:p>
            <a:pPr marL="922338" indent="-230188">
              <a:spcBef>
                <a:spcPts val="600"/>
              </a:spcBef>
              <a:buFont typeface="System Font Regular"/>
              <a:buChar char="–"/>
            </a:pPr>
            <a:r>
              <a:rPr lang="en-US" sz="1800" dirty="0"/>
              <a:t>Reallocation of spending toward repaying the debt harms the well-being of people – the most vulnerable typically the very young</a:t>
            </a:r>
          </a:p>
          <a:p>
            <a:pPr marL="922338" indent="-230188">
              <a:spcBef>
                <a:spcPts val="600"/>
              </a:spcBef>
              <a:buFont typeface="System Font Regular"/>
              <a:buChar char="–"/>
            </a:pPr>
            <a:r>
              <a:rPr lang="en-US" sz="1800" dirty="0"/>
              <a:t>Repayment must be made in the form of the currency initially borrowed – typically in U.S. dollars or currency of other major countries</a:t>
            </a:r>
          </a:p>
          <a:p>
            <a:pPr marL="1374775" indent="-220663">
              <a:spcBef>
                <a:spcPts val="600"/>
              </a:spcBef>
              <a:buFont typeface="Wingdings" pitchFamily="2" charset="2"/>
              <a:buChar char="§"/>
            </a:pPr>
            <a:r>
              <a:rPr lang="en-US" sz="1800" dirty="0"/>
              <a:t>May earn foreign currency through exports, foreign investment from other countries, international assistance, borrowing to repay past debts</a:t>
            </a:r>
          </a:p>
        </p:txBody>
      </p:sp>
    </p:spTree>
    <p:extLst>
      <p:ext uri="{BB962C8B-B14F-4D97-AF65-F5344CB8AC3E}">
        <p14:creationId xmlns:p14="http://schemas.microsoft.com/office/powerpoint/2010/main" val="3120087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Developing World: Economic Reform</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The 1980s: Debt Crisis</a:t>
            </a:r>
          </a:p>
          <a:p>
            <a:pPr marL="460375" indent="-230188"/>
            <a:r>
              <a:rPr lang="en-US" sz="1800" dirty="0"/>
              <a:t>Economists measure a country’s international debt with the debt service ratio</a:t>
            </a:r>
          </a:p>
          <a:p>
            <a:pPr marL="922338" indent="-230188">
              <a:spcBef>
                <a:spcPts val="600"/>
              </a:spcBef>
              <a:buFont typeface="System Font Regular"/>
              <a:buChar char="–"/>
            </a:pPr>
            <a:r>
              <a:rPr lang="en-US" sz="1800" b="1" dirty="0"/>
              <a:t>Debt service </a:t>
            </a:r>
            <a:r>
              <a:rPr lang="en-US" sz="1800" dirty="0"/>
              <a:t>– the amount of principal and interest that a country must pay in a particular year</a:t>
            </a:r>
          </a:p>
          <a:p>
            <a:pPr marL="922338" indent="-230188">
              <a:spcBef>
                <a:spcPts val="600"/>
              </a:spcBef>
              <a:buFont typeface="System Font Regular"/>
              <a:buChar char="–"/>
            </a:pPr>
            <a:r>
              <a:rPr lang="en-US" sz="1800" b="1" dirty="0"/>
              <a:t>Debt service ratio </a:t>
            </a:r>
            <a:r>
              <a:rPr lang="en-US" sz="1800" dirty="0"/>
              <a:t>– debt service as a share of exports of goods and services in a particular year</a:t>
            </a:r>
          </a:p>
          <a:p>
            <a:pPr marL="460375" indent="-230188"/>
            <a:r>
              <a:rPr lang="en-US" sz="1800" dirty="0"/>
              <a:t>Countries under pressure to acquired export earnings may feel forced to expand patterns of export cropping</a:t>
            </a:r>
          </a:p>
          <a:p>
            <a:pPr marL="922338" indent="-230188">
              <a:spcBef>
                <a:spcPts val="600"/>
              </a:spcBef>
              <a:buFont typeface="System Font Regular"/>
              <a:buChar char="–"/>
            </a:pPr>
            <a:r>
              <a:rPr lang="en-US" sz="1800" dirty="0"/>
              <a:t>Worsen income distribution</a:t>
            </a:r>
          </a:p>
          <a:p>
            <a:pPr marL="922338" indent="-230188">
              <a:spcBef>
                <a:spcPts val="600"/>
              </a:spcBef>
              <a:buFont typeface="System Font Regular"/>
              <a:buChar char="–"/>
            </a:pPr>
            <a:r>
              <a:rPr lang="en-US" sz="1800" dirty="0"/>
              <a:t>Use up limited resources</a:t>
            </a:r>
          </a:p>
          <a:p>
            <a:pPr marL="922338" indent="-230188">
              <a:spcBef>
                <a:spcPts val="600"/>
              </a:spcBef>
              <a:buFont typeface="System Font Regular"/>
              <a:buChar char="–"/>
            </a:pPr>
            <a:r>
              <a:rPr lang="en-US" sz="1800" dirty="0"/>
              <a:t>Harm local food security</a:t>
            </a:r>
          </a:p>
          <a:p>
            <a:pPr marL="922338" indent="-230188">
              <a:spcBef>
                <a:spcPts val="600"/>
              </a:spcBef>
              <a:buFont typeface="System Font Regular"/>
              <a:buChar char="–"/>
            </a:pPr>
            <a:r>
              <a:rPr lang="en-US" sz="1800" dirty="0"/>
              <a:t>Cause environmental problems</a:t>
            </a:r>
          </a:p>
          <a:p>
            <a:pPr marL="922338" indent="-230188">
              <a:spcBef>
                <a:spcPts val="600"/>
              </a:spcBef>
              <a:buFont typeface="System Font Regular"/>
              <a:buChar char="–"/>
            </a:pPr>
            <a:endParaRPr lang="en-US" sz="1800" dirty="0"/>
          </a:p>
        </p:txBody>
      </p:sp>
    </p:spTree>
    <p:extLst>
      <p:ext uri="{BB962C8B-B14F-4D97-AF65-F5344CB8AC3E}">
        <p14:creationId xmlns:p14="http://schemas.microsoft.com/office/powerpoint/2010/main" val="1533920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Developing World: Economic Reform</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The 1990s and Beyond: Economic Reform</a:t>
            </a:r>
          </a:p>
          <a:p>
            <a:pPr marL="460375" indent="-230188"/>
            <a:r>
              <a:rPr lang="en-US" sz="1800" dirty="0"/>
              <a:t>International Monetary Fund (IMF) – an international organization which provides conditional loans and financial assistance to needy countries</a:t>
            </a:r>
          </a:p>
          <a:p>
            <a:pPr marL="922338" indent="-230188">
              <a:spcBef>
                <a:spcPts val="600"/>
              </a:spcBef>
              <a:buFont typeface="System Font Regular"/>
              <a:buChar char="–"/>
            </a:pPr>
            <a:r>
              <a:rPr lang="en-US" sz="1800" dirty="0"/>
              <a:t>Largely funded by Western industrialized countries</a:t>
            </a:r>
          </a:p>
          <a:p>
            <a:pPr marL="460375" indent="-230188"/>
            <a:r>
              <a:rPr lang="en-US" sz="1800" dirty="0"/>
              <a:t>IMF assistance helpful but has involved </a:t>
            </a:r>
            <a:r>
              <a:rPr lang="en-US" sz="1800" b="1" dirty="0"/>
              <a:t>conditionality</a:t>
            </a:r>
            <a:r>
              <a:rPr lang="en-US" sz="1800" dirty="0"/>
              <a:t> (the obligation to meet certain requirements in exchanged for financial assistance)</a:t>
            </a:r>
          </a:p>
          <a:p>
            <a:pPr marL="922338" indent="-230188">
              <a:spcBef>
                <a:spcPts val="600"/>
              </a:spcBef>
              <a:buFont typeface="System Font Regular"/>
              <a:buChar char="–"/>
            </a:pPr>
            <a:r>
              <a:rPr lang="en-US" sz="1800" dirty="0"/>
              <a:t>Often called “austerity measures” – strings attached</a:t>
            </a:r>
          </a:p>
          <a:p>
            <a:pPr marL="1374775" indent="-230188">
              <a:spcBef>
                <a:spcPts val="600"/>
              </a:spcBef>
              <a:buFont typeface="Wingdings" pitchFamily="2" charset="2"/>
              <a:buChar char="§"/>
            </a:pPr>
            <a:r>
              <a:rPr lang="en-US" sz="1800" dirty="0"/>
              <a:t>Governments reduce their spending, privatize government enterprises</a:t>
            </a:r>
          </a:p>
          <a:p>
            <a:pPr marL="1374775" indent="-230188">
              <a:spcBef>
                <a:spcPts val="600"/>
              </a:spcBef>
              <a:buFont typeface="Wingdings" pitchFamily="2" charset="2"/>
              <a:buChar char="§"/>
            </a:pPr>
            <a:r>
              <a:rPr lang="en-US" sz="1800" dirty="0"/>
              <a:t>Allow food and other prices to rise to market levels</a:t>
            </a:r>
          </a:p>
          <a:p>
            <a:pPr marL="1374775" indent="-230188">
              <a:spcBef>
                <a:spcPts val="600"/>
              </a:spcBef>
              <a:buFont typeface="Wingdings" pitchFamily="2" charset="2"/>
              <a:buChar char="§"/>
            </a:pPr>
            <a:r>
              <a:rPr lang="en-US" sz="1800" dirty="0"/>
              <a:t>Reduce their controls on foreign trade and investment</a:t>
            </a:r>
          </a:p>
          <a:p>
            <a:pPr marL="922338" indent="-230188">
              <a:spcBef>
                <a:spcPts val="600"/>
              </a:spcBef>
              <a:buFont typeface="System Font Regular"/>
              <a:buChar char="–"/>
            </a:pPr>
            <a:endParaRPr lang="en-US" sz="1800" dirty="0"/>
          </a:p>
        </p:txBody>
      </p:sp>
    </p:spTree>
    <p:extLst>
      <p:ext uri="{BB962C8B-B14F-4D97-AF65-F5344CB8AC3E}">
        <p14:creationId xmlns:p14="http://schemas.microsoft.com/office/powerpoint/2010/main" val="2100968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Developing World: Economic Reform</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a:bodyPr>
          <a:lstStyle/>
          <a:p>
            <a:pPr marL="0" indent="0">
              <a:spcBef>
                <a:spcPts val="1800"/>
              </a:spcBef>
              <a:buNone/>
            </a:pPr>
            <a:r>
              <a:rPr lang="en-US" sz="2400" b="1" dirty="0">
                <a:solidFill>
                  <a:srgbClr val="73253E"/>
                </a:solidFill>
              </a:rPr>
              <a:t>The Twenty-First Century: Economic Growth?</a:t>
            </a:r>
          </a:p>
          <a:p>
            <a:pPr marL="460375" indent="-230188">
              <a:spcBef>
                <a:spcPts val="1800"/>
              </a:spcBef>
            </a:pPr>
            <a:r>
              <a:rPr lang="en-US" dirty="0"/>
              <a:t>Some countries falling behind rather than growing</a:t>
            </a:r>
          </a:p>
          <a:p>
            <a:pPr marL="460375" indent="-230188"/>
            <a:r>
              <a:rPr lang="en-US" dirty="0"/>
              <a:t>Developing countries undergoing economic reform need a safety net to protect those citizens harmed by the changing economy</a:t>
            </a:r>
          </a:p>
          <a:p>
            <a:pPr marL="460375" indent="-230188"/>
            <a:r>
              <a:rPr lang="en-US" dirty="0"/>
              <a:t>Many developing country residents reject the notion that economic reform, along with capitalism and a market-based economy, will ultimately benefit the poor – some have turned toward modified versions of socialism in reaction to the failures of conservative economic policy</a:t>
            </a:r>
          </a:p>
          <a:p>
            <a:pPr marL="460375" indent="-230188"/>
            <a:r>
              <a:rPr lang="en-US" dirty="0"/>
              <a:t>The world is neither moving toward pure capitalism nor pure socialism – rather somewhere in-between</a:t>
            </a:r>
          </a:p>
        </p:txBody>
      </p:sp>
    </p:spTree>
    <p:extLst>
      <p:ext uri="{BB962C8B-B14F-4D97-AF65-F5344CB8AC3E}">
        <p14:creationId xmlns:p14="http://schemas.microsoft.com/office/powerpoint/2010/main" val="2451173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Developing World: Economic Reform</a:t>
            </a:r>
          </a:p>
        </p:txBody>
      </p:sp>
      <p:pic>
        <p:nvPicPr>
          <p:cNvPr id="6" name="Picture 5">
            <a:extLst>
              <a:ext uri="{FF2B5EF4-FFF2-40B4-BE49-F238E27FC236}">
                <a16:creationId xmlns:a16="http://schemas.microsoft.com/office/drawing/2014/main" id="{2AEE7B35-7C39-754D-AE3F-0EA1096639A4}"/>
              </a:ext>
            </a:extLst>
          </p:cNvPr>
          <p:cNvPicPr>
            <a:picLocks noChangeAspect="1"/>
          </p:cNvPicPr>
          <p:nvPr/>
        </p:nvPicPr>
        <p:blipFill>
          <a:blip r:embed="rId2"/>
          <a:stretch>
            <a:fillRect/>
          </a:stretch>
        </p:blipFill>
        <p:spPr>
          <a:xfrm>
            <a:off x="1977072" y="1299412"/>
            <a:ext cx="5189855" cy="5092065"/>
          </a:xfrm>
          <a:prstGeom prst="rect">
            <a:avLst/>
          </a:prstGeom>
        </p:spPr>
      </p:pic>
    </p:spTree>
    <p:extLst>
      <p:ext uri="{BB962C8B-B14F-4D97-AF65-F5344CB8AC3E}">
        <p14:creationId xmlns:p14="http://schemas.microsoft.com/office/powerpoint/2010/main" val="213160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Free Markets Versus Government</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a:xfrm>
            <a:off x="669956" y="1593410"/>
            <a:ext cx="7813141" cy="4922893"/>
          </a:xfrm>
        </p:spPr>
        <p:txBody>
          <a:bodyPr>
            <a:normAutofit/>
          </a:bodyPr>
          <a:lstStyle/>
          <a:p>
            <a:pPr>
              <a:spcBef>
                <a:spcPts val="1800"/>
              </a:spcBef>
            </a:pPr>
            <a:r>
              <a:rPr lang="en-US" dirty="0"/>
              <a:t>Conservative view</a:t>
            </a:r>
          </a:p>
          <a:p>
            <a:pPr marL="692150" indent="-231775">
              <a:spcBef>
                <a:spcPts val="600"/>
              </a:spcBef>
              <a:buFont typeface="System Font Regular"/>
              <a:buChar char="–"/>
            </a:pPr>
            <a:r>
              <a:rPr lang="en-US" dirty="0"/>
              <a:t>Free markets are efficient</a:t>
            </a:r>
          </a:p>
          <a:p>
            <a:pPr marL="692150" indent="-231775">
              <a:spcBef>
                <a:spcPts val="600"/>
              </a:spcBef>
              <a:buFont typeface="System Font Regular"/>
              <a:buChar char="–"/>
            </a:pPr>
            <a:r>
              <a:rPr lang="en-US" dirty="0"/>
              <a:t>Provide the proper incentives for economic prosperity and growth to occur</a:t>
            </a:r>
          </a:p>
          <a:p>
            <a:pPr>
              <a:spcBef>
                <a:spcPts val="1200"/>
              </a:spcBef>
            </a:pPr>
            <a:r>
              <a:rPr lang="en-US" dirty="0"/>
              <a:t>Liberal view</a:t>
            </a:r>
          </a:p>
          <a:p>
            <a:pPr marL="692150" indent="-231775">
              <a:spcBef>
                <a:spcPts val="600"/>
              </a:spcBef>
              <a:buFont typeface="System Font Regular"/>
              <a:buChar char="–"/>
            </a:pPr>
            <a:r>
              <a:rPr lang="en-US" dirty="0"/>
              <a:t>Marketplace is imperfect</a:t>
            </a:r>
          </a:p>
          <a:p>
            <a:pPr marL="692150" indent="-231775">
              <a:spcBef>
                <a:spcPts val="600"/>
              </a:spcBef>
              <a:buFont typeface="System Font Regular"/>
              <a:buChar char="–"/>
            </a:pPr>
            <a:r>
              <a:rPr lang="en-US" dirty="0"/>
              <a:t>Market failures are serious</a:t>
            </a:r>
          </a:p>
          <a:p>
            <a:pPr marL="692150" indent="-231775">
              <a:spcBef>
                <a:spcPts val="600"/>
              </a:spcBef>
              <a:buFont typeface="System Font Regular"/>
              <a:buChar char="–"/>
            </a:pPr>
            <a:r>
              <a:rPr lang="en-US" dirty="0"/>
              <a:t>Markets are not necessarily equitable – sometimes not even efficient</a:t>
            </a:r>
          </a:p>
          <a:p>
            <a:r>
              <a:rPr lang="en-US" b="1" dirty="0"/>
              <a:t>Populism</a:t>
            </a:r>
            <a:r>
              <a:rPr lang="en-US" dirty="0"/>
              <a:t> – an economic viewpoint that is largely conservative, but also opposes global agreements, free trade, immigration</a:t>
            </a:r>
          </a:p>
          <a:p>
            <a:pPr marL="692150" indent="-231775">
              <a:spcBef>
                <a:spcPts val="600"/>
              </a:spcBef>
              <a:buFont typeface="System Font Regular"/>
              <a:buChar char="–"/>
            </a:pPr>
            <a:r>
              <a:rPr lang="en-US" dirty="0"/>
              <a:t>More specifically nationalistic-populism, as evidenced by President Trump</a:t>
            </a:r>
          </a:p>
        </p:txBody>
      </p:sp>
    </p:spTree>
    <p:extLst>
      <p:ext uri="{BB962C8B-B14F-4D97-AF65-F5344CB8AC3E}">
        <p14:creationId xmlns:p14="http://schemas.microsoft.com/office/powerpoint/2010/main" val="1747695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Globally Free Markets versus Global Economic Nationalistic-Populism</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normAutofit lnSpcReduction="10000"/>
          </a:bodyPr>
          <a:lstStyle/>
          <a:p>
            <a:pPr marL="0" indent="0">
              <a:spcBef>
                <a:spcPts val="1800"/>
              </a:spcBef>
              <a:buNone/>
            </a:pPr>
            <a:r>
              <a:rPr lang="en-US" b="1" dirty="0">
                <a:solidFill>
                  <a:srgbClr val="73253E"/>
                </a:solidFill>
              </a:rPr>
              <a:t>Populism in the United States</a:t>
            </a:r>
          </a:p>
          <a:p>
            <a:pPr marL="460375" indent="-220663">
              <a:spcBef>
                <a:spcPts val="900"/>
              </a:spcBef>
            </a:pPr>
            <a:r>
              <a:rPr lang="en-US" sz="1800" dirty="0"/>
              <a:t>Trump’s anti-globalization policies – opposition to trade, immigration, global agreements examples of populism</a:t>
            </a:r>
          </a:p>
          <a:p>
            <a:pPr marL="460375" indent="-220663">
              <a:spcBef>
                <a:spcPts val="900"/>
              </a:spcBef>
            </a:pPr>
            <a:r>
              <a:rPr lang="en-US" sz="1800" dirty="0"/>
              <a:t>Trump opposed NAFTA, TPP, potential TTIP</a:t>
            </a:r>
          </a:p>
          <a:p>
            <a:pPr marL="460375" indent="-220663">
              <a:spcBef>
                <a:spcPts val="900"/>
              </a:spcBef>
            </a:pPr>
            <a:r>
              <a:rPr lang="en-US" sz="1800" dirty="0"/>
              <a:t>Populism relies on rhetoric designed to appeal to a particular base – relatively uneducated white men (particularly those struggling with unemployment)</a:t>
            </a:r>
          </a:p>
          <a:p>
            <a:pPr marL="460375" indent="-220663">
              <a:spcBef>
                <a:spcPts val="900"/>
              </a:spcBef>
            </a:pPr>
            <a:r>
              <a:rPr lang="en-US" sz="1800" dirty="0"/>
              <a:t>The United States not alone in its populism – similar movements in Europe</a:t>
            </a:r>
          </a:p>
          <a:p>
            <a:pPr marL="0" indent="0">
              <a:spcBef>
                <a:spcPts val="1800"/>
              </a:spcBef>
              <a:buNone/>
            </a:pPr>
            <a:r>
              <a:rPr lang="en-US" b="1" dirty="0">
                <a:solidFill>
                  <a:srgbClr val="73253E"/>
                </a:solidFill>
              </a:rPr>
              <a:t>Populism in Europe</a:t>
            </a:r>
          </a:p>
          <a:p>
            <a:pPr marL="460375" indent="-220663">
              <a:spcBef>
                <a:spcPts val="900"/>
              </a:spcBef>
            </a:pPr>
            <a:r>
              <a:rPr lang="en-US" sz="1800" dirty="0"/>
              <a:t>Populist trends in Europe not just opposed to globalization but also anti-European Union (EU)</a:t>
            </a:r>
          </a:p>
          <a:p>
            <a:pPr marL="460375" indent="-220663">
              <a:spcBef>
                <a:spcPts val="900"/>
              </a:spcBef>
            </a:pPr>
            <a:r>
              <a:rPr lang="en-US" sz="1800" dirty="0"/>
              <a:t>Brexit – the exit of Great Britain from the EU</a:t>
            </a:r>
          </a:p>
          <a:p>
            <a:pPr marL="460375" indent="-220663">
              <a:spcBef>
                <a:spcPts val="900"/>
              </a:spcBef>
            </a:pPr>
            <a:r>
              <a:rPr lang="en-US" sz="1800" dirty="0"/>
              <a:t>European populism is anti-immigration</a:t>
            </a:r>
          </a:p>
        </p:txBody>
      </p:sp>
    </p:spTree>
    <p:extLst>
      <p:ext uri="{BB962C8B-B14F-4D97-AF65-F5344CB8AC3E}">
        <p14:creationId xmlns:p14="http://schemas.microsoft.com/office/powerpoint/2010/main" val="674008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FF6E-CD09-B84E-BDCB-DF2E36A9D83A}"/>
              </a:ext>
            </a:extLst>
          </p:cNvPr>
          <p:cNvSpPr>
            <a:spLocks noGrp="1"/>
          </p:cNvSpPr>
          <p:nvPr>
            <p:ph type="title"/>
          </p:nvPr>
        </p:nvSpPr>
        <p:spPr/>
        <p:txBody>
          <a:bodyPr/>
          <a:lstStyle/>
          <a:p>
            <a:r>
              <a:rPr lang="en-US" dirty="0"/>
              <a:t>Conservative versus Liberal</a:t>
            </a:r>
          </a:p>
        </p:txBody>
      </p:sp>
      <p:sp>
        <p:nvSpPr>
          <p:cNvPr id="3" name="Content Placeholder 2">
            <a:extLst>
              <a:ext uri="{FF2B5EF4-FFF2-40B4-BE49-F238E27FC236}">
                <a16:creationId xmlns:a16="http://schemas.microsoft.com/office/drawing/2014/main" id="{195A3A98-48B0-484F-B53C-735F26739957}"/>
              </a:ext>
            </a:extLst>
          </p:cNvPr>
          <p:cNvSpPr>
            <a:spLocks noGrp="1"/>
          </p:cNvSpPr>
          <p:nvPr>
            <p:ph idx="1"/>
          </p:nvPr>
        </p:nvSpPr>
        <p:spPr>
          <a:xfrm>
            <a:off x="669957" y="1593410"/>
            <a:ext cx="3786540" cy="4583553"/>
          </a:xfrm>
        </p:spPr>
        <p:txBody>
          <a:bodyPr numCol="1">
            <a:noAutofit/>
          </a:bodyPr>
          <a:lstStyle/>
          <a:p>
            <a:pPr marL="0" indent="0">
              <a:buNone/>
            </a:pPr>
            <a:r>
              <a:rPr lang="en-US" sz="2000" b="1" dirty="0">
                <a:solidFill>
                  <a:srgbClr val="73253E"/>
                </a:solidFill>
              </a:rPr>
              <a:t>Conservatives</a:t>
            </a:r>
            <a:endParaRPr lang="en-US" sz="2000" dirty="0"/>
          </a:p>
          <a:p>
            <a:pPr marL="287338" indent="-163513">
              <a:spcBef>
                <a:spcPts val="600"/>
              </a:spcBef>
            </a:pPr>
            <a:r>
              <a:rPr lang="en-US" sz="1800" dirty="0"/>
              <a:t>Movement throughout the world toward capitalism and globally freer markets</a:t>
            </a:r>
          </a:p>
          <a:p>
            <a:pPr marL="287338" indent="-163513">
              <a:spcBef>
                <a:spcPts val="600"/>
              </a:spcBef>
            </a:pPr>
            <a:r>
              <a:rPr lang="en-US" sz="1800" dirty="0"/>
              <a:t>Incentives and efficiency</a:t>
            </a:r>
          </a:p>
          <a:p>
            <a:pPr marL="287338" indent="-163513">
              <a:spcBef>
                <a:spcPts val="600"/>
              </a:spcBef>
            </a:pPr>
            <a:r>
              <a:rPr lang="en-US" sz="1800" dirty="0"/>
              <a:t>Market economies – efficiency and growth, issues of equity may be neglected</a:t>
            </a:r>
          </a:p>
        </p:txBody>
      </p:sp>
      <p:sp>
        <p:nvSpPr>
          <p:cNvPr id="4" name="Content Placeholder 2">
            <a:extLst>
              <a:ext uri="{FF2B5EF4-FFF2-40B4-BE49-F238E27FC236}">
                <a16:creationId xmlns:a16="http://schemas.microsoft.com/office/drawing/2014/main" id="{683AE7D2-B333-AB46-9A13-55FD85E012C2}"/>
              </a:ext>
            </a:extLst>
          </p:cNvPr>
          <p:cNvSpPr txBox="1">
            <a:spLocks/>
          </p:cNvSpPr>
          <p:nvPr/>
        </p:nvSpPr>
        <p:spPr>
          <a:xfrm>
            <a:off x="4687501" y="1593409"/>
            <a:ext cx="3786541" cy="4583553"/>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73253E"/>
                </a:solidFill>
              </a:rPr>
              <a:t>Liberals</a:t>
            </a:r>
            <a:endParaRPr lang="en-US" sz="2000" dirty="0"/>
          </a:p>
          <a:p>
            <a:pPr marL="287338" indent="-163513"/>
            <a:r>
              <a:rPr lang="en-US" sz="1800" dirty="0"/>
              <a:t>Concerned about the disparity between the rich and the poor</a:t>
            </a:r>
          </a:p>
          <a:p>
            <a:pPr marL="287338" indent="-163513"/>
            <a:r>
              <a:rPr lang="en-US" sz="1800" dirty="0"/>
              <a:t>If governments fail to provide adequate safety net – benefits of a market economy will fail to trickle down to the needy</a:t>
            </a:r>
          </a:p>
        </p:txBody>
      </p:sp>
    </p:spTree>
    <p:extLst>
      <p:ext uri="{BB962C8B-B14F-4D97-AF65-F5344CB8AC3E}">
        <p14:creationId xmlns:p14="http://schemas.microsoft.com/office/powerpoint/2010/main" val="355538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Free Markets Versus Government</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a:xfrm>
            <a:off x="669956" y="1593410"/>
            <a:ext cx="7813141" cy="4922893"/>
          </a:xfrm>
        </p:spPr>
        <p:txBody>
          <a:bodyPr>
            <a:normAutofit/>
          </a:bodyPr>
          <a:lstStyle/>
          <a:p>
            <a:r>
              <a:rPr lang="en-US" b="1" dirty="0"/>
              <a:t>Capitalism</a:t>
            </a:r>
            <a:r>
              <a:rPr lang="en-US" dirty="0"/>
              <a:t> – an economic system wherein the economic decisions are made by the private sector via the marketplace</a:t>
            </a:r>
          </a:p>
          <a:p>
            <a:pPr marL="692150" indent="-231775">
              <a:buFont typeface="System Font Regular"/>
              <a:buChar char="–"/>
            </a:pPr>
            <a:r>
              <a:rPr lang="en-US" dirty="0"/>
              <a:t>The means of production are owned by the private sector</a:t>
            </a:r>
          </a:p>
          <a:p>
            <a:pPr>
              <a:spcBef>
                <a:spcPts val="2400"/>
              </a:spcBef>
            </a:pPr>
            <a:r>
              <a:rPr lang="en-US" b="1" dirty="0"/>
              <a:t>Socialism</a:t>
            </a:r>
            <a:r>
              <a:rPr lang="en-US" dirty="0"/>
              <a:t> – an economic system wherein the economic decisions are made by the public (government) sector</a:t>
            </a:r>
          </a:p>
          <a:p>
            <a:pPr marL="692150" indent="-231775">
              <a:buFont typeface="System Font Regular"/>
              <a:buChar char="–"/>
            </a:pPr>
            <a:r>
              <a:rPr lang="en-US" dirty="0"/>
              <a:t>The means of production are owned by the public sector</a:t>
            </a:r>
          </a:p>
        </p:txBody>
      </p:sp>
    </p:spTree>
    <p:extLst>
      <p:ext uri="{BB962C8B-B14F-4D97-AF65-F5344CB8AC3E}">
        <p14:creationId xmlns:p14="http://schemas.microsoft.com/office/powerpoint/2010/main" val="214871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Free Markets Versus Government</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a:xfrm>
            <a:off x="669956" y="1593410"/>
            <a:ext cx="7813141" cy="4922893"/>
          </a:xfrm>
        </p:spPr>
        <p:txBody>
          <a:bodyPr>
            <a:normAutofit/>
          </a:bodyPr>
          <a:lstStyle/>
          <a:p>
            <a:r>
              <a:rPr lang="en-US" b="1" dirty="0"/>
              <a:t>Western industrialized world</a:t>
            </a:r>
            <a:r>
              <a:rPr lang="en-US" dirty="0"/>
              <a:t> – the historically and primarily capitalist industrialized countries</a:t>
            </a:r>
          </a:p>
          <a:p>
            <a:pPr marL="692150" indent="-231775">
              <a:buFont typeface="System Font Regular"/>
              <a:buChar char="–"/>
            </a:pPr>
            <a:r>
              <a:rPr lang="en-US" dirty="0"/>
              <a:t>Include Western Europe, United States, Canada, a few others</a:t>
            </a:r>
          </a:p>
          <a:p>
            <a:pPr>
              <a:spcBef>
                <a:spcPts val="2400"/>
              </a:spcBef>
            </a:pPr>
            <a:r>
              <a:rPr lang="en-US" b="1" dirty="0"/>
              <a:t>Eastern industrialized world</a:t>
            </a:r>
            <a:r>
              <a:rPr lang="en-US" dirty="0"/>
              <a:t> – the industrialized formerly socialist countries of Eastern and Central Europe</a:t>
            </a:r>
          </a:p>
          <a:p>
            <a:pPr>
              <a:spcBef>
                <a:spcPts val="2400"/>
              </a:spcBef>
            </a:pPr>
            <a:r>
              <a:rPr lang="en-US" b="1" dirty="0"/>
              <a:t>Developing world </a:t>
            </a:r>
            <a:r>
              <a:rPr lang="en-US" dirty="0"/>
              <a:t>– the developing countries of the world</a:t>
            </a:r>
          </a:p>
        </p:txBody>
      </p:sp>
    </p:spTree>
    <p:extLst>
      <p:ext uri="{BB962C8B-B14F-4D97-AF65-F5344CB8AC3E}">
        <p14:creationId xmlns:p14="http://schemas.microsoft.com/office/powerpoint/2010/main" val="128764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Free Markets Versus Government</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a:xfrm>
            <a:off x="669956" y="1593410"/>
            <a:ext cx="7813141" cy="4922893"/>
          </a:xfrm>
        </p:spPr>
        <p:txBody>
          <a:bodyPr>
            <a:normAutofit/>
          </a:bodyPr>
          <a:lstStyle/>
          <a:p>
            <a:r>
              <a:rPr lang="en-US" b="1" dirty="0"/>
              <a:t>Liberalism (or neo-liberalism) </a:t>
            </a:r>
            <a:r>
              <a:rPr lang="en-US" dirty="0"/>
              <a:t>– a movement toward freer (more capitalist, less government intervention) markets</a:t>
            </a:r>
          </a:p>
          <a:p>
            <a:pPr marL="692150" indent="-231775">
              <a:buFont typeface="System Font Regular"/>
              <a:buChar char="–"/>
            </a:pPr>
            <a:r>
              <a:rPr lang="en-US" dirty="0"/>
              <a:t>Another term for </a:t>
            </a:r>
            <a:r>
              <a:rPr lang="en-US" i="1" dirty="0"/>
              <a:t>economic reform </a:t>
            </a:r>
            <a:r>
              <a:rPr lang="en-US" dirty="0"/>
              <a:t>or </a:t>
            </a:r>
            <a:r>
              <a:rPr lang="en-US" i="1" dirty="0"/>
              <a:t>economic transition</a:t>
            </a:r>
            <a:endParaRPr lang="en-US" dirty="0"/>
          </a:p>
          <a:p>
            <a:pPr marL="692150" indent="-231775">
              <a:buFont typeface="System Font Regular"/>
              <a:buChar char="–"/>
            </a:pPr>
            <a:r>
              <a:rPr lang="en-US" dirty="0"/>
              <a:t>Liberal implies government involvement</a:t>
            </a:r>
          </a:p>
          <a:p>
            <a:pPr marL="692150" indent="-231775">
              <a:buFont typeface="System Font Regular"/>
              <a:buChar char="–"/>
            </a:pPr>
            <a:r>
              <a:rPr lang="en-US" dirty="0"/>
              <a:t>Liberalism implies change toward free markets</a:t>
            </a:r>
          </a:p>
        </p:txBody>
      </p:sp>
    </p:spTree>
    <p:extLst>
      <p:ext uri="{BB962C8B-B14F-4D97-AF65-F5344CB8AC3E}">
        <p14:creationId xmlns:p14="http://schemas.microsoft.com/office/powerpoint/2010/main" val="135376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lstStyle/>
          <a:p>
            <a:pPr>
              <a:spcBef>
                <a:spcPts val="1800"/>
              </a:spcBef>
            </a:pPr>
            <a:r>
              <a:rPr lang="en-US" b="1" dirty="0"/>
              <a:t>Economic growth </a:t>
            </a:r>
            <a:r>
              <a:rPr lang="en-US" dirty="0"/>
              <a:t>– an increase in gross domestic product (or GDP per capita) over an extended period of time</a:t>
            </a:r>
          </a:p>
          <a:p>
            <a:pPr marL="692150" indent="-231775">
              <a:spcBef>
                <a:spcPts val="600"/>
              </a:spcBef>
              <a:buFont typeface="System Font Regular"/>
              <a:buChar char="–"/>
            </a:pPr>
            <a:r>
              <a:rPr lang="en-US" dirty="0"/>
              <a:t>Generally reflected as an outward shift of the production possibilities curve</a:t>
            </a:r>
          </a:p>
          <a:p>
            <a:pPr marL="0" indent="0">
              <a:spcBef>
                <a:spcPts val="1800"/>
              </a:spcBef>
              <a:buNone/>
            </a:pPr>
            <a:r>
              <a:rPr lang="en-US" sz="2400" b="1" dirty="0">
                <a:solidFill>
                  <a:srgbClr val="73253E"/>
                </a:solidFill>
              </a:rPr>
              <a:t>Economic Growth Rates</a:t>
            </a:r>
          </a:p>
          <a:p>
            <a:pPr marL="460375" indent="-220663"/>
            <a:r>
              <a:rPr lang="en-US" sz="2000" dirty="0"/>
              <a:t>Growth rates in the Western industrialized world not always positive</a:t>
            </a:r>
          </a:p>
          <a:p>
            <a:pPr marL="460375" indent="-220663"/>
            <a:r>
              <a:rPr lang="en-US" dirty="0"/>
              <a:t>2009 – growth rates of countries (Table 17–1) negative</a:t>
            </a:r>
          </a:p>
          <a:p>
            <a:pPr marL="922338" indent="-230188">
              <a:buFont typeface="System Font Regular"/>
              <a:buChar char="–"/>
            </a:pPr>
            <a:r>
              <a:rPr lang="en-US" sz="2000" dirty="0"/>
              <a:t>Production per capita, along with employment and incomes, was declining</a:t>
            </a:r>
          </a:p>
        </p:txBody>
      </p:sp>
    </p:spTree>
    <p:extLst>
      <p:ext uri="{BB962C8B-B14F-4D97-AF65-F5344CB8AC3E}">
        <p14:creationId xmlns:p14="http://schemas.microsoft.com/office/powerpoint/2010/main" val="293950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Western Industrialized World: Economic Growth</a:t>
            </a:r>
          </a:p>
        </p:txBody>
      </p:sp>
      <p:pic>
        <p:nvPicPr>
          <p:cNvPr id="6" name="Picture 5">
            <a:extLst>
              <a:ext uri="{FF2B5EF4-FFF2-40B4-BE49-F238E27FC236}">
                <a16:creationId xmlns:a16="http://schemas.microsoft.com/office/drawing/2014/main" id="{8C515DA0-B662-4D41-8B9A-349A240B4B8D}"/>
              </a:ext>
            </a:extLst>
          </p:cNvPr>
          <p:cNvPicPr>
            <a:picLocks noChangeAspect="1"/>
          </p:cNvPicPr>
          <p:nvPr/>
        </p:nvPicPr>
        <p:blipFill>
          <a:blip r:embed="rId2"/>
          <a:stretch>
            <a:fillRect/>
          </a:stretch>
        </p:blipFill>
        <p:spPr>
          <a:xfrm>
            <a:off x="855980" y="1600200"/>
            <a:ext cx="7432040" cy="4210685"/>
          </a:xfrm>
          <a:prstGeom prst="rect">
            <a:avLst/>
          </a:prstGeom>
        </p:spPr>
      </p:pic>
    </p:spTree>
    <p:extLst>
      <p:ext uri="{BB962C8B-B14F-4D97-AF65-F5344CB8AC3E}">
        <p14:creationId xmlns:p14="http://schemas.microsoft.com/office/powerpoint/2010/main" val="41232387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3026</TotalTime>
  <Words>1810</Words>
  <Application>Microsoft Macintosh PowerPoint</Application>
  <PresentationFormat>On-screen Show (4:3)</PresentationFormat>
  <Paragraphs>238</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System Font Regular</vt:lpstr>
      <vt:lpstr>Times New Roman</vt:lpstr>
      <vt:lpstr>Wingdings</vt:lpstr>
      <vt:lpstr>Office Theme</vt:lpstr>
      <vt:lpstr>PowerPoint Presentation</vt:lpstr>
      <vt:lpstr>Globally Free Markets for the Twenty-First Century?</vt:lpstr>
      <vt:lpstr>Globally Free Markets for the Twenty-First Century?</vt:lpstr>
      <vt:lpstr>Free Markets Versus Government</vt:lpstr>
      <vt:lpstr>Free Markets Versus Government</vt:lpstr>
      <vt:lpstr>Free Markets Versus Government</vt:lpstr>
      <vt:lpstr>Free Markets Versus Government</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Western Industrialized World: Economic Growth</vt:lpstr>
      <vt:lpstr>The Eastern Industrialized World: Economic Transition</vt:lpstr>
      <vt:lpstr>The Eastern Industrialized World: Economic Transition</vt:lpstr>
      <vt:lpstr>The Eastern Industrialized World: Economic Transition</vt:lpstr>
      <vt:lpstr>The Eastern Industrialized World: Economic Transition</vt:lpstr>
      <vt:lpstr>The Eastern Industrialized World: Economic Transition</vt:lpstr>
      <vt:lpstr>The Eastern Industrialized World: Economic Transition</vt:lpstr>
      <vt:lpstr>The Developing World: Economic Reform</vt:lpstr>
      <vt:lpstr>The Developing World: Economic Reform</vt:lpstr>
      <vt:lpstr>The Developing World: Economic Reform</vt:lpstr>
      <vt:lpstr>The Developing World: Economic Reform</vt:lpstr>
      <vt:lpstr>The Developing World: Economic Reform</vt:lpstr>
      <vt:lpstr>The Developing World: Economic Reform</vt:lpstr>
      <vt:lpstr>The Developing World: Economic Reform</vt:lpstr>
      <vt:lpstr>The Developing World: Economic Reform</vt:lpstr>
      <vt:lpstr>The Developing World: Economic Reform</vt:lpstr>
      <vt:lpstr>The Developing World: Economic Reform</vt:lpstr>
      <vt:lpstr>Globally Free Markets versus Global Economic Nationalistic-Populism</vt:lpstr>
      <vt:lpstr>Conservative versus Liberal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163</cp:revision>
  <dcterms:created xsi:type="dcterms:W3CDTF">2019-01-28T21:36:07Z</dcterms:created>
  <dcterms:modified xsi:type="dcterms:W3CDTF">2019-02-11T15:28:46Z</dcterms:modified>
</cp:coreProperties>
</file>