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311" r:id="rId7"/>
    <p:sldId id="262" r:id="rId8"/>
    <p:sldId id="313" r:id="rId9"/>
    <p:sldId id="312" r:id="rId10"/>
    <p:sldId id="314" r:id="rId11"/>
    <p:sldId id="315" r:id="rId12"/>
    <p:sldId id="316" r:id="rId13"/>
    <p:sldId id="263" r:id="rId14"/>
    <p:sldId id="265" r:id="rId15"/>
    <p:sldId id="267" r:id="rId16"/>
    <p:sldId id="268" r:id="rId17"/>
    <p:sldId id="317" r:id="rId18"/>
    <p:sldId id="318" r:id="rId19"/>
    <p:sldId id="269" r:id="rId20"/>
    <p:sldId id="270" r:id="rId21"/>
    <p:sldId id="271" r:id="rId22"/>
    <p:sldId id="272" r:id="rId23"/>
    <p:sldId id="274" r:id="rId24"/>
    <p:sldId id="319" r:id="rId25"/>
    <p:sldId id="320" r:id="rId26"/>
    <p:sldId id="321" r:id="rId27"/>
    <p:sldId id="275" r:id="rId28"/>
    <p:sldId id="277" r:id="rId29"/>
    <p:sldId id="322" r:id="rId30"/>
    <p:sldId id="278" r:id="rId31"/>
    <p:sldId id="281" r:id="rId32"/>
    <p:sldId id="323" r:id="rId33"/>
    <p:sldId id="324" r:id="rId34"/>
    <p:sldId id="282" r:id="rId35"/>
    <p:sldId id="325" r:id="rId36"/>
    <p:sldId id="326" r:id="rId37"/>
    <p:sldId id="284" r:id="rId38"/>
    <p:sldId id="327" r:id="rId39"/>
    <p:sldId id="328" r:id="rId40"/>
    <p:sldId id="287" r:id="rId41"/>
    <p:sldId id="289" r:id="rId42"/>
    <p:sldId id="329" r:id="rId43"/>
    <p:sldId id="309" r:id="rId44"/>
    <p:sldId id="310" r:id="rId45"/>
    <p:sldId id="330" r:id="rId46"/>
    <p:sldId id="331" r:id="rId47"/>
    <p:sldId id="332" r:id="rId48"/>
    <p:sldId id="333" r:id="rId49"/>
    <p:sldId id="33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253E"/>
    <a:srgbClr val="745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80"/>
    <p:restoredTop sz="94660"/>
  </p:normalViewPr>
  <p:slideViewPr>
    <p:cSldViewPr snapToGrid="0" snapToObjects="1">
      <p:cViewPr varScale="1">
        <p:scale>
          <a:sx n="132" d="100"/>
          <a:sy n="132" d="100"/>
        </p:scale>
        <p:origin x="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3253E"/>
        </a:solidFill>
        <a:effectLst/>
      </p:bgPr>
    </p:bg>
    <p:spTree>
      <p:nvGrpSpPr>
        <p:cNvPr id="1" name=""/>
        <p:cNvGrpSpPr/>
        <p:nvPr/>
      </p:nvGrpSpPr>
      <p:grpSpPr>
        <a:xfrm>
          <a:off x="0" y="0"/>
          <a:ext cx="0" cy="0"/>
          <a:chOff x="0" y="0"/>
          <a:chExt cx="0" cy="0"/>
        </a:xfrm>
      </p:grpSpPr>
      <p:pic>
        <p:nvPicPr>
          <p:cNvPr id="7" name="Picture 6" descr="A picture containing text&#13;&#10;&#13;&#10;Description automatically generated">
            <a:extLst>
              <a:ext uri="{FF2B5EF4-FFF2-40B4-BE49-F238E27FC236}">
                <a16:creationId xmlns:a16="http://schemas.microsoft.com/office/drawing/2014/main" id="{10B9BC16-BAF1-E842-ABF3-28BF683F7B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3657600" cy="4572000"/>
          </a:xfrm>
          <a:prstGeom prst="rect">
            <a:avLst/>
          </a:prstGeom>
        </p:spPr>
      </p:pic>
      <p:sp>
        <p:nvSpPr>
          <p:cNvPr id="8" name="TextBox 7">
            <a:extLst>
              <a:ext uri="{FF2B5EF4-FFF2-40B4-BE49-F238E27FC236}">
                <a16:creationId xmlns:a16="http://schemas.microsoft.com/office/drawing/2014/main" id="{B7EB056A-DA49-3946-B6D9-12C1D2023C97}"/>
              </a:ext>
            </a:extLst>
          </p:cNvPr>
          <p:cNvSpPr txBox="1"/>
          <p:nvPr userDrawn="1"/>
        </p:nvSpPr>
        <p:spPr>
          <a:xfrm>
            <a:off x="5033727" y="1143000"/>
            <a:ext cx="3213980" cy="4572000"/>
          </a:xfrm>
          <a:prstGeom prst="rect">
            <a:avLst/>
          </a:prstGeom>
          <a:noFill/>
          <a:ln>
            <a:noFill/>
          </a:ln>
        </p:spPr>
        <p:txBody>
          <a:bodyPr wrap="square" lIns="0" tIns="0" rIns="0" bIns="0" rtlCol="0">
            <a:noAutofit/>
          </a:bodyPr>
          <a:lstStyle/>
          <a:p>
            <a:r>
              <a:rPr lang="en-US" sz="1200" b="1" dirty="0">
                <a:solidFill>
                  <a:schemeClr val="bg1"/>
                </a:solidFill>
                <a:latin typeface="Arial" panose="020B0604020202020204" pitchFamily="34" charset="0"/>
                <a:cs typeface="Arial" panose="020B0604020202020204" pitchFamily="34" charset="0"/>
              </a:rPr>
              <a:t>PART ONE</a:t>
            </a:r>
          </a:p>
          <a:p>
            <a:r>
              <a:rPr lang="en-US" sz="2000" b="0" dirty="0">
                <a:solidFill>
                  <a:schemeClr val="bg1"/>
                </a:solidFill>
                <a:latin typeface="Times New Roman" panose="02020603050405020304" pitchFamily="18" charset="0"/>
                <a:cs typeface="Times New Roman" panose="02020603050405020304" pitchFamily="18" charset="0"/>
              </a:rPr>
              <a:t>Introduction to Economics, Scarcity, Public Goods, and Spillovers</a:t>
            </a:r>
          </a:p>
          <a:p>
            <a:pPr>
              <a:spcBef>
                <a:spcPts val="3600"/>
              </a:spcBef>
            </a:pPr>
            <a:r>
              <a:rPr lang="en-US" sz="1800" b="1" dirty="0">
                <a:solidFill>
                  <a:schemeClr val="bg1"/>
                </a:solidFill>
                <a:latin typeface="Arial" panose="020B0604020202020204" pitchFamily="34" charset="0"/>
                <a:cs typeface="Arial" panose="020B0604020202020204" pitchFamily="34" charset="0"/>
              </a:rPr>
              <a:t>CHAPTER 2</a:t>
            </a:r>
          </a:p>
          <a:p>
            <a:r>
              <a:rPr lang="en-US" sz="3600" b="0" dirty="0">
                <a:solidFill>
                  <a:schemeClr val="bg1"/>
                </a:solidFill>
                <a:latin typeface="Times New Roman" panose="02020603050405020304" pitchFamily="18" charset="0"/>
                <a:cs typeface="Times New Roman" panose="02020603050405020304" pitchFamily="18" charset="0"/>
              </a:rPr>
              <a:t>Crime and Drugs</a:t>
            </a:r>
          </a:p>
        </p:txBody>
      </p:sp>
    </p:spTree>
    <p:extLst>
      <p:ext uri="{BB962C8B-B14F-4D97-AF65-F5344CB8AC3E}">
        <p14:creationId xmlns:p14="http://schemas.microsoft.com/office/powerpoint/2010/main" val="66029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5353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907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31683"/>
          </a:xfrm>
          <a:solidFill>
            <a:srgbClr val="73253E"/>
          </a:solidFill>
        </p:spPr>
        <p:txBody>
          <a:bodyPr lIns="457200" tIns="0" rIns="0" bIns="0">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69956" y="1593410"/>
            <a:ext cx="7813141" cy="4583553"/>
          </a:xfrm>
        </p:spPr>
        <p:txBody>
          <a:bodyPr lIns="0" tIns="0" rIns="0" bIns="0">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22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622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3364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396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1661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142352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6331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584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31683"/>
          </a:xfrm>
          <a:prstGeom prst="rect">
            <a:avLst/>
          </a:prstGeom>
          <a:solidFill>
            <a:srgbClr val="73253E"/>
          </a:solidFill>
        </p:spPr>
        <p:txBody>
          <a:bodyPr vert="horz" lIns="45720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69956" y="1593410"/>
            <a:ext cx="7804088" cy="458355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3E55E46-4803-E846-A340-5DCAE1AC73AE}"/>
              </a:ext>
            </a:extLst>
          </p:cNvPr>
          <p:cNvSpPr txBox="1">
            <a:spLocks/>
          </p:cNvSpPr>
          <p:nvPr userDrawn="1"/>
        </p:nvSpPr>
        <p:spPr>
          <a:xfrm>
            <a:off x="8110538" y="6602241"/>
            <a:ext cx="598896" cy="228600"/>
          </a:xfrm>
          <a:prstGeom prst="rect">
            <a:avLst/>
          </a:prstGeom>
        </p:spPr>
        <p:txBody>
          <a:bodyPr vert="horz" lIns="0" tIns="0" rIns="0" bIns="0" rtlCol="0" anchor="ctr"/>
          <a:lstStyle>
            <a:defPPr>
              <a:defRPr lang="en-US"/>
            </a:defPPr>
            <a:lvl1pPr marL="0" algn="r" defTabSz="457200" rtl="0" eaLnBrk="1" latinLnBrk="0" hangingPunct="1">
              <a:defRPr sz="900" b="1" kern="1200">
                <a:solidFill>
                  <a:srgbClr val="73253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477D290-E629-4409-A23D-3D419B2EC579}" type="slidenum">
              <a:rPr lang="en-US" smtClean="0"/>
              <a:pPr>
                <a:defRPr/>
              </a:pPr>
              <a:t>‹#›</a:t>
            </a:fld>
            <a:endParaRPr lang="en-US" dirty="0"/>
          </a:p>
        </p:txBody>
      </p:sp>
      <p:sp>
        <p:nvSpPr>
          <p:cNvPr id="8" name="Footer Placeholder 4">
            <a:extLst>
              <a:ext uri="{FF2B5EF4-FFF2-40B4-BE49-F238E27FC236}">
                <a16:creationId xmlns:a16="http://schemas.microsoft.com/office/drawing/2014/main" id="{11092F7E-3E29-5B49-801F-D104FD92E604}"/>
              </a:ext>
            </a:extLst>
          </p:cNvPr>
          <p:cNvSpPr txBox="1">
            <a:spLocks/>
          </p:cNvSpPr>
          <p:nvPr userDrawn="1"/>
        </p:nvSpPr>
        <p:spPr>
          <a:xfrm>
            <a:off x="434566" y="6602241"/>
            <a:ext cx="4137434" cy="22860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b="1" dirty="0">
                <a:solidFill>
                  <a:schemeClr val="tx1"/>
                </a:solidFill>
              </a:rPr>
              <a:t>Economic Issues and Policy 7e </a:t>
            </a:r>
            <a:r>
              <a:rPr lang="en-US" dirty="0">
                <a:solidFill>
                  <a:schemeClr val="tx1"/>
                </a:solidFill>
              </a:rPr>
              <a:t>© 2019 Wessex Press. All Rights Reserved.</a:t>
            </a:r>
          </a:p>
        </p:txBody>
      </p:sp>
    </p:spTree>
    <p:extLst>
      <p:ext uri="{BB962C8B-B14F-4D97-AF65-F5344CB8AC3E}">
        <p14:creationId xmlns:p14="http://schemas.microsoft.com/office/powerpoint/2010/main" val="156571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4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Crime Prevention Measures</a:t>
            </a:r>
          </a:p>
          <a:p>
            <a:pPr marL="460375" indent="-230188">
              <a:spcBef>
                <a:spcPts val="1200"/>
              </a:spcBef>
            </a:pPr>
            <a:r>
              <a:rPr lang="en-US" sz="2000" dirty="0"/>
              <a:t>Undertaken by the police, criminal courts, prison system:</a:t>
            </a:r>
          </a:p>
          <a:p>
            <a:pPr marL="922338" indent="-230188">
              <a:buFont typeface="System Font Regular"/>
              <a:buChar char="–"/>
            </a:pPr>
            <a:r>
              <a:rPr lang="en-US" sz="2000" dirty="0"/>
              <a:t>Police cars patrolling neighborhoods, police-sponsored activities for young people, support of neighborhood watch programs, investigation of crimes</a:t>
            </a:r>
          </a:p>
          <a:p>
            <a:pPr marL="922338" indent="-230188">
              <a:buFont typeface="System Font Regular"/>
              <a:buChar char="–"/>
            </a:pPr>
            <a:r>
              <a:rPr lang="en-US" sz="2000" dirty="0"/>
              <a:t>Courts responsible for bringing to trial those who have been accused of violating criminal law</a:t>
            </a:r>
          </a:p>
          <a:p>
            <a:pPr marL="922338" indent="-230188">
              <a:buFont typeface="System Font Regular"/>
              <a:buChar char="–"/>
            </a:pPr>
            <a:r>
              <a:rPr lang="en-US" sz="2000" dirty="0"/>
              <a:t>Prison system exists to incarcerate, punish, and sometimes rehabilitate those convicted of crimes; operation of programs for disadvantaged youth may help prevent crime from occurring</a:t>
            </a:r>
          </a:p>
          <a:p>
            <a:pPr marL="460375" indent="-230188"/>
            <a:r>
              <a:rPr lang="en-US" sz="2000" dirty="0"/>
              <a:t>Other measures may have a deterrent effect</a:t>
            </a:r>
          </a:p>
        </p:txBody>
      </p:sp>
    </p:spTree>
    <p:extLst>
      <p:ext uri="{BB962C8B-B14F-4D97-AF65-F5344CB8AC3E}">
        <p14:creationId xmlns:p14="http://schemas.microsoft.com/office/powerpoint/2010/main" val="18632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Evaluation by Cost-Benefit Analysis</a:t>
            </a:r>
          </a:p>
          <a:p>
            <a:pPr marL="460375" indent="-230188">
              <a:spcBef>
                <a:spcPts val="1200"/>
              </a:spcBef>
            </a:pPr>
            <a:r>
              <a:rPr lang="en-US" sz="2000" dirty="0"/>
              <a:t>A study that compares the costs and benefits of a policy, program, or activity</a:t>
            </a:r>
          </a:p>
          <a:p>
            <a:pPr marL="460375" indent="-230188">
              <a:spcBef>
                <a:spcPts val="1200"/>
              </a:spcBef>
            </a:pPr>
            <a:r>
              <a:rPr lang="en-US" sz="2000" dirty="0"/>
              <a:t>The activity justified only if the benefits are greater than the costs</a:t>
            </a:r>
          </a:p>
          <a:p>
            <a:pPr marL="460375" indent="-230188">
              <a:spcBef>
                <a:spcPts val="1200"/>
              </a:spcBef>
            </a:pPr>
            <a:r>
              <a:rPr lang="en-US" sz="2000" dirty="0"/>
              <a:t>If two policies have greater benefits to society than their costs, the one with the larger net benefits should generally be adopted</a:t>
            </a:r>
          </a:p>
          <a:p>
            <a:pPr marL="460375" indent="-230188">
              <a:spcBef>
                <a:spcPts val="1200"/>
              </a:spcBef>
            </a:pPr>
            <a:r>
              <a:rPr lang="en-US" sz="2000" b="1" dirty="0"/>
              <a:t>Net benefits </a:t>
            </a:r>
            <a:r>
              <a:rPr lang="en-US" sz="2000" dirty="0"/>
              <a:t>– the excess of benefits over costs</a:t>
            </a:r>
          </a:p>
        </p:txBody>
      </p:sp>
    </p:spTree>
    <p:extLst>
      <p:ext uri="{BB962C8B-B14F-4D97-AF65-F5344CB8AC3E}">
        <p14:creationId xmlns:p14="http://schemas.microsoft.com/office/powerpoint/2010/main" val="191409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Benefits and Costs of Crime Prevention Activities</a:t>
            </a:r>
          </a:p>
          <a:p>
            <a:pPr marL="230187" indent="0">
              <a:spcBef>
                <a:spcPts val="1200"/>
              </a:spcBef>
              <a:buNone/>
            </a:pPr>
            <a:r>
              <a:rPr lang="en-US" sz="2000" b="1" dirty="0"/>
              <a:t>Benefits</a:t>
            </a:r>
          </a:p>
          <a:p>
            <a:pPr marL="460375" indent="-230188"/>
            <a:r>
              <a:rPr lang="en-US" sz="2000" dirty="0"/>
              <a:t>The value of property damage that is prevented</a:t>
            </a:r>
          </a:p>
          <a:p>
            <a:pPr marL="460375" indent="-230188"/>
            <a:r>
              <a:rPr lang="en-US" sz="2000" dirty="0"/>
              <a:t>The medical expenses, psychological trauma, loss of income, and other expenses </a:t>
            </a:r>
            <a:r>
              <a:rPr lang="en-US" sz="2000" i="1" dirty="0"/>
              <a:t>not</a:t>
            </a:r>
            <a:r>
              <a:rPr lang="en-US" sz="2000" dirty="0"/>
              <a:t> incurred when criminal assaults are prevented</a:t>
            </a:r>
          </a:p>
          <a:p>
            <a:pPr marL="230187" indent="0">
              <a:spcBef>
                <a:spcPts val="1200"/>
              </a:spcBef>
              <a:buNone/>
            </a:pPr>
            <a:r>
              <a:rPr lang="en-US" sz="2000" b="1" dirty="0"/>
              <a:t>Costs</a:t>
            </a:r>
          </a:p>
          <a:p>
            <a:pPr marL="460375" indent="-230188"/>
            <a:r>
              <a:rPr lang="en-US" sz="2000" dirty="0"/>
              <a:t>Costs of equipment – squad cars, prison cells</a:t>
            </a:r>
          </a:p>
          <a:p>
            <a:pPr marL="460375" indent="-230188"/>
            <a:r>
              <a:rPr lang="en-US" sz="2000" dirty="0"/>
              <a:t>Salaries and fringe benefits of police, court, and corrections personnel</a:t>
            </a:r>
          </a:p>
          <a:p>
            <a:pPr marL="460375" indent="-230188"/>
            <a:r>
              <a:rPr lang="en-US" sz="2000" dirty="0"/>
              <a:t>Costs of administering the system</a:t>
            </a:r>
          </a:p>
        </p:txBody>
      </p:sp>
    </p:spTree>
    <p:extLst>
      <p:ext uri="{BB962C8B-B14F-4D97-AF65-F5344CB8AC3E}">
        <p14:creationId xmlns:p14="http://schemas.microsoft.com/office/powerpoint/2010/main" val="429437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pic>
        <p:nvPicPr>
          <p:cNvPr id="3" name="Picture 2">
            <a:extLst>
              <a:ext uri="{FF2B5EF4-FFF2-40B4-BE49-F238E27FC236}">
                <a16:creationId xmlns:a16="http://schemas.microsoft.com/office/drawing/2014/main" id="{8809408E-309E-4349-A46D-06617C9FCFE5}"/>
              </a:ext>
            </a:extLst>
          </p:cNvPr>
          <p:cNvPicPr>
            <a:picLocks noChangeAspect="1"/>
          </p:cNvPicPr>
          <p:nvPr/>
        </p:nvPicPr>
        <p:blipFill>
          <a:blip r:embed="rId2"/>
          <a:stretch>
            <a:fillRect/>
          </a:stretch>
        </p:blipFill>
        <p:spPr>
          <a:xfrm>
            <a:off x="880110" y="1600200"/>
            <a:ext cx="7383780" cy="4246880"/>
          </a:xfrm>
          <a:prstGeom prst="rect">
            <a:avLst/>
          </a:prstGeom>
        </p:spPr>
      </p:pic>
    </p:spTree>
    <p:extLst>
      <p:ext uri="{BB962C8B-B14F-4D97-AF65-F5344CB8AC3E}">
        <p14:creationId xmlns:p14="http://schemas.microsoft.com/office/powerpoint/2010/main" val="151794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Increased Costs of our Prison System</a:t>
            </a:r>
          </a:p>
          <a:p>
            <a:pPr marL="460375" indent="-230188">
              <a:spcBef>
                <a:spcPts val="1200"/>
              </a:spcBef>
            </a:pPr>
            <a:r>
              <a:rPr lang="en-US" sz="2000" dirty="0"/>
              <a:t>Spending on corrections has increased most rapidly</a:t>
            </a:r>
          </a:p>
          <a:p>
            <a:pPr marL="460375" indent="-230188">
              <a:spcBef>
                <a:spcPts val="1200"/>
              </a:spcBef>
            </a:pPr>
            <a:r>
              <a:rPr lang="en-US" sz="2000" dirty="0"/>
              <a:t>Higher levels of incarceration and longer prison sentences supposed to reduce crime primarily in two ways:</a:t>
            </a:r>
          </a:p>
          <a:p>
            <a:pPr marL="971550" indent="-288925">
              <a:spcBef>
                <a:spcPts val="1200"/>
              </a:spcBef>
              <a:buFont typeface="+mj-lt"/>
              <a:buAutoNum type="arabicPeriod"/>
            </a:pPr>
            <a:r>
              <a:rPr lang="en-US" sz="2000" dirty="0"/>
              <a:t>Deter would-be offenders from committing crimes because of the increased likelihood of a prison sentence</a:t>
            </a:r>
          </a:p>
          <a:p>
            <a:pPr marL="971550" indent="-288925">
              <a:spcBef>
                <a:spcPts val="1200"/>
              </a:spcBef>
              <a:buFont typeface="+mj-lt"/>
              <a:buAutoNum type="arabicPeriod"/>
            </a:pPr>
            <a:r>
              <a:rPr lang="en-US" sz="2000" dirty="0"/>
              <a:t>Physically prevent convicts from committing new crimes while in prison</a:t>
            </a:r>
          </a:p>
        </p:txBody>
      </p:sp>
    </p:spTree>
    <p:extLst>
      <p:ext uri="{BB962C8B-B14F-4D97-AF65-F5344CB8AC3E}">
        <p14:creationId xmlns:p14="http://schemas.microsoft.com/office/powerpoint/2010/main" val="247107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pic>
        <p:nvPicPr>
          <p:cNvPr id="3" name="Picture 2">
            <a:extLst>
              <a:ext uri="{FF2B5EF4-FFF2-40B4-BE49-F238E27FC236}">
                <a16:creationId xmlns:a16="http://schemas.microsoft.com/office/drawing/2014/main" id="{04D2FE96-836A-1144-A067-158F9521095A}"/>
              </a:ext>
            </a:extLst>
          </p:cNvPr>
          <p:cNvPicPr>
            <a:picLocks noChangeAspect="1"/>
          </p:cNvPicPr>
          <p:nvPr/>
        </p:nvPicPr>
        <p:blipFill>
          <a:blip r:embed="rId2"/>
          <a:stretch>
            <a:fillRect/>
          </a:stretch>
        </p:blipFill>
        <p:spPr>
          <a:xfrm>
            <a:off x="889000" y="2286000"/>
            <a:ext cx="7366000" cy="2387600"/>
          </a:xfrm>
          <a:prstGeom prst="rect">
            <a:avLst/>
          </a:prstGeom>
        </p:spPr>
      </p:pic>
    </p:spTree>
    <p:extLst>
      <p:ext uri="{BB962C8B-B14F-4D97-AF65-F5344CB8AC3E}">
        <p14:creationId xmlns:p14="http://schemas.microsoft.com/office/powerpoint/2010/main" val="94460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Empirical Studies of the Trend Toward Higher Incarceration Rates</a:t>
            </a:r>
          </a:p>
          <a:p>
            <a:pPr marL="460375" indent="-230188">
              <a:spcBef>
                <a:spcPts val="1200"/>
              </a:spcBef>
            </a:pPr>
            <a:r>
              <a:rPr lang="en-US" sz="2000" dirty="0"/>
              <a:t>Discussion of imprisonment policy usually couched in terms of falling violent crime rates or prison overcrowding and the nature of the prison population</a:t>
            </a:r>
          </a:p>
          <a:p>
            <a:pPr marL="230187" indent="0">
              <a:spcBef>
                <a:spcPts val="1200"/>
              </a:spcBef>
              <a:buNone/>
            </a:pPr>
            <a:r>
              <a:rPr lang="en-US" sz="2000" b="1" dirty="0"/>
              <a:t>Decreasing violent crimes</a:t>
            </a:r>
          </a:p>
          <a:p>
            <a:pPr marL="460375" indent="-230188"/>
            <a:r>
              <a:rPr lang="en-US" sz="1800" dirty="0"/>
              <a:t>Tougher incarceration policy?</a:t>
            </a:r>
          </a:p>
          <a:p>
            <a:pPr marL="460375" indent="-230188"/>
            <a:r>
              <a:rPr lang="en-US" sz="1800" dirty="0"/>
              <a:t>Conflicting conclusions – the result of differences in research methods (some studies control for age of criminals, others do not)</a:t>
            </a:r>
          </a:p>
          <a:p>
            <a:pPr marL="230187" indent="0">
              <a:buNone/>
            </a:pPr>
            <a:r>
              <a:rPr lang="en-US" sz="2000" b="1" dirty="0"/>
              <a:t>Prison overcrowding and the nature of the prison population</a:t>
            </a:r>
          </a:p>
          <a:p>
            <a:pPr marL="460375" indent="-230188"/>
            <a:r>
              <a:rPr lang="en-US" sz="1800" dirty="0"/>
              <a:t>Although violent crime rates have largely fallen, the prison population has nevertheless soared, many of these based on non-violent drug-related convictions.</a:t>
            </a:r>
          </a:p>
        </p:txBody>
      </p:sp>
    </p:spTree>
    <p:extLst>
      <p:ext uri="{BB962C8B-B14F-4D97-AF65-F5344CB8AC3E}">
        <p14:creationId xmlns:p14="http://schemas.microsoft.com/office/powerpoint/2010/main" val="170117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200"/>
              </a:spcBef>
              <a:buNone/>
            </a:pPr>
            <a:r>
              <a:rPr lang="en-US" sz="2000" b="1" dirty="0"/>
              <a:t>Prison overcrowding and the nature of the prison population</a:t>
            </a:r>
          </a:p>
          <a:p>
            <a:pPr marL="460375" indent="-230188">
              <a:spcBef>
                <a:spcPts val="1200"/>
              </a:spcBef>
            </a:pPr>
            <a:r>
              <a:rPr lang="en-US" sz="2000" dirty="0"/>
              <a:t>However, incarceration rates are decreasing, due to the fact that most states have initiated sentencing reforms in the last several years:</a:t>
            </a:r>
          </a:p>
          <a:p>
            <a:pPr marL="922338" indent="-230188">
              <a:buFont typeface="System Font Regular"/>
              <a:buChar char="–"/>
            </a:pPr>
            <a:r>
              <a:rPr lang="en-US" sz="2000" dirty="0"/>
              <a:t>Kansas and Washington have reduced the length of low-level drug terms</a:t>
            </a:r>
          </a:p>
          <a:p>
            <a:pPr marL="922338" indent="-230188">
              <a:buFont typeface="System Font Regular"/>
              <a:buChar char="–"/>
            </a:pPr>
            <a:r>
              <a:rPr lang="en-US" sz="2000" dirty="0"/>
              <a:t>Connecticut has granted judges more discretion in school-drug-zone cases</a:t>
            </a:r>
          </a:p>
          <a:p>
            <a:pPr marL="922338" indent="-230188">
              <a:buFont typeface="System Font Regular"/>
              <a:buChar char="–"/>
            </a:pPr>
            <a:r>
              <a:rPr lang="en-US" sz="2000" dirty="0"/>
              <a:t>Michigan has scaled back mandatory minimum sentences</a:t>
            </a:r>
          </a:p>
          <a:p>
            <a:pPr marL="922338" indent="-230188">
              <a:buFont typeface="System Font Regular"/>
              <a:buChar char="–"/>
            </a:pPr>
            <a:r>
              <a:rPr lang="en-US" sz="2000" dirty="0"/>
              <a:t>New York State, which led the nation with harsh drug sentences decades ago, is now loosening these laws and increasingly relying on drug treatment</a:t>
            </a:r>
          </a:p>
        </p:txBody>
      </p:sp>
    </p:spTree>
    <p:extLst>
      <p:ext uri="{BB962C8B-B14F-4D97-AF65-F5344CB8AC3E}">
        <p14:creationId xmlns:p14="http://schemas.microsoft.com/office/powerpoint/2010/main" val="1888401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200"/>
              </a:spcBef>
              <a:buNone/>
            </a:pPr>
            <a:r>
              <a:rPr lang="en-US" sz="2000" b="1" dirty="0"/>
              <a:t>Prison overcrowding and the nature of the prison population</a:t>
            </a:r>
          </a:p>
          <a:p>
            <a:pPr marL="460375" indent="-230188">
              <a:spcBef>
                <a:spcPts val="1200"/>
              </a:spcBef>
            </a:pPr>
            <a:r>
              <a:rPr lang="en-US" sz="2000" dirty="0"/>
              <a:t>Changing economic context:</a:t>
            </a:r>
          </a:p>
          <a:p>
            <a:pPr marL="922338" indent="-230188">
              <a:buFont typeface="System Font Regular"/>
              <a:buChar char="–"/>
            </a:pPr>
            <a:r>
              <a:rPr lang="en-US" sz="1800" dirty="0"/>
              <a:t>Economy worsened in the early 2000s; by late 2007 we were officially in a recession</a:t>
            </a:r>
          </a:p>
          <a:p>
            <a:pPr marL="922338" indent="-230188">
              <a:buFont typeface="System Font Regular"/>
              <a:buChar char="–"/>
            </a:pPr>
            <a:r>
              <a:rPr lang="en-US" sz="1800" dirty="0"/>
              <a:t>People lost their jobs and incomes</a:t>
            </a:r>
          </a:p>
          <a:p>
            <a:pPr marL="922338" indent="-230188">
              <a:buFont typeface="System Font Regular"/>
              <a:buChar char="–"/>
            </a:pPr>
            <a:r>
              <a:rPr lang="en-US" sz="1800" dirty="0"/>
              <a:t>With falling incomes, state governments receive falling tax revenues</a:t>
            </a:r>
          </a:p>
          <a:p>
            <a:pPr marL="922338" indent="-230188">
              <a:buFont typeface="System Font Regular"/>
              <a:buChar char="–"/>
            </a:pPr>
            <a:r>
              <a:rPr lang="en-US" sz="1800" dirty="0"/>
              <a:t>A deteriorating economy curtails public spending – some states closing prisons, resulting in reduced sentences</a:t>
            </a:r>
          </a:p>
          <a:p>
            <a:pPr marL="460375" indent="-230188">
              <a:spcBef>
                <a:spcPts val="1200"/>
              </a:spcBef>
            </a:pPr>
            <a:r>
              <a:rPr lang="en-US" sz="2000" dirty="0"/>
              <a:t>During the Great Recession of 2007–2009, several states reversed their death penalty because it had become too costly</a:t>
            </a:r>
          </a:p>
          <a:p>
            <a:pPr marL="460375" indent="-230188">
              <a:spcBef>
                <a:spcPts val="1200"/>
              </a:spcBef>
            </a:pPr>
            <a:r>
              <a:rPr lang="en-US" sz="2000" dirty="0"/>
              <a:t>Is the death penalty cheaper than the imposition of a life sentence on criminals?</a:t>
            </a:r>
          </a:p>
        </p:txBody>
      </p:sp>
    </p:spTree>
    <p:extLst>
      <p:ext uri="{BB962C8B-B14F-4D97-AF65-F5344CB8AC3E}">
        <p14:creationId xmlns:p14="http://schemas.microsoft.com/office/powerpoint/2010/main" val="228988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Cost-Benefit Analysis of the Death Penalty</a:t>
            </a:r>
          </a:p>
        </p:txBody>
      </p:sp>
      <p:sp>
        <p:nvSpPr>
          <p:cNvPr id="5" name="Content Placeholder 4">
            <a:extLst>
              <a:ext uri="{FF2B5EF4-FFF2-40B4-BE49-F238E27FC236}">
                <a16:creationId xmlns:a16="http://schemas.microsoft.com/office/drawing/2014/main" id="{6184E230-F50B-4D4F-82F5-B1AF518A61C5}"/>
              </a:ext>
            </a:extLst>
          </p:cNvPr>
          <p:cNvSpPr>
            <a:spLocks noGrp="1"/>
          </p:cNvSpPr>
          <p:nvPr>
            <p:ph idx="1"/>
          </p:nvPr>
        </p:nvSpPr>
        <p:spPr/>
        <p:txBody>
          <a:bodyPr>
            <a:normAutofit/>
          </a:bodyPr>
          <a:lstStyle/>
          <a:p>
            <a:r>
              <a:rPr lang="en-US" sz="2000" dirty="0"/>
              <a:t>Several studies show that the death penalty costs taxpayers more</a:t>
            </a:r>
          </a:p>
          <a:p>
            <a:pPr marL="692150" indent="-231775">
              <a:spcBef>
                <a:spcPts val="1200"/>
              </a:spcBef>
              <a:buFont typeface="System Font Regular"/>
              <a:buChar char="–"/>
            </a:pPr>
            <a:r>
              <a:rPr lang="en-US" sz="2000" dirty="0"/>
              <a:t>Trials tend to take longer</a:t>
            </a:r>
          </a:p>
          <a:p>
            <a:pPr marL="692150" indent="-231775">
              <a:buFont typeface="System Font Regular"/>
              <a:buChar char="–"/>
            </a:pPr>
            <a:r>
              <a:rPr lang="en-US" sz="2000" dirty="0"/>
              <a:t>Typically require more lawyers and more costly expert witnesses</a:t>
            </a:r>
          </a:p>
          <a:p>
            <a:pPr marL="692150" indent="-231775">
              <a:buFont typeface="System Font Regular"/>
              <a:buChar char="–"/>
            </a:pPr>
            <a:r>
              <a:rPr lang="en-US" sz="2000" dirty="0"/>
              <a:t>Far more likely to lead to multiple appeals</a:t>
            </a:r>
          </a:p>
          <a:p>
            <a:pPr marL="230188" indent="-230188">
              <a:spcBef>
                <a:spcPts val="1200"/>
              </a:spcBef>
            </a:pPr>
            <a:r>
              <a:rPr lang="en-US" sz="2000" dirty="0"/>
              <a:t>More recent use of genetic testing has overturned previous convictions</a:t>
            </a:r>
          </a:p>
          <a:p>
            <a:pPr marL="230188" indent="-230188">
              <a:spcBef>
                <a:spcPts val="1200"/>
              </a:spcBef>
            </a:pPr>
            <a:r>
              <a:rPr lang="en-US" sz="2000" dirty="0"/>
              <a:t>Proponents of the death penalty argue the it is the greatest possible deterrent of capital crimes</a:t>
            </a:r>
          </a:p>
          <a:p>
            <a:pPr marL="230188" indent="-230188">
              <a:spcBef>
                <a:spcPts val="1200"/>
              </a:spcBef>
            </a:pPr>
            <a:r>
              <a:rPr lang="en-US" sz="2000" dirty="0"/>
              <a:t>Experts disagree – studies suggest that the costs of the death penalty far exceed any benefits</a:t>
            </a:r>
          </a:p>
        </p:txBody>
      </p:sp>
    </p:spTree>
    <p:extLst>
      <p:ext uri="{BB962C8B-B14F-4D97-AF65-F5344CB8AC3E}">
        <p14:creationId xmlns:p14="http://schemas.microsoft.com/office/powerpoint/2010/main" val="287471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7175-611B-FE44-AC20-136D5109B933}"/>
              </a:ext>
            </a:extLst>
          </p:cNvPr>
          <p:cNvSpPr>
            <a:spLocks noGrp="1"/>
          </p:cNvSpPr>
          <p:nvPr>
            <p:ph type="title"/>
          </p:nvPr>
        </p:nvSpPr>
        <p:spPr/>
        <p:txBody>
          <a:bodyPr/>
          <a:lstStyle/>
          <a:p>
            <a:r>
              <a:rPr lang="en-US" dirty="0"/>
              <a:t>Crime and Drugs</a:t>
            </a:r>
          </a:p>
        </p:txBody>
      </p:sp>
      <p:sp>
        <p:nvSpPr>
          <p:cNvPr id="3" name="Content Placeholder 2">
            <a:extLst>
              <a:ext uri="{FF2B5EF4-FFF2-40B4-BE49-F238E27FC236}">
                <a16:creationId xmlns:a16="http://schemas.microsoft.com/office/drawing/2014/main" id="{E3F5DFE0-2466-A648-BE81-C825501B43D9}"/>
              </a:ext>
            </a:extLst>
          </p:cNvPr>
          <p:cNvSpPr>
            <a:spLocks noGrp="1"/>
          </p:cNvSpPr>
          <p:nvPr>
            <p:ph idx="1"/>
          </p:nvPr>
        </p:nvSpPr>
        <p:spPr>
          <a:xfrm>
            <a:off x="683394" y="1828800"/>
            <a:ext cx="7777212" cy="4348163"/>
          </a:xfrm>
        </p:spPr>
        <p:txBody>
          <a:bodyPr>
            <a:normAutofit/>
          </a:bodyPr>
          <a:lstStyle/>
          <a:p>
            <a:pPr marL="0" indent="0">
              <a:buNone/>
            </a:pPr>
            <a:r>
              <a:rPr lang="en-US" sz="2000" i="1" dirty="0">
                <a:solidFill>
                  <a:srgbClr val="73253E"/>
                </a:solidFill>
                <a:latin typeface="Times New Roman" panose="02020603050405020304" pitchFamily="18" charset="0"/>
                <a:cs typeface="Times New Roman" panose="02020603050405020304" pitchFamily="18" charset="0"/>
              </a:rPr>
              <a:t>“16-year-old Destinee …. and her 17-year-old Muslim friend, who was wearing a hijab, were on a Portland, Oregon, light-rail train when a man …. yelled what police described as “hate speech toward a variety of ethnicities and religions.” Mangum and her friend moved away from the man, fearing for their lives. Strangers intervened, telling the man he couldn’t disrespect the girls like that. What started as an argument suddenly turned violent, however, as [the man] allegedly began stabbing people.”</a:t>
            </a:r>
          </a:p>
          <a:p>
            <a:pPr marL="4116388" indent="-317500">
              <a:spcBef>
                <a:spcPts val="1200"/>
              </a:spcBef>
              <a:buNone/>
            </a:pPr>
            <a:r>
              <a:rPr lang="en-US" sz="1800" dirty="0"/>
              <a:t>—	</a:t>
            </a:r>
            <a:r>
              <a:rPr lang="en-US" sz="1400" dirty="0"/>
              <a:t>Alison Stewart, </a:t>
            </a:r>
            <a:r>
              <a:rPr lang="en-US" sz="1400" i="1" dirty="0"/>
              <a:t>PBS NewsHour</a:t>
            </a:r>
            <a:r>
              <a:rPr lang="en-US" sz="1400" dirty="0"/>
              <a:t>, 2017</a:t>
            </a:r>
          </a:p>
        </p:txBody>
      </p:sp>
    </p:spTree>
    <p:extLst>
      <p:ext uri="{BB962C8B-B14F-4D97-AF65-F5344CB8AC3E}">
        <p14:creationId xmlns:p14="http://schemas.microsoft.com/office/powerpoint/2010/main" val="339915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White-Collar Crime</a:t>
            </a:r>
          </a:p>
        </p:txBody>
      </p:sp>
      <p:sp>
        <p:nvSpPr>
          <p:cNvPr id="5" name="Content Placeholder 4">
            <a:extLst>
              <a:ext uri="{FF2B5EF4-FFF2-40B4-BE49-F238E27FC236}">
                <a16:creationId xmlns:a16="http://schemas.microsoft.com/office/drawing/2014/main" id="{48DDADB0-590A-F04A-AA7B-A67989EA5C91}"/>
              </a:ext>
            </a:extLst>
          </p:cNvPr>
          <p:cNvSpPr>
            <a:spLocks noGrp="1"/>
          </p:cNvSpPr>
          <p:nvPr>
            <p:ph idx="1"/>
          </p:nvPr>
        </p:nvSpPr>
        <p:spPr/>
        <p:txBody>
          <a:bodyPr>
            <a:normAutofit/>
          </a:bodyPr>
          <a:lstStyle/>
          <a:p>
            <a:pPr>
              <a:spcBef>
                <a:spcPts val="1200"/>
              </a:spcBef>
            </a:pPr>
            <a:r>
              <a:rPr lang="en-US" sz="2000" dirty="0"/>
              <a:t>Term generally used to describe crime by business managers as well as their supporting structure of boards of directors, accountants, investment bankers, lawyers, and other professionals who engage in dishonest practices for financial gain</a:t>
            </a:r>
          </a:p>
          <a:p>
            <a:pPr>
              <a:spcBef>
                <a:spcPts val="1200"/>
              </a:spcBef>
            </a:pPr>
            <a:r>
              <a:rPr lang="en-US" sz="2000" dirty="0"/>
              <a:t>Can also include corrupt politicians and lobbyists</a:t>
            </a:r>
          </a:p>
          <a:p>
            <a:pPr>
              <a:spcBef>
                <a:spcPts val="1200"/>
              </a:spcBef>
            </a:pPr>
            <a:r>
              <a:rPr lang="en-US" sz="2000" dirty="0"/>
              <a:t>Nonviolent crimes so people less concerned, but white-collar crime is real and seems to be growing in epidemic proportions</a:t>
            </a:r>
          </a:p>
          <a:p>
            <a:pPr>
              <a:spcBef>
                <a:spcPts val="1200"/>
              </a:spcBef>
            </a:pPr>
            <a:r>
              <a:rPr lang="en-US" sz="2000" dirty="0"/>
              <a:t>Victims of white-collar crime experience monetary loss – entire savings lost</a:t>
            </a:r>
          </a:p>
          <a:p>
            <a:pPr>
              <a:spcBef>
                <a:spcPts val="1200"/>
              </a:spcBef>
            </a:pPr>
            <a:r>
              <a:rPr lang="en-US" sz="2000" dirty="0"/>
              <a:t>Campaign financing exploited by corporate financiers</a:t>
            </a:r>
          </a:p>
          <a:p>
            <a:pPr>
              <a:spcBef>
                <a:spcPts val="1200"/>
              </a:spcBef>
            </a:pPr>
            <a:r>
              <a:rPr lang="en-US" sz="2000" dirty="0"/>
              <a:t>Government policies distorted by bribery and corruption among elected officials</a:t>
            </a:r>
          </a:p>
        </p:txBody>
      </p:sp>
    </p:spTree>
    <p:extLst>
      <p:ext uri="{BB962C8B-B14F-4D97-AF65-F5344CB8AC3E}">
        <p14:creationId xmlns:p14="http://schemas.microsoft.com/office/powerpoint/2010/main" val="3829129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Diversity and Crime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Hate Crimes</a:t>
            </a:r>
            <a:endParaRPr lang="en-US" dirty="0">
              <a:solidFill>
                <a:srgbClr val="73253E"/>
              </a:solidFill>
            </a:endParaRPr>
          </a:p>
          <a:p>
            <a:pPr marL="460375" indent="-230188">
              <a:spcBef>
                <a:spcPts val="1200"/>
              </a:spcBef>
            </a:pPr>
            <a:r>
              <a:rPr lang="en-US" sz="2000" dirty="0"/>
              <a:t>The FBI began reporting statistics on hate crimes after passage of a 1990 law requiring the collection of data on crimes of prejudice based on race, ethnicity, religion, sexual orientation, disability</a:t>
            </a:r>
          </a:p>
          <a:p>
            <a:pPr marL="460375" indent="-230188">
              <a:spcBef>
                <a:spcPts val="1200"/>
              </a:spcBef>
            </a:pPr>
            <a:r>
              <a:rPr lang="en-US" sz="2000" dirty="0"/>
              <a:t>The FBI defines a hate crime as a criminal offense committed against someone that is motivated, in whole or in part, by the offender’s bias against people in terms of these categories</a:t>
            </a:r>
          </a:p>
        </p:txBody>
      </p:sp>
    </p:spTree>
    <p:extLst>
      <p:ext uri="{BB962C8B-B14F-4D97-AF65-F5344CB8AC3E}">
        <p14:creationId xmlns:p14="http://schemas.microsoft.com/office/powerpoint/2010/main" val="267840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Diversity and Crime</a:t>
            </a:r>
          </a:p>
        </p:txBody>
      </p:sp>
      <p:pic>
        <p:nvPicPr>
          <p:cNvPr id="3" name="Picture 2">
            <a:extLst>
              <a:ext uri="{FF2B5EF4-FFF2-40B4-BE49-F238E27FC236}">
                <a16:creationId xmlns:a16="http://schemas.microsoft.com/office/drawing/2014/main" id="{94CF2F73-7AF5-DE44-A9BB-15B38DD12B96}"/>
              </a:ext>
            </a:extLst>
          </p:cNvPr>
          <p:cNvPicPr>
            <a:picLocks noChangeAspect="1"/>
          </p:cNvPicPr>
          <p:nvPr/>
        </p:nvPicPr>
        <p:blipFill>
          <a:blip r:embed="rId2"/>
          <a:stretch>
            <a:fillRect/>
          </a:stretch>
        </p:blipFill>
        <p:spPr>
          <a:xfrm>
            <a:off x="895350" y="2286000"/>
            <a:ext cx="7353300" cy="2857500"/>
          </a:xfrm>
          <a:prstGeom prst="rect">
            <a:avLst/>
          </a:prstGeom>
        </p:spPr>
      </p:pic>
    </p:spTree>
    <p:extLst>
      <p:ext uri="{BB962C8B-B14F-4D97-AF65-F5344CB8AC3E}">
        <p14:creationId xmlns:p14="http://schemas.microsoft.com/office/powerpoint/2010/main" val="28966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Diversity and Crime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Minorities and Crime</a:t>
            </a:r>
          </a:p>
          <a:p>
            <a:pPr marL="460375" indent="-230188">
              <a:spcBef>
                <a:spcPts val="1200"/>
              </a:spcBef>
            </a:pPr>
            <a:r>
              <a:rPr lang="en-US" sz="2000" b="1" dirty="0"/>
              <a:t>Minorities and incarceration </a:t>
            </a:r>
            <a:r>
              <a:rPr lang="en-US" sz="2000" dirty="0"/>
              <a:t>– the majority of people in prison are of racial and ethnic minorities</a:t>
            </a:r>
          </a:p>
          <a:p>
            <a:pPr marL="922338" indent="-230188">
              <a:buFont typeface="System Font Regular"/>
              <a:buChar char="–"/>
            </a:pPr>
            <a:r>
              <a:rPr lang="en-US" sz="2000" dirty="0"/>
              <a:t>the Sentencing Project attributes much of this to the war on drugs</a:t>
            </a:r>
          </a:p>
          <a:p>
            <a:pPr marL="922338" indent="-230188">
              <a:buFont typeface="System Font Regular"/>
              <a:buChar char="–"/>
            </a:pPr>
            <a:r>
              <a:rPr lang="en-US" sz="2000" dirty="0"/>
              <a:t>our drug laws result in discriminatory incarceration</a:t>
            </a:r>
          </a:p>
          <a:p>
            <a:pPr marL="460375" indent="-230188">
              <a:spcBef>
                <a:spcPts val="1200"/>
              </a:spcBef>
            </a:pPr>
            <a:r>
              <a:rPr lang="en-US" sz="2000" b="1" dirty="0"/>
              <a:t>Black Lives Matter</a:t>
            </a:r>
            <a:r>
              <a:rPr lang="en-US" sz="2000" dirty="0"/>
              <a:t> – a group response to police killings of unarmed African Americans, whether justified or not depending on each case</a:t>
            </a:r>
            <a:endParaRPr lang="en-US" sz="2000" b="1" dirty="0"/>
          </a:p>
          <a:p>
            <a:pPr marL="922338" indent="-230188">
              <a:buFont typeface="System Font Regular"/>
              <a:buChar char="–"/>
            </a:pPr>
            <a:r>
              <a:rPr lang="en-US" sz="2000" dirty="0"/>
              <a:t>there has been a loud cry for changes in police training and techniques to prevent such killings</a:t>
            </a:r>
          </a:p>
        </p:txBody>
      </p:sp>
    </p:spTree>
    <p:extLst>
      <p:ext uri="{BB962C8B-B14F-4D97-AF65-F5344CB8AC3E}">
        <p14:creationId xmlns:p14="http://schemas.microsoft.com/office/powerpoint/2010/main" val="4168009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Diversity and Crime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Women and Crime</a:t>
            </a:r>
          </a:p>
          <a:p>
            <a:pPr marL="460375" indent="-230188">
              <a:spcBef>
                <a:spcPts val="1200"/>
              </a:spcBef>
            </a:pPr>
            <a:r>
              <a:rPr lang="en-US" sz="2000" b="1" dirty="0"/>
              <a:t>Women and incarceration </a:t>
            </a:r>
            <a:r>
              <a:rPr lang="en-US" sz="2000" dirty="0"/>
              <a:t>– many women being sent to prison (while many not serious offenders, they and their children suffer from their incarceration)</a:t>
            </a:r>
          </a:p>
          <a:p>
            <a:pPr marL="922338" indent="-230188">
              <a:buFont typeface="System Font Regular"/>
              <a:buChar char="–"/>
            </a:pPr>
            <a:r>
              <a:rPr lang="en-US" sz="2000" dirty="0"/>
              <a:t>the Sentencing Project finds that the number of women in state and federal prisons has increased enormously over time – the war on drugs found to be the main factor in the growth of female incarceration with about one-quarter of women prisoners incarcerated for a nonviolent drug offense</a:t>
            </a:r>
          </a:p>
          <a:p>
            <a:pPr marL="922338" indent="-230188">
              <a:buFont typeface="System Font Regular"/>
              <a:buChar char="–"/>
            </a:pPr>
            <a:r>
              <a:rPr lang="en-US" sz="2000" dirty="0"/>
              <a:t>incarceration rates for black women higher than for white women</a:t>
            </a:r>
          </a:p>
          <a:p>
            <a:pPr marL="922338" indent="-230188">
              <a:buFont typeface="System Font Regular"/>
              <a:buChar char="–"/>
            </a:pPr>
            <a:r>
              <a:rPr lang="en-US" sz="2000" dirty="0"/>
              <a:t>62 percent of mothers in state prisons had minor children</a:t>
            </a:r>
          </a:p>
          <a:p>
            <a:pPr marL="922338" indent="-230188">
              <a:buFont typeface="System Font Regular"/>
              <a:buChar char="–"/>
            </a:pPr>
            <a:r>
              <a:rPr lang="en-US" sz="2000" dirty="0"/>
              <a:t>many women pregnant when admitted to prison</a:t>
            </a:r>
          </a:p>
        </p:txBody>
      </p:sp>
    </p:spTree>
    <p:extLst>
      <p:ext uri="{BB962C8B-B14F-4D97-AF65-F5344CB8AC3E}">
        <p14:creationId xmlns:p14="http://schemas.microsoft.com/office/powerpoint/2010/main" val="299893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Diversity and Crime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Women and Crime</a:t>
            </a:r>
          </a:p>
          <a:p>
            <a:pPr marL="460375" indent="-230188">
              <a:spcBef>
                <a:spcPts val="1200"/>
              </a:spcBef>
            </a:pPr>
            <a:r>
              <a:rPr lang="en-US" sz="2000" b="1" dirty="0"/>
              <a:t>Women and domestic violence </a:t>
            </a:r>
            <a:r>
              <a:rPr lang="en-US" sz="2000" dirty="0"/>
              <a:t>– women frequently the victims of domestic violence</a:t>
            </a:r>
          </a:p>
          <a:p>
            <a:pPr marL="922338" indent="-230188">
              <a:buFont typeface="System Font Regular"/>
              <a:buChar char="–"/>
            </a:pPr>
            <a:r>
              <a:rPr lang="en-US" sz="2000" dirty="0"/>
              <a:t>about one-third of women worldwide physically or sexually assaulted by a former or current partner</a:t>
            </a:r>
          </a:p>
          <a:p>
            <a:pPr marL="460375" indent="-230188">
              <a:spcBef>
                <a:spcPts val="1200"/>
              </a:spcBef>
            </a:pPr>
            <a:r>
              <a:rPr lang="en-US" sz="2000" b="1" dirty="0"/>
              <a:t>Women and #</a:t>
            </a:r>
            <a:r>
              <a:rPr lang="en-US" sz="2000" b="1" dirty="0" err="1"/>
              <a:t>MeToo</a:t>
            </a:r>
            <a:r>
              <a:rPr lang="en-US" sz="2000" b="1" dirty="0"/>
              <a:t> </a:t>
            </a:r>
            <a:r>
              <a:rPr lang="en-US" sz="2000" dirty="0"/>
              <a:t>– a movement whereby victims of sexual harassment and assault have publicly revealed their experiences in the workplace, in politics, in the media, and elsewhere</a:t>
            </a:r>
          </a:p>
          <a:p>
            <a:pPr marL="922338" indent="-230188">
              <a:buFont typeface="System Font Regular"/>
              <a:buChar char="–"/>
            </a:pPr>
            <a:r>
              <a:rPr lang="en-US" sz="2000" dirty="0"/>
              <a:t>Latest revelations include extensive sexual assaults on youthful U.S. gymnasts and young women in primary and secondary schools and in college</a:t>
            </a:r>
          </a:p>
        </p:txBody>
      </p:sp>
    </p:spTree>
    <p:extLst>
      <p:ext uri="{BB962C8B-B14F-4D97-AF65-F5344CB8AC3E}">
        <p14:creationId xmlns:p14="http://schemas.microsoft.com/office/powerpoint/2010/main" val="274395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Dimensions of Crime</a:t>
            </a:r>
          </a:p>
        </p:txBody>
      </p:sp>
      <p:sp>
        <p:nvSpPr>
          <p:cNvPr id="5" name="Content Placeholder 4">
            <a:extLst>
              <a:ext uri="{FF2B5EF4-FFF2-40B4-BE49-F238E27FC236}">
                <a16:creationId xmlns:a16="http://schemas.microsoft.com/office/drawing/2014/main" id="{2ED33196-C496-A54B-8F86-E6195BD1962E}"/>
              </a:ext>
            </a:extLst>
          </p:cNvPr>
          <p:cNvSpPr>
            <a:spLocks noGrp="1"/>
          </p:cNvSpPr>
          <p:nvPr>
            <p:ph idx="1"/>
          </p:nvPr>
        </p:nvSpPr>
        <p:spPr/>
        <p:txBody>
          <a:bodyPr>
            <a:normAutofit/>
          </a:bodyPr>
          <a:lstStyle/>
          <a:p>
            <a:r>
              <a:rPr lang="en-US" sz="2000" dirty="0"/>
              <a:t>The impact of crime on the global business environment – an especially important consideration for the opening markets in Eastern Europe and in the developing countries</a:t>
            </a:r>
          </a:p>
          <a:p>
            <a:pPr>
              <a:spcBef>
                <a:spcPts val="1200"/>
              </a:spcBef>
            </a:pPr>
            <a:r>
              <a:rPr lang="en-US" sz="2000" dirty="0"/>
              <a:t>Bribery rate – itemized on business surveys as “the percentage of firms expected to make informal payments to public officials to “get things done” with regard to customs, taxes, licenses, regulations, services, etc.</a:t>
            </a:r>
          </a:p>
        </p:txBody>
      </p:sp>
    </p:spTree>
    <p:extLst>
      <p:ext uri="{BB962C8B-B14F-4D97-AF65-F5344CB8AC3E}">
        <p14:creationId xmlns:p14="http://schemas.microsoft.com/office/powerpoint/2010/main" val="2143489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Dimensions of Crime</a:t>
            </a:r>
          </a:p>
        </p:txBody>
      </p:sp>
      <p:pic>
        <p:nvPicPr>
          <p:cNvPr id="4" name="Picture 3">
            <a:extLst>
              <a:ext uri="{FF2B5EF4-FFF2-40B4-BE49-F238E27FC236}">
                <a16:creationId xmlns:a16="http://schemas.microsoft.com/office/drawing/2014/main" id="{05ECA194-9DDA-9049-B3D6-BAD9123FEB2A}"/>
              </a:ext>
            </a:extLst>
          </p:cNvPr>
          <p:cNvPicPr>
            <a:picLocks noChangeAspect="1"/>
          </p:cNvPicPr>
          <p:nvPr/>
        </p:nvPicPr>
        <p:blipFill>
          <a:blip r:embed="rId2"/>
          <a:stretch>
            <a:fillRect/>
          </a:stretch>
        </p:blipFill>
        <p:spPr>
          <a:xfrm>
            <a:off x="882650" y="2286000"/>
            <a:ext cx="7378700" cy="2616200"/>
          </a:xfrm>
          <a:prstGeom prst="rect">
            <a:avLst/>
          </a:prstGeom>
        </p:spPr>
      </p:pic>
    </p:spTree>
    <p:extLst>
      <p:ext uri="{BB962C8B-B14F-4D97-AF65-F5344CB8AC3E}">
        <p14:creationId xmlns:p14="http://schemas.microsoft.com/office/powerpoint/2010/main" val="3402012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sp>
        <p:nvSpPr>
          <p:cNvPr id="5" name="Content Placeholder 4">
            <a:extLst>
              <a:ext uri="{FF2B5EF4-FFF2-40B4-BE49-F238E27FC236}">
                <a16:creationId xmlns:a16="http://schemas.microsoft.com/office/drawing/2014/main" id="{4A679816-6B76-9844-9843-6B5BBC075A37}"/>
              </a:ext>
            </a:extLst>
          </p:cNvPr>
          <p:cNvSpPr>
            <a:spLocks noGrp="1"/>
          </p:cNvSpPr>
          <p:nvPr>
            <p:ph idx="1"/>
          </p:nvPr>
        </p:nvSpPr>
        <p:spPr/>
        <p:txBody>
          <a:bodyPr>
            <a:normAutofit/>
          </a:bodyPr>
          <a:lstStyle/>
          <a:p>
            <a:r>
              <a:rPr lang="en-US" sz="2000" dirty="0"/>
              <a:t>The Substance Abuse and Mental Health Services Administration (SAMHSA) of the U.S. Dept. of Health and Human Services regularly conducts national surveys on drug abuse</a:t>
            </a:r>
          </a:p>
          <a:p>
            <a:pPr marL="922338" indent="-230188">
              <a:buFont typeface="System Font Regular"/>
              <a:buChar char="–"/>
            </a:pPr>
            <a:r>
              <a:rPr lang="en-US" sz="2000" dirty="0"/>
              <a:t>ask people of various age groups about their drug use over various time periods</a:t>
            </a:r>
          </a:p>
          <a:p>
            <a:pPr marL="922338" indent="-230188">
              <a:buFont typeface="System Font Regular"/>
              <a:buChar char="–"/>
            </a:pPr>
            <a:r>
              <a:rPr lang="en-US" sz="2000" dirty="0"/>
              <a:t>include legal drugs that are used illegally</a:t>
            </a:r>
          </a:p>
          <a:p>
            <a:pPr marL="922338" indent="-230188">
              <a:buFont typeface="System Font Regular"/>
              <a:buChar char="–"/>
            </a:pPr>
            <a:r>
              <a:rPr lang="en-US" sz="2000" dirty="0"/>
              <a:t>one-third of the population (age 18–25) admits to using illicit drugs within the last year</a:t>
            </a:r>
          </a:p>
          <a:p>
            <a:pPr marL="1374775" indent="-230188">
              <a:buFont typeface="Wingdings" pitchFamily="2" charset="2"/>
              <a:buChar char="§"/>
            </a:pPr>
            <a:r>
              <a:rPr lang="en-US" sz="2000" dirty="0"/>
              <a:t>marijuana</a:t>
            </a:r>
          </a:p>
          <a:p>
            <a:pPr marL="1374775" indent="-230188">
              <a:buFont typeface="Wingdings" pitchFamily="2" charset="2"/>
              <a:buChar char="§"/>
            </a:pPr>
            <a:r>
              <a:rPr lang="en-US" sz="2000" dirty="0"/>
              <a:t>cocaine</a:t>
            </a:r>
          </a:p>
          <a:p>
            <a:pPr marL="1374775" indent="-230188">
              <a:buFont typeface="Wingdings" pitchFamily="2" charset="2"/>
              <a:buChar char="§"/>
            </a:pPr>
            <a:r>
              <a:rPr lang="en-US" sz="2000" dirty="0"/>
              <a:t>heroin</a:t>
            </a:r>
          </a:p>
          <a:p>
            <a:pPr marL="1374775" indent="-230188">
              <a:buFont typeface="Wingdings" pitchFamily="2" charset="2"/>
              <a:buChar char="§"/>
            </a:pPr>
            <a:r>
              <a:rPr lang="en-US" sz="2000" dirty="0"/>
              <a:t>pain relievers / prescription drugs</a:t>
            </a:r>
          </a:p>
        </p:txBody>
      </p:sp>
    </p:spTree>
    <p:extLst>
      <p:ext uri="{BB962C8B-B14F-4D97-AF65-F5344CB8AC3E}">
        <p14:creationId xmlns:p14="http://schemas.microsoft.com/office/powerpoint/2010/main" val="1771912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pic>
        <p:nvPicPr>
          <p:cNvPr id="6" name="Picture 5">
            <a:extLst>
              <a:ext uri="{FF2B5EF4-FFF2-40B4-BE49-F238E27FC236}">
                <a16:creationId xmlns:a16="http://schemas.microsoft.com/office/drawing/2014/main" id="{7EB4A370-462A-F148-9989-B20132FFB937}"/>
              </a:ext>
            </a:extLst>
          </p:cNvPr>
          <p:cNvPicPr>
            <a:picLocks noChangeAspect="1"/>
          </p:cNvPicPr>
          <p:nvPr/>
        </p:nvPicPr>
        <p:blipFill>
          <a:blip r:embed="rId2"/>
          <a:stretch>
            <a:fillRect/>
          </a:stretch>
        </p:blipFill>
        <p:spPr>
          <a:xfrm>
            <a:off x="889000" y="2286000"/>
            <a:ext cx="7366000" cy="2679700"/>
          </a:xfrm>
          <a:prstGeom prst="rect">
            <a:avLst/>
          </a:prstGeom>
        </p:spPr>
      </p:pic>
    </p:spTree>
    <p:extLst>
      <p:ext uri="{BB962C8B-B14F-4D97-AF65-F5344CB8AC3E}">
        <p14:creationId xmlns:p14="http://schemas.microsoft.com/office/powerpoint/2010/main" val="227037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Crime and Drugs</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lstStyle/>
          <a:p>
            <a:pPr marL="0" indent="0">
              <a:buNone/>
            </a:pPr>
            <a:r>
              <a:rPr lang="en-US" b="1" dirty="0">
                <a:solidFill>
                  <a:srgbClr val="73253E"/>
                </a:solidFill>
              </a:rPr>
              <a:t>Crime</a:t>
            </a:r>
          </a:p>
          <a:p>
            <a:pPr marL="460375" indent="-239713"/>
            <a:r>
              <a:rPr lang="en-US" sz="2000" dirty="0"/>
              <a:t>Any action that is forbidden by law and carries criminal penalties</a:t>
            </a:r>
            <a:endParaRPr lang="en-US" sz="2000" b="1" dirty="0">
              <a:solidFill>
                <a:srgbClr val="73253E"/>
              </a:solidFill>
            </a:endParaRPr>
          </a:p>
          <a:p>
            <a:pPr marL="460375" indent="-239713"/>
            <a:r>
              <a:rPr lang="en-US" sz="2000" dirty="0"/>
              <a:t>Violent crimes include murder, forcible rape, robbery, aggravated assault</a:t>
            </a:r>
          </a:p>
          <a:p>
            <a:pPr marL="460375" indent="-239713"/>
            <a:r>
              <a:rPr lang="en-US" sz="2000" dirty="0"/>
              <a:t>Crimes in the United States include identity theft, gambling, prostitution, sexual assault, trafficking, possession and sale of illegal drugs, driving while under the influence of alcohol, sales of pornography</a:t>
            </a:r>
          </a:p>
          <a:p>
            <a:pPr marL="460375" indent="-239713"/>
            <a:r>
              <a:rPr lang="en-US" sz="2000" dirty="0"/>
              <a:t>Offenses against property such as arson and theft also considered a crime</a:t>
            </a:r>
          </a:p>
        </p:txBody>
      </p:sp>
    </p:spTree>
    <p:extLst>
      <p:ext uri="{BB962C8B-B14F-4D97-AF65-F5344CB8AC3E}">
        <p14:creationId xmlns:p14="http://schemas.microsoft.com/office/powerpoint/2010/main" val="174769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The War on Drugs</a:t>
            </a:r>
          </a:p>
          <a:p>
            <a:pPr marL="460375" indent="-230188">
              <a:spcBef>
                <a:spcPts val="1200"/>
              </a:spcBef>
            </a:pPr>
            <a:r>
              <a:rPr lang="en-US" sz="2000" dirty="0"/>
              <a:t>The United States has a history of prohibiting or regulating the use of mind-altering substances – laws and public policy concerning these substances do change over time</a:t>
            </a:r>
          </a:p>
          <a:p>
            <a:pPr marL="922338" indent="-230188">
              <a:buFont typeface="System Font Regular"/>
              <a:buChar char="–"/>
            </a:pPr>
            <a:r>
              <a:rPr lang="en-US" sz="2000" dirty="0"/>
              <a:t>Opiates have been illegal since 1914, marijuana since 1937 (recreational marijuana now legal in many states)</a:t>
            </a:r>
          </a:p>
          <a:p>
            <a:pPr marL="922338" indent="-230188">
              <a:buFont typeface="System Font Regular"/>
              <a:buChar char="–"/>
            </a:pPr>
            <a:r>
              <a:rPr lang="en-US" sz="2000" dirty="0"/>
              <a:t>Alcohol entirely prohibited between 1920 and 1933 (currently, alcohol and tobacco are legal but cannot be sold legally to minors)</a:t>
            </a:r>
          </a:p>
          <a:p>
            <a:pPr marL="460375" indent="-230188"/>
            <a:r>
              <a:rPr lang="en-US" sz="2000" dirty="0"/>
              <a:t>Two U.S. presidents declared a “war on drugs” – Nixon in 1971, Reagan in 1982</a:t>
            </a:r>
          </a:p>
          <a:p>
            <a:pPr marL="460375" indent="-230188"/>
            <a:r>
              <a:rPr lang="en-US" sz="2000" dirty="0"/>
              <a:t>War on drugs policies theoretically decrease both supply of drugs and demand for drugs</a:t>
            </a:r>
          </a:p>
        </p:txBody>
      </p:sp>
    </p:spTree>
    <p:extLst>
      <p:ext uri="{BB962C8B-B14F-4D97-AF65-F5344CB8AC3E}">
        <p14:creationId xmlns:p14="http://schemas.microsoft.com/office/powerpoint/2010/main" val="3551181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The War on Drugs</a:t>
            </a:r>
          </a:p>
          <a:p>
            <a:pPr marL="460375" indent="-230188">
              <a:spcBef>
                <a:spcPts val="1200"/>
              </a:spcBef>
            </a:pPr>
            <a:r>
              <a:rPr lang="en-US" sz="2000" b="1" dirty="0"/>
              <a:t>Decreasing the supply of drugs </a:t>
            </a:r>
            <a:r>
              <a:rPr lang="en-US" sz="2000" dirty="0"/>
              <a:t>– measures designed to decrease the supply of drugs have been</a:t>
            </a:r>
          </a:p>
          <a:p>
            <a:pPr marL="971550" indent="-279400">
              <a:buFont typeface="+mj-lt"/>
              <a:buAutoNum type="arabicPeriod"/>
            </a:pPr>
            <a:r>
              <a:rPr lang="en-US" sz="2000" dirty="0"/>
              <a:t>efforts to prevent drugs from entering the country</a:t>
            </a:r>
          </a:p>
          <a:p>
            <a:pPr marL="971550" indent="-279400">
              <a:buFont typeface="+mj-lt"/>
              <a:buAutoNum type="arabicPeriod"/>
            </a:pPr>
            <a:r>
              <a:rPr lang="en-US" sz="2000" dirty="0"/>
              <a:t>increases in the severity of the punishment for selling drugs</a:t>
            </a:r>
          </a:p>
          <a:p>
            <a:pPr marL="460375" indent="0">
              <a:spcBef>
                <a:spcPts val="1200"/>
              </a:spcBef>
              <a:buNone/>
            </a:pPr>
            <a:r>
              <a:rPr lang="en-US" sz="2000" dirty="0"/>
              <a:t>Most of the money spent on the war on drugs has been directed toward activities designed to decrease supply – as much as 95 percent of all drug-related government spending</a:t>
            </a:r>
          </a:p>
          <a:p>
            <a:pPr marL="922338" indent="-220663"/>
            <a:r>
              <a:rPr lang="en-US" sz="2000" dirty="0"/>
              <a:t>the remainder of funding has targeted programs to decrease demand</a:t>
            </a:r>
          </a:p>
        </p:txBody>
      </p:sp>
    </p:spTree>
    <p:extLst>
      <p:ext uri="{BB962C8B-B14F-4D97-AF65-F5344CB8AC3E}">
        <p14:creationId xmlns:p14="http://schemas.microsoft.com/office/powerpoint/2010/main" val="247228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The War on Drugs</a:t>
            </a:r>
          </a:p>
          <a:p>
            <a:pPr marL="460375" indent="-230188">
              <a:spcBef>
                <a:spcPts val="1200"/>
              </a:spcBef>
            </a:pPr>
            <a:r>
              <a:rPr lang="en-US" sz="2000" b="1" dirty="0"/>
              <a:t>Decreasing the demand for drugs</a:t>
            </a:r>
            <a:endParaRPr lang="en-US" sz="2000" dirty="0"/>
          </a:p>
          <a:p>
            <a:pPr marL="971550" indent="-279400">
              <a:buFont typeface="+mj-lt"/>
              <a:buAutoNum type="arabicPeriod"/>
            </a:pPr>
            <a:r>
              <a:rPr lang="en-US" sz="2000" dirty="0"/>
              <a:t>drug awareness and education programs for our youth</a:t>
            </a:r>
          </a:p>
          <a:p>
            <a:pPr marL="971550" indent="-279400">
              <a:buFont typeface="+mj-lt"/>
              <a:buAutoNum type="arabicPeriod"/>
            </a:pPr>
            <a:r>
              <a:rPr lang="en-US" sz="2000" dirty="0"/>
              <a:t>increased penalties for possession of illegal drugs</a:t>
            </a:r>
          </a:p>
          <a:p>
            <a:pPr marL="971550" indent="-279400">
              <a:buFont typeface="+mj-lt"/>
              <a:buAutoNum type="arabicPeriod"/>
            </a:pPr>
            <a:r>
              <a:rPr lang="en-US" sz="2000" dirty="0"/>
              <a:t>treatment facilities and rehabilitation programs</a:t>
            </a:r>
          </a:p>
          <a:p>
            <a:pPr marL="460375" indent="0">
              <a:spcBef>
                <a:spcPts val="1200"/>
              </a:spcBef>
              <a:buNone/>
            </a:pPr>
            <a:r>
              <a:rPr lang="en-US" sz="2000" dirty="0"/>
              <a:t>Any education, treatment, or deterrent program is designed to act on the demand side of the drug market.</a:t>
            </a:r>
          </a:p>
        </p:txBody>
      </p:sp>
    </p:spTree>
    <p:extLst>
      <p:ext uri="{BB962C8B-B14F-4D97-AF65-F5344CB8AC3E}">
        <p14:creationId xmlns:p14="http://schemas.microsoft.com/office/powerpoint/2010/main" val="1002500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Elasticity of Demand</a:t>
            </a:r>
          </a:p>
          <a:p>
            <a:pPr marL="9525" indent="0">
              <a:spcBef>
                <a:spcPts val="1200"/>
              </a:spcBef>
              <a:buNone/>
            </a:pPr>
            <a:r>
              <a:rPr lang="en-US" sz="2000" dirty="0"/>
              <a:t>The responsiveness of consumers to any change in price</a:t>
            </a:r>
          </a:p>
          <a:p>
            <a:pPr marL="460375" indent="-230188">
              <a:spcBef>
                <a:spcPts val="1200"/>
              </a:spcBef>
            </a:pPr>
            <a:r>
              <a:rPr lang="en-US" sz="2000" b="1" dirty="0"/>
              <a:t>Inelastic demand </a:t>
            </a:r>
            <a:r>
              <a:rPr lang="en-US" sz="2000" dirty="0"/>
              <a:t>– demand in which buyers are relatively unresponsive to changes in price</a:t>
            </a:r>
          </a:p>
          <a:p>
            <a:pPr marL="460375" indent="-230188">
              <a:spcBef>
                <a:spcPts val="1200"/>
              </a:spcBef>
            </a:pPr>
            <a:r>
              <a:rPr lang="en-US" sz="2000" b="1" dirty="0"/>
              <a:t>Elastic demand </a:t>
            </a:r>
            <a:r>
              <a:rPr lang="en-US" sz="2000" dirty="0"/>
              <a:t>– demand in which buyers are relatively responsive to changes in price</a:t>
            </a:r>
          </a:p>
        </p:txBody>
      </p:sp>
    </p:spTree>
    <p:extLst>
      <p:ext uri="{BB962C8B-B14F-4D97-AF65-F5344CB8AC3E}">
        <p14:creationId xmlns:p14="http://schemas.microsoft.com/office/powerpoint/2010/main" val="356155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pic>
        <p:nvPicPr>
          <p:cNvPr id="5" name="Picture 4">
            <a:extLst>
              <a:ext uri="{FF2B5EF4-FFF2-40B4-BE49-F238E27FC236}">
                <a16:creationId xmlns:a16="http://schemas.microsoft.com/office/drawing/2014/main" id="{2CF3CFCC-C451-1C43-A38C-5B0A5C6089FF}"/>
              </a:ext>
            </a:extLst>
          </p:cNvPr>
          <p:cNvPicPr>
            <a:picLocks noChangeAspect="1"/>
          </p:cNvPicPr>
          <p:nvPr/>
        </p:nvPicPr>
        <p:blipFill>
          <a:blip r:embed="rId2"/>
          <a:stretch>
            <a:fillRect/>
          </a:stretch>
        </p:blipFill>
        <p:spPr>
          <a:xfrm>
            <a:off x="862012" y="1691640"/>
            <a:ext cx="7419975" cy="4114165"/>
          </a:xfrm>
          <a:prstGeom prst="rect">
            <a:avLst/>
          </a:prstGeom>
        </p:spPr>
      </p:pic>
    </p:spTree>
    <p:extLst>
      <p:ext uri="{BB962C8B-B14F-4D97-AF65-F5344CB8AC3E}">
        <p14:creationId xmlns:p14="http://schemas.microsoft.com/office/powerpoint/2010/main" val="208998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pic>
        <p:nvPicPr>
          <p:cNvPr id="4" name="Picture 3">
            <a:extLst>
              <a:ext uri="{FF2B5EF4-FFF2-40B4-BE49-F238E27FC236}">
                <a16:creationId xmlns:a16="http://schemas.microsoft.com/office/drawing/2014/main" id="{6B539C8E-6BC8-C548-97FE-7A48C943307E}"/>
              </a:ext>
            </a:extLst>
          </p:cNvPr>
          <p:cNvPicPr>
            <a:picLocks noChangeAspect="1"/>
          </p:cNvPicPr>
          <p:nvPr/>
        </p:nvPicPr>
        <p:blipFill>
          <a:blip r:embed="rId2"/>
          <a:stretch>
            <a:fillRect/>
          </a:stretch>
        </p:blipFill>
        <p:spPr>
          <a:xfrm>
            <a:off x="868045" y="1691640"/>
            <a:ext cx="7407910" cy="4222750"/>
          </a:xfrm>
          <a:prstGeom prst="rect">
            <a:avLst/>
          </a:prstGeom>
        </p:spPr>
      </p:pic>
    </p:spTree>
    <p:extLst>
      <p:ext uri="{BB962C8B-B14F-4D97-AF65-F5344CB8AC3E}">
        <p14:creationId xmlns:p14="http://schemas.microsoft.com/office/powerpoint/2010/main" val="3749043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pic>
        <p:nvPicPr>
          <p:cNvPr id="3" name="Picture 2">
            <a:extLst>
              <a:ext uri="{FF2B5EF4-FFF2-40B4-BE49-F238E27FC236}">
                <a16:creationId xmlns:a16="http://schemas.microsoft.com/office/drawing/2014/main" id="{DBC218FD-2F6C-1A4B-9EF6-9E6F4F119D66}"/>
              </a:ext>
            </a:extLst>
          </p:cNvPr>
          <p:cNvPicPr>
            <a:picLocks noChangeAspect="1"/>
          </p:cNvPicPr>
          <p:nvPr/>
        </p:nvPicPr>
        <p:blipFill>
          <a:blip r:embed="rId2"/>
          <a:stretch>
            <a:fillRect/>
          </a:stretch>
        </p:blipFill>
        <p:spPr>
          <a:xfrm>
            <a:off x="868045" y="1600200"/>
            <a:ext cx="7407910" cy="4801870"/>
          </a:xfrm>
          <a:prstGeom prst="rect">
            <a:avLst/>
          </a:prstGeom>
        </p:spPr>
      </p:pic>
    </p:spTree>
    <p:extLst>
      <p:ext uri="{BB962C8B-B14F-4D97-AF65-F5344CB8AC3E}">
        <p14:creationId xmlns:p14="http://schemas.microsoft.com/office/powerpoint/2010/main" val="169160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Issues involving Illegal Drugs</a:t>
            </a:r>
          </a:p>
          <a:p>
            <a:pPr marL="460375" indent="-230188">
              <a:spcBef>
                <a:spcPts val="1200"/>
              </a:spcBef>
            </a:pPr>
            <a:r>
              <a:rPr lang="en-US" sz="2000" dirty="0"/>
              <a:t>Personal health consequences of drug use</a:t>
            </a:r>
          </a:p>
          <a:p>
            <a:pPr marL="460375" indent="-230188">
              <a:spcBef>
                <a:spcPts val="1200"/>
              </a:spcBef>
            </a:pPr>
            <a:r>
              <a:rPr lang="en-US" sz="2000" dirty="0"/>
              <a:t>Personal health consequences of legalizing drugs</a:t>
            </a:r>
          </a:p>
          <a:p>
            <a:pPr marL="460375" indent="-230188">
              <a:spcBef>
                <a:spcPts val="1200"/>
              </a:spcBef>
            </a:pPr>
            <a:r>
              <a:rPr lang="en-US" sz="2000" dirty="0"/>
              <a:t>Social consequences of drug use</a:t>
            </a:r>
          </a:p>
          <a:p>
            <a:pPr marL="460375" indent="-230188">
              <a:spcBef>
                <a:spcPts val="1200"/>
              </a:spcBef>
            </a:pPr>
            <a:r>
              <a:rPr lang="en-US" sz="2000" dirty="0"/>
              <a:t>The failure of controlling the international drug supply</a:t>
            </a:r>
          </a:p>
          <a:p>
            <a:pPr marL="460375" indent="-230188">
              <a:spcBef>
                <a:spcPts val="1200"/>
              </a:spcBef>
            </a:pPr>
            <a:r>
              <a:rPr lang="en-US" sz="2000" dirty="0"/>
              <a:t>Illegal drugs and crime</a:t>
            </a:r>
          </a:p>
          <a:p>
            <a:pPr marL="460375" indent="-230188">
              <a:spcBef>
                <a:spcPts val="1200"/>
              </a:spcBef>
            </a:pPr>
            <a:r>
              <a:rPr lang="en-US" sz="2000" dirty="0"/>
              <a:t>Contribution of drugs to corruption</a:t>
            </a:r>
          </a:p>
          <a:p>
            <a:pPr marL="460375" indent="-230188">
              <a:spcBef>
                <a:spcPts val="1200"/>
              </a:spcBef>
            </a:pPr>
            <a:r>
              <a:rPr lang="en-US" sz="2000" dirty="0"/>
              <a:t>Discrimination and drugs</a:t>
            </a:r>
          </a:p>
          <a:p>
            <a:pPr marL="460375" indent="-230188">
              <a:spcBef>
                <a:spcPts val="1200"/>
              </a:spcBef>
            </a:pPr>
            <a:r>
              <a:rPr lang="en-US" sz="2000" dirty="0"/>
              <a:t>Violation of constitutional rights</a:t>
            </a:r>
          </a:p>
          <a:p>
            <a:pPr marL="460375" indent="-230188">
              <a:spcBef>
                <a:spcPts val="1200"/>
              </a:spcBef>
            </a:pPr>
            <a:r>
              <a:rPr lang="en-US" sz="2000" dirty="0"/>
              <a:t>Financial and opportunity costs</a:t>
            </a:r>
          </a:p>
        </p:txBody>
      </p:sp>
    </p:spTree>
    <p:extLst>
      <p:ext uri="{BB962C8B-B14F-4D97-AF65-F5344CB8AC3E}">
        <p14:creationId xmlns:p14="http://schemas.microsoft.com/office/powerpoint/2010/main" val="3256223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Regulation of Drugs through Economic Policies</a:t>
            </a:r>
          </a:p>
          <a:p>
            <a:pPr marL="460375" indent="-231775">
              <a:spcBef>
                <a:spcPts val="1200"/>
              </a:spcBef>
            </a:pPr>
            <a:r>
              <a:rPr lang="en-US" sz="2000" dirty="0"/>
              <a:t>When we regulate drugs, rather than making them entirely illegal</a:t>
            </a:r>
          </a:p>
          <a:p>
            <a:pPr marL="971550" indent="-279400">
              <a:spcBef>
                <a:spcPts val="1200"/>
              </a:spcBef>
              <a:buFont typeface="+mj-lt"/>
              <a:buAutoNum type="arabicPeriod"/>
            </a:pPr>
            <a:r>
              <a:rPr lang="en-US" sz="2000" dirty="0"/>
              <a:t>The risk premium that stems from the illegality of drugs would disappear – drugs would not be such a profitable business for organized crime</a:t>
            </a:r>
          </a:p>
          <a:p>
            <a:pPr marL="971550" indent="-279400">
              <a:spcBef>
                <a:spcPts val="1200"/>
              </a:spcBef>
              <a:buFont typeface="+mj-lt"/>
              <a:buAutoNum type="arabicPeriod"/>
            </a:pPr>
            <a:r>
              <a:rPr lang="en-US" sz="2000" dirty="0"/>
              <a:t>Less criminal activity on the part of users who engaged in crime to finance their expensive drug habits and on the tendencies toward corruption in criminal justice providers</a:t>
            </a:r>
          </a:p>
          <a:p>
            <a:pPr marL="971550" indent="-279400">
              <a:spcBef>
                <a:spcPts val="1200"/>
              </a:spcBef>
              <a:buFont typeface="+mj-lt"/>
              <a:buAutoNum type="arabicPeriod"/>
            </a:pPr>
            <a:r>
              <a:rPr lang="en-US" sz="2000" dirty="0"/>
              <a:t>Policies could result in safer drug use</a:t>
            </a:r>
          </a:p>
          <a:p>
            <a:pPr marL="460375" indent="-230188">
              <a:spcBef>
                <a:spcPts val="1200"/>
              </a:spcBef>
            </a:pPr>
            <a:r>
              <a:rPr lang="en-US" sz="2000" dirty="0"/>
              <a:t>If drug use were legal, the government could establish </a:t>
            </a:r>
            <a:r>
              <a:rPr lang="en-US" sz="2000" b="1" dirty="0"/>
              <a:t>excise taxes </a:t>
            </a:r>
            <a:r>
              <a:rPr lang="en-US" sz="2000" dirty="0"/>
              <a:t>on the drug – a tax applied to the sale of a specific good or service</a:t>
            </a:r>
          </a:p>
        </p:txBody>
      </p:sp>
    </p:spTree>
    <p:extLst>
      <p:ext uri="{BB962C8B-B14F-4D97-AF65-F5344CB8AC3E}">
        <p14:creationId xmlns:p14="http://schemas.microsoft.com/office/powerpoint/2010/main" val="127451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pic>
        <p:nvPicPr>
          <p:cNvPr id="6" name="Picture 5">
            <a:extLst>
              <a:ext uri="{FF2B5EF4-FFF2-40B4-BE49-F238E27FC236}">
                <a16:creationId xmlns:a16="http://schemas.microsoft.com/office/drawing/2014/main" id="{41FB1A74-78F0-DB40-9B69-A67FCB7B536F}"/>
              </a:ext>
            </a:extLst>
          </p:cNvPr>
          <p:cNvPicPr>
            <a:picLocks noChangeAspect="1"/>
          </p:cNvPicPr>
          <p:nvPr/>
        </p:nvPicPr>
        <p:blipFill>
          <a:blip r:embed="rId2"/>
          <a:stretch>
            <a:fillRect/>
          </a:stretch>
        </p:blipFill>
        <p:spPr>
          <a:xfrm>
            <a:off x="868045" y="1691640"/>
            <a:ext cx="7407910" cy="4174490"/>
          </a:xfrm>
          <a:prstGeom prst="rect">
            <a:avLst/>
          </a:prstGeom>
        </p:spPr>
      </p:pic>
    </p:spTree>
    <p:extLst>
      <p:ext uri="{BB962C8B-B14F-4D97-AF65-F5344CB8AC3E}">
        <p14:creationId xmlns:p14="http://schemas.microsoft.com/office/powerpoint/2010/main" val="264258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and Drugs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Crime Costs</a:t>
            </a:r>
          </a:p>
          <a:p>
            <a:pPr marL="460375" indent="-230188">
              <a:spcBef>
                <a:spcPts val="1200"/>
              </a:spcBef>
            </a:pPr>
            <a:r>
              <a:rPr lang="en-US" sz="2000" dirty="0"/>
              <a:t>Damage to property and to people</a:t>
            </a:r>
          </a:p>
          <a:p>
            <a:pPr marL="460375" indent="-230188">
              <a:spcBef>
                <a:spcPts val="1200"/>
              </a:spcBef>
            </a:pPr>
            <a:r>
              <a:rPr lang="en-US" sz="2000" dirty="0"/>
              <a:t>Policies undertaken by government to prevent and punish criminal activity (police, courts, prisons)</a:t>
            </a:r>
          </a:p>
          <a:p>
            <a:pPr marL="460375" indent="-230188">
              <a:spcBef>
                <a:spcPts val="1200"/>
              </a:spcBef>
            </a:pPr>
            <a:r>
              <a:rPr lang="en-US" sz="2000" dirty="0"/>
              <a:t>Incalculable costs: assault, trauma, pain</a:t>
            </a:r>
          </a:p>
          <a:p>
            <a:pPr marL="460375" indent="-230188">
              <a:spcBef>
                <a:spcPts val="1200"/>
              </a:spcBef>
            </a:pPr>
            <a:r>
              <a:rPr lang="en-US" sz="2000" dirty="0"/>
              <a:t>Resources absorbed by the criminal justice system cannot be used for education, poverty reduction, housing, healthcare</a:t>
            </a:r>
          </a:p>
          <a:p>
            <a:pPr marL="9525" indent="0">
              <a:spcBef>
                <a:spcPts val="1800"/>
              </a:spcBef>
              <a:buNone/>
            </a:pPr>
            <a:r>
              <a:rPr lang="en-US" sz="2000" b="1" dirty="0">
                <a:solidFill>
                  <a:srgbClr val="73253E"/>
                </a:solidFill>
              </a:rPr>
              <a:t>Violent Crime Rates</a:t>
            </a:r>
          </a:p>
          <a:p>
            <a:pPr marL="460375" indent="-230188">
              <a:spcBef>
                <a:spcPts val="1200"/>
              </a:spcBef>
            </a:pPr>
            <a:r>
              <a:rPr lang="en-US" sz="2000" dirty="0"/>
              <a:t>Have mostly fallen since 1990</a:t>
            </a:r>
          </a:p>
        </p:txBody>
      </p:sp>
    </p:spTree>
    <p:extLst>
      <p:ext uri="{BB962C8B-B14F-4D97-AF65-F5344CB8AC3E}">
        <p14:creationId xmlns:p14="http://schemas.microsoft.com/office/powerpoint/2010/main" val="2283078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Issue of Illegal Drugs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lnSpcReduction="10000"/>
          </a:bodyPr>
          <a:lstStyle/>
          <a:p>
            <a:pPr marL="9525" indent="0">
              <a:buNone/>
            </a:pPr>
            <a:r>
              <a:rPr lang="en-US" b="1" dirty="0">
                <a:solidFill>
                  <a:srgbClr val="73253E"/>
                </a:solidFill>
              </a:rPr>
              <a:t>The Opioid Epidemic</a:t>
            </a:r>
          </a:p>
          <a:p>
            <a:pPr marL="460375" indent="-230188">
              <a:spcBef>
                <a:spcPts val="1200"/>
              </a:spcBef>
            </a:pPr>
            <a:r>
              <a:rPr lang="en-US" sz="1800" dirty="0"/>
              <a:t>Opioids are considered to be highly addictive, often leaving people craving more of the drug – opioid drug usages cause death</a:t>
            </a:r>
          </a:p>
          <a:p>
            <a:pPr marL="460375" indent="-230188">
              <a:spcBef>
                <a:spcPts val="1200"/>
              </a:spcBef>
            </a:pPr>
            <a:r>
              <a:rPr lang="en-US" sz="1800" dirty="0"/>
              <a:t>A report by Governor Chris Christie and his </a:t>
            </a:r>
            <a:r>
              <a:rPr lang="en-US" sz="1800" i="1" dirty="0"/>
              <a:t>Commission on Combatting Drug Addiction and the Opioid Crisis </a:t>
            </a:r>
            <a:r>
              <a:rPr lang="en-US" sz="1800" dirty="0"/>
              <a:t>was released in mid-2017. Some recommendations include:</a:t>
            </a:r>
          </a:p>
          <a:p>
            <a:pPr marL="922338" indent="-230188">
              <a:buFont typeface="System Font Regular"/>
              <a:buChar char="–"/>
            </a:pPr>
            <a:r>
              <a:rPr lang="en-US" sz="1600" dirty="0"/>
              <a:t>Immediately declare a national emergency on the opioid crisis</a:t>
            </a:r>
          </a:p>
          <a:p>
            <a:pPr marL="922338" indent="-230188">
              <a:buFont typeface="System Font Regular"/>
              <a:buChar char="–"/>
            </a:pPr>
            <a:r>
              <a:rPr lang="en-US" sz="1600" dirty="0"/>
              <a:t>Rapidly increase treatment capacity and eliminate barriers to treatment within the Medicaid program</a:t>
            </a:r>
          </a:p>
          <a:p>
            <a:pPr marL="922338" indent="-230188">
              <a:buFont typeface="System Font Regular"/>
              <a:buChar char="–"/>
            </a:pPr>
            <a:r>
              <a:rPr lang="en-US" sz="1600" dirty="0"/>
              <a:t>Mandate prescriber education among healthcare professionals and medical students in opioid prescribing and risks</a:t>
            </a:r>
          </a:p>
          <a:p>
            <a:pPr marL="922338" indent="-230188">
              <a:buFont typeface="System Font Regular"/>
              <a:buChar char="–"/>
            </a:pPr>
            <a:r>
              <a:rPr lang="en-US" sz="1600" dirty="0"/>
              <a:t>Provide model legislation for states to allow Naloxone dispensing (can be used to reverse the effects of opioid overdoses)</a:t>
            </a:r>
          </a:p>
          <a:p>
            <a:pPr marL="922338" indent="-230188">
              <a:buFont typeface="System Font Regular"/>
              <a:buChar char="–"/>
            </a:pPr>
            <a:r>
              <a:rPr lang="en-US" sz="1600" dirty="0"/>
              <a:t>Ensure health plans cannot impose less favorable benefits for mental health and substance abuse diagnoses vs. physical health diagnoses</a:t>
            </a:r>
          </a:p>
        </p:txBody>
      </p:sp>
    </p:spTree>
    <p:extLst>
      <p:ext uri="{BB962C8B-B14F-4D97-AF65-F5344CB8AC3E}">
        <p14:creationId xmlns:p14="http://schemas.microsoft.com/office/powerpoint/2010/main" val="2368744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Legalization of Other Victimless Crimes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230188" indent="-220663">
              <a:spcBef>
                <a:spcPts val="1200"/>
              </a:spcBef>
            </a:pPr>
            <a:r>
              <a:rPr lang="en-US" sz="2000" dirty="0"/>
              <a:t>Pornography and prostitution – “so-called” victimless because while there may not be violence toward people or property, they are considered crimes</a:t>
            </a:r>
            <a:endParaRPr lang="en-US" sz="2000" b="1" dirty="0"/>
          </a:p>
          <a:p>
            <a:pPr marL="692150" indent="-231775">
              <a:buFont typeface="System Font Regular"/>
              <a:buChar char="–"/>
            </a:pPr>
            <a:r>
              <a:rPr lang="en-US" sz="2000" dirty="0"/>
              <a:t>Purchase of pornography or the services of a prostitute usually a consensual transaction, thus no victim</a:t>
            </a:r>
          </a:p>
          <a:p>
            <a:pPr marL="230188" indent="-220663">
              <a:spcBef>
                <a:spcPts val="1200"/>
              </a:spcBef>
            </a:pPr>
            <a:r>
              <a:rPr lang="en-US" sz="2000" dirty="0"/>
              <a:t>Child pornography and child prostitution clearly beyond the realm of victimless crimes</a:t>
            </a:r>
          </a:p>
          <a:p>
            <a:pPr marL="692150" indent="-231775">
              <a:buFont typeface="System Font Regular"/>
              <a:buChar char="–"/>
            </a:pPr>
            <a:r>
              <a:rPr lang="en-US" sz="2000" dirty="0"/>
              <a:t>A child, by definition, cannot give mature and free consent</a:t>
            </a:r>
          </a:p>
          <a:p>
            <a:pPr marL="230188" indent="-220663">
              <a:spcBef>
                <a:spcPts val="1200"/>
              </a:spcBef>
            </a:pPr>
            <a:r>
              <a:rPr lang="en-US" sz="2000" dirty="0"/>
              <a:t>Most women in prostitution have been sexually abused as children – other factors directing women into prostitution are economic hardship and racism</a:t>
            </a:r>
          </a:p>
          <a:p>
            <a:pPr marL="692150" indent="-231775">
              <a:buFont typeface="System Font Regular"/>
              <a:buChar char="–"/>
            </a:pPr>
            <a:r>
              <a:rPr lang="en-US" sz="2000" dirty="0"/>
              <a:t>Causes immense psychological and physical harm</a:t>
            </a:r>
          </a:p>
          <a:p>
            <a:pPr marL="692150" indent="-231775">
              <a:buFont typeface="System Font Regular"/>
              <a:buChar char="–"/>
            </a:pPr>
            <a:endParaRPr lang="en-US" sz="2000" dirty="0"/>
          </a:p>
        </p:txBody>
      </p:sp>
    </p:spTree>
    <p:extLst>
      <p:ext uri="{BB962C8B-B14F-4D97-AF65-F5344CB8AC3E}">
        <p14:creationId xmlns:p14="http://schemas.microsoft.com/office/powerpoint/2010/main" val="1613222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Legalization of Other Victimless Crimes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230188" indent="-220663">
              <a:spcBef>
                <a:spcPts val="1200"/>
              </a:spcBef>
            </a:pPr>
            <a:r>
              <a:rPr lang="en-US" sz="2000" dirty="0"/>
              <a:t>Policing by the vice squad for victimless crimes difficult because there is no “victim” to file a complaint</a:t>
            </a:r>
            <a:endParaRPr lang="en-US" sz="2000" b="1" dirty="0"/>
          </a:p>
          <a:p>
            <a:pPr marL="230188" indent="-220663">
              <a:spcBef>
                <a:spcPts val="1200"/>
              </a:spcBef>
            </a:pPr>
            <a:r>
              <a:rPr lang="en-US" sz="2000" dirty="0"/>
              <a:t>Corruption of police working the vice squad is thought to be higher than of police working in other areas due to frustrating experiences of getting perpetrators through the criminal justice system</a:t>
            </a:r>
          </a:p>
          <a:p>
            <a:pPr marL="230188" indent="-220663">
              <a:spcBef>
                <a:spcPts val="1200"/>
              </a:spcBef>
            </a:pPr>
            <a:r>
              <a:rPr lang="en-US" sz="2000" dirty="0"/>
              <a:t>Social and ethical issues related to legalization may outweigh the economic issues</a:t>
            </a:r>
          </a:p>
          <a:p>
            <a:pPr marL="692150" indent="-231775">
              <a:buFont typeface="System Font Regular"/>
              <a:buChar char="–"/>
            </a:pPr>
            <a:endParaRPr lang="en-US" sz="2000" dirty="0"/>
          </a:p>
        </p:txBody>
      </p:sp>
    </p:spTree>
    <p:extLst>
      <p:ext uri="{BB962C8B-B14F-4D97-AF65-F5344CB8AC3E}">
        <p14:creationId xmlns:p14="http://schemas.microsoft.com/office/powerpoint/2010/main" val="3230727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FF6E-CD09-B84E-BDCB-DF2E36A9D83A}"/>
              </a:ext>
            </a:extLst>
          </p:cNvPr>
          <p:cNvSpPr>
            <a:spLocks noGrp="1"/>
          </p:cNvSpPr>
          <p:nvPr>
            <p:ph type="title"/>
          </p:nvPr>
        </p:nvSpPr>
        <p:spPr/>
        <p:txBody>
          <a:bodyPr/>
          <a:lstStyle/>
          <a:p>
            <a:r>
              <a:rPr lang="en-US" dirty="0"/>
              <a:t>Conservative versus Liberal</a:t>
            </a:r>
          </a:p>
        </p:txBody>
      </p:sp>
      <p:sp>
        <p:nvSpPr>
          <p:cNvPr id="3" name="Content Placeholder 2">
            <a:extLst>
              <a:ext uri="{FF2B5EF4-FFF2-40B4-BE49-F238E27FC236}">
                <a16:creationId xmlns:a16="http://schemas.microsoft.com/office/drawing/2014/main" id="{195A3A98-48B0-484F-B53C-735F26739957}"/>
              </a:ext>
            </a:extLst>
          </p:cNvPr>
          <p:cNvSpPr>
            <a:spLocks noGrp="1"/>
          </p:cNvSpPr>
          <p:nvPr>
            <p:ph idx="1"/>
          </p:nvPr>
        </p:nvSpPr>
        <p:spPr>
          <a:xfrm>
            <a:off x="669957" y="1593410"/>
            <a:ext cx="3786540" cy="4583553"/>
          </a:xfrm>
        </p:spPr>
        <p:txBody>
          <a:bodyPr numCol="1">
            <a:normAutofit/>
          </a:bodyPr>
          <a:lstStyle/>
          <a:p>
            <a:pPr marL="0" indent="0">
              <a:buNone/>
            </a:pPr>
            <a:r>
              <a:rPr lang="en-US" sz="2000" b="1" dirty="0">
                <a:solidFill>
                  <a:srgbClr val="73253E"/>
                </a:solidFill>
              </a:rPr>
              <a:t>Economic Conservatives</a:t>
            </a:r>
            <a:endParaRPr lang="en-US" sz="2000" dirty="0"/>
          </a:p>
          <a:p>
            <a:pPr marL="346075" indent="-222250"/>
            <a:r>
              <a:rPr lang="en-US" sz="2000" dirty="0"/>
              <a:t>Support less government involvement in economic realms</a:t>
            </a:r>
          </a:p>
          <a:p>
            <a:pPr marL="346075" indent="-222250"/>
            <a:r>
              <a:rPr lang="en-US" sz="2000" dirty="0"/>
              <a:t>Favor a market-oriented approach to most situations</a:t>
            </a:r>
          </a:p>
          <a:p>
            <a:pPr marL="346075" indent="-222250"/>
            <a:r>
              <a:rPr lang="en-US" sz="2000" dirty="0"/>
              <a:t>Support the legalization of drugs and other victimless crimes (social conservatives would not)</a:t>
            </a:r>
          </a:p>
          <a:p>
            <a:pPr marL="346075" indent="-222250"/>
            <a:r>
              <a:rPr lang="en-US" sz="2000" dirty="0"/>
              <a:t>Would prefer excise taxes and other market-based approaches to account for the harmful community effects</a:t>
            </a:r>
          </a:p>
        </p:txBody>
      </p:sp>
      <p:sp>
        <p:nvSpPr>
          <p:cNvPr id="4" name="Content Placeholder 2">
            <a:extLst>
              <a:ext uri="{FF2B5EF4-FFF2-40B4-BE49-F238E27FC236}">
                <a16:creationId xmlns:a16="http://schemas.microsoft.com/office/drawing/2014/main" id="{683AE7D2-B333-AB46-9A13-55FD85E012C2}"/>
              </a:ext>
            </a:extLst>
          </p:cNvPr>
          <p:cNvSpPr txBox="1">
            <a:spLocks/>
          </p:cNvSpPr>
          <p:nvPr/>
        </p:nvSpPr>
        <p:spPr>
          <a:xfrm>
            <a:off x="4687501" y="1593409"/>
            <a:ext cx="3786541" cy="4583553"/>
          </a:xfrm>
          <a:prstGeom prst="rect">
            <a:avLst/>
          </a:prstGeom>
        </p:spPr>
        <p:txBody>
          <a:bodyPr vert="horz" lIns="0" tIns="0" rIns="0" bIns="0" numCol="1"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73253E"/>
                </a:solidFill>
              </a:rPr>
              <a:t>Economic Liberals</a:t>
            </a:r>
            <a:endParaRPr lang="en-US" sz="2000" dirty="0"/>
          </a:p>
          <a:p>
            <a:pPr marL="346075" indent="-222250"/>
            <a:r>
              <a:rPr lang="en-US" sz="2000" dirty="0"/>
              <a:t>Favor greater government intervention in the marketplace</a:t>
            </a:r>
          </a:p>
          <a:p>
            <a:pPr marL="346075" indent="-222250"/>
            <a:r>
              <a:rPr lang="en-US" sz="2000" dirty="0"/>
              <a:t>Favor legal prohibition of drug use and other so-called victimless crimes (social liberals would not)</a:t>
            </a:r>
          </a:p>
        </p:txBody>
      </p:sp>
    </p:spTree>
    <p:extLst>
      <p:ext uri="{BB962C8B-B14F-4D97-AF65-F5344CB8AC3E}">
        <p14:creationId xmlns:p14="http://schemas.microsoft.com/office/powerpoint/2010/main" val="3555380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E2AF-5DAD-D94C-AAC7-CEC181596245}"/>
              </a:ext>
            </a:extLst>
          </p:cNvPr>
          <p:cNvSpPr>
            <a:spLocks noGrp="1"/>
          </p:cNvSpPr>
          <p:nvPr>
            <p:ph type="title"/>
          </p:nvPr>
        </p:nvSpPr>
        <p:spPr/>
        <p:txBody>
          <a:bodyPr/>
          <a:lstStyle/>
          <a:p>
            <a:r>
              <a:rPr lang="en-US" dirty="0"/>
              <a:t>Appendix 2–1: Elasticity of Demand</a:t>
            </a:r>
          </a:p>
        </p:txBody>
      </p:sp>
      <p:sp>
        <p:nvSpPr>
          <p:cNvPr id="5" name="Content Placeholder 4">
            <a:extLst>
              <a:ext uri="{FF2B5EF4-FFF2-40B4-BE49-F238E27FC236}">
                <a16:creationId xmlns:a16="http://schemas.microsoft.com/office/drawing/2014/main" id="{100E96C3-73AF-2140-98DC-190F175685E8}"/>
              </a:ext>
            </a:extLst>
          </p:cNvPr>
          <p:cNvSpPr>
            <a:spLocks noGrp="1"/>
          </p:cNvSpPr>
          <p:nvPr>
            <p:ph idx="1"/>
          </p:nvPr>
        </p:nvSpPr>
        <p:spPr>
          <a:xfrm>
            <a:off x="669956" y="1593411"/>
            <a:ext cx="7813141" cy="1093910"/>
          </a:xfrm>
        </p:spPr>
        <p:txBody>
          <a:bodyPr>
            <a:normAutofit/>
          </a:bodyPr>
          <a:lstStyle/>
          <a:p>
            <a:pPr>
              <a:spcBef>
                <a:spcPts val="1800"/>
              </a:spcBef>
            </a:pPr>
            <a:r>
              <a:rPr lang="en-US" sz="2000" b="1" dirty="0"/>
              <a:t>The coefficient for the price elasticity of demand </a:t>
            </a:r>
            <a:r>
              <a:rPr lang="en-US" sz="2000" dirty="0"/>
              <a:t>– the percentage change in quantity demanded that occurs from a percentage change in price</a:t>
            </a:r>
          </a:p>
        </p:txBody>
      </p:sp>
      <p:graphicFrame>
        <p:nvGraphicFramePr>
          <p:cNvPr id="4" name="Table 3">
            <a:extLst>
              <a:ext uri="{FF2B5EF4-FFF2-40B4-BE49-F238E27FC236}">
                <a16:creationId xmlns:a16="http://schemas.microsoft.com/office/drawing/2014/main" id="{4D031048-226E-EC40-BED7-AADAF24C17B0}"/>
              </a:ext>
            </a:extLst>
          </p:cNvPr>
          <p:cNvGraphicFramePr>
            <a:graphicFrameLocks noGrp="1"/>
          </p:cNvGraphicFramePr>
          <p:nvPr>
            <p:extLst>
              <p:ext uri="{D42A27DB-BD31-4B8C-83A1-F6EECF244321}">
                <p14:modId xmlns:p14="http://schemas.microsoft.com/office/powerpoint/2010/main" val="1533601650"/>
              </p:ext>
            </p:extLst>
          </p:nvPr>
        </p:nvGraphicFramePr>
        <p:xfrm>
          <a:off x="1049153" y="2689194"/>
          <a:ext cx="7045693" cy="741680"/>
        </p:xfrm>
        <a:graphic>
          <a:graphicData uri="http://schemas.openxmlformats.org/drawingml/2006/table">
            <a:tbl>
              <a:tblPr firstRow="1" bandRow="1">
                <a:tableStyleId>{5C22544A-7EE6-4342-B048-85BDC9FD1C3A}</a:tableStyleId>
              </a:tblPr>
              <a:tblGrid>
                <a:gridCol w="3801979">
                  <a:extLst>
                    <a:ext uri="{9D8B030D-6E8A-4147-A177-3AD203B41FA5}">
                      <a16:colId xmlns:a16="http://schemas.microsoft.com/office/drawing/2014/main" val="4045233473"/>
                    </a:ext>
                  </a:extLst>
                </a:gridCol>
                <a:gridCol w="3243714">
                  <a:extLst>
                    <a:ext uri="{9D8B030D-6E8A-4147-A177-3AD203B41FA5}">
                      <a16:colId xmlns:a16="http://schemas.microsoft.com/office/drawing/2014/main" val="191474486"/>
                    </a:ext>
                  </a:extLst>
                </a:gridCol>
              </a:tblGrid>
              <a:tr h="370840">
                <a:tc rowSpan="2">
                  <a:txBody>
                    <a:bodyPr/>
                    <a:lstStyle/>
                    <a:p>
                      <a:r>
                        <a:rPr lang="en-US" sz="1600" b="0" dirty="0">
                          <a:solidFill>
                            <a:schemeClr val="tx1"/>
                          </a:solidFill>
                          <a:latin typeface="Arial" panose="020B0604020202020204" pitchFamily="34" charset="0"/>
                          <a:cs typeface="Arial" panose="020B0604020202020204" pitchFamily="34" charset="0"/>
                        </a:rPr>
                        <a:t>Coefficient of price elasticity of demand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 change in quantity demanded</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925993"/>
                  </a:ext>
                </a:extLst>
              </a:tr>
              <a:tr h="370840">
                <a:tc v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 change in price</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1137610"/>
                  </a:ext>
                </a:extLst>
              </a:tr>
            </a:tbl>
          </a:graphicData>
        </a:graphic>
      </p:graphicFrame>
      <p:sp>
        <p:nvSpPr>
          <p:cNvPr id="6" name="Content Placeholder 4">
            <a:extLst>
              <a:ext uri="{FF2B5EF4-FFF2-40B4-BE49-F238E27FC236}">
                <a16:creationId xmlns:a16="http://schemas.microsoft.com/office/drawing/2014/main" id="{ECA37F84-4DF5-AA4F-8F5E-1070B8D33E2C}"/>
              </a:ext>
            </a:extLst>
          </p:cNvPr>
          <p:cNvSpPr txBox="1">
            <a:spLocks/>
          </p:cNvSpPr>
          <p:nvPr/>
        </p:nvSpPr>
        <p:spPr>
          <a:xfrm>
            <a:off x="669956" y="3886199"/>
            <a:ext cx="7813141" cy="239909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000" dirty="0"/>
              <a:t>If demand is elastic, coefficient will have an absolute value greater than 1, indicating that any percentage change in quantity demanded is associated with a smaller percentage change in price</a:t>
            </a:r>
          </a:p>
          <a:p>
            <a:pPr>
              <a:spcBef>
                <a:spcPts val="1200"/>
              </a:spcBef>
            </a:pPr>
            <a:r>
              <a:rPr lang="en-US" sz="2000" dirty="0"/>
              <a:t>If demand is inelastic, the coefficient will have an absolute value less than 1, indicating that any change in quantity demanded is associated with a larger percentage change in price</a:t>
            </a:r>
          </a:p>
        </p:txBody>
      </p:sp>
    </p:spTree>
    <p:extLst>
      <p:ext uri="{BB962C8B-B14F-4D97-AF65-F5344CB8AC3E}">
        <p14:creationId xmlns:p14="http://schemas.microsoft.com/office/powerpoint/2010/main" val="3151005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E2AF-5DAD-D94C-AAC7-CEC181596245}"/>
              </a:ext>
            </a:extLst>
          </p:cNvPr>
          <p:cNvSpPr>
            <a:spLocks noGrp="1"/>
          </p:cNvSpPr>
          <p:nvPr>
            <p:ph type="title"/>
          </p:nvPr>
        </p:nvSpPr>
        <p:spPr/>
        <p:txBody>
          <a:bodyPr/>
          <a:lstStyle/>
          <a:p>
            <a:r>
              <a:rPr lang="en-US" dirty="0"/>
              <a:t>Appendix 2–1: Elasticity of Demand</a:t>
            </a:r>
          </a:p>
        </p:txBody>
      </p:sp>
      <p:sp>
        <p:nvSpPr>
          <p:cNvPr id="5" name="Content Placeholder 4">
            <a:extLst>
              <a:ext uri="{FF2B5EF4-FFF2-40B4-BE49-F238E27FC236}">
                <a16:creationId xmlns:a16="http://schemas.microsoft.com/office/drawing/2014/main" id="{100E96C3-73AF-2140-98DC-190F175685E8}"/>
              </a:ext>
            </a:extLst>
          </p:cNvPr>
          <p:cNvSpPr>
            <a:spLocks noGrp="1"/>
          </p:cNvSpPr>
          <p:nvPr>
            <p:ph idx="1"/>
          </p:nvPr>
        </p:nvSpPr>
        <p:spPr>
          <a:xfrm>
            <a:off x="669956" y="1593410"/>
            <a:ext cx="7813141" cy="4807389"/>
          </a:xfrm>
        </p:spPr>
        <p:txBody>
          <a:bodyPr>
            <a:normAutofit/>
          </a:bodyPr>
          <a:lstStyle/>
          <a:p>
            <a:pPr marL="0" indent="0">
              <a:spcBef>
                <a:spcPts val="1800"/>
              </a:spcBef>
              <a:buNone/>
            </a:pPr>
            <a:r>
              <a:rPr lang="en-US" sz="2000" b="1" dirty="0">
                <a:solidFill>
                  <a:srgbClr val="73253E"/>
                </a:solidFill>
              </a:rPr>
              <a:t>Extreme Cases of Price Elasticity of Demand</a:t>
            </a:r>
          </a:p>
          <a:p>
            <a:pPr>
              <a:spcBef>
                <a:spcPts val="1800"/>
              </a:spcBef>
            </a:pPr>
            <a:r>
              <a:rPr lang="en-US" sz="2000" b="1" dirty="0"/>
              <a:t>Perfectly inelastic demand </a:t>
            </a:r>
            <a:r>
              <a:rPr lang="en-US" sz="2000" dirty="0"/>
              <a:t>– a situation when the price elasticity of demand equals zero</a:t>
            </a:r>
          </a:p>
          <a:p>
            <a:pPr>
              <a:spcBef>
                <a:spcPts val="1800"/>
              </a:spcBef>
            </a:pPr>
            <a:r>
              <a:rPr lang="en-US" sz="2000" b="1" dirty="0"/>
              <a:t>Perfectly elastic demand </a:t>
            </a:r>
            <a:r>
              <a:rPr lang="en-US" sz="2000" dirty="0"/>
              <a:t>– a situation when the price elasticity of demand equals infinity</a:t>
            </a:r>
          </a:p>
        </p:txBody>
      </p:sp>
    </p:spTree>
    <p:extLst>
      <p:ext uri="{BB962C8B-B14F-4D97-AF65-F5344CB8AC3E}">
        <p14:creationId xmlns:p14="http://schemas.microsoft.com/office/powerpoint/2010/main" val="399985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E2AF-5DAD-D94C-AAC7-CEC181596245}"/>
              </a:ext>
            </a:extLst>
          </p:cNvPr>
          <p:cNvSpPr>
            <a:spLocks noGrp="1"/>
          </p:cNvSpPr>
          <p:nvPr>
            <p:ph type="title"/>
          </p:nvPr>
        </p:nvSpPr>
        <p:spPr/>
        <p:txBody>
          <a:bodyPr/>
          <a:lstStyle/>
          <a:p>
            <a:r>
              <a:rPr lang="en-US" dirty="0"/>
              <a:t>Appendix 2–1: Elasticity of Demand</a:t>
            </a:r>
          </a:p>
        </p:txBody>
      </p:sp>
      <p:pic>
        <p:nvPicPr>
          <p:cNvPr id="6" name="Picture 5">
            <a:extLst>
              <a:ext uri="{FF2B5EF4-FFF2-40B4-BE49-F238E27FC236}">
                <a16:creationId xmlns:a16="http://schemas.microsoft.com/office/drawing/2014/main" id="{97A9903B-A499-A04C-AFF8-E94389AB984C}"/>
              </a:ext>
            </a:extLst>
          </p:cNvPr>
          <p:cNvPicPr>
            <a:picLocks noChangeAspect="1"/>
          </p:cNvPicPr>
          <p:nvPr/>
        </p:nvPicPr>
        <p:blipFill>
          <a:blip r:embed="rId2"/>
          <a:stretch>
            <a:fillRect/>
          </a:stretch>
        </p:blipFill>
        <p:spPr>
          <a:xfrm>
            <a:off x="868045" y="1600200"/>
            <a:ext cx="7407910" cy="4427855"/>
          </a:xfrm>
          <a:prstGeom prst="rect">
            <a:avLst/>
          </a:prstGeom>
        </p:spPr>
      </p:pic>
    </p:spTree>
    <p:extLst>
      <p:ext uri="{BB962C8B-B14F-4D97-AF65-F5344CB8AC3E}">
        <p14:creationId xmlns:p14="http://schemas.microsoft.com/office/powerpoint/2010/main" val="2263161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E2AF-5DAD-D94C-AAC7-CEC181596245}"/>
              </a:ext>
            </a:extLst>
          </p:cNvPr>
          <p:cNvSpPr>
            <a:spLocks noGrp="1"/>
          </p:cNvSpPr>
          <p:nvPr>
            <p:ph type="title"/>
          </p:nvPr>
        </p:nvSpPr>
        <p:spPr/>
        <p:txBody>
          <a:bodyPr/>
          <a:lstStyle/>
          <a:p>
            <a:r>
              <a:rPr lang="en-US" dirty="0"/>
              <a:t>Appendix 2–1: Elasticity of Demand</a:t>
            </a:r>
          </a:p>
        </p:txBody>
      </p:sp>
      <p:sp>
        <p:nvSpPr>
          <p:cNvPr id="5" name="Content Placeholder 4">
            <a:extLst>
              <a:ext uri="{FF2B5EF4-FFF2-40B4-BE49-F238E27FC236}">
                <a16:creationId xmlns:a16="http://schemas.microsoft.com/office/drawing/2014/main" id="{100E96C3-73AF-2140-98DC-190F175685E8}"/>
              </a:ext>
            </a:extLst>
          </p:cNvPr>
          <p:cNvSpPr>
            <a:spLocks noGrp="1"/>
          </p:cNvSpPr>
          <p:nvPr>
            <p:ph idx="1"/>
          </p:nvPr>
        </p:nvSpPr>
        <p:spPr>
          <a:xfrm>
            <a:off x="669956" y="1593410"/>
            <a:ext cx="7813141" cy="4807389"/>
          </a:xfrm>
        </p:spPr>
        <p:txBody>
          <a:bodyPr>
            <a:normAutofit/>
          </a:bodyPr>
          <a:lstStyle/>
          <a:p>
            <a:pPr marL="0" indent="0">
              <a:spcBef>
                <a:spcPts val="1800"/>
              </a:spcBef>
              <a:buNone/>
            </a:pPr>
            <a:r>
              <a:rPr lang="en-US" sz="2000" b="1" dirty="0">
                <a:solidFill>
                  <a:srgbClr val="73253E"/>
                </a:solidFill>
              </a:rPr>
              <a:t>Price Elasticity of Demand and an Excise Tax</a:t>
            </a:r>
          </a:p>
          <a:p>
            <a:pPr marL="460375" indent="-220663">
              <a:spcBef>
                <a:spcPts val="1800"/>
              </a:spcBef>
            </a:pPr>
            <a:r>
              <a:rPr lang="en-US" sz="2000" b="1" dirty="0"/>
              <a:t>Excise tax </a:t>
            </a:r>
            <a:r>
              <a:rPr lang="en-US" sz="2000" dirty="0"/>
              <a:t>– supply decrease</a:t>
            </a:r>
          </a:p>
          <a:p>
            <a:pPr marL="922338" indent="-230188">
              <a:buFont typeface="System Font Regular"/>
              <a:buChar char="–"/>
            </a:pPr>
            <a:r>
              <a:rPr lang="en-US" sz="2000" dirty="0"/>
              <a:t>Less physically addicting drug</a:t>
            </a:r>
          </a:p>
          <a:p>
            <a:pPr marL="1374775" indent="-230188">
              <a:buFont typeface="Wingdings" pitchFamily="2" charset="2"/>
              <a:buChar char="§"/>
            </a:pPr>
            <a:r>
              <a:rPr lang="en-US" sz="1800" dirty="0"/>
              <a:t>Elastic demand</a:t>
            </a:r>
          </a:p>
          <a:p>
            <a:pPr marL="1374775" indent="-230188">
              <a:buFont typeface="Wingdings" pitchFamily="2" charset="2"/>
              <a:buChar char="§"/>
            </a:pPr>
            <a:r>
              <a:rPr lang="en-US" sz="1800" dirty="0"/>
              <a:t>Decrease in quantity</a:t>
            </a:r>
          </a:p>
          <a:p>
            <a:pPr marL="1374775" indent="-230188">
              <a:buFont typeface="Wingdings" pitchFamily="2" charset="2"/>
              <a:buChar char="§"/>
            </a:pPr>
            <a:r>
              <a:rPr lang="en-US" sz="1800" dirty="0"/>
              <a:t>Smaller increase in price</a:t>
            </a:r>
          </a:p>
          <a:p>
            <a:pPr marL="1374775" indent="-230188">
              <a:buFont typeface="Wingdings" pitchFamily="2" charset="2"/>
              <a:buChar char="§"/>
            </a:pPr>
            <a:r>
              <a:rPr lang="en-US" sz="1800" dirty="0"/>
              <a:t>Greater burden of the tax falls upon the supplier – lower profits</a:t>
            </a:r>
          </a:p>
          <a:p>
            <a:pPr marL="922338" indent="-230188">
              <a:buFont typeface="System Font Regular"/>
              <a:buChar char="–"/>
            </a:pPr>
            <a:r>
              <a:rPr lang="en-US" sz="2000" dirty="0"/>
              <a:t>More physically addicting drug</a:t>
            </a:r>
          </a:p>
          <a:p>
            <a:pPr marL="1374775" indent="-230188">
              <a:buFont typeface="Wingdings" pitchFamily="2" charset="2"/>
              <a:buChar char="§"/>
            </a:pPr>
            <a:r>
              <a:rPr lang="en-US" sz="1800" dirty="0"/>
              <a:t>Inelastic demand</a:t>
            </a:r>
          </a:p>
          <a:p>
            <a:pPr marL="1374775" indent="-230188">
              <a:buFont typeface="Wingdings" pitchFamily="2" charset="2"/>
              <a:buChar char="§"/>
            </a:pPr>
            <a:r>
              <a:rPr lang="en-US" sz="1800" dirty="0"/>
              <a:t>Very little decrease in quantity</a:t>
            </a:r>
          </a:p>
          <a:p>
            <a:pPr marL="1374775" indent="-230188">
              <a:buFont typeface="Wingdings" pitchFamily="2" charset="2"/>
              <a:buChar char="§"/>
            </a:pPr>
            <a:r>
              <a:rPr lang="en-US" sz="1800" dirty="0"/>
              <a:t>Bigger increase in price – by almost full amount of the tax</a:t>
            </a:r>
          </a:p>
          <a:p>
            <a:pPr marL="1374775" indent="-230188">
              <a:buFont typeface="Wingdings" pitchFamily="2" charset="2"/>
              <a:buChar char="§"/>
            </a:pPr>
            <a:r>
              <a:rPr lang="en-US" sz="1800" dirty="0"/>
              <a:t>Greater burden of the tax falls upon the consumer – higher price of the drug</a:t>
            </a:r>
          </a:p>
        </p:txBody>
      </p:sp>
    </p:spTree>
    <p:extLst>
      <p:ext uri="{BB962C8B-B14F-4D97-AF65-F5344CB8AC3E}">
        <p14:creationId xmlns:p14="http://schemas.microsoft.com/office/powerpoint/2010/main" val="2475253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E2AF-5DAD-D94C-AAC7-CEC181596245}"/>
              </a:ext>
            </a:extLst>
          </p:cNvPr>
          <p:cNvSpPr>
            <a:spLocks noGrp="1"/>
          </p:cNvSpPr>
          <p:nvPr>
            <p:ph type="title"/>
          </p:nvPr>
        </p:nvSpPr>
        <p:spPr/>
        <p:txBody>
          <a:bodyPr/>
          <a:lstStyle/>
          <a:p>
            <a:r>
              <a:rPr lang="en-US" dirty="0"/>
              <a:t>Appendix 2–1: Elasticity of Demand</a:t>
            </a:r>
          </a:p>
        </p:txBody>
      </p:sp>
      <p:pic>
        <p:nvPicPr>
          <p:cNvPr id="6" name="Picture 5">
            <a:extLst>
              <a:ext uri="{FF2B5EF4-FFF2-40B4-BE49-F238E27FC236}">
                <a16:creationId xmlns:a16="http://schemas.microsoft.com/office/drawing/2014/main" id="{1908CBBA-BC98-4A4A-A35F-B34E9BEC0727}"/>
              </a:ext>
            </a:extLst>
          </p:cNvPr>
          <p:cNvPicPr>
            <a:picLocks noChangeAspect="1"/>
          </p:cNvPicPr>
          <p:nvPr/>
        </p:nvPicPr>
        <p:blipFill>
          <a:blip r:embed="rId2"/>
          <a:stretch>
            <a:fillRect/>
          </a:stretch>
        </p:blipFill>
        <p:spPr>
          <a:xfrm>
            <a:off x="855980" y="1600200"/>
            <a:ext cx="7432040" cy="4451985"/>
          </a:xfrm>
          <a:prstGeom prst="rect">
            <a:avLst/>
          </a:prstGeom>
        </p:spPr>
      </p:pic>
    </p:spTree>
    <p:extLst>
      <p:ext uri="{BB962C8B-B14F-4D97-AF65-F5344CB8AC3E}">
        <p14:creationId xmlns:p14="http://schemas.microsoft.com/office/powerpoint/2010/main" val="2624341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E2AF-5DAD-D94C-AAC7-CEC181596245}"/>
              </a:ext>
            </a:extLst>
          </p:cNvPr>
          <p:cNvSpPr>
            <a:spLocks noGrp="1"/>
          </p:cNvSpPr>
          <p:nvPr>
            <p:ph type="title"/>
          </p:nvPr>
        </p:nvSpPr>
        <p:spPr/>
        <p:txBody>
          <a:bodyPr/>
          <a:lstStyle/>
          <a:p>
            <a:r>
              <a:rPr lang="en-US" dirty="0"/>
              <a:t>Appendix 2–1: Elasticity of Demand</a:t>
            </a:r>
          </a:p>
        </p:txBody>
      </p:sp>
      <p:sp>
        <p:nvSpPr>
          <p:cNvPr id="5" name="Content Placeholder 4">
            <a:extLst>
              <a:ext uri="{FF2B5EF4-FFF2-40B4-BE49-F238E27FC236}">
                <a16:creationId xmlns:a16="http://schemas.microsoft.com/office/drawing/2014/main" id="{100E96C3-73AF-2140-98DC-190F175685E8}"/>
              </a:ext>
            </a:extLst>
          </p:cNvPr>
          <p:cNvSpPr>
            <a:spLocks noGrp="1"/>
          </p:cNvSpPr>
          <p:nvPr>
            <p:ph idx="1"/>
          </p:nvPr>
        </p:nvSpPr>
        <p:spPr>
          <a:xfrm>
            <a:off x="669956" y="1593410"/>
            <a:ext cx="7813141" cy="4807389"/>
          </a:xfrm>
        </p:spPr>
        <p:txBody>
          <a:bodyPr>
            <a:normAutofit/>
          </a:bodyPr>
          <a:lstStyle/>
          <a:p>
            <a:pPr marL="0" indent="0">
              <a:spcBef>
                <a:spcPts val="1800"/>
              </a:spcBef>
              <a:buNone/>
            </a:pPr>
            <a:r>
              <a:rPr lang="en-US" sz="2000" b="1" dirty="0">
                <a:solidFill>
                  <a:srgbClr val="73253E"/>
                </a:solidFill>
              </a:rPr>
              <a:t>Other Elasticities</a:t>
            </a:r>
          </a:p>
          <a:p>
            <a:pPr marL="460375" indent="-220663"/>
            <a:r>
              <a:rPr lang="en-US" sz="2000" b="1" dirty="0"/>
              <a:t>Income elasticity of demand </a:t>
            </a:r>
            <a:r>
              <a:rPr lang="en-US" sz="2000" dirty="0"/>
              <a:t>– responsiveness of consumers to any change in income</a:t>
            </a:r>
          </a:p>
          <a:p>
            <a:pPr marL="460375" indent="-220663"/>
            <a:r>
              <a:rPr lang="en-US" sz="2000" b="1" dirty="0"/>
              <a:t>Cross-price elasticity of demand </a:t>
            </a:r>
            <a:r>
              <a:rPr lang="en-US" sz="2000" dirty="0"/>
              <a:t>– responsiveness of consumers of one good to any change in the price of another good</a:t>
            </a:r>
          </a:p>
          <a:p>
            <a:pPr marL="922338" indent="-230188">
              <a:buFont typeface="System Font Regular"/>
              <a:buChar char="–"/>
            </a:pPr>
            <a:r>
              <a:rPr lang="en-US" sz="2000" i="1" dirty="0"/>
              <a:t>Complementary goods </a:t>
            </a:r>
            <a:r>
              <a:rPr lang="en-US" sz="2000" dirty="0"/>
              <a:t>– goods used in conjunction with each other</a:t>
            </a:r>
          </a:p>
          <a:p>
            <a:pPr marL="922338" indent="-230188">
              <a:buFont typeface="System Font Regular"/>
              <a:buChar char="–"/>
            </a:pPr>
            <a:r>
              <a:rPr lang="en-US" sz="2000" i="1" dirty="0"/>
              <a:t>Substitute goods </a:t>
            </a:r>
            <a:r>
              <a:rPr lang="en-US" sz="2000" dirty="0"/>
              <a:t>– goods used instead of each other</a:t>
            </a:r>
          </a:p>
          <a:p>
            <a:pPr marL="460375" indent="-220663"/>
            <a:r>
              <a:rPr lang="en-US" sz="2000" b="1" dirty="0"/>
              <a:t>Price elasticity of supply </a:t>
            </a:r>
            <a:r>
              <a:rPr lang="en-US" sz="2000" dirty="0"/>
              <a:t>– responsiveness of producers to any change in price</a:t>
            </a:r>
          </a:p>
          <a:p>
            <a:pPr marL="460375" indent="-220663"/>
            <a:r>
              <a:rPr lang="en-US" sz="2000" b="1" dirty="0"/>
              <a:t>Cross-price elasticity of supply </a:t>
            </a:r>
            <a:r>
              <a:rPr lang="en-US" sz="2000" dirty="0"/>
              <a:t>– responsiveness of producers of one good to any change in the price of another good</a:t>
            </a:r>
          </a:p>
        </p:txBody>
      </p:sp>
    </p:spTree>
    <p:extLst>
      <p:ext uri="{BB962C8B-B14F-4D97-AF65-F5344CB8AC3E}">
        <p14:creationId xmlns:p14="http://schemas.microsoft.com/office/powerpoint/2010/main" val="21900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and Drugs</a:t>
            </a:r>
          </a:p>
        </p:txBody>
      </p:sp>
      <p:pic>
        <p:nvPicPr>
          <p:cNvPr id="6" name="Picture 5">
            <a:extLst>
              <a:ext uri="{FF2B5EF4-FFF2-40B4-BE49-F238E27FC236}">
                <a16:creationId xmlns:a16="http://schemas.microsoft.com/office/drawing/2014/main" id="{375D2D00-123C-7E45-B62F-01E6DF5D46BF}"/>
              </a:ext>
            </a:extLst>
          </p:cNvPr>
          <p:cNvPicPr>
            <a:picLocks noChangeAspect="1"/>
          </p:cNvPicPr>
          <p:nvPr/>
        </p:nvPicPr>
        <p:blipFill>
          <a:blip r:embed="rId2"/>
          <a:stretch>
            <a:fillRect/>
          </a:stretch>
        </p:blipFill>
        <p:spPr>
          <a:xfrm>
            <a:off x="849947" y="2286000"/>
            <a:ext cx="7444105" cy="2678430"/>
          </a:xfrm>
          <a:prstGeom prst="rect">
            <a:avLst/>
          </a:prstGeom>
        </p:spPr>
      </p:pic>
    </p:spTree>
    <p:extLst>
      <p:ext uri="{BB962C8B-B14F-4D97-AF65-F5344CB8AC3E}">
        <p14:creationId xmlns:p14="http://schemas.microsoft.com/office/powerpoint/2010/main" val="18761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and Drugs</a:t>
            </a:r>
          </a:p>
        </p:txBody>
      </p:sp>
      <p:pic>
        <p:nvPicPr>
          <p:cNvPr id="3" name="Picture 2">
            <a:extLst>
              <a:ext uri="{FF2B5EF4-FFF2-40B4-BE49-F238E27FC236}">
                <a16:creationId xmlns:a16="http://schemas.microsoft.com/office/drawing/2014/main" id="{1F829EE0-D2FA-9243-BEF8-4BE1D32AF17C}"/>
              </a:ext>
            </a:extLst>
          </p:cNvPr>
          <p:cNvPicPr>
            <a:picLocks noChangeAspect="1"/>
          </p:cNvPicPr>
          <p:nvPr/>
        </p:nvPicPr>
        <p:blipFill>
          <a:blip r:embed="rId2"/>
          <a:stretch>
            <a:fillRect/>
          </a:stretch>
        </p:blipFill>
        <p:spPr>
          <a:xfrm>
            <a:off x="874077" y="2286000"/>
            <a:ext cx="7395845" cy="3366135"/>
          </a:xfrm>
          <a:prstGeom prst="rect">
            <a:avLst/>
          </a:prstGeom>
        </p:spPr>
      </p:pic>
    </p:spTree>
    <p:extLst>
      <p:ext uri="{BB962C8B-B14F-4D97-AF65-F5344CB8AC3E}">
        <p14:creationId xmlns:p14="http://schemas.microsoft.com/office/powerpoint/2010/main" val="246578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Crime Prevention as a Public Good</a:t>
            </a:r>
          </a:p>
          <a:p>
            <a:pPr marL="460375" indent="-230188">
              <a:spcBef>
                <a:spcPts val="1200"/>
              </a:spcBef>
            </a:pPr>
            <a:r>
              <a:rPr lang="en-US" sz="2000" b="1" dirty="0"/>
              <a:t>Public goods and services </a:t>
            </a:r>
            <a:r>
              <a:rPr lang="en-US" sz="2000" dirty="0"/>
              <a:t>– often provided by the government because their unique characteristics make it unlikely that the private market will provide in sufficient quantity</a:t>
            </a:r>
          </a:p>
          <a:p>
            <a:pPr marL="922338" indent="-230188">
              <a:buFont typeface="System Font Regular"/>
              <a:buChar char="–"/>
            </a:pPr>
            <a:r>
              <a:rPr lang="en-US" sz="2000" i="1" dirty="0"/>
              <a:t>Indivisible</a:t>
            </a:r>
            <a:r>
              <a:rPr lang="en-US" sz="2000" dirty="0"/>
              <a:t> – impossible to divide into units sufficiently small to be sold in private markets</a:t>
            </a:r>
          </a:p>
          <a:p>
            <a:pPr marL="922338" indent="-230188">
              <a:buFont typeface="System Font Regular"/>
              <a:buChar char="–"/>
            </a:pPr>
            <a:r>
              <a:rPr lang="en-US" sz="2000" i="1" dirty="0"/>
              <a:t>Non-rivalrous </a:t>
            </a:r>
            <a:r>
              <a:rPr lang="en-US" sz="2000" dirty="0"/>
              <a:t>– use by one person does not prevent use by others</a:t>
            </a:r>
          </a:p>
          <a:p>
            <a:pPr marL="922338" indent="-230188">
              <a:buFont typeface="System Font Regular"/>
              <a:buChar char="–"/>
            </a:pPr>
            <a:r>
              <a:rPr lang="en-US" sz="2000" i="1" dirty="0"/>
              <a:t>Non-excludable </a:t>
            </a:r>
            <a:r>
              <a:rPr lang="en-US" sz="2000" dirty="0"/>
              <a:t>– benefits cannot be kept from persons who do not pay for the goods’ provision in a private market</a:t>
            </a:r>
          </a:p>
          <a:p>
            <a:pPr marL="1258888" indent="-230188">
              <a:buFont typeface="Wingdings" pitchFamily="2" charset="2"/>
              <a:buChar char="§"/>
            </a:pPr>
            <a:r>
              <a:rPr lang="en-US" sz="2000" dirty="0"/>
              <a:t>Subject to the </a:t>
            </a:r>
            <a:r>
              <a:rPr lang="en-US" sz="2000" i="1" dirty="0"/>
              <a:t>free-rider problem</a:t>
            </a:r>
            <a:endParaRPr lang="en-US" sz="2000" dirty="0"/>
          </a:p>
        </p:txBody>
      </p:sp>
    </p:spTree>
    <p:extLst>
      <p:ext uri="{BB962C8B-B14F-4D97-AF65-F5344CB8AC3E}">
        <p14:creationId xmlns:p14="http://schemas.microsoft.com/office/powerpoint/2010/main" val="282860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Crime Prevention as a Public Good</a:t>
            </a:r>
          </a:p>
          <a:p>
            <a:pPr marL="460375" indent="-230188">
              <a:spcBef>
                <a:spcPts val="1200"/>
              </a:spcBef>
            </a:pPr>
            <a:r>
              <a:rPr lang="en-US" sz="2000" b="1" dirty="0"/>
              <a:t>Free-rider problem </a:t>
            </a:r>
            <a:r>
              <a:rPr lang="en-US" sz="2000" dirty="0"/>
              <a:t>– individuals who do not pay their share for a good or service nevertheless enjoy the benefits</a:t>
            </a:r>
          </a:p>
          <a:p>
            <a:pPr marL="922338" indent="-230188">
              <a:buFont typeface="System Font Regular"/>
              <a:buChar char="–"/>
            </a:pPr>
            <a:r>
              <a:rPr lang="en-US" sz="2000" i="1" dirty="0"/>
              <a:t>Examples:</a:t>
            </a:r>
            <a:r>
              <a:rPr lang="en-US" sz="2000" dirty="0"/>
              <a:t> if police protection was provided by the private market, we would be unable to withhold the benefits of safer streets from those who refuse to pay; a person who refuses to buy health insurance, but uses public hospitals –people have to pay higher premiums to pay for healthcare of uninsured persons</a:t>
            </a:r>
          </a:p>
        </p:txBody>
      </p:sp>
    </p:spTree>
    <p:extLst>
      <p:ext uri="{BB962C8B-B14F-4D97-AF65-F5344CB8AC3E}">
        <p14:creationId xmlns:p14="http://schemas.microsoft.com/office/powerpoint/2010/main" val="196725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Crime Prevention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Crime Prevention as a Public Good</a:t>
            </a:r>
          </a:p>
          <a:p>
            <a:pPr marL="460375" indent="-230188">
              <a:spcBef>
                <a:spcPts val="1200"/>
              </a:spcBef>
            </a:pPr>
            <a:r>
              <a:rPr lang="en-US" sz="2000" dirty="0"/>
              <a:t>Other types of public goods and services beside crime prevention include”</a:t>
            </a:r>
          </a:p>
          <a:p>
            <a:pPr marL="922338" indent="-230188">
              <a:buFont typeface="System Font Regular"/>
              <a:buChar char="–"/>
            </a:pPr>
            <a:r>
              <a:rPr lang="en-US" sz="2000" dirty="0"/>
              <a:t>Fire protection</a:t>
            </a:r>
          </a:p>
          <a:p>
            <a:pPr marL="922338" indent="-230188">
              <a:buFont typeface="System Font Regular"/>
              <a:buChar char="–"/>
            </a:pPr>
            <a:r>
              <a:rPr lang="en-US" sz="2000" dirty="0"/>
              <a:t>Public libraries</a:t>
            </a:r>
          </a:p>
          <a:p>
            <a:pPr marL="922338" indent="-230188">
              <a:buFont typeface="System Font Regular"/>
              <a:buChar char="–"/>
            </a:pPr>
            <a:r>
              <a:rPr lang="en-US" sz="2000" dirty="0"/>
              <a:t>Public schools</a:t>
            </a:r>
          </a:p>
          <a:p>
            <a:pPr marL="922338" indent="-230188">
              <a:buFont typeface="System Font Regular"/>
              <a:buChar char="–"/>
            </a:pPr>
            <a:r>
              <a:rPr lang="en-US" sz="2000" dirty="0"/>
              <a:t>National defense</a:t>
            </a:r>
          </a:p>
          <a:p>
            <a:pPr marL="922338" indent="-230188">
              <a:buFont typeface="System Font Regular"/>
              <a:buChar char="–"/>
            </a:pPr>
            <a:r>
              <a:rPr lang="en-US" sz="2000" dirty="0"/>
              <a:t>The space program</a:t>
            </a:r>
          </a:p>
          <a:p>
            <a:pPr marL="922338" indent="-230188">
              <a:buFont typeface="System Font Regular"/>
              <a:buChar char="–"/>
            </a:pPr>
            <a:r>
              <a:rPr lang="en-US" sz="2000" dirty="0"/>
              <a:t>Highway construction</a:t>
            </a:r>
          </a:p>
          <a:p>
            <a:pPr marL="922338" indent="-230188">
              <a:buFont typeface="System Font Regular"/>
              <a:buChar char="–"/>
            </a:pPr>
            <a:r>
              <a:rPr lang="en-US" sz="2000" dirty="0"/>
              <a:t>Public parks</a:t>
            </a:r>
          </a:p>
        </p:txBody>
      </p:sp>
    </p:spTree>
    <p:extLst>
      <p:ext uri="{BB962C8B-B14F-4D97-AF65-F5344CB8AC3E}">
        <p14:creationId xmlns:p14="http://schemas.microsoft.com/office/powerpoint/2010/main" val="21326142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1080</TotalTime>
  <Words>2778</Words>
  <Application>Microsoft Macintosh PowerPoint</Application>
  <PresentationFormat>On-screen Show (4:3)</PresentationFormat>
  <Paragraphs>259</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System Font Regular</vt:lpstr>
      <vt:lpstr>Times New Roman</vt:lpstr>
      <vt:lpstr>Wingdings</vt:lpstr>
      <vt:lpstr>Office Theme</vt:lpstr>
      <vt:lpstr>PowerPoint Presentation</vt:lpstr>
      <vt:lpstr>Crime and Drugs</vt:lpstr>
      <vt:lpstr>Crime and Drugs</vt:lpstr>
      <vt:lpstr>Crime and Drugs</vt:lpstr>
      <vt:lpstr>Crime and Drugs</vt:lpstr>
      <vt:lpstr>Crime and Drugs</vt:lpstr>
      <vt:lpstr>Crime Prevention</vt:lpstr>
      <vt:lpstr>Crime Prevention</vt:lpstr>
      <vt:lpstr>Crime Prevention</vt:lpstr>
      <vt:lpstr>Crime Prevention</vt:lpstr>
      <vt:lpstr>Crime Prevention</vt:lpstr>
      <vt:lpstr>Crime Prevention</vt:lpstr>
      <vt:lpstr>Crime Prevention</vt:lpstr>
      <vt:lpstr>Crime Prevention</vt:lpstr>
      <vt:lpstr>Crime Prevention</vt:lpstr>
      <vt:lpstr>Crime Prevention</vt:lpstr>
      <vt:lpstr>Crime Prevention</vt:lpstr>
      <vt:lpstr>Crime Prevention</vt:lpstr>
      <vt:lpstr>Cost-Benefit Analysis of the Death Penalty</vt:lpstr>
      <vt:lpstr>White-Collar Crime</vt:lpstr>
      <vt:lpstr>Diversity and Crime</vt:lpstr>
      <vt:lpstr>Diversity and Crime</vt:lpstr>
      <vt:lpstr>Diversity and Crime</vt:lpstr>
      <vt:lpstr>Diversity and Crime</vt:lpstr>
      <vt:lpstr>Diversity and Crime</vt:lpstr>
      <vt:lpstr>Global Dimensions of Crime</vt:lpstr>
      <vt:lpstr>Global Dimensions of Crime</vt:lpstr>
      <vt:lpstr>The Issue of Illegal Drugs</vt:lpstr>
      <vt:lpstr>The Issue of Illegal Drugs</vt:lpstr>
      <vt:lpstr>The Issue of Illegal Drugs</vt:lpstr>
      <vt:lpstr>The Issue of Illegal Drugs</vt:lpstr>
      <vt:lpstr>The Issue of Illegal Drugs</vt:lpstr>
      <vt:lpstr>The Issue of Illegal Drugs</vt:lpstr>
      <vt:lpstr>The Issue of Illegal Drugs</vt:lpstr>
      <vt:lpstr>The Issue of Illegal Drugs</vt:lpstr>
      <vt:lpstr>The Issue of Illegal Drugs</vt:lpstr>
      <vt:lpstr>The Issue of Illegal Drugs</vt:lpstr>
      <vt:lpstr>The Issue of Illegal Drugs</vt:lpstr>
      <vt:lpstr>The Issue of Illegal Drugs</vt:lpstr>
      <vt:lpstr>The Issue of Illegal Drugs</vt:lpstr>
      <vt:lpstr>The Legalization of Other Victimless Crimes</vt:lpstr>
      <vt:lpstr>The Legalization of Other Victimless Crimes</vt:lpstr>
      <vt:lpstr>Conservative versus Liberal</vt:lpstr>
      <vt:lpstr>Appendix 2–1: Elasticity of Demand</vt:lpstr>
      <vt:lpstr>Appendix 2–1: Elasticity of Demand</vt:lpstr>
      <vt:lpstr>Appendix 2–1: Elasticity of Demand</vt:lpstr>
      <vt:lpstr>Appendix 2–1: Elasticity of Demand</vt:lpstr>
      <vt:lpstr>Appendix 2–1: Elasticity of Demand</vt:lpstr>
      <vt:lpstr>Appendix 2–1: Elasticity of Demand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54</cp:revision>
  <dcterms:created xsi:type="dcterms:W3CDTF">2019-01-08T16:20:56Z</dcterms:created>
  <dcterms:modified xsi:type="dcterms:W3CDTF">2019-02-04T17:24:43Z</dcterms:modified>
</cp:coreProperties>
</file>