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2"/>
  </p:notesMasterIdLst>
  <p:sldIdLst>
    <p:sldId id="256" r:id="rId2"/>
    <p:sldId id="258" r:id="rId3"/>
    <p:sldId id="259" r:id="rId4"/>
    <p:sldId id="260" r:id="rId5"/>
    <p:sldId id="335" r:id="rId6"/>
    <p:sldId id="261" r:id="rId7"/>
    <p:sldId id="336" r:id="rId8"/>
    <p:sldId id="337" r:id="rId9"/>
    <p:sldId id="338" r:id="rId10"/>
    <p:sldId id="262" r:id="rId11"/>
    <p:sldId id="313" r:id="rId12"/>
    <p:sldId id="312" r:id="rId13"/>
    <p:sldId id="339" r:id="rId14"/>
    <p:sldId id="340" r:id="rId15"/>
    <p:sldId id="341" r:id="rId16"/>
    <p:sldId id="342" r:id="rId17"/>
    <p:sldId id="314" r:id="rId18"/>
    <p:sldId id="315" r:id="rId19"/>
    <p:sldId id="344" r:id="rId20"/>
    <p:sldId id="343" r:id="rId21"/>
    <p:sldId id="345" r:id="rId22"/>
    <p:sldId id="346" r:id="rId23"/>
    <p:sldId id="347" r:id="rId24"/>
    <p:sldId id="348" r:id="rId25"/>
    <p:sldId id="350" r:id="rId26"/>
    <p:sldId id="349" r:id="rId27"/>
    <p:sldId id="316" r:id="rId28"/>
    <p:sldId id="265" r:id="rId29"/>
    <p:sldId id="351" r:id="rId30"/>
    <p:sldId id="268" r:id="rId31"/>
    <p:sldId id="271" r:id="rId32"/>
    <p:sldId id="352" r:id="rId33"/>
    <p:sldId id="353" r:id="rId34"/>
    <p:sldId id="354" r:id="rId35"/>
    <p:sldId id="355" r:id="rId36"/>
    <p:sldId id="356" r:id="rId37"/>
    <p:sldId id="357" r:id="rId38"/>
    <p:sldId id="358" r:id="rId39"/>
    <p:sldId id="274" r:id="rId40"/>
    <p:sldId id="309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253E"/>
    <a:srgbClr val="745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8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3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6EE21-E9A0-2F4D-9566-AD6F3B0EC40D}" type="datetimeFigureOut">
              <a:rPr lang="en-US" smtClean="0"/>
              <a:t>2/7/19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5A9C9-9961-4341-94B2-B883752AC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63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7325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10B9BC16-BAF1-E842-ABF3-28BF683F7B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3657600" cy="4572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EB056A-DA49-3946-B6D9-12C1D2023C97}"/>
              </a:ext>
            </a:extLst>
          </p:cNvPr>
          <p:cNvSpPr txBox="1"/>
          <p:nvPr userDrawn="1"/>
        </p:nvSpPr>
        <p:spPr>
          <a:xfrm>
            <a:off x="5033727" y="1143000"/>
            <a:ext cx="3213980" cy="4572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ONE</a:t>
            </a:r>
          </a:p>
          <a:p>
            <a:r>
              <a:rPr lang="en-US" sz="2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Economics, Scarcity, Public Goods, and Spillovers</a:t>
            </a:r>
          </a:p>
          <a:p>
            <a:pPr>
              <a:spcBef>
                <a:spcPts val="3600"/>
              </a:spcBef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</a:t>
            </a:r>
          </a:p>
          <a:p>
            <a:r>
              <a:rPr lang="en-US" sz="36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660298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131683"/>
          </a:xfrm>
          <a:solidFill>
            <a:srgbClr val="73253E"/>
          </a:solidFill>
        </p:spPr>
        <p:txBody>
          <a:bodyPr lIns="457200" tIns="0" rIns="0" bIns="0"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56" y="1593410"/>
            <a:ext cx="7813141" cy="4583553"/>
          </a:xfrm>
        </p:spPr>
        <p:txBody>
          <a:bodyPr lIns="0" tIns="0" rIns="0" bIns="0"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922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9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1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6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5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2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8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4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1683"/>
          </a:xfrm>
          <a:prstGeom prst="rect">
            <a:avLst/>
          </a:prstGeom>
          <a:solidFill>
            <a:srgbClr val="73253E"/>
          </a:solidFill>
        </p:spPr>
        <p:txBody>
          <a:bodyPr vert="horz" lIns="45720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956" y="1593410"/>
            <a:ext cx="7804088" cy="45835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E55E46-4803-E846-A340-5DCAE1AC73AE}"/>
              </a:ext>
            </a:extLst>
          </p:cNvPr>
          <p:cNvSpPr txBox="1">
            <a:spLocks/>
          </p:cNvSpPr>
          <p:nvPr userDrawn="1"/>
        </p:nvSpPr>
        <p:spPr>
          <a:xfrm>
            <a:off x="8110538" y="6602241"/>
            <a:ext cx="598896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73253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477D290-E629-4409-A23D-3D419B2EC5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1092F7E-3E29-5B49-801F-D104FD92E604}"/>
              </a:ext>
            </a:extLst>
          </p:cNvPr>
          <p:cNvSpPr txBox="1">
            <a:spLocks/>
          </p:cNvSpPr>
          <p:nvPr userDrawn="1"/>
        </p:nvSpPr>
        <p:spPr>
          <a:xfrm>
            <a:off x="434566" y="6602241"/>
            <a:ext cx="4137434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b="1" dirty="0">
                <a:solidFill>
                  <a:schemeClr val="tx1"/>
                </a:solidFill>
              </a:rPr>
              <a:t>Economic Issues and Policy 7e </a:t>
            </a:r>
            <a:r>
              <a:rPr lang="en-US" dirty="0">
                <a:solidFill>
                  <a:schemeClr val="tx1"/>
                </a:solidFill>
              </a:rPr>
              <a:t>© 2019 Wessex Press.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6571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346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Proper Level of Government to Control Pollution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E2B7AB-66A8-3C43-A42E-7E90359E8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Pollution</a:t>
            </a:r>
          </a:p>
          <a:p>
            <a:pPr marL="460375" indent="-230188">
              <a:buFont typeface="System Font Regular"/>
              <a:buChar char="–"/>
            </a:pPr>
            <a:r>
              <a:rPr lang="en-US" sz="2000" dirty="0"/>
              <a:t>Can spread from one locality to another (or to the world)</a:t>
            </a:r>
          </a:p>
          <a:p>
            <a:pPr marL="460375" indent="-230188">
              <a:buFont typeface="System Font Regular"/>
              <a:buChar char="–"/>
            </a:pPr>
            <a:r>
              <a:rPr lang="en-US" sz="2000" dirty="0"/>
              <a:t>Under-allocation of resources devoted to pollution control</a:t>
            </a:r>
          </a:p>
          <a:p>
            <a:pPr>
              <a:spcBef>
                <a:spcPts val="1800"/>
              </a:spcBef>
            </a:pPr>
            <a:r>
              <a:rPr lang="en-US" sz="2000" b="1" dirty="0"/>
              <a:t>Pollution control</a:t>
            </a:r>
          </a:p>
          <a:p>
            <a:pPr marL="460375" indent="-230188">
              <a:buFont typeface="System Font Regular"/>
              <a:buChar char="–"/>
            </a:pPr>
            <a:r>
              <a:rPr lang="en-US" sz="2000" dirty="0"/>
              <a:t>Needs to be addressed at a geographical level (incorporate the full extent of the population)</a:t>
            </a:r>
          </a:p>
          <a:p>
            <a:pPr marL="460375" indent="-230188">
              <a:buFont typeface="System Font Regular"/>
              <a:buChar char="–"/>
            </a:pPr>
            <a:endParaRPr lang="en-US" sz="2000" dirty="0"/>
          </a:p>
          <a:p>
            <a:pPr marL="460375" indent="-230188">
              <a:buFont typeface="System Font Regular"/>
              <a:buChar char="–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8607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0187" indent="0">
              <a:spcBef>
                <a:spcPts val="1200"/>
              </a:spcBef>
              <a:buNone/>
            </a:pPr>
            <a:r>
              <a:rPr lang="en-US" sz="2000" dirty="0"/>
              <a:t>Government agencies use the following methods to </a:t>
            </a:r>
            <a:r>
              <a:rPr lang="en-US" sz="2000" dirty="0" err="1"/>
              <a:t>limite</a:t>
            </a:r>
            <a:r>
              <a:rPr lang="en-US" sz="2000" dirty="0"/>
              <a:t> adverse environmental effects:</a:t>
            </a:r>
          </a:p>
          <a:p>
            <a:pPr marL="749300" indent="-288925">
              <a:spcBef>
                <a:spcPts val="1200"/>
              </a:spcBef>
              <a:buFont typeface="+mj-lt"/>
              <a:buAutoNum type="arabicPeriod"/>
            </a:pPr>
            <a:r>
              <a:rPr lang="en-US" sz="2000" dirty="0"/>
              <a:t>Standards</a:t>
            </a:r>
          </a:p>
          <a:p>
            <a:pPr marL="749300" indent="-288925">
              <a:spcBef>
                <a:spcPts val="1200"/>
              </a:spcBef>
              <a:buFont typeface="+mj-lt"/>
              <a:buAutoNum type="arabicPeriod"/>
            </a:pPr>
            <a:r>
              <a:rPr lang="en-US" sz="2000" dirty="0"/>
              <a:t>Pollution fees</a:t>
            </a:r>
          </a:p>
          <a:p>
            <a:pPr marL="749300" indent="-288925">
              <a:spcBef>
                <a:spcPts val="1200"/>
              </a:spcBef>
              <a:buFont typeface="+mj-lt"/>
              <a:buAutoNum type="arabicPeriod"/>
            </a:pPr>
            <a:r>
              <a:rPr lang="en-US" sz="2000" dirty="0"/>
              <a:t>Marketable pollution permits</a:t>
            </a:r>
          </a:p>
          <a:p>
            <a:pPr marL="230188" indent="0">
              <a:spcBef>
                <a:spcPts val="1800"/>
              </a:spcBef>
              <a:buNone/>
            </a:pPr>
            <a:r>
              <a:rPr lang="en-US" sz="2000" dirty="0"/>
              <a:t>Economics plays a pivotal role in assessing these methods</a:t>
            </a:r>
          </a:p>
        </p:txBody>
      </p:sp>
    </p:spTree>
    <p:extLst>
      <p:ext uri="{BB962C8B-B14F-4D97-AF65-F5344CB8AC3E}">
        <p14:creationId xmlns:p14="http://schemas.microsoft.com/office/powerpoint/2010/main" val="1967251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buNone/>
            </a:pPr>
            <a:r>
              <a:rPr lang="en-US" b="1" dirty="0">
                <a:solidFill>
                  <a:srgbClr val="73253E"/>
                </a:solidFill>
              </a:rPr>
              <a:t>The Standards Approach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Maximum acceptable levels of pollutants are established – firms that exceed these levels are punished (fines) and can be forced into compliance with the standard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The agency must first set the standards and then enforce them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It should continually explore new technical possibilities and evaluate its programs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Standards may be classified as performance standards or design standards</a:t>
            </a:r>
          </a:p>
        </p:txBody>
      </p:sp>
    </p:spTree>
    <p:extLst>
      <p:ext uri="{BB962C8B-B14F-4D97-AF65-F5344CB8AC3E}">
        <p14:creationId xmlns:p14="http://schemas.microsoft.com/office/powerpoint/2010/main" val="2132614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buNone/>
            </a:pPr>
            <a:r>
              <a:rPr lang="en-US" b="1" dirty="0">
                <a:solidFill>
                  <a:srgbClr val="73253E"/>
                </a:solidFill>
              </a:rPr>
              <a:t>The Standards Approach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b="1" dirty="0"/>
              <a:t>Performance standard</a:t>
            </a:r>
            <a:r>
              <a:rPr lang="en-US" sz="2000" dirty="0"/>
              <a:t> – a regulation that specifies the required level of performance but not the means of compliance (encourages research into new technologies and lower-cost methods to meet pollution reduction goals)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b="1" dirty="0"/>
              <a:t>Design standard</a:t>
            </a:r>
            <a:r>
              <a:rPr lang="en-US" sz="2000" dirty="0"/>
              <a:t> – a regulation that specifies both the required level of performance and the means of compliance (e.g., control of auto emissions by the installation of catalytic converters)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b="1" dirty="0"/>
              <a:t>Technology forcing </a:t>
            </a:r>
            <a:r>
              <a:rPr lang="en-US" sz="2000" dirty="0"/>
              <a:t>– standards that force firms to use specific pollution control technologies</a:t>
            </a:r>
          </a:p>
          <a:p>
            <a:pPr marL="922338" indent="-220663">
              <a:buFont typeface="System Font Regular"/>
              <a:buChar char="–"/>
            </a:pPr>
            <a:r>
              <a:rPr lang="en-US" sz="2000" dirty="0"/>
              <a:t>Problem – methods that could control pollution more cheaply are not being encouraged, developed or used</a:t>
            </a:r>
          </a:p>
        </p:txBody>
      </p:sp>
    </p:spTree>
    <p:extLst>
      <p:ext uri="{BB962C8B-B14F-4D97-AF65-F5344CB8AC3E}">
        <p14:creationId xmlns:p14="http://schemas.microsoft.com/office/powerpoint/2010/main" val="1044234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buNone/>
            </a:pPr>
            <a:r>
              <a:rPr lang="en-US" b="1" dirty="0">
                <a:solidFill>
                  <a:srgbClr val="73253E"/>
                </a:solidFill>
              </a:rPr>
              <a:t>Pollution Fees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b="1" dirty="0"/>
              <a:t>Effluent fees </a:t>
            </a:r>
            <a:r>
              <a:rPr lang="en-US" sz="2000" dirty="0"/>
              <a:t>– taxes on production causing water pollution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b="1" dirty="0"/>
              <a:t>Emissions fees </a:t>
            </a:r>
            <a:r>
              <a:rPr lang="en-US" sz="2000" dirty="0"/>
              <a:t>– taxes on production causing air pollution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Effects</a:t>
            </a:r>
          </a:p>
          <a:p>
            <a:pPr marL="922338" indent="-220663">
              <a:buFont typeface="System Font Regular"/>
              <a:buChar char="–"/>
            </a:pPr>
            <a:r>
              <a:rPr lang="en-US" sz="2000" dirty="0"/>
              <a:t>Decrease the supply</a:t>
            </a:r>
          </a:p>
          <a:p>
            <a:pPr marL="922338" indent="-220663">
              <a:buFont typeface="System Font Regular"/>
              <a:buChar char="–"/>
            </a:pPr>
            <a:r>
              <a:rPr lang="en-US" sz="2000" dirty="0"/>
              <a:t>Consumers pay a higher price and consume less</a:t>
            </a:r>
          </a:p>
          <a:p>
            <a:pPr marL="922338" indent="-220663">
              <a:buFont typeface="System Font Regular"/>
              <a:buChar char="–"/>
            </a:pPr>
            <a:r>
              <a:rPr lang="en-US" sz="2000" dirty="0"/>
              <a:t>Give firms an incentive to look for least-cost techniques to cut pollution and fees</a:t>
            </a:r>
          </a:p>
        </p:txBody>
      </p:sp>
    </p:spTree>
    <p:extLst>
      <p:ext uri="{BB962C8B-B14F-4D97-AF65-F5344CB8AC3E}">
        <p14:creationId xmlns:p14="http://schemas.microsoft.com/office/powerpoint/2010/main" val="1948107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buNone/>
            </a:pPr>
            <a:r>
              <a:rPr lang="en-US" b="1" dirty="0">
                <a:solidFill>
                  <a:srgbClr val="73253E"/>
                </a:solidFill>
              </a:rPr>
              <a:t>Marketable Pollution Permits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Tradable permits that allow the owners of the permits to produce a given amount of pollution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Permits can be bought and sold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Will eventually wind up in the hands of firms for whom the costs of reducing pollution are the highest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Will result in the lowest cost to society (producers and consumers) of pollution control</a:t>
            </a:r>
          </a:p>
        </p:txBody>
      </p:sp>
    </p:spTree>
    <p:extLst>
      <p:ext uri="{BB962C8B-B14F-4D97-AF65-F5344CB8AC3E}">
        <p14:creationId xmlns:p14="http://schemas.microsoft.com/office/powerpoint/2010/main" val="3363225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buNone/>
            </a:pPr>
            <a:r>
              <a:rPr lang="en-US" b="1" dirty="0">
                <a:solidFill>
                  <a:srgbClr val="73253E"/>
                </a:solidFill>
              </a:rPr>
              <a:t>Methods of Regulation and the Marketplace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Pollution permits and pollution fees are incentive-based regulation schemes utilizing the efficiencies of the marketplace</a:t>
            </a:r>
          </a:p>
          <a:p>
            <a:pPr marL="922338" indent="-230188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Less expensive than standards regulation, do not stifle technological change</a:t>
            </a:r>
          </a:p>
          <a:p>
            <a:pPr marL="922338" indent="-230188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Encourage research and the development of new pollution-control technologies</a:t>
            </a:r>
          </a:p>
          <a:p>
            <a:pPr marL="922338" indent="-230188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Downside – do not force compliance (some firms will continue to pollute)</a:t>
            </a:r>
          </a:p>
        </p:txBody>
      </p:sp>
    </p:spTree>
    <p:extLst>
      <p:ext uri="{BB962C8B-B14F-4D97-AF65-F5344CB8AC3E}">
        <p14:creationId xmlns:p14="http://schemas.microsoft.com/office/powerpoint/2010/main" val="279040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Aspects of Pollution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0375" indent="-230188">
              <a:spcBef>
                <a:spcPts val="1200"/>
              </a:spcBef>
            </a:pPr>
            <a:r>
              <a:rPr lang="en-US" sz="2000" dirty="0"/>
              <a:t>Two of the most significant aspects of the global environment: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Climate change – the major environmental issue of the twenty-first century</a:t>
            </a:r>
          </a:p>
          <a:p>
            <a:pPr marL="1374775" indent="-230188">
              <a:buFont typeface="Wingdings" pitchFamily="2" charset="2"/>
              <a:buChar char="§"/>
            </a:pPr>
            <a:r>
              <a:rPr lang="en-US" sz="2000" dirty="0"/>
              <a:t>Global warming caused by human activity</a:t>
            </a:r>
          </a:p>
          <a:p>
            <a:pPr marL="1374775" indent="-230188">
              <a:buFont typeface="Wingdings" pitchFamily="2" charset="2"/>
              <a:buChar char="§"/>
            </a:pPr>
            <a:r>
              <a:rPr lang="en-US" sz="2000" dirty="0"/>
              <a:t>The hottest years in history</a:t>
            </a:r>
          </a:p>
          <a:p>
            <a:pPr marL="1374775" indent="-230188">
              <a:buFont typeface="Wingdings" pitchFamily="2" charset="2"/>
              <a:buChar char="§"/>
            </a:pPr>
            <a:r>
              <a:rPr lang="en-US" sz="2000" dirty="0"/>
              <a:t>Too late to reverse future global warming, but drastic action now can prevent additional catastrophes from occurring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World petroleum use – a finite resource</a:t>
            </a:r>
          </a:p>
          <a:p>
            <a:pPr marL="1374775" indent="-230188">
              <a:buFont typeface="Wingdings" pitchFamily="2" charset="2"/>
              <a:buChar char="§"/>
            </a:pPr>
            <a:r>
              <a:rPr lang="en-US" sz="2000" dirty="0"/>
              <a:t>Need to move beyond a petroleum-based economy</a:t>
            </a:r>
          </a:p>
          <a:p>
            <a:pPr marL="1374775" indent="-230188">
              <a:buFont typeface="Wingdings" pitchFamily="2" charset="2"/>
              <a:buChar char="§"/>
            </a:pPr>
            <a:r>
              <a:rPr lang="en-US" sz="2000" dirty="0"/>
              <a:t>U.S. dependent at times on imports of petroleum</a:t>
            </a:r>
          </a:p>
          <a:p>
            <a:pPr marL="1374775" indent="-230188">
              <a:buFont typeface="Wingdings" pitchFamily="2" charset="2"/>
              <a:buChar char="§"/>
            </a:pPr>
            <a:r>
              <a:rPr lang="en-US" sz="2000" dirty="0"/>
              <a:t>Due to political and environmental concerns, environmentalists recommend alternatives</a:t>
            </a:r>
          </a:p>
        </p:txBody>
      </p:sp>
    </p:spTree>
    <p:extLst>
      <p:ext uri="{BB962C8B-B14F-4D97-AF65-F5344CB8AC3E}">
        <p14:creationId xmlns:p14="http://schemas.microsoft.com/office/powerpoint/2010/main" val="186327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Aspects of Pollution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buNone/>
            </a:pPr>
            <a:r>
              <a:rPr lang="en-US" b="1" dirty="0">
                <a:solidFill>
                  <a:srgbClr val="73253E"/>
                </a:solidFill>
              </a:rPr>
              <a:t>Climate Change</a:t>
            </a:r>
          </a:p>
          <a:p>
            <a:pPr marL="230187" indent="0">
              <a:spcBef>
                <a:spcPts val="1200"/>
              </a:spcBef>
              <a:buNone/>
            </a:pPr>
            <a:r>
              <a:rPr lang="en-US" sz="2000" b="1" dirty="0"/>
              <a:t>The Data</a:t>
            </a:r>
          </a:p>
          <a:p>
            <a:pPr marL="576263" indent="-201613"/>
            <a:r>
              <a:rPr lang="en-US" sz="2000" dirty="0"/>
              <a:t>Greenhouses gases – emissions that contribute to global warming</a:t>
            </a:r>
          </a:p>
          <a:p>
            <a:pPr marL="576263" indent="-201613"/>
            <a:r>
              <a:rPr lang="en-US" sz="2000" dirty="0"/>
              <a:t>Carbon dioxide – one of the principal greenhouse gases</a:t>
            </a:r>
          </a:p>
          <a:p>
            <a:pPr marL="576263" indent="-201613"/>
            <a:r>
              <a:rPr lang="en-US" sz="2000" dirty="0"/>
              <a:t>China has surpassed the United States as the world’s largest emitter of carbon dioxide (over 9 billion metric tons per year)</a:t>
            </a:r>
          </a:p>
          <a:p>
            <a:pPr marL="576263" indent="-201613"/>
            <a:r>
              <a:rPr lang="en-US" sz="2000" dirty="0"/>
              <a:t>Most of the poorest countries of the world cause very little by way of carbon dioxide emissions – impact of climate change falls most heavily on the poorest countries</a:t>
            </a:r>
          </a:p>
          <a:p>
            <a:pPr marL="576263" indent="-201613"/>
            <a:r>
              <a:rPr lang="en-US" sz="2000" dirty="0"/>
              <a:t>Tropical storms, fires and fire damage (California in 2017 and 2018)</a:t>
            </a:r>
          </a:p>
        </p:txBody>
      </p:sp>
    </p:spTree>
    <p:extLst>
      <p:ext uri="{BB962C8B-B14F-4D97-AF65-F5344CB8AC3E}">
        <p14:creationId xmlns:p14="http://schemas.microsoft.com/office/powerpoint/2010/main" val="1914094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Aspects of Pollution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E3177B-358D-AC4A-9A4A-3FD5BF9DD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80" y="1438098"/>
            <a:ext cx="7432040" cy="22199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CCE485-4100-3A42-863D-6F4ACC7FF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80" y="3964473"/>
            <a:ext cx="7432040" cy="225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98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87175-611B-FE44-AC20-136D5109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5DFE0-2466-A648-BE81-C825501B4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394" y="1828800"/>
            <a:ext cx="7777212" cy="4348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>
                <a:solidFill>
                  <a:srgbClr val="732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“Americans across the country are already paying the price of inaction [on climate change] … As a president, as a father and as an American, I am here to say we need to act … I refuse to condemn your generation and future generations to a planet that is beyond saving.”</a:t>
            </a:r>
          </a:p>
          <a:p>
            <a:pPr marL="4578350" indent="-268288">
              <a:spcBef>
                <a:spcPts val="1200"/>
              </a:spcBef>
              <a:buNone/>
            </a:pPr>
            <a:r>
              <a:rPr lang="en-US" sz="1400" dirty="0"/>
              <a:t>—	Barack Obama, June 25, 2013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2000" i="1" dirty="0">
                <a:solidFill>
                  <a:srgbClr val="732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concept of global warming was created by and for the Chinese in order to make U.S. manufacturing non-competitive.”</a:t>
            </a:r>
          </a:p>
          <a:p>
            <a:pPr marL="4578350" indent="-268288">
              <a:spcBef>
                <a:spcPts val="1200"/>
              </a:spcBef>
              <a:buNone/>
            </a:pPr>
            <a:r>
              <a:rPr lang="en-US" sz="1400" dirty="0"/>
              <a:t>—	Donald Trump, November 6, 2012</a:t>
            </a:r>
          </a:p>
        </p:txBody>
      </p:sp>
    </p:spTree>
    <p:extLst>
      <p:ext uri="{BB962C8B-B14F-4D97-AF65-F5344CB8AC3E}">
        <p14:creationId xmlns:p14="http://schemas.microsoft.com/office/powerpoint/2010/main" val="3399151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Aspects of Pollution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buNone/>
            </a:pPr>
            <a:r>
              <a:rPr lang="en-US" b="1" dirty="0">
                <a:solidFill>
                  <a:srgbClr val="73253E"/>
                </a:solidFill>
              </a:rPr>
              <a:t>Climate Change</a:t>
            </a:r>
          </a:p>
          <a:p>
            <a:pPr marL="230187" indent="0">
              <a:buNone/>
            </a:pPr>
            <a:r>
              <a:rPr lang="en-US" sz="2000" b="1" dirty="0"/>
              <a:t>Global Policy</a:t>
            </a:r>
          </a:p>
          <a:p>
            <a:pPr marL="576263" indent="-201613"/>
            <a:r>
              <a:rPr lang="en-US" sz="2000" dirty="0"/>
              <a:t>Paris climate accord entails a plan to limit further global temperature rise – as of November 2017, 195 countries signed on to the agreement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vigorously supported by Obama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in early 2017, Trump announced his intention to withdraw the U.S. from the agreement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the U.S. the only country that has rejected the treaty and promised to withdraw from it</a:t>
            </a:r>
          </a:p>
        </p:txBody>
      </p:sp>
    </p:spTree>
    <p:extLst>
      <p:ext uri="{BB962C8B-B14F-4D97-AF65-F5344CB8AC3E}">
        <p14:creationId xmlns:p14="http://schemas.microsoft.com/office/powerpoint/2010/main" val="1945125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Aspects of Pollution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buNone/>
            </a:pPr>
            <a:r>
              <a:rPr lang="en-US" b="1" dirty="0">
                <a:solidFill>
                  <a:srgbClr val="73253E"/>
                </a:solidFill>
              </a:rPr>
              <a:t>World Petroleum Use</a:t>
            </a:r>
          </a:p>
          <a:p>
            <a:pPr marL="230187" indent="0">
              <a:buNone/>
            </a:pPr>
            <a:r>
              <a:rPr lang="en-US" sz="2000" b="1" dirty="0"/>
              <a:t>The Data</a:t>
            </a:r>
          </a:p>
          <a:p>
            <a:pPr marL="576263" indent="-201613"/>
            <a:r>
              <a:rPr lang="en-US" sz="2000" dirty="0"/>
              <a:t>United States uses more petroleum than any other country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Over one and a half times the amount of petroleum consumed by China (second largest amount in the world)</a:t>
            </a:r>
          </a:p>
          <a:p>
            <a:pPr marL="576263" indent="-173038">
              <a:spcBef>
                <a:spcPts val="1200"/>
              </a:spcBef>
            </a:pPr>
            <a:r>
              <a:rPr lang="en-US" sz="2000" dirty="0"/>
              <a:t>Remaining top ten consuming nations use considerably less petroleum</a:t>
            </a:r>
          </a:p>
        </p:txBody>
      </p:sp>
    </p:spTree>
    <p:extLst>
      <p:ext uri="{BB962C8B-B14F-4D97-AF65-F5344CB8AC3E}">
        <p14:creationId xmlns:p14="http://schemas.microsoft.com/office/powerpoint/2010/main" val="1929398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Aspects of Pollution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E71F2D-2CED-194A-AC1F-7EF9C611F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1600200"/>
            <a:ext cx="7419975" cy="437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88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Aspects of Pollution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buNone/>
            </a:pPr>
            <a:r>
              <a:rPr lang="en-US" b="1" dirty="0">
                <a:solidFill>
                  <a:srgbClr val="73253E"/>
                </a:solidFill>
              </a:rPr>
              <a:t>World Petroleum Use</a:t>
            </a:r>
          </a:p>
          <a:p>
            <a:pPr marL="230187" indent="0">
              <a:buNone/>
            </a:pPr>
            <a:r>
              <a:rPr lang="en-US" sz="2000" b="1" dirty="0"/>
              <a:t>Global Policy</a:t>
            </a:r>
          </a:p>
          <a:p>
            <a:pPr marL="576263" indent="-201613"/>
            <a:r>
              <a:rPr lang="en-US" sz="2000" dirty="0"/>
              <a:t>Demand and supply of petroleum naturally affects price</a:t>
            </a:r>
          </a:p>
          <a:p>
            <a:pPr marL="576263" indent="-201613"/>
            <a:r>
              <a:rPr lang="en-US" sz="2000" dirty="0"/>
              <a:t>Various factors influence demand and supply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Market power – the ability of a firm (or organization) to influence the market price of the product – held by OPEC</a:t>
            </a:r>
          </a:p>
          <a:p>
            <a:pPr marL="1374775" indent="-230188">
              <a:buFont typeface="Wingdings" pitchFamily="2" charset="2"/>
              <a:buChar char="§"/>
            </a:pPr>
            <a:r>
              <a:rPr lang="en-US" sz="1800" dirty="0"/>
              <a:t>15 oil-exporting countries has greatest influence over global oil prices during the 1970s</a:t>
            </a:r>
          </a:p>
          <a:p>
            <a:pPr marL="1374775" indent="-230188">
              <a:buFont typeface="Wingdings" pitchFamily="2" charset="2"/>
              <a:buChar char="§"/>
            </a:pPr>
            <a:r>
              <a:rPr lang="en-US" sz="1800" dirty="0"/>
              <a:t>While once able to greatly increase global price of oil, no longer has the same extent of market power – due to expanding supply of oil by non-OPEC countries</a:t>
            </a:r>
          </a:p>
        </p:txBody>
      </p:sp>
    </p:spTree>
    <p:extLst>
      <p:ext uri="{BB962C8B-B14F-4D97-AF65-F5344CB8AC3E}">
        <p14:creationId xmlns:p14="http://schemas.microsoft.com/office/powerpoint/2010/main" val="2643033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Aspects of Pollution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BEC90B-D9EE-9F4B-852D-132F27AD4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10" y="2286000"/>
            <a:ext cx="7383780" cy="317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50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Aspects of Pollution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buNone/>
            </a:pPr>
            <a:r>
              <a:rPr lang="en-US" b="1" dirty="0">
                <a:solidFill>
                  <a:srgbClr val="73253E"/>
                </a:solidFill>
              </a:rPr>
              <a:t>World Petroleum Use</a:t>
            </a:r>
          </a:p>
          <a:p>
            <a:pPr marL="230187" indent="0">
              <a:buNone/>
            </a:pPr>
            <a:r>
              <a:rPr lang="en-US" sz="2000" b="1" dirty="0"/>
              <a:t>Implications of Oil Prices for Gasoline Prices</a:t>
            </a:r>
          </a:p>
          <a:p>
            <a:pPr marL="576263" indent="-201613"/>
            <a:r>
              <a:rPr lang="en-US" sz="2000" dirty="0"/>
              <a:t>Prices of petroleum reflect in prices at the gas pumps</a:t>
            </a:r>
          </a:p>
          <a:p>
            <a:pPr marL="576263" indent="-201613"/>
            <a:r>
              <a:rPr lang="en-US" sz="2000" dirty="0"/>
              <a:t>Table 3–4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Prices in first column (current) not adjusted tor inflation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Prices in second column expressed in 2015 prices (adjusted for inflation)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Considerable price fluctuation over the time period 1930–2015</a:t>
            </a:r>
          </a:p>
        </p:txBody>
      </p:sp>
    </p:spTree>
    <p:extLst>
      <p:ext uri="{BB962C8B-B14F-4D97-AF65-F5344CB8AC3E}">
        <p14:creationId xmlns:p14="http://schemas.microsoft.com/office/powerpoint/2010/main" val="4057446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Aspects of Pollution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CADA70-CACD-564E-AC53-795481E46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80" y="2286000"/>
            <a:ext cx="7432040" cy="314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4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Aspects of Pollution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buNone/>
            </a:pPr>
            <a:r>
              <a:rPr lang="en-US" b="1" dirty="0">
                <a:solidFill>
                  <a:srgbClr val="73253E"/>
                </a:solidFill>
              </a:rPr>
              <a:t>Other Global Environmental Issues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Ozone depletion; acid rain</a:t>
            </a:r>
          </a:p>
          <a:p>
            <a:pPr marL="460375" indent="-230188"/>
            <a:r>
              <a:rPr lang="en-US" sz="2000" dirty="0"/>
              <a:t>Deforestation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impacts global warming by reducing vegetation that naturally absorbs carbon dioxide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loss of biodiversity through extinction of animals and plants that live in rainforest environments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desertification – shifting of desert sands across previously fertile land that occurs when forested windbreaks are removed (a serious problem in many sub-Saharan African countries that rely on land for food production)</a:t>
            </a:r>
          </a:p>
          <a:p>
            <a:pPr marL="460375" indent="-230188"/>
            <a:r>
              <a:rPr lang="en-US" sz="2000" dirty="0"/>
              <a:t>Industrial pollution and energy productions</a:t>
            </a:r>
          </a:p>
        </p:txBody>
      </p:sp>
    </p:spTree>
    <p:extLst>
      <p:ext uri="{BB962C8B-B14F-4D97-AF65-F5344CB8AC3E}">
        <p14:creationId xmlns:p14="http://schemas.microsoft.com/office/powerpoint/2010/main" val="42943762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Cost-Benefit Analysis of Environmental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6" y="1593410"/>
            <a:ext cx="7813141" cy="4691887"/>
          </a:xfrm>
        </p:spPr>
        <p:txBody>
          <a:bodyPr>
            <a:normAutofit/>
          </a:bodyPr>
          <a:lstStyle/>
          <a:p>
            <a:pPr marL="9525" indent="0">
              <a:spcBef>
                <a:spcPts val="1200"/>
              </a:spcBef>
              <a:buNone/>
            </a:pPr>
            <a:r>
              <a:rPr lang="en-US" sz="2000" b="1" dirty="0"/>
              <a:t>Cost-benefit analysis </a:t>
            </a:r>
            <a:r>
              <a:rPr lang="en-US" sz="2000" dirty="0"/>
              <a:t>– a study that compares the costs and benefits of a policy or program</a:t>
            </a:r>
          </a:p>
          <a:p>
            <a:pPr marL="230187" indent="0">
              <a:spcBef>
                <a:spcPts val="1200"/>
              </a:spcBef>
              <a:buNone/>
            </a:pPr>
            <a:r>
              <a:rPr lang="en-US" sz="1800" b="1" dirty="0"/>
              <a:t>Private cost-benefit analysis</a:t>
            </a:r>
            <a:r>
              <a:rPr lang="en-US" sz="1800" dirty="0"/>
              <a:t> – environmental protection costs can be incurred by:</a:t>
            </a:r>
            <a:endParaRPr lang="en-US" sz="1800" b="1" dirty="0"/>
          </a:p>
          <a:p>
            <a:pPr marL="460375" indent="-230188"/>
            <a:r>
              <a:rPr lang="en-US" sz="1800" dirty="0"/>
              <a:t>government in regulating business, running recycling programs, any other activity that cuts down on or cleans up pollution</a:t>
            </a:r>
          </a:p>
          <a:p>
            <a:pPr marL="460375" indent="-230188"/>
            <a:r>
              <a:rPr lang="en-US" sz="1800" dirty="0"/>
              <a:t>business firms by adopting more expensive but less-polluting process, by using less-polluting but more costly raw materials, if they install and maintain pollution control equipment</a:t>
            </a:r>
          </a:p>
          <a:p>
            <a:pPr marL="460375" indent="-230188"/>
            <a:r>
              <a:rPr lang="en-US" sz="1800" dirty="0"/>
              <a:t>consumers if they install high-efficiency, less-polluting furnaces and other appliances, or the expense and inconvenience of recycling</a:t>
            </a:r>
          </a:p>
          <a:p>
            <a:pPr marL="230187" indent="0">
              <a:buNone/>
            </a:pPr>
            <a:r>
              <a:rPr lang="en-US" sz="1600" i="1" dirty="0"/>
              <a:t>Benefits</a:t>
            </a:r>
          </a:p>
          <a:p>
            <a:pPr marL="460375" indent="-230188"/>
            <a:r>
              <a:rPr lang="en-US" sz="1600" dirty="0"/>
              <a:t>improvements in environmental quality; save on medical costs</a:t>
            </a:r>
          </a:p>
          <a:p>
            <a:pPr marL="460375" indent="-230188"/>
            <a:r>
              <a:rPr lang="en-US" sz="1600" dirty="0"/>
              <a:t>Businesses save on repair costs; when workers healthier and more productive</a:t>
            </a:r>
          </a:p>
        </p:txBody>
      </p:sp>
    </p:spTree>
    <p:extLst>
      <p:ext uri="{BB962C8B-B14F-4D97-AF65-F5344CB8AC3E}">
        <p14:creationId xmlns:p14="http://schemas.microsoft.com/office/powerpoint/2010/main" val="2471074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Cost-Benefit Analysis of Environmental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6" y="1593410"/>
            <a:ext cx="7813141" cy="4691887"/>
          </a:xfrm>
        </p:spPr>
        <p:txBody>
          <a:bodyPr>
            <a:normAutofit/>
          </a:bodyPr>
          <a:lstStyle/>
          <a:p>
            <a:pPr marL="230187" indent="0">
              <a:spcBef>
                <a:spcPts val="1200"/>
              </a:spcBef>
              <a:buNone/>
            </a:pPr>
            <a:r>
              <a:rPr lang="en-US" sz="2000" b="1" dirty="0"/>
              <a:t>Social cost-benefit analysis</a:t>
            </a:r>
          </a:p>
          <a:p>
            <a:pPr marL="460375" indent="-230188"/>
            <a:r>
              <a:rPr lang="en-US" sz="2000" dirty="0"/>
              <a:t>Takes into account both the monetary and nonmonetary costs and benefits of pollution control</a:t>
            </a:r>
          </a:p>
          <a:p>
            <a:pPr marL="460375" indent="-230188"/>
            <a:r>
              <a:rPr lang="en-US" sz="2000" dirty="0"/>
              <a:t>Nonmonetary costs and benefits may be more significant than the monetary ones</a:t>
            </a:r>
          </a:p>
          <a:p>
            <a:pPr marL="230187" indent="0">
              <a:spcBef>
                <a:spcPts val="1200"/>
              </a:spcBef>
              <a:buNone/>
            </a:pPr>
            <a:r>
              <a:rPr lang="en-US" sz="2000" b="1" dirty="0"/>
              <a:t>Externalities and cost-benefit analysis</a:t>
            </a:r>
          </a:p>
          <a:p>
            <a:pPr marL="460375" indent="-230188"/>
            <a:r>
              <a:rPr lang="en-US" sz="2000" dirty="0"/>
              <a:t>Pollution a negative externality that spills costs onto society at large</a:t>
            </a:r>
          </a:p>
          <a:p>
            <a:pPr marL="460375" indent="-230188"/>
            <a:r>
              <a:rPr lang="en-US" sz="2000" dirty="0"/>
              <a:t>Geographical externality – one locality spills pollution onto other localities and even onto the world as a whole</a:t>
            </a:r>
          </a:p>
          <a:p>
            <a:pPr marL="460375" indent="-230188"/>
            <a:r>
              <a:rPr lang="en-US" sz="2000" dirty="0"/>
              <a:t>Intertemporal externality – pollution caused by one generation spills onto future generations</a:t>
            </a:r>
          </a:p>
        </p:txBody>
      </p:sp>
    </p:spTree>
    <p:extLst>
      <p:ext uri="{BB962C8B-B14F-4D97-AF65-F5344CB8AC3E}">
        <p14:creationId xmlns:p14="http://schemas.microsoft.com/office/powerpoint/2010/main" val="3064511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Economic Problem of Pollution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49238" indent="-249238"/>
            <a:r>
              <a:rPr lang="en-US" sz="2000" b="1" dirty="0"/>
              <a:t>Pollution</a:t>
            </a:r>
            <a:r>
              <a:rPr lang="en-US" sz="2000" dirty="0"/>
              <a:t> – waste that is not recycled</a:t>
            </a:r>
          </a:p>
          <a:p>
            <a:pPr marL="460375" indent="-230188">
              <a:buFont typeface="System Font Regular"/>
              <a:buChar char="–"/>
            </a:pPr>
            <a:r>
              <a:rPr lang="en-US" sz="2000" dirty="0"/>
              <a:t>Air pollution: carbon monoxide, sulfur oxides, nitrogen oxides, other hazardous compounds (emitted from motor vehicles, industrial plants)</a:t>
            </a:r>
          </a:p>
          <a:p>
            <a:pPr marL="460375" indent="-230188">
              <a:buFont typeface="System Font Regular"/>
              <a:buChar char="–"/>
            </a:pPr>
            <a:r>
              <a:rPr lang="en-US" sz="2000" dirty="0"/>
              <a:t>Global warming (climate change): carbon dioxide (burning of fossil fuels)</a:t>
            </a:r>
          </a:p>
          <a:p>
            <a:pPr marL="460375" indent="-230188">
              <a:buFont typeface="System Font Regular"/>
              <a:buChar char="–"/>
            </a:pPr>
            <a:r>
              <a:rPr lang="en-US" sz="2000" dirty="0"/>
              <a:t>Damage to the ozone layer: release of certain chemicals, primarily chlorofluorocarbons (CFCs), allowing in dangerous levels of ultraviolet radiation from the sun</a:t>
            </a:r>
          </a:p>
          <a:p>
            <a:pPr marL="460375" indent="-230188">
              <a:buFont typeface="System Font Regular"/>
              <a:buChar char="–"/>
            </a:pPr>
            <a:r>
              <a:rPr lang="en-US" sz="2000" dirty="0"/>
              <a:t>Environment damage a harmful by-product of economic activity – economic problem caused by pollution is that of spillover costs</a:t>
            </a:r>
          </a:p>
        </p:txBody>
      </p:sp>
    </p:spTree>
    <p:extLst>
      <p:ext uri="{BB962C8B-B14F-4D97-AF65-F5344CB8AC3E}">
        <p14:creationId xmlns:p14="http://schemas.microsoft.com/office/powerpoint/2010/main" val="1747695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Recycling and Conservation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32872E-F674-C542-B409-A6883974B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With about 4.3% of the world’s population, the U.S. consumes 16.7% of the world’s energy and emits 14.5% of world carbon dioxide emissions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Least-developed countries represent 8.9% of the world’s population and emit only 0.4% of world carbon dioxide emissions</a:t>
            </a:r>
          </a:p>
        </p:txBody>
      </p:sp>
    </p:spTree>
    <p:extLst>
      <p:ext uri="{BB962C8B-B14F-4D97-AF65-F5344CB8AC3E}">
        <p14:creationId xmlns:p14="http://schemas.microsoft.com/office/powerpoint/2010/main" val="1701178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Recycling and Conservation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buNone/>
            </a:pPr>
            <a:r>
              <a:rPr lang="en-US" b="1" dirty="0">
                <a:solidFill>
                  <a:srgbClr val="73253E"/>
                </a:solidFill>
              </a:rPr>
              <a:t>The Economics of Recycling</a:t>
            </a:r>
            <a:endParaRPr lang="en-US" dirty="0">
              <a:solidFill>
                <a:srgbClr val="73253E"/>
              </a:solidFill>
            </a:endParaRPr>
          </a:p>
          <a:p>
            <a:pPr marL="460375" indent="-230188">
              <a:spcBef>
                <a:spcPts val="1200"/>
              </a:spcBef>
            </a:pPr>
            <a:r>
              <a:rPr lang="en-US" sz="1800" dirty="0"/>
              <a:t>Programs vary throughout the nation – communities commonly recycle aluminum and newspapers, cardboard, magazines, tin cans, glass, plastic, scrap metal, used oil, printer ink cartridges (recycling keeps these commodities out of landfills)</a:t>
            </a:r>
          </a:p>
          <a:p>
            <a:pPr marL="460375" indent="-230188">
              <a:spcBef>
                <a:spcPts val="1200"/>
              </a:spcBef>
            </a:pPr>
            <a:r>
              <a:rPr lang="en-US" sz="1800" dirty="0"/>
              <a:t>As the population grows, so do the wastes produced</a:t>
            </a:r>
          </a:p>
          <a:p>
            <a:pPr marL="460375" indent="-230188">
              <a:spcBef>
                <a:spcPts val="1200"/>
              </a:spcBef>
            </a:pPr>
            <a:r>
              <a:rPr lang="en-US" sz="1800" dirty="0"/>
              <a:t>Landfills have filled up – old landfills recognized as environmental hazards that pollute the land and water supply (dumping of hazardous waste)</a:t>
            </a:r>
          </a:p>
          <a:p>
            <a:pPr marL="460375" indent="-230188">
              <a:spcBef>
                <a:spcPts val="1200"/>
              </a:spcBef>
            </a:pPr>
            <a:r>
              <a:rPr lang="en-US" sz="1800" dirty="0"/>
              <a:t>Reducing the bulk of garbage through recycling a popular alternative to landfilling</a:t>
            </a:r>
          </a:p>
          <a:p>
            <a:pPr marL="460375" indent="-230188">
              <a:spcBef>
                <a:spcPts val="1200"/>
              </a:spcBef>
            </a:pPr>
            <a:r>
              <a:rPr lang="en-US" sz="1800" dirty="0"/>
              <a:t>Two most pressing problems – motivating consumers and businesses to recycle, and developing markets for recyclable goods</a:t>
            </a:r>
          </a:p>
        </p:txBody>
      </p:sp>
    </p:spTree>
    <p:extLst>
      <p:ext uri="{BB962C8B-B14F-4D97-AF65-F5344CB8AC3E}">
        <p14:creationId xmlns:p14="http://schemas.microsoft.com/office/powerpoint/2010/main" val="2678405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Recycling and Conservation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buNone/>
            </a:pPr>
            <a:r>
              <a:rPr lang="en-US" b="1" dirty="0">
                <a:solidFill>
                  <a:srgbClr val="73253E"/>
                </a:solidFill>
              </a:rPr>
              <a:t>The Economics of Recycling</a:t>
            </a:r>
            <a:endParaRPr lang="en-US" dirty="0">
              <a:solidFill>
                <a:srgbClr val="73253E"/>
              </a:solidFill>
            </a:endParaRPr>
          </a:p>
          <a:p>
            <a:pPr marL="230187" indent="0">
              <a:spcBef>
                <a:spcPts val="1200"/>
              </a:spcBef>
              <a:buNone/>
            </a:pPr>
            <a:r>
              <a:rPr lang="en-US" sz="2000" b="1" dirty="0"/>
              <a:t>Motivation to recycle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More willing to recycle if convenient – curbside pickup, neighborhood/campus drop-off points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Economic incentives – waste disposal services charge for collection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Government sets a target for recycling a product – price of recycling credit set by market forces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Beverage container deposit – states with beverage deposit laws recycled more containers than non-deposit states</a:t>
            </a:r>
          </a:p>
        </p:txBody>
      </p:sp>
    </p:spTree>
    <p:extLst>
      <p:ext uri="{BB962C8B-B14F-4D97-AF65-F5344CB8AC3E}">
        <p14:creationId xmlns:p14="http://schemas.microsoft.com/office/powerpoint/2010/main" val="367355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Recycling and Conservation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buNone/>
            </a:pPr>
            <a:r>
              <a:rPr lang="en-US" b="1" dirty="0">
                <a:solidFill>
                  <a:srgbClr val="73253E"/>
                </a:solidFill>
              </a:rPr>
              <a:t>The Economics of Recycling</a:t>
            </a:r>
            <a:endParaRPr lang="en-US" dirty="0">
              <a:solidFill>
                <a:srgbClr val="73253E"/>
              </a:solidFill>
            </a:endParaRPr>
          </a:p>
          <a:p>
            <a:pPr marL="230187" indent="0">
              <a:spcBef>
                <a:spcPts val="1200"/>
              </a:spcBef>
              <a:buNone/>
            </a:pPr>
            <a:r>
              <a:rPr lang="en-US" sz="2000" b="1" dirty="0"/>
              <a:t>Markets for recyclable products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When demand for recycled products is uncertain, firms may suspend their purchase of recyclable materials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EPA has awarded numerous grants to local governments so they can develop additional markets for recyclables</a:t>
            </a:r>
          </a:p>
          <a:p>
            <a:pPr marL="230187" indent="0">
              <a:spcBef>
                <a:spcPts val="1800"/>
              </a:spcBef>
              <a:buNone/>
            </a:pPr>
            <a:r>
              <a:rPr lang="en-US" sz="2000" b="1" dirty="0"/>
              <a:t>The role of business firms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More environmentally friendly packaging of products</a:t>
            </a:r>
          </a:p>
        </p:txBody>
      </p:sp>
    </p:spTree>
    <p:extLst>
      <p:ext uri="{BB962C8B-B14F-4D97-AF65-F5344CB8AC3E}">
        <p14:creationId xmlns:p14="http://schemas.microsoft.com/office/powerpoint/2010/main" val="39511244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Recycling and Conservation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buNone/>
            </a:pPr>
            <a:r>
              <a:rPr lang="en-US" b="1" dirty="0">
                <a:solidFill>
                  <a:srgbClr val="73253E"/>
                </a:solidFill>
              </a:rPr>
              <a:t>Economics of Conservation</a:t>
            </a:r>
            <a:endParaRPr lang="en-US" dirty="0">
              <a:solidFill>
                <a:srgbClr val="73253E"/>
              </a:solidFill>
            </a:endParaRPr>
          </a:p>
          <a:p>
            <a:pPr marL="460375" indent="-231775">
              <a:spcBef>
                <a:spcPts val="1200"/>
              </a:spcBef>
            </a:pPr>
            <a:r>
              <a:rPr lang="en-US" sz="2000" dirty="0"/>
              <a:t>The market can act as a mechanism to encourage conservation</a:t>
            </a:r>
          </a:p>
          <a:p>
            <a:pPr marL="460375" indent="-231775">
              <a:spcBef>
                <a:spcPts val="1200"/>
              </a:spcBef>
            </a:pPr>
            <a:r>
              <a:rPr lang="en-US" sz="2000" dirty="0"/>
              <a:t>The government can influence the market by taxes and subsidies</a:t>
            </a:r>
          </a:p>
          <a:p>
            <a:pPr marL="922338" indent="-230188">
              <a:spcBef>
                <a:spcPts val="1200"/>
              </a:spcBef>
              <a:buFont typeface="System Font Regular"/>
              <a:buChar char="–"/>
            </a:pPr>
            <a:r>
              <a:rPr lang="en-US" sz="2000" b="1" dirty="0"/>
              <a:t>Excise tax </a:t>
            </a:r>
            <a:r>
              <a:rPr lang="en-US" sz="2000" dirty="0"/>
              <a:t>– a tax applied to the sale of a specific good or service</a:t>
            </a:r>
          </a:p>
          <a:p>
            <a:pPr marL="922338" indent="-230188">
              <a:spcBef>
                <a:spcPts val="1200"/>
              </a:spcBef>
              <a:buFont typeface="System Font Regular"/>
              <a:buChar char="–"/>
            </a:pPr>
            <a:r>
              <a:rPr lang="en-US" sz="2000" b="1" dirty="0"/>
              <a:t>Subsidies</a:t>
            </a:r>
            <a:r>
              <a:rPr lang="en-US" sz="2000" dirty="0"/>
              <a:t> – payments from the government for some given action, such as conservation</a:t>
            </a:r>
          </a:p>
        </p:txBody>
      </p:sp>
    </p:spTree>
    <p:extLst>
      <p:ext uri="{BB962C8B-B14F-4D97-AF65-F5344CB8AC3E}">
        <p14:creationId xmlns:p14="http://schemas.microsoft.com/office/powerpoint/2010/main" val="39703650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Recycling and Conservation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buNone/>
            </a:pPr>
            <a:r>
              <a:rPr lang="en-US" b="1" dirty="0">
                <a:solidFill>
                  <a:srgbClr val="73253E"/>
                </a:solidFill>
              </a:rPr>
              <a:t>Economics of Conservation</a:t>
            </a:r>
            <a:endParaRPr lang="en-US" dirty="0">
              <a:solidFill>
                <a:srgbClr val="73253E"/>
              </a:solidFill>
            </a:endParaRPr>
          </a:p>
          <a:p>
            <a:pPr indent="0">
              <a:spcBef>
                <a:spcPts val="1200"/>
              </a:spcBef>
              <a:buNone/>
            </a:pPr>
            <a:r>
              <a:rPr lang="en-US" sz="2000" b="1" dirty="0"/>
              <a:t>Excise Taxes</a:t>
            </a:r>
          </a:p>
          <a:p>
            <a:pPr marL="460375" indent="-231775"/>
            <a:r>
              <a:rPr lang="en-US" sz="2000" dirty="0"/>
              <a:t>Per gallon price of gasoline lower in the United States than the rest of the industrialized world where countries impose higher gasoline taxes</a:t>
            </a:r>
          </a:p>
          <a:p>
            <a:pPr marL="460375" indent="-231775"/>
            <a:r>
              <a:rPr lang="en-US" sz="2000" dirty="0"/>
              <a:t>Such taxes increase the per gallon price of fuel – incentive to conserve gas</a:t>
            </a:r>
          </a:p>
          <a:p>
            <a:pPr indent="0">
              <a:spcBef>
                <a:spcPts val="1200"/>
              </a:spcBef>
              <a:buNone/>
            </a:pPr>
            <a:r>
              <a:rPr lang="en-US" sz="2000" b="1" dirty="0"/>
              <a:t>Subsidies</a:t>
            </a:r>
          </a:p>
          <a:p>
            <a:pPr marL="460375" indent="-231775"/>
            <a:r>
              <a:rPr lang="en-US" sz="2000" dirty="0"/>
              <a:t>Government can offer a subsidy to consumers who buy electric cars</a:t>
            </a:r>
          </a:p>
          <a:p>
            <a:pPr marL="460375" indent="-231775"/>
            <a:r>
              <a:rPr lang="en-US" sz="2000" dirty="0"/>
              <a:t>The subsidy can be provided to automobile companies that produce electric cars</a:t>
            </a:r>
          </a:p>
        </p:txBody>
      </p:sp>
    </p:spTree>
    <p:extLst>
      <p:ext uri="{BB962C8B-B14F-4D97-AF65-F5344CB8AC3E}">
        <p14:creationId xmlns:p14="http://schemas.microsoft.com/office/powerpoint/2010/main" val="16877573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Recycling and Conservation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FB537B-D60C-094C-B1CD-86D36255A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37" y="1417320"/>
            <a:ext cx="6638925" cy="49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08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Recycling and Conservation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buNone/>
            </a:pPr>
            <a:r>
              <a:rPr lang="en-US" b="1" dirty="0">
                <a:solidFill>
                  <a:srgbClr val="73253E"/>
                </a:solidFill>
              </a:rPr>
              <a:t>Economics of Conservation</a:t>
            </a:r>
            <a:endParaRPr lang="en-US" dirty="0">
              <a:solidFill>
                <a:srgbClr val="73253E"/>
              </a:solidFill>
            </a:endParaRPr>
          </a:p>
          <a:p>
            <a:pPr marL="460375" indent="-231775">
              <a:spcBef>
                <a:spcPts val="1200"/>
              </a:spcBef>
            </a:pPr>
            <a:r>
              <a:rPr lang="en-US" sz="2000" b="1" dirty="0"/>
              <a:t>Gasoline tax issues</a:t>
            </a:r>
            <a:r>
              <a:rPr lang="en-US" sz="2000" dirty="0"/>
              <a:t> – lower-income consumers</a:t>
            </a:r>
            <a:endParaRPr lang="en-US" sz="2000" b="1" dirty="0"/>
          </a:p>
          <a:p>
            <a:pPr marL="922338" indent="-230188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Spend a higher portion of budget on gasoline</a:t>
            </a:r>
          </a:p>
          <a:p>
            <a:pPr marL="922338" indent="-230188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Drive older cars with poorer gas mileage</a:t>
            </a:r>
          </a:p>
          <a:p>
            <a:pPr marL="922338" indent="-230188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Don’t trade them in often</a:t>
            </a:r>
          </a:p>
          <a:p>
            <a:pPr marL="922338" indent="-230188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Can’t afford hybrids or new models that are more fuel efficient</a:t>
            </a:r>
          </a:p>
          <a:p>
            <a:pPr marL="922338" indent="-230188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Commutes are often longer</a:t>
            </a:r>
          </a:p>
          <a:p>
            <a:pPr marL="460375" indent="-231775">
              <a:spcBef>
                <a:spcPts val="1200"/>
              </a:spcBef>
            </a:pPr>
            <a:r>
              <a:rPr lang="en-US" sz="2000" b="1" dirty="0"/>
              <a:t>Alternative – tax credits for the poor</a:t>
            </a:r>
          </a:p>
        </p:txBody>
      </p:sp>
    </p:spTree>
    <p:extLst>
      <p:ext uri="{BB962C8B-B14F-4D97-AF65-F5344CB8AC3E}">
        <p14:creationId xmlns:p14="http://schemas.microsoft.com/office/powerpoint/2010/main" val="12428754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Recycling and Conservation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buNone/>
            </a:pPr>
            <a:r>
              <a:rPr lang="en-US" b="1" dirty="0">
                <a:solidFill>
                  <a:srgbClr val="73253E"/>
                </a:solidFill>
              </a:rPr>
              <a:t>Innovative Actions</a:t>
            </a:r>
            <a:endParaRPr lang="en-US" dirty="0">
              <a:solidFill>
                <a:srgbClr val="73253E"/>
              </a:solidFill>
            </a:endParaRPr>
          </a:p>
          <a:p>
            <a:pPr marL="460375" indent="-231775">
              <a:spcBef>
                <a:spcPts val="1200"/>
              </a:spcBef>
            </a:pPr>
            <a:r>
              <a:rPr lang="en-US" sz="2000" b="1" dirty="0"/>
              <a:t>Norway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Automobile ownership expensive (parking scarce in the city, higher gasoline prices, annual fees and insurance)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Mass transit (trains, buses more plentiful) cheaper</a:t>
            </a:r>
          </a:p>
          <a:p>
            <a:pPr marL="460375" indent="-231775">
              <a:spcBef>
                <a:spcPts val="1200"/>
              </a:spcBef>
            </a:pPr>
            <a:r>
              <a:rPr lang="en-US" sz="2000" b="1" dirty="0"/>
              <a:t>Los Angeles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Banned plastic shopping bags</a:t>
            </a:r>
          </a:p>
        </p:txBody>
      </p:sp>
    </p:spTree>
    <p:extLst>
      <p:ext uri="{BB962C8B-B14F-4D97-AF65-F5344CB8AC3E}">
        <p14:creationId xmlns:p14="http://schemas.microsoft.com/office/powerpoint/2010/main" val="8454474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Environmental Policy on the U.S. Economy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7D97DC-E936-BB4B-B62E-32ADA9FCE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Environmental regulation has increased the costs of American business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Contributed to inflation (general increase in the average level of prices)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Reduced national production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Lower output implies increased unemployment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Economic growth will slow down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U.S. firms will be less competitive than international counterparts – face stricter environmental regulations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Decrease in jobs in polluting firms offset by an increase in jobs formerly harmed by pollution (jobs created in pollution control, new technology development; solar, wind, geothermal, and other renewable energy companies)</a:t>
            </a:r>
          </a:p>
        </p:txBody>
      </p:sp>
    </p:spTree>
    <p:extLst>
      <p:ext uri="{BB962C8B-B14F-4D97-AF65-F5344CB8AC3E}">
        <p14:creationId xmlns:p14="http://schemas.microsoft.com/office/powerpoint/2010/main" val="4168009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Economic Problem of Pollution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buNone/>
            </a:pPr>
            <a:r>
              <a:rPr lang="en-US" b="1" dirty="0">
                <a:solidFill>
                  <a:srgbClr val="73253E"/>
                </a:solidFill>
              </a:rPr>
              <a:t>Spillover Costs and Benefits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b="1" dirty="0"/>
              <a:t>Spillover cost </a:t>
            </a:r>
            <a:r>
              <a:rPr lang="en-US" sz="2000" dirty="0"/>
              <a:t>– a negative externality; cost of an economic activity that spills over onto the rest of society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Industrial wastes, leaking septic tanks and landfills, congestion, noise pollution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b="1" dirty="0"/>
              <a:t>Spillover benefit </a:t>
            </a:r>
            <a:r>
              <a:rPr lang="en-US" sz="2000" dirty="0"/>
              <a:t>– a positive externality; benefit of an economic activity that is shifted onto society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Education, immunization of children against common childhood diseases</a:t>
            </a:r>
          </a:p>
          <a:p>
            <a:pPr marL="922338" indent="-230188">
              <a:buFont typeface="System Font Regular"/>
              <a:buChar char="–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30786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FFF6E-CD09-B84E-BDCB-DF2E36A9D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Conservative versus Liberal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A3A98-48B0-484F-B53C-735F26739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7" y="1593410"/>
            <a:ext cx="3786540" cy="4583553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73253E"/>
                </a:solidFill>
              </a:rPr>
              <a:t>Conservative Economists</a:t>
            </a:r>
            <a:endParaRPr lang="en-US" sz="2000" dirty="0"/>
          </a:p>
          <a:p>
            <a:pPr marL="346075" indent="-222250"/>
            <a:r>
              <a:rPr lang="en-US" sz="2000" dirty="0"/>
              <a:t>Limit the role of government in economy</a:t>
            </a:r>
          </a:p>
          <a:p>
            <a:pPr marL="346075" indent="-222250"/>
            <a:r>
              <a:rPr lang="en-US" sz="2000" dirty="0"/>
              <a:t>Pollution fees</a:t>
            </a:r>
          </a:p>
          <a:p>
            <a:pPr marL="346075" indent="-222250"/>
            <a:r>
              <a:rPr lang="en-US" sz="2000" dirty="0"/>
              <a:t>Marketable pollution permits</a:t>
            </a:r>
          </a:p>
          <a:p>
            <a:pPr marL="346075" indent="-222250"/>
            <a:r>
              <a:rPr lang="en-US" sz="2000" dirty="0"/>
              <a:t>State and local solutions</a:t>
            </a:r>
          </a:p>
          <a:p>
            <a:pPr marL="346075" indent="-222250"/>
            <a:r>
              <a:rPr lang="en-US" sz="2000" dirty="0"/>
              <a:t>Voluntary compliance of industry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83AE7D2-B333-AB46-9A13-55FD85E012C2}"/>
              </a:ext>
            </a:extLst>
          </p:cNvPr>
          <p:cNvSpPr txBox="1">
            <a:spLocks/>
          </p:cNvSpPr>
          <p:nvPr/>
        </p:nvSpPr>
        <p:spPr>
          <a:xfrm>
            <a:off x="4687501" y="1593409"/>
            <a:ext cx="3786541" cy="4583553"/>
          </a:xfrm>
          <a:prstGeom prst="rect">
            <a:avLst/>
          </a:prstGeom>
        </p:spPr>
        <p:txBody>
          <a:bodyPr vert="horz" lIns="0" tIns="0" rIns="0" bIns="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73253E"/>
                </a:solidFill>
              </a:rPr>
              <a:t>Liberal Economists</a:t>
            </a:r>
            <a:endParaRPr lang="en-US" sz="2000" dirty="0"/>
          </a:p>
          <a:p>
            <a:pPr marL="346075" indent="-222250"/>
            <a:r>
              <a:rPr lang="en-US" sz="2000" dirty="0"/>
              <a:t>Wish to see government take an active role in protecting the environment</a:t>
            </a:r>
          </a:p>
          <a:p>
            <a:pPr marL="346075" indent="-222250"/>
            <a:r>
              <a:rPr lang="en-US" sz="2000" dirty="0"/>
              <a:t>Favor standards regulation, policies drafted at the national and international levels</a:t>
            </a:r>
          </a:p>
          <a:p>
            <a:pPr marL="346075" indent="-222250"/>
            <a:r>
              <a:rPr lang="en-US" sz="2000" dirty="0"/>
              <a:t>Take the position that we should do whatever it takes to get the job done and not worry about government’s expanding role in the economy</a:t>
            </a:r>
          </a:p>
        </p:txBody>
      </p:sp>
    </p:spTree>
    <p:extLst>
      <p:ext uri="{BB962C8B-B14F-4D97-AF65-F5344CB8AC3E}">
        <p14:creationId xmlns:p14="http://schemas.microsoft.com/office/powerpoint/2010/main" val="3555380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Economic Problem of Pollution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buNone/>
            </a:pPr>
            <a:r>
              <a:rPr lang="en-US" b="1" dirty="0">
                <a:solidFill>
                  <a:srgbClr val="73253E"/>
                </a:solidFill>
              </a:rPr>
              <a:t>Inequity and Inefficiency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b="1" dirty="0"/>
              <a:t>Inequity </a:t>
            </a:r>
            <a:r>
              <a:rPr lang="en-US" sz="2000" dirty="0"/>
              <a:t>– externalities shift costs to groups that did not cause them (negative) and benefits to groups that did not earn them (positive)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b="1" dirty="0"/>
              <a:t>Inefficiency </a:t>
            </a:r>
            <a:r>
              <a:rPr lang="en-US" sz="2000" dirty="0"/>
              <a:t>– externalities can cause resources to be inefficiently allocated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Negative: We produce and consume too much of a product (over-allocate resources to its production)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Positive: we produce and consumer too little of a product (under-allocate resources to its production)</a:t>
            </a:r>
          </a:p>
          <a:p>
            <a:pPr marL="922338" indent="-230188">
              <a:buFont typeface="System Font Regular"/>
              <a:buChar char="–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2161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Economic Problem of Pollution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75CE3F-3F77-3E4E-BEDB-97C66F6AA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45" y="1828800"/>
            <a:ext cx="7407910" cy="399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0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Environmental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buNone/>
            </a:pPr>
            <a:r>
              <a:rPr lang="en-US" b="1" dirty="0">
                <a:solidFill>
                  <a:srgbClr val="73253E"/>
                </a:solidFill>
              </a:rPr>
              <a:t>The U.S. Environmental Movement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Environmental quality concern began in the 1960s and was initially confined mainly to the U.S. and other economically advanced countries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Why did it occur so late, and why was it localized to these countries?</a:t>
            </a:r>
          </a:p>
          <a:p>
            <a:pPr marL="971550" indent="-2794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/>
              <a:t>Growth in population has increased amount of pollutants released into the air and water</a:t>
            </a:r>
          </a:p>
          <a:p>
            <a:pPr marL="971550" indent="-2794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/>
              <a:t>The degree of peril occasioned by pollutants is greater today than in preceding centuries</a:t>
            </a:r>
          </a:p>
          <a:p>
            <a:pPr marL="971550" indent="-2794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/>
              <a:t>Becoming more affluent has increased the demand for environmental quality – a luxury good</a:t>
            </a:r>
          </a:p>
          <a:p>
            <a:pPr marL="922338" indent="-230188">
              <a:buFont typeface="System Font Regular"/>
              <a:buChar char="–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32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Environmental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buNone/>
            </a:pPr>
            <a:r>
              <a:rPr lang="en-US" b="1" dirty="0">
                <a:solidFill>
                  <a:srgbClr val="73253E"/>
                </a:solidFill>
              </a:rPr>
              <a:t>History of U.S. Policies</a:t>
            </a:r>
          </a:p>
          <a:p>
            <a:pPr marL="9525" indent="0">
              <a:spcBef>
                <a:spcPts val="1200"/>
              </a:spcBef>
              <a:buNone/>
            </a:pPr>
            <a:r>
              <a:rPr lang="en-US" sz="2000" b="1" dirty="0"/>
              <a:t>Federal efforts to limit U.S. pollution</a:t>
            </a:r>
          </a:p>
          <a:p>
            <a:pPr marL="460375" indent="-230188"/>
            <a:r>
              <a:rPr lang="en-US" sz="2000" dirty="0"/>
              <a:t>Air Pollution Act of 1955 – first piece of federal legislation to deal with the issue of pollution by calling for research into the problem of air pollution</a:t>
            </a:r>
          </a:p>
          <a:p>
            <a:pPr marL="460375" indent="-230188"/>
            <a:r>
              <a:rPr lang="en-US" sz="2000" dirty="0"/>
              <a:t>Clean Air Act of 1963 – to control air pollution</a:t>
            </a:r>
          </a:p>
          <a:p>
            <a:pPr marL="460375" indent="-230188"/>
            <a:r>
              <a:rPr lang="en-US" sz="2000" dirty="0"/>
              <a:t>Clean Air Act of 1970 – to enforce national clean air standards (further amended and strengthened in 1977 and again in 1990)</a:t>
            </a:r>
          </a:p>
          <a:p>
            <a:pPr marL="460375" indent="-230188"/>
            <a:r>
              <a:rPr lang="en-US" sz="2000" dirty="0"/>
              <a:t>Environment Protection Agency (EPA) formed in 1970 – to administer all environmental laws</a:t>
            </a:r>
          </a:p>
          <a:p>
            <a:pPr marL="460375" indent="-230188"/>
            <a:r>
              <a:rPr lang="en-US" sz="2000" dirty="0"/>
              <a:t>Federal Water Pollution Act of 1972 – further mandated that the EPA reduce water pollution</a:t>
            </a:r>
          </a:p>
        </p:txBody>
      </p:sp>
    </p:spTree>
    <p:extLst>
      <p:ext uri="{BB962C8B-B14F-4D97-AF65-F5344CB8AC3E}">
        <p14:creationId xmlns:p14="http://schemas.microsoft.com/office/powerpoint/2010/main" val="233341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Environmental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buNone/>
            </a:pPr>
            <a:r>
              <a:rPr lang="en-US" b="1" dirty="0">
                <a:solidFill>
                  <a:srgbClr val="73253E"/>
                </a:solidFill>
              </a:rPr>
              <a:t>Recent U.S. Policies</a:t>
            </a:r>
          </a:p>
          <a:p>
            <a:pPr marL="460375" indent="-231775"/>
            <a:r>
              <a:rPr lang="en-US" sz="2000" dirty="0"/>
              <a:t>President Obama used his executive authority to advance a series of environmental mandates:</a:t>
            </a:r>
          </a:p>
          <a:p>
            <a:pPr marL="803275" indent="-342900">
              <a:buFont typeface="System Font Regular"/>
              <a:buChar char="–"/>
            </a:pPr>
            <a:r>
              <a:rPr lang="en-US" sz="2000" dirty="0"/>
              <a:t>2012 – new rules to double fuel economy by 2025</a:t>
            </a:r>
          </a:p>
          <a:p>
            <a:pPr marL="803275" indent="-342900">
              <a:buFont typeface="System Font Regular"/>
              <a:buChar char="–"/>
            </a:pPr>
            <a:r>
              <a:rPr lang="en-US" sz="2000" dirty="0"/>
              <a:t>2013 – protections against climate change</a:t>
            </a:r>
          </a:p>
          <a:p>
            <a:pPr marL="1144588" indent="-222250">
              <a:buFont typeface="Wingdings" pitchFamily="2" charset="2"/>
              <a:buChar char="§"/>
            </a:pPr>
            <a:r>
              <a:rPr lang="en-US" sz="1800" dirty="0"/>
              <a:t>regulations on carbon dioxide emissions</a:t>
            </a:r>
          </a:p>
          <a:p>
            <a:pPr marL="1144588" indent="-222250">
              <a:buFont typeface="Wingdings" pitchFamily="2" charset="2"/>
              <a:buChar char="§"/>
            </a:pPr>
            <a:r>
              <a:rPr lang="en-US" sz="1800" dirty="0"/>
              <a:t>renewable energy projects (including wind and solar)</a:t>
            </a:r>
          </a:p>
          <a:p>
            <a:pPr marL="1144588" indent="-222250">
              <a:buFont typeface="Wingdings" pitchFamily="2" charset="2"/>
              <a:buChar char="§"/>
            </a:pPr>
            <a:r>
              <a:rPr lang="en-US" sz="1800" dirty="0"/>
              <a:t>increase energy efficiency</a:t>
            </a:r>
          </a:p>
          <a:p>
            <a:pPr marL="1144588" indent="-222250">
              <a:buFont typeface="Wingdings" pitchFamily="2" charset="2"/>
              <a:buChar char="§"/>
            </a:pPr>
            <a:r>
              <a:rPr lang="en-US" sz="1800" dirty="0"/>
              <a:t>develop contingency plans for natural disasters caused by climate change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Trump proposals intended to reduce the workforce of the EPA dramatically and to reduce the scope of many EPA programs, including international climate-change programs</a:t>
            </a:r>
          </a:p>
        </p:txBody>
      </p:sp>
    </p:spTree>
    <p:extLst>
      <p:ext uri="{BB962C8B-B14F-4D97-AF65-F5344CB8AC3E}">
        <p14:creationId xmlns:p14="http://schemas.microsoft.com/office/powerpoint/2010/main" val="2472419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1521</TotalTime>
  <Words>2178</Words>
  <Application>Microsoft Macintosh PowerPoint</Application>
  <PresentationFormat>On-screen Show (4:3)</PresentationFormat>
  <Paragraphs>243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System Font Regular</vt:lpstr>
      <vt:lpstr>Times New Roman</vt:lpstr>
      <vt:lpstr>Wingdings</vt:lpstr>
      <vt:lpstr>Office Theme</vt:lpstr>
      <vt:lpstr>PowerPoint Presentation</vt:lpstr>
      <vt:lpstr>The Environment</vt:lpstr>
      <vt:lpstr>The Economic Problem of Pollution</vt:lpstr>
      <vt:lpstr>The Economic Problem of Pollution</vt:lpstr>
      <vt:lpstr>The Economic Problem of Pollution</vt:lpstr>
      <vt:lpstr>The Economic Problem of Pollution</vt:lpstr>
      <vt:lpstr>U.S. Environmental Policies</vt:lpstr>
      <vt:lpstr>U.S. Environmental Policies</vt:lpstr>
      <vt:lpstr>U.S. Environmental Policies</vt:lpstr>
      <vt:lpstr>The Proper Level of Government to Control Pollution</vt:lpstr>
      <vt:lpstr>Methods of Regulation</vt:lpstr>
      <vt:lpstr>Methods of Regulation</vt:lpstr>
      <vt:lpstr>Methods of Regulation</vt:lpstr>
      <vt:lpstr>Methods of Regulation</vt:lpstr>
      <vt:lpstr>Methods of Regulation</vt:lpstr>
      <vt:lpstr>Methods of Regulation</vt:lpstr>
      <vt:lpstr>Global Aspects of Pollution</vt:lpstr>
      <vt:lpstr>Global Aspects of Pollution</vt:lpstr>
      <vt:lpstr>Global Aspects of Pollution</vt:lpstr>
      <vt:lpstr>Global Aspects of Pollution</vt:lpstr>
      <vt:lpstr>Global Aspects of Pollution</vt:lpstr>
      <vt:lpstr>Global Aspects of Pollution</vt:lpstr>
      <vt:lpstr>Global Aspects of Pollution</vt:lpstr>
      <vt:lpstr>Global Aspects of Pollution</vt:lpstr>
      <vt:lpstr>Global Aspects of Pollution</vt:lpstr>
      <vt:lpstr>Global Aspects of Pollution</vt:lpstr>
      <vt:lpstr>Global Aspects of Pollution</vt:lpstr>
      <vt:lpstr>Cost-Benefit Analysis of Environmental Policies</vt:lpstr>
      <vt:lpstr>Cost-Benefit Analysis of Environmental Policies</vt:lpstr>
      <vt:lpstr>Recycling and Conservation</vt:lpstr>
      <vt:lpstr>Recycling and Conservation</vt:lpstr>
      <vt:lpstr>Recycling and Conservation</vt:lpstr>
      <vt:lpstr>Recycling and Conservation</vt:lpstr>
      <vt:lpstr>Recycling and Conservation</vt:lpstr>
      <vt:lpstr>Recycling and Conservation</vt:lpstr>
      <vt:lpstr>Recycling and Conservation</vt:lpstr>
      <vt:lpstr>Recycling and Conservation</vt:lpstr>
      <vt:lpstr>Recycling and Conservation</vt:lpstr>
      <vt:lpstr>Effects of Environmental Policy on the U.S. Economy</vt:lpstr>
      <vt:lpstr>Conservative versus Liberal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Botelho</dc:creator>
  <cp:lastModifiedBy>Anna Botelho</cp:lastModifiedBy>
  <cp:revision>87</cp:revision>
  <dcterms:created xsi:type="dcterms:W3CDTF">2019-01-08T16:20:56Z</dcterms:created>
  <dcterms:modified xsi:type="dcterms:W3CDTF">2019-02-07T15:12:12Z</dcterms:modified>
</cp:coreProperties>
</file>