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359" r:id="rId6"/>
    <p:sldId id="360" r:id="rId7"/>
    <p:sldId id="361" r:id="rId8"/>
    <p:sldId id="335" r:id="rId9"/>
    <p:sldId id="362" r:id="rId10"/>
    <p:sldId id="363" r:id="rId11"/>
    <p:sldId id="364" r:id="rId12"/>
    <p:sldId id="365" r:id="rId13"/>
    <p:sldId id="366" r:id="rId14"/>
    <p:sldId id="337" r:id="rId15"/>
    <p:sldId id="338" r:id="rId16"/>
    <p:sldId id="367" r:id="rId17"/>
    <p:sldId id="368" r:id="rId18"/>
    <p:sldId id="369" r:id="rId19"/>
    <p:sldId id="370" r:id="rId20"/>
    <p:sldId id="371" r:id="rId21"/>
    <p:sldId id="372" r:id="rId22"/>
    <p:sldId id="373" r:id="rId23"/>
    <p:sldId id="374" r:id="rId24"/>
    <p:sldId id="375" r:id="rId25"/>
    <p:sldId id="376" r:id="rId26"/>
    <p:sldId id="377" r:id="rId27"/>
    <p:sldId id="262" r:id="rId28"/>
    <p:sldId id="312" r:id="rId29"/>
    <p:sldId id="378" r:id="rId30"/>
    <p:sldId id="379" r:id="rId31"/>
    <p:sldId id="380" r:id="rId32"/>
    <p:sldId id="386" r:id="rId33"/>
    <p:sldId id="381" r:id="rId34"/>
    <p:sldId id="382" r:id="rId35"/>
    <p:sldId id="383" r:id="rId36"/>
    <p:sldId id="384" r:id="rId37"/>
    <p:sldId id="385" r:id="rId38"/>
    <p:sldId id="387" r:id="rId39"/>
    <p:sldId id="339" r:id="rId40"/>
    <p:sldId id="388" r:id="rId41"/>
    <p:sldId id="389" r:id="rId42"/>
    <p:sldId id="390" r:id="rId43"/>
    <p:sldId id="309" r:id="rId44"/>
    <p:sldId id="39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253E"/>
    <a:srgbClr val="745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80"/>
    <p:restoredTop sz="94660"/>
  </p:normalViewPr>
  <p:slideViewPr>
    <p:cSldViewPr snapToGrid="0" snapToObjects="1">
      <p:cViewPr varScale="1">
        <p:scale>
          <a:sx n="132" d="100"/>
          <a:sy n="132" d="100"/>
        </p:scale>
        <p:origin x="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3253E"/>
        </a:solidFill>
        <a:effectLst/>
      </p:bgPr>
    </p:bg>
    <p:spTree>
      <p:nvGrpSpPr>
        <p:cNvPr id="1" name=""/>
        <p:cNvGrpSpPr/>
        <p:nvPr/>
      </p:nvGrpSpPr>
      <p:grpSpPr>
        <a:xfrm>
          <a:off x="0" y="0"/>
          <a:ext cx="0" cy="0"/>
          <a:chOff x="0" y="0"/>
          <a:chExt cx="0" cy="0"/>
        </a:xfrm>
      </p:grpSpPr>
      <p:pic>
        <p:nvPicPr>
          <p:cNvPr id="7" name="Picture 6" descr="A picture containing text&#13;&#10;&#13;&#10;Description automatically generated">
            <a:extLst>
              <a:ext uri="{FF2B5EF4-FFF2-40B4-BE49-F238E27FC236}">
                <a16:creationId xmlns:a16="http://schemas.microsoft.com/office/drawing/2014/main" id="{10B9BC16-BAF1-E842-ABF3-28BF683F7B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43000"/>
            <a:ext cx="3657600" cy="4572000"/>
          </a:xfrm>
          <a:prstGeom prst="rect">
            <a:avLst/>
          </a:prstGeom>
        </p:spPr>
      </p:pic>
      <p:sp>
        <p:nvSpPr>
          <p:cNvPr id="8" name="TextBox 7">
            <a:extLst>
              <a:ext uri="{FF2B5EF4-FFF2-40B4-BE49-F238E27FC236}">
                <a16:creationId xmlns:a16="http://schemas.microsoft.com/office/drawing/2014/main" id="{B7EB056A-DA49-3946-B6D9-12C1D2023C97}"/>
              </a:ext>
            </a:extLst>
          </p:cNvPr>
          <p:cNvSpPr txBox="1"/>
          <p:nvPr userDrawn="1"/>
        </p:nvSpPr>
        <p:spPr>
          <a:xfrm>
            <a:off x="5033727" y="1143000"/>
            <a:ext cx="3213980" cy="4572000"/>
          </a:xfrm>
          <a:prstGeom prst="rect">
            <a:avLst/>
          </a:prstGeom>
          <a:noFill/>
          <a:ln>
            <a:noFill/>
          </a:ln>
        </p:spPr>
        <p:txBody>
          <a:bodyPr wrap="square" lIns="0" tIns="0" rIns="0" bIns="0" rtlCol="0">
            <a:noAutofit/>
          </a:bodyPr>
          <a:lstStyle/>
          <a:p>
            <a:r>
              <a:rPr lang="en-US" sz="1200" b="1" dirty="0">
                <a:solidFill>
                  <a:schemeClr val="bg1"/>
                </a:solidFill>
                <a:latin typeface="Arial" panose="020B0604020202020204" pitchFamily="34" charset="0"/>
                <a:cs typeface="Arial" panose="020B0604020202020204" pitchFamily="34" charset="0"/>
              </a:rPr>
              <a:t>PART ONE</a:t>
            </a:r>
          </a:p>
          <a:p>
            <a:r>
              <a:rPr lang="en-US" sz="2000" b="0" dirty="0">
                <a:solidFill>
                  <a:schemeClr val="bg1"/>
                </a:solidFill>
                <a:latin typeface="Times New Roman" panose="02020603050405020304" pitchFamily="18" charset="0"/>
                <a:cs typeface="Times New Roman" panose="02020603050405020304" pitchFamily="18" charset="0"/>
              </a:rPr>
              <a:t>Introduction to Economics, Scarcity, Public Goods, and Spillovers</a:t>
            </a:r>
          </a:p>
          <a:p>
            <a:pPr>
              <a:spcBef>
                <a:spcPts val="3600"/>
              </a:spcBef>
            </a:pPr>
            <a:r>
              <a:rPr lang="en-US" sz="1800" b="1" dirty="0">
                <a:solidFill>
                  <a:schemeClr val="bg1"/>
                </a:solidFill>
                <a:latin typeface="Arial" panose="020B0604020202020204" pitchFamily="34" charset="0"/>
                <a:cs typeface="Arial" panose="020B0604020202020204" pitchFamily="34" charset="0"/>
              </a:rPr>
              <a:t>CHAPTER 4</a:t>
            </a:r>
          </a:p>
          <a:p>
            <a:r>
              <a:rPr lang="en-US" sz="3600" b="0" dirty="0">
                <a:solidFill>
                  <a:schemeClr val="bg1"/>
                </a:solidFill>
                <a:latin typeface="Times New Roman" panose="02020603050405020304" pitchFamily="18" charset="0"/>
                <a:cs typeface="Times New Roman" panose="02020603050405020304" pitchFamily="18" charset="0"/>
              </a:rPr>
              <a:t>Education</a:t>
            </a:r>
          </a:p>
        </p:txBody>
      </p:sp>
    </p:spTree>
    <p:extLst>
      <p:ext uri="{BB962C8B-B14F-4D97-AF65-F5344CB8AC3E}">
        <p14:creationId xmlns:p14="http://schemas.microsoft.com/office/powerpoint/2010/main" val="66029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5353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9071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31683"/>
          </a:xfrm>
          <a:solidFill>
            <a:srgbClr val="73253E"/>
          </a:solidFill>
        </p:spPr>
        <p:txBody>
          <a:bodyPr lIns="457200" tIns="0" rIns="0" bIns="0">
            <a:normAutofit/>
          </a:bodyPr>
          <a:lstStyle>
            <a:lvl1pPr>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69956" y="1593410"/>
            <a:ext cx="7813141" cy="4583553"/>
          </a:xfrm>
        </p:spPr>
        <p:txBody>
          <a:bodyPr lIns="0" tIns="0" rIns="0" bIns="0">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922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62239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333641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418396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16615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142352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363318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2/7/19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418584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31683"/>
          </a:xfrm>
          <a:prstGeom prst="rect">
            <a:avLst/>
          </a:prstGeom>
          <a:solidFill>
            <a:srgbClr val="73253E"/>
          </a:solidFill>
        </p:spPr>
        <p:txBody>
          <a:bodyPr vert="horz" lIns="45720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69956" y="1593410"/>
            <a:ext cx="7804088" cy="458355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13E55E46-4803-E846-A340-5DCAE1AC73AE}"/>
              </a:ext>
            </a:extLst>
          </p:cNvPr>
          <p:cNvSpPr txBox="1">
            <a:spLocks/>
          </p:cNvSpPr>
          <p:nvPr userDrawn="1"/>
        </p:nvSpPr>
        <p:spPr>
          <a:xfrm>
            <a:off x="8110538" y="6602241"/>
            <a:ext cx="598896" cy="228600"/>
          </a:xfrm>
          <a:prstGeom prst="rect">
            <a:avLst/>
          </a:prstGeom>
        </p:spPr>
        <p:txBody>
          <a:bodyPr vert="horz" lIns="0" tIns="0" rIns="0" bIns="0" rtlCol="0" anchor="ctr"/>
          <a:lstStyle>
            <a:defPPr>
              <a:defRPr lang="en-US"/>
            </a:defPPr>
            <a:lvl1pPr marL="0" algn="r" defTabSz="457200" rtl="0" eaLnBrk="1" latinLnBrk="0" hangingPunct="1">
              <a:defRPr sz="900" b="1" kern="1200">
                <a:solidFill>
                  <a:srgbClr val="73253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477D290-E629-4409-A23D-3D419B2EC579}" type="slidenum">
              <a:rPr lang="en-US" smtClean="0"/>
              <a:pPr>
                <a:defRPr/>
              </a:pPr>
              <a:t>‹#›</a:t>
            </a:fld>
            <a:endParaRPr lang="en-US" dirty="0"/>
          </a:p>
        </p:txBody>
      </p:sp>
      <p:sp>
        <p:nvSpPr>
          <p:cNvPr id="8" name="Footer Placeholder 4">
            <a:extLst>
              <a:ext uri="{FF2B5EF4-FFF2-40B4-BE49-F238E27FC236}">
                <a16:creationId xmlns:a16="http://schemas.microsoft.com/office/drawing/2014/main" id="{11092F7E-3E29-5B49-801F-D104FD92E604}"/>
              </a:ext>
            </a:extLst>
          </p:cNvPr>
          <p:cNvSpPr txBox="1">
            <a:spLocks/>
          </p:cNvSpPr>
          <p:nvPr userDrawn="1"/>
        </p:nvSpPr>
        <p:spPr>
          <a:xfrm>
            <a:off x="434566" y="6602241"/>
            <a:ext cx="4137434" cy="228600"/>
          </a:xfrm>
          <a:prstGeom prst="rect">
            <a:avLst/>
          </a:prstGeom>
        </p:spPr>
        <p:txBody>
          <a:bodyPr vert="horz" lIns="0" tIns="0" rIns="0" bIns="0" rtlCol="0" anchor="ct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b="1" dirty="0">
                <a:solidFill>
                  <a:schemeClr val="tx1"/>
                </a:solidFill>
              </a:rPr>
              <a:t>Economic Issues and Policy 7e </a:t>
            </a:r>
            <a:r>
              <a:rPr lang="en-US" dirty="0">
                <a:solidFill>
                  <a:schemeClr val="tx1"/>
                </a:solidFill>
              </a:rPr>
              <a:t>© 2019 Wessex Press. All Rights Reserved.</a:t>
            </a:r>
          </a:p>
        </p:txBody>
      </p:sp>
    </p:spTree>
    <p:extLst>
      <p:ext uri="{BB962C8B-B14F-4D97-AF65-F5344CB8AC3E}">
        <p14:creationId xmlns:p14="http://schemas.microsoft.com/office/powerpoint/2010/main" val="1565715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346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Global Comparisons of </a:t>
            </a:r>
            <a:br>
              <a:rPr lang="en-US" dirty="0"/>
            </a:br>
            <a:r>
              <a:rPr lang="en-US" dirty="0"/>
              <a:t>Educational Inputs and Outputs</a:t>
            </a:r>
          </a:p>
        </p:txBody>
      </p:sp>
      <p:pic>
        <p:nvPicPr>
          <p:cNvPr id="3" name="Picture 2">
            <a:extLst>
              <a:ext uri="{FF2B5EF4-FFF2-40B4-BE49-F238E27FC236}">
                <a16:creationId xmlns:a16="http://schemas.microsoft.com/office/drawing/2014/main" id="{418B39DE-C5CA-3147-A9CD-8CAE3CAA109F}"/>
              </a:ext>
            </a:extLst>
          </p:cNvPr>
          <p:cNvPicPr>
            <a:picLocks noChangeAspect="1"/>
          </p:cNvPicPr>
          <p:nvPr/>
        </p:nvPicPr>
        <p:blipFill>
          <a:blip r:embed="rId2"/>
          <a:stretch>
            <a:fillRect/>
          </a:stretch>
        </p:blipFill>
        <p:spPr>
          <a:xfrm>
            <a:off x="855980" y="2057400"/>
            <a:ext cx="7432040" cy="3173095"/>
          </a:xfrm>
          <a:prstGeom prst="rect">
            <a:avLst/>
          </a:prstGeom>
        </p:spPr>
      </p:pic>
    </p:spTree>
    <p:extLst>
      <p:ext uri="{BB962C8B-B14F-4D97-AF65-F5344CB8AC3E}">
        <p14:creationId xmlns:p14="http://schemas.microsoft.com/office/powerpoint/2010/main" val="57660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Global Comparisons of </a:t>
            </a:r>
            <a:br>
              <a:rPr lang="en-US" dirty="0"/>
            </a:br>
            <a:r>
              <a:rPr lang="en-US" dirty="0"/>
              <a:t>Educational Inputs and Outputs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Outputs of Education</a:t>
            </a:r>
          </a:p>
          <a:p>
            <a:pPr marL="460375" indent="-230188">
              <a:spcBef>
                <a:spcPts val="1200"/>
              </a:spcBef>
            </a:pPr>
            <a:r>
              <a:rPr lang="en-US" sz="2000" b="1" dirty="0"/>
              <a:t>Literacy rates</a:t>
            </a:r>
            <a:endParaRPr lang="en-US" sz="2000" dirty="0"/>
          </a:p>
          <a:p>
            <a:pPr marL="922338" indent="-230188">
              <a:buFont typeface="System Font Regular"/>
              <a:buChar char="–"/>
            </a:pPr>
            <a:r>
              <a:rPr lang="en-US" sz="2000" dirty="0"/>
              <a:t>Adult literacy rate – an outcome of educational systems (people age 15 and older)</a:t>
            </a:r>
          </a:p>
          <a:p>
            <a:pPr marL="922338" indent="-230188">
              <a:buFont typeface="System Font Regular"/>
              <a:buChar char="–"/>
            </a:pPr>
            <a:r>
              <a:rPr lang="en-US" sz="2000" dirty="0"/>
              <a:t>Literacy rates vary considerably among developing countries</a:t>
            </a:r>
          </a:p>
          <a:p>
            <a:pPr marL="460375" indent="-230188">
              <a:spcBef>
                <a:spcPts val="1200"/>
              </a:spcBef>
            </a:pPr>
            <a:r>
              <a:rPr lang="en-US" sz="2000" b="1" dirty="0"/>
              <a:t>Educational attainment</a:t>
            </a:r>
            <a:endParaRPr lang="en-US" sz="2000" dirty="0"/>
          </a:p>
          <a:p>
            <a:pPr marL="922338" indent="-230188">
              <a:buFont typeface="System Font Regular"/>
              <a:buChar char="–"/>
            </a:pPr>
            <a:r>
              <a:rPr lang="en-US" sz="2000" dirty="0"/>
              <a:t>The U.S. Census Bureau computes data on the highest levels of educational attainment achieved by the U.S. population age 25 years or older</a:t>
            </a:r>
          </a:p>
          <a:p>
            <a:pPr marL="922338" indent="-230188">
              <a:buFont typeface="System Font Regular"/>
              <a:buChar char="–"/>
            </a:pPr>
            <a:r>
              <a:rPr lang="en-US" sz="2000" dirty="0"/>
              <a:t>High-school dropout rate defined by the Dept. of Education as the percent of people aged 16–24 not enrolled in school and have not earned a high school degree</a:t>
            </a:r>
          </a:p>
          <a:p>
            <a:pPr marL="922338" indent="-230188">
              <a:buFont typeface="System Font Regular"/>
              <a:buChar char="–"/>
            </a:pPr>
            <a:endParaRPr lang="en-US" sz="2000" dirty="0"/>
          </a:p>
        </p:txBody>
      </p:sp>
    </p:spTree>
    <p:extLst>
      <p:ext uri="{BB962C8B-B14F-4D97-AF65-F5344CB8AC3E}">
        <p14:creationId xmlns:p14="http://schemas.microsoft.com/office/powerpoint/2010/main" val="2366239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Global Comparisons of </a:t>
            </a:r>
            <a:br>
              <a:rPr lang="en-US" dirty="0"/>
            </a:br>
            <a:r>
              <a:rPr lang="en-US" dirty="0"/>
              <a:t>Educational Inputs and Outputs</a:t>
            </a:r>
          </a:p>
        </p:txBody>
      </p:sp>
      <p:pic>
        <p:nvPicPr>
          <p:cNvPr id="6" name="Picture 5">
            <a:extLst>
              <a:ext uri="{FF2B5EF4-FFF2-40B4-BE49-F238E27FC236}">
                <a16:creationId xmlns:a16="http://schemas.microsoft.com/office/drawing/2014/main" id="{E7F330FE-A732-4F41-AF99-623B88310506}"/>
              </a:ext>
            </a:extLst>
          </p:cNvPr>
          <p:cNvPicPr>
            <a:picLocks noChangeAspect="1"/>
          </p:cNvPicPr>
          <p:nvPr/>
        </p:nvPicPr>
        <p:blipFill>
          <a:blip r:embed="rId2"/>
          <a:stretch>
            <a:fillRect/>
          </a:stretch>
        </p:blipFill>
        <p:spPr>
          <a:xfrm>
            <a:off x="868045" y="2286000"/>
            <a:ext cx="7407910" cy="2907665"/>
          </a:xfrm>
          <a:prstGeom prst="rect">
            <a:avLst/>
          </a:prstGeom>
        </p:spPr>
      </p:pic>
    </p:spTree>
    <p:extLst>
      <p:ext uri="{BB962C8B-B14F-4D97-AF65-F5344CB8AC3E}">
        <p14:creationId xmlns:p14="http://schemas.microsoft.com/office/powerpoint/2010/main" val="423615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Global Comparisons of </a:t>
            </a:r>
            <a:br>
              <a:rPr lang="en-US" dirty="0"/>
            </a:br>
            <a:r>
              <a:rPr lang="en-US" dirty="0"/>
              <a:t>Educational Inputs and Outputs</a:t>
            </a:r>
          </a:p>
        </p:txBody>
      </p:sp>
      <p:pic>
        <p:nvPicPr>
          <p:cNvPr id="3" name="Picture 2">
            <a:extLst>
              <a:ext uri="{FF2B5EF4-FFF2-40B4-BE49-F238E27FC236}">
                <a16:creationId xmlns:a16="http://schemas.microsoft.com/office/drawing/2014/main" id="{3A6FB2C9-3D9D-A849-834D-1C38A6285065}"/>
              </a:ext>
            </a:extLst>
          </p:cNvPr>
          <p:cNvPicPr>
            <a:picLocks noChangeAspect="1"/>
          </p:cNvPicPr>
          <p:nvPr/>
        </p:nvPicPr>
        <p:blipFill>
          <a:blip r:embed="rId2"/>
          <a:stretch>
            <a:fillRect/>
          </a:stretch>
        </p:blipFill>
        <p:spPr>
          <a:xfrm>
            <a:off x="868045" y="2286000"/>
            <a:ext cx="7407910" cy="2473325"/>
          </a:xfrm>
          <a:prstGeom prst="rect">
            <a:avLst/>
          </a:prstGeom>
        </p:spPr>
      </p:pic>
    </p:spTree>
    <p:extLst>
      <p:ext uri="{BB962C8B-B14F-4D97-AF65-F5344CB8AC3E}">
        <p14:creationId xmlns:p14="http://schemas.microsoft.com/office/powerpoint/2010/main" val="335693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U.S. Environmental Policies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History of U.S. Policies</a:t>
            </a:r>
          </a:p>
          <a:p>
            <a:pPr marL="9525" indent="0">
              <a:spcBef>
                <a:spcPts val="1200"/>
              </a:spcBef>
              <a:buNone/>
            </a:pPr>
            <a:r>
              <a:rPr lang="en-US" sz="2000" b="1" dirty="0"/>
              <a:t>Federal efforts to limit U.S. pollution</a:t>
            </a:r>
          </a:p>
          <a:p>
            <a:pPr marL="460375" indent="-230188"/>
            <a:r>
              <a:rPr lang="en-US" sz="2000" dirty="0"/>
              <a:t>Air Pollution Act of 1955 – first piece of federal legislation to deal with the issue of pollution by calling for research into the problem of air pollution</a:t>
            </a:r>
          </a:p>
          <a:p>
            <a:pPr marL="460375" indent="-230188"/>
            <a:r>
              <a:rPr lang="en-US" sz="2000" dirty="0"/>
              <a:t>Clean Air Act of 1963 – to control air pollution</a:t>
            </a:r>
          </a:p>
          <a:p>
            <a:pPr marL="460375" indent="-230188"/>
            <a:r>
              <a:rPr lang="en-US" sz="2000" dirty="0"/>
              <a:t>Clean Air Act of 1970 – to enforce national clean air standards (further amended and strengthened in 1977 and again in 1990)</a:t>
            </a:r>
          </a:p>
          <a:p>
            <a:pPr marL="460375" indent="-230188"/>
            <a:r>
              <a:rPr lang="en-US" sz="2000" dirty="0"/>
              <a:t>Environment Protection Agency (EPA) formed in 1970 – to administer all environmental laws</a:t>
            </a:r>
          </a:p>
          <a:p>
            <a:pPr marL="460375" indent="-230188"/>
            <a:r>
              <a:rPr lang="en-US" sz="2000" dirty="0"/>
              <a:t>Federal Water Pollution Act of 1972 – further mandated that the EPA reduce water pollution</a:t>
            </a:r>
          </a:p>
        </p:txBody>
      </p:sp>
    </p:spTree>
    <p:extLst>
      <p:ext uri="{BB962C8B-B14F-4D97-AF65-F5344CB8AC3E}">
        <p14:creationId xmlns:p14="http://schemas.microsoft.com/office/powerpoint/2010/main" val="23334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Kindergarten through Grade 12 (K–12)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Funding of K–12 Education</a:t>
            </a:r>
          </a:p>
          <a:p>
            <a:pPr marL="460375" indent="-231775"/>
            <a:r>
              <a:rPr lang="en-US" sz="2000" dirty="0"/>
              <a:t>Divided among local, state, and federal governments:</a:t>
            </a:r>
          </a:p>
          <a:p>
            <a:pPr marL="692150" indent="-231775">
              <a:buFont typeface="System Font Regular"/>
              <a:buChar char="–"/>
            </a:pPr>
            <a:r>
              <a:rPr lang="en-US" sz="2000" dirty="0"/>
              <a:t>Local and state governments contribute similar shares of 45 and 46 percent respectively</a:t>
            </a:r>
          </a:p>
          <a:p>
            <a:pPr marL="692150" indent="-231775">
              <a:buFont typeface="System Font Regular"/>
              <a:buChar char="–"/>
            </a:pPr>
            <a:r>
              <a:rPr lang="en-US" sz="2000" dirty="0"/>
              <a:t>Federal government contributes a very small share (9 percent)</a:t>
            </a:r>
          </a:p>
          <a:p>
            <a:pPr marL="460375" indent="-230188">
              <a:spcBef>
                <a:spcPts val="1200"/>
              </a:spcBef>
            </a:pPr>
            <a:r>
              <a:rPr lang="en-US" sz="2000" dirty="0"/>
              <a:t>Local government spending heavily financed by local property tax (amount depends on tax base and tax rate)</a:t>
            </a:r>
          </a:p>
          <a:p>
            <a:pPr marL="692150" indent="-231775">
              <a:spcBef>
                <a:spcPts val="1200"/>
              </a:spcBef>
              <a:buFont typeface="System Font Regular"/>
              <a:buChar char="–"/>
            </a:pPr>
            <a:r>
              <a:rPr lang="en-US" sz="2000" b="1" dirty="0"/>
              <a:t>Tax base </a:t>
            </a:r>
            <a:r>
              <a:rPr lang="en-US" sz="2000" dirty="0"/>
              <a:t>– value of income, earnings, property, sales, or other variables to which a tax rate is applied</a:t>
            </a:r>
          </a:p>
          <a:p>
            <a:pPr marL="692150" indent="-231775">
              <a:spcBef>
                <a:spcPts val="1200"/>
              </a:spcBef>
              <a:buFont typeface="System Font Regular"/>
              <a:buChar char="–"/>
            </a:pPr>
            <a:r>
              <a:rPr lang="en-US" sz="2000" b="1" dirty="0"/>
              <a:t>Tax rate </a:t>
            </a:r>
            <a:r>
              <a:rPr lang="en-US" sz="2000" dirty="0"/>
              <a:t>– percentage of the tax base that must be paid to the government as tax</a:t>
            </a:r>
          </a:p>
          <a:p>
            <a:pPr marL="460375" indent="-230188">
              <a:spcBef>
                <a:spcPts val="1200"/>
              </a:spcBef>
            </a:pPr>
            <a:endParaRPr lang="en-US" sz="2000" dirty="0"/>
          </a:p>
        </p:txBody>
      </p:sp>
    </p:spTree>
    <p:extLst>
      <p:ext uri="{BB962C8B-B14F-4D97-AF65-F5344CB8AC3E}">
        <p14:creationId xmlns:p14="http://schemas.microsoft.com/office/powerpoint/2010/main" val="2472419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Kindergarten through Grade 12 (K–12) Education</a:t>
            </a:r>
          </a:p>
        </p:txBody>
      </p:sp>
      <p:pic>
        <p:nvPicPr>
          <p:cNvPr id="6" name="Picture 5">
            <a:extLst>
              <a:ext uri="{FF2B5EF4-FFF2-40B4-BE49-F238E27FC236}">
                <a16:creationId xmlns:a16="http://schemas.microsoft.com/office/drawing/2014/main" id="{F9F8851A-4EAB-1B42-9558-025285414915}"/>
              </a:ext>
            </a:extLst>
          </p:cNvPr>
          <p:cNvPicPr>
            <a:picLocks noChangeAspect="1"/>
          </p:cNvPicPr>
          <p:nvPr/>
        </p:nvPicPr>
        <p:blipFill>
          <a:blip r:embed="rId2"/>
          <a:stretch>
            <a:fillRect/>
          </a:stretch>
        </p:blipFill>
        <p:spPr>
          <a:xfrm>
            <a:off x="849947" y="1600200"/>
            <a:ext cx="7444105" cy="4295140"/>
          </a:xfrm>
          <a:prstGeom prst="rect">
            <a:avLst/>
          </a:prstGeom>
        </p:spPr>
      </p:pic>
    </p:spTree>
    <p:extLst>
      <p:ext uri="{BB962C8B-B14F-4D97-AF65-F5344CB8AC3E}">
        <p14:creationId xmlns:p14="http://schemas.microsoft.com/office/powerpoint/2010/main" val="403265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Kindergarten through Grade 12 (K–12)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Funding of K–12 Education</a:t>
            </a:r>
          </a:p>
          <a:p>
            <a:pPr marL="460375" indent="-231775"/>
            <a:r>
              <a:rPr lang="en-US" sz="2000" dirty="0"/>
              <a:t>Heavy reliance on local property tax</a:t>
            </a:r>
          </a:p>
          <a:p>
            <a:pPr marL="692150" indent="-231775">
              <a:buFont typeface="System Font Regular"/>
              <a:buChar char="–"/>
            </a:pPr>
            <a:r>
              <a:rPr lang="en-US" sz="2000" dirty="0"/>
              <a:t>Creates inequities</a:t>
            </a:r>
          </a:p>
          <a:p>
            <a:pPr marL="692150" indent="-231775">
              <a:buFont typeface="System Font Regular"/>
              <a:buChar char="–"/>
            </a:pPr>
            <a:r>
              <a:rPr lang="en-US" sz="2000" dirty="0"/>
              <a:t>State aid distribution formulas provide aid to all, not only poor school districts</a:t>
            </a:r>
          </a:p>
          <a:p>
            <a:pPr marL="460375" indent="-230188">
              <a:spcBef>
                <a:spcPts val="1200"/>
              </a:spcBef>
            </a:pPr>
            <a:r>
              <a:rPr lang="en-US" sz="2000" dirty="0"/>
              <a:t>Spending per student varies widely – low spending often means</a:t>
            </a:r>
          </a:p>
          <a:p>
            <a:pPr marL="692150" indent="-231775">
              <a:spcBef>
                <a:spcPts val="1200"/>
              </a:spcBef>
              <a:buFont typeface="System Font Regular"/>
              <a:buChar char="–"/>
            </a:pPr>
            <a:r>
              <a:rPr lang="en-US" sz="2000" dirty="0"/>
              <a:t>Shoddy facilities, inadequate supplies, understaffed classrooms</a:t>
            </a:r>
          </a:p>
          <a:p>
            <a:pPr marL="692150" indent="-231775">
              <a:spcBef>
                <a:spcPts val="1200"/>
              </a:spcBef>
              <a:buFont typeface="System Font Regular"/>
              <a:buChar char="–"/>
            </a:pPr>
            <a:r>
              <a:rPr lang="en-US" sz="2000" dirty="0"/>
              <a:t>Contributes to high dropout rate and functional illiteracy</a:t>
            </a:r>
          </a:p>
          <a:p>
            <a:pPr marL="460375" indent="-230188">
              <a:spcBef>
                <a:spcPts val="1200"/>
              </a:spcBef>
            </a:pPr>
            <a:endParaRPr lang="en-US" sz="2000" dirty="0"/>
          </a:p>
        </p:txBody>
      </p:sp>
    </p:spTree>
    <p:extLst>
      <p:ext uri="{BB962C8B-B14F-4D97-AF65-F5344CB8AC3E}">
        <p14:creationId xmlns:p14="http://schemas.microsoft.com/office/powerpoint/2010/main" val="1440591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Kindergarten through Grade 12 (K–12)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Assessing the Quality of K–12 Education</a:t>
            </a:r>
          </a:p>
          <a:p>
            <a:pPr indent="0">
              <a:spcBef>
                <a:spcPts val="1200"/>
              </a:spcBef>
              <a:buNone/>
            </a:pPr>
            <a:r>
              <a:rPr lang="en-US" sz="2000" b="1" dirty="0"/>
              <a:t>Early studies</a:t>
            </a:r>
          </a:p>
          <a:p>
            <a:pPr marL="460375" indent="-231775">
              <a:spcBef>
                <a:spcPts val="1200"/>
              </a:spcBef>
            </a:pPr>
            <a:r>
              <a:rPr lang="en-US" sz="1800" dirty="0"/>
              <a:t>1983 report – </a:t>
            </a:r>
            <a:r>
              <a:rPr lang="en-US" sz="1800" i="1" dirty="0"/>
              <a:t>A Nation at Risk</a:t>
            </a:r>
          </a:p>
          <a:p>
            <a:pPr marL="692150" indent="-231775">
              <a:buFont typeface="System Font Regular"/>
              <a:buChar char="–"/>
            </a:pPr>
            <a:r>
              <a:rPr lang="en-US" sz="1800" dirty="0"/>
              <a:t>Test scores were falling, schools were asking less of students</a:t>
            </a:r>
          </a:p>
          <a:p>
            <a:pPr marL="692150" indent="-231775">
              <a:buFont typeface="System Font Regular"/>
              <a:buChar char="–"/>
            </a:pPr>
            <a:r>
              <a:rPr lang="en-US" sz="1800" dirty="0"/>
              <a:t>U.S. pupils performing worse than their European counterparts</a:t>
            </a:r>
          </a:p>
          <a:p>
            <a:pPr marL="460375" indent="-230188">
              <a:spcBef>
                <a:spcPts val="1200"/>
              </a:spcBef>
            </a:pPr>
            <a:r>
              <a:rPr lang="en-US" sz="1800" dirty="0"/>
              <a:t>1992 report on conditions of six inner-city schools by social critic Jonathan Kozol – </a:t>
            </a:r>
            <a:r>
              <a:rPr lang="en-US" sz="1800" i="1" dirty="0"/>
              <a:t>Savage Inequalities: Children in America’s Schools</a:t>
            </a:r>
          </a:p>
          <a:p>
            <a:pPr marL="692150" indent="-231775">
              <a:buFont typeface="System Font Regular"/>
              <a:buChar char="–"/>
            </a:pPr>
            <a:r>
              <a:rPr lang="en-US" sz="1800" dirty="0"/>
              <a:t>Physical facilities were dreadful – schools with holes in the roof, young people being taught to type on old manual typewriters in the age of computers, libraries converted to classrooms (schools too small); basics such as working toilets, toilet paper, soap, chalk in short supply</a:t>
            </a:r>
          </a:p>
          <a:p>
            <a:pPr marL="692150" indent="-231775">
              <a:buFont typeface="System Font Regular"/>
              <a:buChar char="–"/>
            </a:pPr>
            <a:r>
              <a:rPr lang="en-US" sz="1800" dirty="0"/>
              <a:t>Disparity in funding of suburban versus inner-city schools</a:t>
            </a:r>
          </a:p>
        </p:txBody>
      </p:sp>
    </p:spTree>
    <p:extLst>
      <p:ext uri="{BB962C8B-B14F-4D97-AF65-F5344CB8AC3E}">
        <p14:creationId xmlns:p14="http://schemas.microsoft.com/office/powerpoint/2010/main" val="4207285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Kindergarten through Grade 12 (K–12)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Assessing the Quality of K–12 Education</a:t>
            </a:r>
          </a:p>
          <a:p>
            <a:pPr indent="0">
              <a:spcBef>
                <a:spcPts val="1200"/>
              </a:spcBef>
              <a:buNone/>
            </a:pPr>
            <a:r>
              <a:rPr lang="en-US" sz="2000" b="1" dirty="0"/>
              <a:t>A New Study</a:t>
            </a:r>
          </a:p>
          <a:p>
            <a:pPr marL="460375" indent="-231775">
              <a:spcBef>
                <a:spcPts val="1200"/>
              </a:spcBef>
            </a:pPr>
            <a:r>
              <a:rPr lang="en-US" sz="1800" dirty="0"/>
              <a:t>Many educators questioning the relevancy of ACT and SAT scores as measures of success</a:t>
            </a:r>
          </a:p>
          <a:p>
            <a:pPr marL="460375" indent="-231775"/>
            <a:r>
              <a:rPr lang="en-US" sz="1800" dirty="0"/>
              <a:t>One educator’s (Jack Schneider) research shared his view that standardized test scores correlate closely with the student’s family’s socioeconomic status rather than the quality of education per se</a:t>
            </a:r>
          </a:p>
          <a:p>
            <a:pPr marL="922338" indent="-230188">
              <a:buFont typeface="System Font Regular"/>
              <a:buChar char="–"/>
            </a:pPr>
            <a:r>
              <a:rPr lang="en-US" sz="1800" dirty="0"/>
              <a:t>Argues for broader measures of school quality</a:t>
            </a:r>
          </a:p>
          <a:p>
            <a:pPr marL="922338" indent="-230188">
              <a:buFont typeface="System Font Regular"/>
              <a:buChar char="–"/>
            </a:pPr>
            <a:r>
              <a:rPr lang="en-US" sz="1800" dirty="0"/>
              <a:t>Tries to measure school success with a framework that uses multiple measures of student engagement, achievement, and school culture</a:t>
            </a:r>
          </a:p>
          <a:p>
            <a:pPr marL="922338" indent="-230188">
              <a:buFont typeface="System Font Regular"/>
              <a:buChar char="–"/>
            </a:pPr>
            <a:r>
              <a:rPr lang="en-US" sz="1800" dirty="0"/>
              <a:t>Maintains this can help parents and teacher make better decisions for students and help school leaders recognize which schools need the most assistance</a:t>
            </a:r>
          </a:p>
        </p:txBody>
      </p:sp>
    </p:spTree>
    <p:extLst>
      <p:ext uri="{BB962C8B-B14F-4D97-AF65-F5344CB8AC3E}">
        <p14:creationId xmlns:p14="http://schemas.microsoft.com/office/powerpoint/2010/main" val="239037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7175-611B-FE44-AC20-136D5109B933}"/>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E3F5DFE0-2466-A648-BE81-C825501B43D9}"/>
              </a:ext>
            </a:extLst>
          </p:cNvPr>
          <p:cNvSpPr>
            <a:spLocks noGrp="1"/>
          </p:cNvSpPr>
          <p:nvPr>
            <p:ph idx="1"/>
          </p:nvPr>
        </p:nvSpPr>
        <p:spPr>
          <a:xfrm>
            <a:off x="683394" y="1828800"/>
            <a:ext cx="7777212" cy="4348163"/>
          </a:xfrm>
        </p:spPr>
        <p:txBody>
          <a:bodyPr>
            <a:normAutofit/>
          </a:bodyPr>
          <a:lstStyle/>
          <a:p>
            <a:pPr marL="0" indent="0">
              <a:buNone/>
            </a:pPr>
            <a:r>
              <a:rPr lang="en-US" sz="2000" i="1" dirty="0">
                <a:solidFill>
                  <a:srgbClr val="73253E"/>
                </a:solidFill>
                <a:latin typeface="Times New Roman" panose="02020603050405020304" pitchFamily="18" charset="0"/>
                <a:cs typeface="Times New Roman" panose="02020603050405020304" pitchFamily="18" charset="0"/>
              </a:rPr>
              <a:t>“So many of America’s poorest children — especially African American and Hispanic children — attend failing public schools that afford them little hope of fulfilling their great potential … That is why families should be free to choose the public, private, charter, magnet, religious or home school option that is right for them. The budget empowers parents, especially of our disadvantaged youth, to choose the very best school for their children.”</a:t>
            </a:r>
          </a:p>
          <a:p>
            <a:pPr marL="3943350" indent="-268288">
              <a:spcBef>
                <a:spcPts val="1200"/>
              </a:spcBef>
              <a:buNone/>
            </a:pPr>
            <a:r>
              <a:rPr lang="en-US" sz="1400" dirty="0"/>
              <a:t>—	Donald Trump, 2019 Proposed Budget Summary</a:t>
            </a:r>
          </a:p>
        </p:txBody>
      </p:sp>
    </p:spTree>
    <p:extLst>
      <p:ext uri="{BB962C8B-B14F-4D97-AF65-F5344CB8AC3E}">
        <p14:creationId xmlns:p14="http://schemas.microsoft.com/office/powerpoint/2010/main" val="3399151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Kindergarten through Grade 12 (K–12)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Proposals and Policies for Improving K–12 Education</a:t>
            </a:r>
          </a:p>
          <a:p>
            <a:pPr indent="0">
              <a:spcBef>
                <a:spcPts val="1200"/>
              </a:spcBef>
              <a:buNone/>
            </a:pPr>
            <a:r>
              <a:rPr lang="en-US" sz="2000" b="1" dirty="0"/>
              <a:t>No Child Left Behind</a:t>
            </a:r>
          </a:p>
          <a:p>
            <a:pPr marL="460375" indent="-231775">
              <a:spcBef>
                <a:spcPts val="1200"/>
              </a:spcBef>
            </a:pPr>
            <a:r>
              <a:rPr lang="en-US" sz="2000" dirty="0"/>
              <a:t>Stronger accountability for educational results</a:t>
            </a:r>
          </a:p>
          <a:p>
            <a:pPr marL="460375" indent="-231775">
              <a:spcBef>
                <a:spcPts val="1200"/>
              </a:spcBef>
            </a:pPr>
            <a:r>
              <a:rPr lang="en-US" sz="2000" dirty="0"/>
              <a:t>Greater flexibility for states, school districts, schools in the use of federal funds</a:t>
            </a:r>
          </a:p>
          <a:p>
            <a:pPr marL="460375" indent="-231775">
              <a:spcBef>
                <a:spcPts val="1200"/>
              </a:spcBef>
            </a:pPr>
            <a:r>
              <a:rPr lang="en-US" sz="2000" dirty="0"/>
              <a:t>More choices for parents of children from disadvantaged backgrounds</a:t>
            </a:r>
          </a:p>
          <a:p>
            <a:pPr marL="460375" indent="-231775">
              <a:spcBef>
                <a:spcPts val="1200"/>
              </a:spcBef>
            </a:pPr>
            <a:r>
              <a:rPr lang="en-US" sz="2000" dirty="0"/>
              <a:t>An emphasis on teaching methods that have been demonstrated to work</a:t>
            </a:r>
          </a:p>
        </p:txBody>
      </p:sp>
    </p:spTree>
    <p:extLst>
      <p:ext uri="{BB962C8B-B14F-4D97-AF65-F5344CB8AC3E}">
        <p14:creationId xmlns:p14="http://schemas.microsoft.com/office/powerpoint/2010/main" val="4163662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Kindergarten through Grade 12 (K–12)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Proposals and Policies for Improving K–12 Education</a:t>
            </a:r>
          </a:p>
          <a:p>
            <a:pPr indent="0">
              <a:spcBef>
                <a:spcPts val="1200"/>
              </a:spcBef>
              <a:buNone/>
            </a:pPr>
            <a:r>
              <a:rPr lang="en-US" sz="2000" b="1" dirty="0"/>
              <a:t>Race to the Top and Common Core</a:t>
            </a:r>
          </a:p>
          <a:p>
            <a:pPr marL="460375" indent="-231775">
              <a:spcBef>
                <a:spcPts val="1200"/>
              </a:spcBef>
            </a:pPr>
            <a:r>
              <a:rPr lang="en-US" sz="2000" dirty="0"/>
              <a:t>Obama announced his administration would grant waivers from </a:t>
            </a:r>
            <a:r>
              <a:rPr lang="en-US" sz="2000" i="1" dirty="0"/>
              <a:t>No Child Left Behind</a:t>
            </a:r>
            <a:r>
              <a:rPr lang="en-US" sz="2000" dirty="0"/>
              <a:t> to qualified states</a:t>
            </a:r>
          </a:p>
          <a:p>
            <a:pPr marL="460375" indent="-231775">
              <a:spcBef>
                <a:spcPts val="1200"/>
              </a:spcBef>
            </a:pPr>
            <a:r>
              <a:rPr lang="en-US" sz="2000" dirty="0"/>
              <a:t>States needed to develop an approved plan to prepare all students for college and career, focus aid on the neediest students, support effective teaching and leadership</a:t>
            </a:r>
          </a:p>
          <a:p>
            <a:pPr marL="460375" indent="-231775">
              <a:spcBef>
                <a:spcPts val="1200"/>
              </a:spcBef>
            </a:pPr>
            <a:r>
              <a:rPr lang="en-US" sz="2000" dirty="0"/>
              <a:t>Soon, waivers approved for almost all states in the union – came to be part of Obama’s plan to </a:t>
            </a:r>
            <a:r>
              <a:rPr lang="en-US" sz="2000" i="1" dirty="0"/>
              <a:t>Race to the Top</a:t>
            </a:r>
          </a:p>
          <a:p>
            <a:pPr marL="460375" indent="-231775">
              <a:spcBef>
                <a:spcPts val="1200"/>
              </a:spcBef>
            </a:pPr>
            <a:r>
              <a:rPr lang="en-US" sz="2000" dirty="0"/>
              <a:t>During the Obama years state leaders came together to develop a group of standard learning outcomes in English and math – referred to as the </a:t>
            </a:r>
            <a:r>
              <a:rPr lang="en-US" sz="2000" i="1" dirty="0"/>
              <a:t>Common Core</a:t>
            </a:r>
          </a:p>
        </p:txBody>
      </p:sp>
    </p:spTree>
    <p:extLst>
      <p:ext uri="{BB962C8B-B14F-4D97-AF65-F5344CB8AC3E}">
        <p14:creationId xmlns:p14="http://schemas.microsoft.com/office/powerpoint/2010/main" val="2359122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Kindergarten through Grade 12 (K–12)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Proposals and Policies for Improving K–12 Education</a:t>
            </a:r>
          </a:p>
          <a:p>
            <a:pPr indent="0">
              <a:spcBef>
                <a:spcPts val="1200"/>
              </a:spcBef>
              <a:buNone/>
            </a:pPr>
            <a:r>
              <a:rPr lang="en-US" sz="2000" b="1" dirty="0"/>
              <a:t>School choice: Competition and vouchers</a:t>
            </a:r>
          </a:p>
          <a:p>
            <a:pPr marL="460375" indent="-231775">
              <a:spcBef>
                <a:spcPts val="1200"/>
              </a:spcBef>
            </a:pPr>
            <a:r>
              <a:rPr lang="en-US" sz="2000" dirty="0"/>
              <a:t>Proposals to increase competition aim to increase choice</a:t>
            </a:r>
          </a:p>
          <a:p>
            <a:pPr marL="460375" indent="-231775">
              <a:spcBef>
                <a:spcPts val="1200"/>
              </a:spcBef>
            </a:pPr>
            <a:r>
              <a:rPr lang="en-US" sz="2000" dirty="0"/>
              <a:t>Choice includes parochial and other private schools, homeschooling, charter and magnate schools</a:t>
            </a:r>
          </a:p>
          <a:p>
            <a:pPr marL="692150" indent="-222250">
              <a:buFont typeface="System Font Regular"/>
              <a:buChar char="–"/>
            </a:pPr>
            <a:r>
              <a:rPr lang="en-US" sz="1800" dirty="0"/>
              <a:t>Charter schools – public schools that use public dollars, but run privately</a:t>
            </a:r>
          </a:p>
          <a:p>
            <a:pPr marL="692150" indent="-222250">
              <a:buFont typeface="System Font Regular"/>
              <a:buChar char="–"/>
            </a:pPr>
            <a:r>
              <a:rPr lang="en-US" sz="1800" dirty="0"/>
              <a:t>Magnet schools – public schools that focus on some particular type of curriculum in an attempt to excel in that aspect of education</a:t>
            </a:r>
          </a:p>
          <a:p>
            <a:pPr marL="692150" indent="-222250">
              <a:buFont typeface="System Font Regular"/>
              <a:buChar char="–"/>
            </a:pPr>
            <a:r>
              <a:rPr lang="en-US" sz="1800" dirty="0"/>
              <a:t>Private schools – non-publicly funded schools not administered by local, state, or national governments</a:t>
            </a:r>
          </a:p>
          <a:p>
            <a:pPr marL="692150" indent="-222250">
              <a:buFont typeface="System Font Regular"/>
              <a:buChar char="–"/>
            </a:pPr>
            <a:r>
              <a:rPr lang="en-US" sz="1800" dirty="0"/>
              <a:t>Home schools – may or may not be considered a private school depending on state government</a:t>
            </a:r>
          </a:p>
        </p:txBody>
      </p:sp>
    </p:spTree>
    <p:extLst>
      <p:ext uri="{BB962C8B-B14F-4D97-AF65-F5344CB8AC3E}">
        <p14:creationId xmlns:p14="http://schemas.microsoft.com/office/powerpoint/2010/main" val="1849026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Kindergarten through Grade 12 (K–12)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Proposals and Policies for Improving K–12 Education</a:t>
            </a:r>
          </a:p>
          <a:p>
            <a:pPr indent="0">
              <a:spcBef>
                <a:spcPts val="1200"/>
              </a:spcBef>
              <a:buNone/>
            </a:pPr>
            <a:r>
              <a:rPr lang="en-US" sz="2000" b="1" dirty="0"/>
              <a:t>School choice: Competition and vouchers</a:t>
            </a:r>
          </a:p>
          <a:p>
            <a:pPr marL="460375" indent="-231775">
              <a:spcBef>
                <a:spcPts val="1200"/>
              </a:spcBef>
            </a:pPr>
            <a:r>
              <a:rPr lang="en-US" sz="2000" dirty="0"/>
              <a:t>One means to increase consumer choice is the tuition voucher</a:t>
            </a:r>
          </a:p>
          <a:p>
            <a:pPr marL="692150" indent="-222250">
              <a:buFont typeface="System Font Regular"/>
              <a:buChar char="–"/>
            </a:pPr>
            <a:r>
              <a:rPr lang="en-US" sz="1800" dirty="0"/>
              <a:t>Each student is given a voucher for some particular amount of money to apply toward tuition in any qualified public or private school</a:t>
            </a:r>
          </a:p>
          <a:p>
            <a:pPr marL="692150" indent="-222250">
              <a:buFont typeface="System Font Regular"/>
              <a:buChar char="–"/>
            </a:pPr>
            <a:r>
              <a:rPr lang="en-US" sz="1800" dirty="0"/>
              <a:t>Student’s family chooses the school it likes best</a:t>
            </a:r>
          </a:p>
          <a:p>
            <a:pPr marL="692150" indent="-222250">
              <a:buFont typeface="System Font Regular"/>
              <a:buChar char="–"/>
            </a:pPr>
            <a:r>
              <a:rPr lang="en-US" sz="1800" dirty="0"/>
              <a:t>Parents who are dissatisfied with the local public schools can enroll their children in private schools and part or all of the tuition can be paid with the voucher</a:t>
            </a:r>
          </a:p>
          <a:p>
            <a:pPr marL="692150" indent="-222250">
              <a:buFont typeface="System Font Regular"/>
              <a:buChar char="–"/>
            </a:pPr>
            <a:r>
              <a:rPr lang="en-US" sz="1800" dirty="0"/>
              <a:t>Funding is withdrawn from the poorer-quality schools (that families reject) and transferred to the better schools (that families choose) through the vouchers</a:t>
            </a:r>
          </a:p>
        </p:txBody>
      </p:sp>
    </p:spTree>
    <p:extLst>
      <p:ext uri="{BB962C8B-B14F-4D97-AF65-F5344CB8AC3E}">
        <p14:creationId xmlns:p14="http://schemas.microsoft.com/office/powerpoint/2010/main" val="2768463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Kindergarten through Grade 12 (K–12)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Proposals and Policies for Improving K–12 Education</a:t>
            </a:r>
          </a:p>
          <a:p>
            <a:pPr indent="0">
              <a:spcBef>
                <a:spcPts val="1200"/>
              </a:spcBef>
              <a:buNone/>
            </a:pPr>
            <a:r>
              <a:rPr lang="en-US" sz="2000" b="1" dirty="0"/>
              <a:t>School choice: Competition and vouchers</a:t>
            </a:r>
          </a:p>
          <a:p>
            <a:pPr marL="460375" indent="-231775">
              <a:spcBef>
                <a:spcPts val="1200"/>
              </a:spcBef>
            </a:pPr>
            <a:r>
              <a:rPr lang="en-US" sz="2000" dirty="0"/>
              <a:t>Opposition to vouchers</a:t>
            </a:r>
          </a:p>
          <a:p>
            <a:pPr marL="692150" indent="-222250">
              <a:buFont typeface="System Font Regular"/>
              <a:buChar char="–"/>
            </a:pPr>
            <a:r>
              <a:rPr lang="en-US" sz="1800" dirty="0"/>
              <a:t>poorest school districts cannot compete – students will be relegated to poorer-quality public schools</a:t>
            </a:r>
          </a:p>
          <a:p>
            <a:pPr marL="692150" indent="-222250">
              <a:buFont typeface="System Font Regular"/>
              <a:buChar char="–"/>
            </a:pPr>
            <a:r>
              <a:rPr lang="en-US" sz="1800" dirty="0"/>
              <a:t>Competitive schools – limited enrollment</a:t>
            </a:r>
          </a:p>
          <a:p>
            <a:pPr marL="692150" indent="-222250">
              <a:buFont typeface="System Font Regular"/>
              <a:buChar char="–"/>
            </a:pPr>
            <a:r>
              <a:rPr lang="en-US" sz="1800" dirty="0"/>
              <a:t>Sometimes located some distance from target students</a:t>
            </a:r>
          </a:p>
          <a:p>
            <a:pPr marL="692150" indent="-222250">
              <a:buFont typeface="System Font Regular"/>
              <a:buChar char="–"/>
            </a:pPr>
            <a:r>
              <a:rPr lang="en-US" sz="1800" dirty="0"/>
              <a:t>Insufficient information about educational options for school choice</a:t>
            </a:r>
          </a:p>
          <a:p>
            <a:pPr marL="692150" indent="-222250">
              <a:buFont typeface="System Font Regular"/>
              <a:buChar char="–"/>
            </a:pPr>
            <a:r>
              <a:rPr lang="en-US" sz="1800" dirty="0"/>
              <a:t>Religious schools violate constitutional principles</a:t>
            </a:r>
          </a:p>
          <a:p>
            <a:pPr marL="692150" indent="-222250">
              <a:buFont typeface="System Font Regular"/>
              <a:buChar char="–"/>
            </a:pPr>
            <a:r>
              <a:rPr lang="en-US" sz="1800" dirty="0"/>
              <a:t>Shift of funds from public to private schools</a:t>
            </a:r>
          </a:p>
          <a:p>
            <a:pPr marL="922338" indent="-230188">
              <a:buFont typeface="System Font Regular"/>
              <a:buChar char="–"/>
            </a:pPr>
            <a:endParaRPr lang="en-US" sz="1800" dirty="0"/>
          </a:p>
        </p:txBody>
      </p:sp>
    </p:spTree>
    <p:extLst>
      <p:ext uri="{BB962C8B-B14F-4D97-AF65-F5344CB8AC3E}">
        <p14:creationId xmlns:p14="http://schemas.microsoft.com/office/powerpoint/2010/main" val="1402800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Kindergarten through Grade 12 (K–12)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Proposals and Policies for Improving K–12 Education</a:t>
            </a:r>
          </a:p>
          <a:p>
            <a:pPr indent="0">
              <a:spcBef>
                <a:spcPts val="1200"/>
              </a:spcBef>
              <a:buNone/>
            </a:pPr>
            <a:r>
              <a:rPr lang="en-US" sz="2000" b="1" dirty="0"/>
              <a:t>Funding reform</a:t>
            </a:r>
          </a:p>
          <a:p>
            <a:pPr marL="460375" indent="-231775">
              <a:spcBef>
                <a:spcPts val="1200"/>
              </a:spcBef>
            </a:pPr>
            <a:r>
              <a:rPr lang="en-US" sz="2000" dirty="0"/>
              <a:t>Alternatives to vouchers (to reduce inequity)</a:t>
            </a:r>
          </a:p>
          <a:p>
            <a:pPr marL="692150" indent="-222250">
              <a:buFont typeface="System Font Regular"/>
              <a:buChar char="–"/>
            </a:pPr>
            <a:r>
              <a:rPr lang="en-US" sz="1800" dirty="0"/>
              <a:t>Property tax reform</a:t>
            </a:r>
          </a:p>
          <a:p>
            <a:pPr marL="1144588" indent="-222250">
              <a:buFont typeface="Wingdings" pitchFamily="2" charset="2"/>
              <a:buChar char="§"/>
            </a:pPr>
            <a:r>
              <a:rPr lang="en-US" sz="1800" dirty="0"/>
              <a:t>Michigan experiment in 1993 – redistribute tax dollars from rich to poor districts, raise per-student spending</a:t>
            </a:r>
          </a:p>
          <a:p>
            <a:pPr marL="692150" indent="-222250">
              <a:buFont typeface="System Font Regular"/>
              <a:buChar char="–"/>
            </a:pPr>
            <a:r>
              <a:rPr lang="en-US" sz="1800" dirty="0"/>
              <a:t>Federal and state corrective funding</a:t>
            </a:r>
          </a:p>
          <a:p>
            <a:pPr marL="1144588" indent="-222250">
              <a:buFont typeface="Wingdings" pitchFamily="2" charset="2"/>
              <a:buChar char="§"/>
            </a:pPr>
            <a:r>
              <a:rPr lang="en-US" sz="1800" dirty="0"/>
              <a:t>Shift the financial burden to state and federal government levels</a:t>
            </a:r>
          </a:p>
          <a:p>
            <a:pPr marL="922338" indent="-230188">
              <a:buFont typeface="System Font Regular"/>
              <a:buChar char="–"/>
            </a:pPr>
            <a:endParaRPr lang="en-US" sz="1800" dirty="0"/>
          </a:p>
        </p:txBody>
      </p:sp>
    </p:spTree>
    <p:extLst>
      <p:ext uri="{BB962C8B-B14F-4D97-AF65-F5344CB8AC3E}">
        <p14:creationId xmlns:p14="http://schemas.microsoft.com/office/powerpoint/2010/main" val="650337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Kindergarten through Grade 12 (K–12)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The Issues of Poverty and Diversity</a:t>
            </a:r>
          </a:p>
          <a:p>
            <a:pPr marL="460375" indent="-231775">
              <a:spcBef>
                <a:spcPts val="1200"/>
              </a:spcBef>
            </a:pPr>
            <a:r>
              <a:rPr lang="en-US" sz="2000" dirty="0"/>
              <a:t>Best predictor of student performance is the poverty rate among the school’s students – students in localities with high poverty rates generally do not perform as well on standardized tests as students from schools in more affluent areas</a:t>
            </a:r>
          </a:p>
          <a:p>
            <a:pPr marL="922338" indent="-220663">
              <a:buFont typeface="System Font Regular"/>
              <a:buChar char="–"/>
            </a:pPr>
            <a:r>
              <a:rPr lang="en-US" sz="1800" dirty="0"/>
              <a:t>Fundamental improvements in our nation’s economy and poverty programs are necessary for achieving real reforms in our educational outcomes</a:t>
            </a:r>
          </a:p>
          <a:p>
            <a:pPr marL="460375" indent="-231775">
              <a:spcBef>
                <a:spcPts val="1200"/>
              </a:spcBef>
            </a:pPr>
            <a:r>
              <a:rPr lang="en-US" sz="1800" dirty="0"/>
              <a:t>Disparity in achievement between students of different race and ethnicity</a:t>
            </a:r>
          </a:p>
          <a:p>
            <a:pPr marL="922338" indent="-220663">
              <a:buFont typeface="System Font Regular"/>
              <a:buChar char="–"/>
            </a:pPr>
            <a:r>
              <a:rPr lang="en-US" sz="1600" dirty="0"/>
              <a:t>Many white Caucasians have moved from inner cities to the suburbs – school districts may remain underfunded</a:t>
            </a:r>
          </a:p>
        </p:txBody>
      </p:sp>
    </p:spTree>
    <p:extLst>
      <p:ext uri="{BB962C8B-B14F-4D97-AF65-F5344CB8AC3E}">
        <p14:creationId xmlns:p14="http://schemas.microsoft.com/office/powerpoint/2010/main" val="4138911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Higher Education</a:t>
            </a:r>
          </a:p>
        </p:txBody>
      </p:sp>
      <p:sp>
        <p:nvSpPr>
          <p:cNvPr id="5" name="Content Placeholder 4">
            <a:extLst>
              <a:ext uri="{FF2B5EF4-FFF2-40B4-BE49-F238E27FC236}">
                <a16:creationId xmlns:a16="http://schemas.microsoft.com/office/drawing/2014/main" id="{10E2B7AB-66A8-3C43-A42E-7E90359E82D0}"/>
              </a:ext>
            </a:extLst>
          </p:cNvPr>
          <p:cNvSpPr>
            <a:spLocks noGrp="1"/>
          </p:cNvSpPr>
          <p:nvPr>
            <p:ph idx="1"/>
          </p:nvPr>
        </p:nvSpPr>
        <p:spPr/>
        <p:txBody>
          <a:bodyPr>
            <a:normAutofit/>
          </a:bodyPr>
          <a:lstStyle/>
          <a:p>
            <a:r>
              <a:rPr lang="en-US" sz="2000" dirty="0"/>
              <a:t>Economic problems</a:t>
            </a:r>
          </a:p>
          <a:p>
            <a:pPr marL="749300" indent="-317500">
              <a:buFont typeface="System Font Regular"/>
              <a:buChar char="–"/>
            </a:pPr>
            <a:r>
              <a:rPr lang="en-US" sz="2000" dirty="0"/>
              <a:t>Costs have risen</a:t>
            </a:r>
          </a:p>
          <a:p>
            <a:pPr marL="749300" indent="-317500">
              <a:buFont typeface="System Font Regular"/>
              <a:buChar char="–"/>
            </a:pPr>
            <a:r>
              <a:rPr lang="en-US" sz="2000" dirty="0"/>
              <a:t>State governments have suffered from a low tax base and competing uses of limited state funds</a:t>
            </a:r>
          </a:p>
          <a:p>
            <a:pPr marL="749300" indent="-317500">
              <a:buFont typeface="System Font Regular"/>
              <a:buChar char="–"/>
            </a:pPr>
            <a:r>
              <a:rPr lang="en-US" sz="2000" dirty="0"/>
              <a:t>Federal support has stagnated</a:t>
            </a:r>
          </a:p>
          <a:p>
            <a:pPr marL="749300" indent="-317500">
              <a:buFont typeface="System Font Regular"/>
              <a:buChar char="–"/>
            </a:pPr>
            <a:r>
              <a:rPr lang="en-US" sz="2000" dirty="0"/>
              <a:t>As a result, tuition in public institutions of higher education has increased greatly</a:t>
            </a:r>
          </a:p>
          <a:p>
            <a:pPr marL="749300" indent="-317500">
              <a:buFont typeface="System Font Regular"/>
              <a:buChar char="–"/>
            </a:pPr>
            <a:r>
              <a:rPr lang="en-US" sz="2000" dirty="0"/>
              <a:t>Financial aid rules have change and value of Pell grants is limited</a:t>
            </a:r>
          </a:p>
        </p:txBody>
      </p:sp>
    </p:spTree>
    <p:extLst>
      <p:ext uri="{BB962C8B-B14F-4D97-AF65-F5344CB8AC3E}">
        <p14:creationId xmlns:p14="http://schemas.microsoft.com/office/powerpoint/2010/main" val="2828607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Higher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Public and Private Higher Education</a:t>
            </a:r>
          </a:p>
          <a:p>
            <a:pPr marL="460375" indent="-230188">
              <a:spcBef>
                <a:spcPts val="1200"/>
              </a:spcBef>
            </a:pPr>
            <a:r>
              <a:rPr lang="en-US" sz="2000" dirty="0"/>
              <a:t>U.S. postsecondary (higher) education consists of colleges, universities, community (junior) colleges, technical-vocational schools</a:t>
            </a:r>
          </a:p>
          <a:p>
            <a:pPr marL="460375" indent="-230188">
              <a:spcBef>
                <a:spcPts val="1200"/>
              </a:spcBef>
            </a:pPr>
            <a:r>
              <a:rPr lang="en-US" sz="2000" dirty="0"/>
              <a:t>Some are private (not funded by the government), others are public (funding by state governments)</a:t>
            </a:r>
          </a:p>
          <a:p>
            <a:pPr marL="460375" indent="-230188">
              <a:spcBef>
                <a:spcPts val="1200"/>
              </a:spcBef>
            </a:pPr>
            <a:r>
              <a:rPr lang="en-US" sz="2000" dirty="0"/>
              <a:t>Virtually none of these is free to the student</a:t>
            </a:r>
          </a:p>
          <a:p>
            <a:pPr marL="460375" indent="-230188">
              <a:spcBef>
                <a:spcPts val="1200"/>
              </a:spcBef>
            </a:pPr>
            <a:r>
              <a:rPr lang="en-US" sz="2000" dirty="0"/>
              <a:t>Public schools generally have lower tuition that private schools because state governments subsidize public universities</a:t>
            </a:r>
          </a:p>
          <a:p>
            <a:pPr marL="922338" indent="-230188">
              <a:buFont typeface="System Font Regular"/>
              <a:buChar char="–"/>
            </a:pPr>
            <a:r>
              <a:rPr lang="en-US" sz="2000" b="1" dirty="0"/>
              <a:t>Subsidize</a:t>
            </a:r>
            <a:r>
              <a:rPr lang="en-US" sz="2000" dirty="0"/>
              <a:t> – payment of some of the costs of an economic activity by the government</a:t>
            </a:r>
          </a:p>
        </p:txBody>
      </p:sp>
    </p:spTree>
    <p:extLst>
      <p:ext uri="{BB962C8B-B14F-4D97-AF65-F5344CB8AC3E}">
        <p14:creationId xmlns:p14="http://schemas.microsoft.com/office/powerpoint/2010/main" val="2132614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Higher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Higher Education as an Investment in Human Capital</a:t>
            </a:r>
          </a:p>
          <a:p>
            <a:pPr marL="460375" indent="-230188">
              <a:spcBef>
                <a:spcPts val="1200"/>
              </a:spcBef>
            </a:pPr>
            <a:r>
              <a:rPr lang="en-US" sz="2000" dirty="0"/>
              <a:t>Education (as well as other services like healthcare and job training) often referred to as an investment in human capital</a:t>
            </a:r>
          </a:p>
          <a:p>
            <a:pPr marL="922338" indent="-230188">
              <a:buFont typeface="System Font Regular"/>
              <a:buChar char="–"/>
            </a:pPr>
            <a:r>
              <a:rPr lang="en-US" sz="1800" b="1" dirty="0"/>
              <a:t>Investment in human capital </a:t>
            </a:r>
            <a:r>
              <a:rPr lang="en-US" sz="1800" dirty="0"/>
              <a:t>– spending designed to improve the productivity of people</a:t>
            </a:r>
          </a:p>
          <a:p>
            <a:pPr marL="460375" indent="-230188">
              <a:spcBef>
                <a:spcPts val="1200"/>
              </a:spcBef>
            </a:pPr>
            <a:r>
              <a:rPr lang="en-US" sz="2000" dirty="0"/>
              <a:t>Through education, students can improve their skills and productivity and thereby also increase their earnings</a:t>
            </a:r>
          </a:p>
          <a:p>
            <a:pPr marL="922338" indent="-230188">
              <a:buFont typeface="System Font Regular"/>
              <a:buChar char="–"/>
            </a:pPr>
            <a:r>
              <a:rPr lang="en-US" sz="1800" dirty="0"/>
              <a:t>Unemployment rates fall and earnings increase as the level of education increases</a:t>
            </a:r>
          </a:p>
          <a:p>
            <a:pPr marL="922338" indent="-230188">
              <a:buFont typeface="System Font Regular"/>
              <a:buChar char="–"/>
            </a:pPr>
            <a:r>
              <a:rPr lang="en-US" sz="1800" b="1" dirty="0"/>
              <a:t>Median</a:t>
            </a:r>
            <a:r>
              <a:rPr lang="en-US" sz="1800" dirty="0"/>
              <a:t> – the value that is exactly in the middle of a list of all values of some variable, such as earnings, when ranked from highest to lowest</a:t>
            </a:r>
          </a:p>
        </p:txBody>
      </p:sp>
    </p:spTree>
    <p:extLst>
      <p:ext uri="{BB962C8B-B14F-4D97-AF65-F5344CB8AC3E}">
        <p14:creationId xmlns:p14="http://schemas.microsoft.com/office/powerpoint/2010/main" val="277944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lstStyle/>
          <a:p>
            <a:pPr marL="249238" indent="-249238"/>
            <a:r>
              <a:rPr lang="en-US" sz="2000" b="1" dirty="0"/>
              <a:t>Public schools</a:t>
            </a:r>
            <a:endParaRPr lang="en-US" sz="2000" dirty="0"/>
          </a:p>
          <a:p>
            <a:pPr marL="460375" indent="-230188">
              <a:buFont typeface="System Font Regular"/>
              <a:buChar char="–"/>
            </a:pPr>
            <a:r>
              <a:rPr lang="en-US" sz="2000" dirty="0"/>
              <a:t>Schools that are operated by the government and are financed by tax revenue</a:t>
            </a:r>
          </a:p>
          <a:p>
            <a:pPr marL="249238" indent="-249238">
              <a:spcBef>
                <a:spcPts val="1800"/>
              </a:spcBef>
            </a:pPr>
            <a:r>
              <a:rPr lang="en-US" sz="2000" b="1" dirty="0"/>
              <a:t>Private schools</a:t>
            </a:r>
            <a:endParaRPr lang="en-US" sz="2000" dirty="0"/>
          </a:p>
          <a:p>
            <a:pPr marL="460375" indent="-230188">
              <a:buFont typeface="System Font Regular"/>
              <a:buChar char="–"/>
            </a:pPr>
            <a:r>
              <a:rPr lang="en-US" sz="2000" dirty="0"/>
              <a:t>Schools that are not operated by the government and that are mainly financed by student tuition and endowments</a:t>
            </a:r>
          </a:p>
        </p:txBody>
      </p:sp>
    </p:spTree>
    <p:extLst>
      <p:ext uri="{BB962C8B-B14F-4D97-AF65-F5344CB8AC3E}">
        <p14:creationId xmlns:p14="http://schemas.microsoft.com/office/powerpoint/2010/main" val="174769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Higher Education</a:t>
            </a:r>
          </a:p>
        </p:txBody>
      </p:sp>
      <p:pic>
        <p:nvPicPr>
          <p:cNvPr id="6" name="Picture 5">
            <a:extLst>
              <a:ext uri="{FF2B5EF4-FFF2-40B4-BE49-F238E27FC236}">
                <a16:creationId xmlns:a16="http://schemas.microsoft.com/office/drawing/2014/main" id="{ACAEA6F1-F541-7D4A-8A05-5E5F9C08FC41}"/>
              </a:ext>
            </a:extLst>
          </p:cNvPr>
          <p:cNvPicPr>
            <a:picLocks noChangeAspect="1"/>
          </p:cNvPicPr>
          <p:nvPr/>
        </p:nvPicPr>
        <p:blipFill>
          <a:blip r:embed="rId2"/>
          <a:stretch>
            <a:fillRect/>
          </a:stretch>
        </p:blipFill>
        <p:spPr>
          <a:xfrm>
            <a:off x="855980" y="2286000"/>
            <a:ext cx="7432040" cy="2678430"/>
          </a:xfrm>
          <a:prstGeom prst="rect">
            <a:avLst/>
          </a:prstGeom>
        </p:spPr>
      </p:pic>
    </p:spTree>
    <p:extLst>
      <p:ext uri="{BB962C8B-B14F-4D97-AF65-F5344CB8AC3E}">
        <p14:creationId xmlns:p14="http://schemas.microsoft.com/office/powerpoint/2010/main" val="3098497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Higher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Higher Education as an Investment in Human Capital</a:t>
            </a:r>
          </a:p>
          <a:p>
            <a:pPr marL="460375" indent="-230188">
              <a:spcBef>
                <a:spcPts val="1200"/>
              </a:spcBef>
            </a:pPr>
            <a:r>
              <a:rPr lang="en-US" sz="2000" dirty="0"/>
              <a:t>Educational investment – increased earnings after graduation</a:t>
            </a:r>
          </a:p>
          <a:p>
            <a:pPr marL="922338" indent="-230188">
              <a:buFont typeface="System Font Regular"/>
              <a:buChar char="–"/>
            </a:pPr>
            <a:r>
              <a:rPr lang="en-US" sz="1800" b="1" dirty="0"/>
              <a:t>Direct cost </a:t>
            </a:r>
            <a:r>
              <a:rPr lang="en-US" sz="1800" dirty="0"/>
              <a:t>– actual paid expenses (tuition and fee payments, books and supplies)</a:t>
            </a:r>
          </a:p>
          <a:p>
            <a:pPr marL="922338" indent="-230188">
              <a:buFont typeface="System Font Regular"/>
              <a:buChar char="–"/>
            </a:pPr>
            <a:r>
              <a:rPr lang="en-US" sz="1800" b="1" dirty="0"/>
              <a:t>Indirect cost </a:t>
            </a:r>
            <a:r>
              <a:rPr lang="en-US" sz="1800" dirty="0"/>
              <a:t>– the opportunity cost of forgone earnings</a:t>
            </a:r>
          </a:p>
          <a:p>
            <a:pPr marL="460375" indent="-230188">
              <a:spcBef>
                <a:spcPts val="1200"/>
              </a:spcBef>
            </a:pPr>
            <a:r>
              <a:rPr lang="en-US" sz="2000" dirty="0"/>
              <a:t>Cost benefit analysis – compares the costs and benefits of a policy or program</a:t>
            </a:r>
          </a:p>
          <a:p>
            <a:pPr marL="922338" indent="-230188">
              <a:buFont typeface="System Font Regular"/>
              <a:buChar char="–"/>
            </a:pPr>
            <a:r>
              <a:rPr lang="en-US" sz="1800" dirty="0"/>
              <a:t>Compare your earnings without college over your working life with the your net earnings with college over your working life</a:t>
            </a:r>
          </a:p>
        </p:txBody>
      </p:sp>
    </p:spTree>
    <p:extLst>
      <p:ext uri="{BB962C8B-B14F-4D97-AF65-F5344CB8AC3E}">
        <p14:creationId xmlns:p14="http://schemas.microsoft.com/office/powerpoint/2010/main" val="181450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Higher Education</a:t>
            </a:r>
          </a:p>
        </p:txBody>
      </p:sp>
      <p:pic>
        <p:nvPicPr>
          <p:cNvPr id="6" name="Picture 5">
            <a:extLst>
              <a:ext uri="{FF2B5EF4-FFF2-40B4-BE49-F238E27FC236}">
                <a16:creationId xmlns:a16="http://schemas.microsoft.com/office/drawing/2014/main" id="{9C056BD8-082A-BC43-973B-47B12E055427}"/>
              </a:ext>
            </a:extLst>
          </p:cNvPr>
          <p:cNvPicPr>
            <a:picLocks noChangeAspect="1"/>
          </p:cNvPicPr>
          <p:nvPr/>
        </p:nvPicPr>
        <p:blipFill>
          <a:blip r:embed="rId2"/>
          <a:stretch>
            <a:fillRect/>
          </a:stretch>
        </p:blipFill>
        <p:spPr>
          <a:xfrm>
            <a:off x="880110" y="1280160"/>
            <a:ext cx="7383780" cy="5248275"/>
          </a:xfrm>
          <a:prstGeom prst="rect">
            <a:avLst/>
          </a:prstGeom>
        </p:spPr>
      </p:pic>
    </p:spTree>
    <p:extLst>
      <p:ext uri="{BB962C8B-B14F-4D97-AF65-F5344CB8AC3E}">
        <p14:creationId xmlns:p14="http://schemas.microsoft.com/office/powerpoint/2010/main" val="3251994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Higher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Justification for Government Funding of Public Higher Education</a:t>
            </a:r>
          </a:p>
          <a:p>
            <a:pPr marL="460375" indent="-230188">
              <a:spcBef>
                <a:spcPts val="1200"/>
              </a:spcBef>
            </a:pPr>
            <a:r>
              <a:rPr lang="en-US" sz="2000" dirty="0"/>
              <a:t>Spillover benefits (positive externalities)</a:t>
            </a:r>
          </a:p>
          <a:p>
            <a:pPr marL="460375" indent="-230188">
              <a:spcBef>
                <a:spcPts val="1200"/>
              </a:spcBef>
            </a:pPr>
            <a:r>
              <a:rPr lang="en-US" sz="2000" dirty="0"/>
              <a:t>Equal access to education</a:t>
            </a:r>
          </a:p>
          <a:p>
            <a:pPr marL="922338" indent="-230188">
              <a:buFont typeface="System Font Regular"/>
              <a:buChar char="–"/>
            </a:pPr>
            <a:r>
              <a:rPr lang="en-US" sz="2000" dirty="0"/>
              <a:t>Most of the students we are subsidizing are not from poor families</a:t>
            </a:r>
          </a:p>
        </p:txBody>
      </p:sp>
    </p:spTree>
    <p:extLst>
      <p:ext uri="{BB962C8B-B14F-4D97-AF65-F5344CB8AC3E}">
        <p14:creationId xmlns:p14="http://schemas.microsoft.com/office/powerpoint/2010/main" val="1376913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Higher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Limited Government Funding for Public Higher Education</a:t>
            </a:r>
          </a:p>
          <a:p>
            <a:pPr marL="460375" indent="-230188">
              <a:spcBef>
                <a:spcPts val="1200"/>
              </a:spcBef>
            </a:pPr>
            <a:r>
              <a:rPr lang="en-US" sz="2000" dirty="0"/>
              <a:t>Virtually all states have increased tuition significantly</a:t>
            </a:r>
          </a:p>
          <a:p>
            <a:pPr marL="460375" indent="-230188">
              <a:spcBef>
                <a:spcPts val="1200"/>
              </a:spcBef>
            </a:pPr>
            <a:r>
              <a:rPr lang="en-US" sz="2000" dirty="0"/>
              <a:t>Many schools have established enrollment caps</a:t>
            </a:r>
          </a:p>
          <a:p>
            <a:pPr marL="460375" indent="-230188">
              <a:spcBef>
                <a:spcPts val="1200"/>
              </a:spcBef>
            </a:pPr>
            <a:r>
              <a:rPr lang="en-US" sz="2000" dirty="0"/>
              <a:t>Some schools experimenting with differential tuition</a:t>
            </a:r>
          </a:p>
        </p:txBody>
      </p:sp>
    </p:spTree>
    <p:extLst>
      <p:ext uri="{BB962C8B-B14F-4D97-AF65-F5344CB8AC3E}">
        <p14:creationId xmlns:p14="http://schemas.microsoft.com/office/powerpoint/2010/main" val="3006571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Higher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Responses to Limited Government Funding for Public Higher Education</a:t>
            </a:r>
          </a:p>
          <a:p>
            <a:pPr marL="230187" indent="0">
              <a:spcBef>
                <a:spcPts val="1200"/>
              </a:spcBef>
              <a:buNone/>
            </a:pPr>
            <a:r>
              <a:rPr lang="en-US" sz="2000" b="1" dirty="0"/>
              <a:t>Raising tuition</a:t>
            </a:r>
          </a:p>
          <a:p>
            <a:pPr marL="460375" indent="-230188">
              <a:spcBef>
                <a:spcPts val="1200"/>
              </a:spcBef>
            </a:pPr>
            <a:r>
              <a:rPr lang="en-US" sz="2000" dirty="0"/>
              <a:t>To make up the missing funds</a:t>
            </a:r>
          </a:p>
          <a:p>
            <a:pPr marL="460375" indent="-230188">
              <a:spcBef>
                <a:spcPts val="1200"/>
              </a:spcBef>
            </a:pPr>
            <a:r>
              <a:rPr lang="en-US" sz="2000" dirty="0"/>
              <a:t>Students cannot afford higher education unless they can obtain greater financial aid to offset the cost</a:t>
            </a:r>
          </a:p>
          <a:p>
            <a:pPr marL="460375" indent="-230188">
              <a:spcBef>
                <a:spcPts val="1200"/>
              </a:spcBef>
            </a:pPr>
            <a:r>
              <a:rPr lang="en-US" sz="2000" dirty="0"/>
              <a:t>Students who feel the negative effects most are from low- and middle-income families</a:t>
            </a:r>
          </a:p>
        </p:txBody>
      </p:sp>
    </p:spTree>
    <p:extLst>
      <p:ext uri="{BB962C8B-B14F-4D97-AF65-F5344CB8AC3E}">
        <p14:creationId xmlns:p14="http://schemas.microsoft.com/office/powerpoint/2010/main" val="3830624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Higher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Responses to Limited Government Funding for Public Higher Education</a:t>
            </a:r>
          </a:p>
          <a:p>
            <a:pPr marL="230187" indent="0">
              <a:spcBef>
                <a:spcPts val="1200"/>
              </a:spcBef>
              <a:buNone/>
            </a:pPr>
            <a:r>
              <a:rPr lang="en-US" sz="2000" b="1" dirty="0"/>
              <a:t>Enrollment caps</a:t>
            </a:r>
          </a:p>
          <a:p>
            <a:pPr marL="460375" indent="-230188">
              <a:spcBef>
                <a:spcPts val="1200"/>
              </a:spcBef>
            </a:pPr>
            <a:r>
              <a:rPr lang="en-US" sz="2000" dirty="0"/>
              <a:t>Maximum limit on the number of students allowed to enroll in a school</a:t>
            </a:r>
          </a:p>
          <a:p>
            <a:pPr marL="460375" indent="-230188">
              <a:spcBef>
                <a:spcPts val="1200"/>
              </a:spcBef>
            </a:pPr>
            <a:r>
              <a:rPr lang="en-US" sz="2000" dirty="0"/>
              <a:t>Rationing of student enrollment – increase admission standards</a:t>
            </a:r>
          </a:p>
          <a:p>
            <a:pPr marL="922338" indent="-230188">
              <a:buFont typeface="System Font Regular"/>
              <a:buChar char="–"/>
            </a:pPr>
            <a:r>
              <a:rPr lang="en-US" sz="1800" dirty="0"/>
              <a:t>Eliminates students who might have been poor risks for completion of college</a:t>
            </a:r>
          </a:p>
          <a:p>
            <a:pPr marL="922338" indent="-230188">
              <a:buFont typeface="System Font Regular"/>
              <a:buChar char="–"/>
            </a:pPr>
            <a:r>
              <a:rPr lang="en-US" sz="1800" dirty="0"/>
              <a:t>Might eliminate “late bloomers” who achieve mature study habits in college instead of in high school</a:t>
            </a:r>
          </a:p>
          <a:p>
            <a:pPr marL="922338" indent="-230188">
              <a:buFont typeface="System Font Regular"/>
              <a:buChar char="–"/>
            </a:pPr>
            <a:r>
              <a:rPr lang="en-US" sz="1800" dirty="0"/>
              <a:t>May eliminate students of low-income and/or diverse backgrounds who have received poor-quality K–12 education</a:t>
            </a:r>
          </a:p>
        </p:txBody>
      </p:sp>
    </p:spTree>
    <p:extLst>
      <p:ext uri="{BB962C8B-B14F-4D97-AF65-F5344CB8AC3E}">
        <p14:creationId xmlns:p14="http://schemas.microsoft.com/office/powerpoint/2010/main" val="3219810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Higher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Responses to Limited Government Funding for Public Higher Education</a:t>
            </a:r>
          </a:p>
          <a:p>
            <a:pPr marL="230187" indent="0">
              <a:spcBef>
                <a:spcPts val="1200"/>
              </a:spcBef>
              <a:buNone/>
            </a:pPr>
            <a:r>
              <a:rPr lang="en-US" sz="2000" b="1" dirty="0"/>
              <a:t>Differential tuition</a:t>
            </a:r>
          </a:p>
          <a:p>
            <a:pPr marL="460375" indent="-230188">
              <a:spcBef>
                <a:spcPts val="1200"/>
              </a:spcBef>
            </a:pPr>
            <a:r>
              <a:rPr lang="en-US" sz="2000" dirty="0"/>
              <a:t>Charging higher tuition for majors and programs in high demand by students</a:t>
            </a:r>
          </a:p>
          <a:p>
            <a:pPr marL="460375" indent="-230188">
              <a:spcBef>
                <a:spcPts val="1200"/>
              </a:spcBef>
            </a:pPr>
            <a:r>
              <a:rPr lang="en-US" sz="2000" dirty="0"/>
              <a:t>Charging lower tuition for those programs with lower demand</a:t>
            </a:r>
          </a:p>
        </p:txBody>
      </p:sp>
    </p:spTree>
    <p:extLst>
      <p:ext uri="{BB962C8B-B14F-4D97-AF65-F5344CB8AC3E}">
        <p14:creationId xmlns:p14="http://schemas.microsoft.com/office/powerpoint/2010/main" val="1741263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Higher Education</a:t>
            </a:r>
          </a:p>
        </p:txBody>
      </p:sp>
      <p:pic>
        <p:nvPicPr>
          <p:cNvPr id="3" name="Picture 2">
            <a:extLst>
              <a:ext uri="{FF2B5EF4-FFF2-40B4-BE49-F238E27FC236}">
                <a16:creationId xmlns:a16="http://schemas.microsoft.com/office/drawing/2014/main" id="{AD3AC1B2-F2CD-D443-A45B-FEB8BAD16963}"/>
              </a:ext>
            </a:extLst>
          </p:cNvPr>
          <p:cNvPicPr>
            <a:picLocks noChangeAspect="1"/>
          </p:cNvPicPr>
          <p:nvPr/>
        </p:nvPicPr>
        <p:blipFill>
          <a:blip r:embed="rId2"/>
          <a:stretch>
            <a:fillRect/>
          </a:stretch>
        </p:blipFill>
        <p:spPr>
          <a:xfrm>
            <a:off x="874077" y="1371600"/>
            <a:ext cx="7395845" cy="4850130"/>
          </a:xfrm>
          <a:prstGeom prst="rect">
            <a:avLst/>
          </a:prstGeom>
        </p:spPr>
      </p:pic>
    </p:spTree>
    <p:extLst>
      <p:ext uri="{BB962C8B-B14F-4D97-AF65-F5344CB8AC3E}">
        <p14:creationId xmlns:p14="http://schemas.microsoft.com/office/powerpoint/2010/main" val="3755023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Higher Education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Financial Aid: What About Low-Income Students?</a:t>
            </a:r>
          </a:p>
          <a:p>
            <a:pPr marL="460375" indent="-230188">
              <a:spcBef>
                <a:spcPts val="1200"/>
              </a:spcBef>
            </a:pPr>
            <a:r>
              <a:rPr lang="en-US" sz="2000" dirty="0"/>
              <a:t>Scholarships and fellowships</a:t>
            </a:r>
          </a:p>
          <a:p>
            <a:pPr marL="460375" indent="-230188">
              <a:spcBef>
                <a:spcPts val="1200"/>
              </a:spcBef>
            </a:pPr>
            <a:r>
              <a:rPr lang="en-US" sz="2000" dirty="0"/>
              <a:t>Employer assistance, veterans’ assistance</a:t>
            </a:r>
          </a:p>
          <a:p>
            <a:pPr marL="460375" indent="-230188">
              <a:spcBef>
                <a:spcPts val="1200"/>
              </a:spcBef>
            </a:pPr>
            <a:r>
              <a:rPr lang="en-US" sz="2000" dirty="0"/>
              <a:t>College work study, loans</a:t>
            </a:r>
          </a:p>
          <a:p>
            <a:pPr marL="460375" indent="-230188">
              <a:spcBef>
                <a:spcPts val="1200"/>
              </a:spcBef>
            </a:pPr>
            <a:r>
              <a:rPr lang="en-US" sz="2000" dirty="0"/>
              <a:t>Pell grants</a:t>
            </a:r>
          </a:p>
          <a:p>
            <a:pPr marL="922338" indent="-220663">
              <a:buFont typeface="System Font Regular"/>
              <a:buChar char="–"/>
            </a:pPr>
            <a:r>
              <a:rPr lang="en-US" sz="1800" dirty="0"/>
              <a:t>Targeted to low-income undergraduate students – represents a large share of all federal grant money dispersed to college students</a:t>
            </a:r>
          </a:p>
          <a:p>
            <a:pPr marL="922338" indent="-220663">
              <a:buFont typeface="System Font Regular"/>
              <a:buChar char="–"/>
            </a:pPr>
            <a:r>
              <a:rPr lang="en-US" sz="1800" dirty="0"/>
              <a:t>Currently offers $5,020 per year to qualified students</a:t>
            </a:r>
          </a:p>
          <a:p>
            <a:pPr marL="460375" indent="-230188"/>
            <a:r>
              <a:rPr lang="en-US" sz="2000" dirty="0"/>
              <a:t>While government support for higher education and financial aid packages for students help them meet the direct costs of higher education, these do not address the indirect costs</a:t>
            </a:r>
          </a:p>
        </p:txBody>
      </p:sp>
    </p:spTree>
    <p:extLst>
      <p:ext uri="{BB962C8B-B14F-4D97-AF65-F5344CB8AC3E}">
        <p14:creationId xmlns:p14="http://schemas.microsoft.com/office/powerpoint/2010/main" val="104423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Education’s Spillover Benefits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230188" indent="-220663">
              <a:spcBef>
                <a:spcPts val="1200"/>
              </a:spcBef>
            </a:pPr>
            <a:r>
              <a:rPr lang="en-US" sz="2000" dirty="0"/>
              <a:t>The provision of education creates:</a:t>
            </a:r>
          </a:p>
          <a:p>
            <a:pPr marL="692150" indent="-231775">
              <a:buFont typeface="System Font Regular"/>
              <a:buChar char="–"/>
            </a:pPr>
            <a:r>
              <a:rPr lang="en-US" sz="2000" dirty="0"/>
              <a:t>private benefits – to the student and the student’s family</a:t>
            </a:r>
          </a:p>
          <a:p>
            <a:pPr marL="692150" indent="-231775">
              <a:buFont typeface="System Font Regular"/>
              <a:buChar char="–"/>
            </a:pPr>
            <a:r>
              <a:rPr lang="en-US" sz="2000" dirty="0"/>
              <a:t>benefits for society – spillover benefits (externalities)</a:t>
            </a:r>
          </a:p>
          <a:p>
            <a:pPr marL="922338" indent="-230188">
              <a:spcBef>
                <a:spcPts val="1800"/>
              </a:spcBef>
              <a:buFont typeface="Wingdings" pitchFamily="2" charset="2"/>
              <a:buChar char="§"/>
            </a:pPr>
            <a:r>
              <a:rPr lang="en-US" sz="2000" b="1" dirty="0"/>
              <a:t>Spillover benefit </a:t>
            </a:r>
            <a:r>
              <a:rPr lang="en-US" sz="2000" dirty="0"/>
              <a:t>– a positive externality; the benefit that is shifted from the private market onto society</a:t>
            </a:r>
          </a:p>
          <a:p>
            <a:pPr marL="922338" indent="-230188">
              <a:spcBef>
                <a:spcPts val="1200"/>
              </a:spcBef>
              <a:buFont typeface="Wingdings" pitchFamily="2" charset="2"/>
              <a:buChar char="§"/>
            </a:pPr>
            <a:r>
              <a:rPr lang="en-US" sz="2000" b="1" dirty="0"/>
              <a:t>Spillover cost </a:t>
            </a:r>
            <a:r>
              <a:rPr lang="en-US" sz="2000" dirty="0"/>
              <a:t>– a negative externality; the cost that is shifted from the private market onto society</a:t>
            </a:r>
          </a:p>
          <a:p>
            <a:pPr marL="230188" indent="-220663">
              <a:spcBef>
                <a:spcPts val="1800"/>
              </a:spcBef>
            </a:pPr>
            <a:r>
              <a:rPr lang="en-US" sz="2000" dirty="0"/>
              <a:t>The existence of externalities creates:</a:t>
            </a:r>
          </a:p>
          <a:p>
            <a:pPr marL="692150" indent="-231775">
              <a:buFont typeface="System Font Regular"/>
              <a:buChar char="–"/>
            </a:pPr>
            <a:r>
              <a:rPr lang="en-US" sz="2000" dirty="0"/>
              <a:t>Inequity (unfairness)</a:t>
            </a:r>
          </a:p>
          <a:p>
            <a:pPr marL="692150" indent="-231775">
              <a:buFont typeface="System Font Regular"/>
              <a:buChar char="–"/>
            </a:pPr>
            <a:r>
              <a:rPr lang="en-US" sz="2000" dirty="0"/>
              <a:t>Inefficiency (a misallocation of society’s scarce resources)</a:t>
            </a:r>
          </a:p>
        </p:txBody>
      </p:sp>
    </p:spTree>
    <p:extLst>
      <p:ext uri="{BB962C8B-B14F-4D97-AF65-F5344CB8AC3E}">
        <p14:creationId xmlns:p14="http://schemas.microsoft.com/office/powerpoint/2010/main" val="2283078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Affirmative Action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What About Underrepresented Students?</a:t>
            </a:r>
          </a:p>
          <a:p>
            <a:pPr marL="460375" indent="-230188">
              <a:spcBef>
                <a:spcPts val="1200"/>
              </a:spcBef>
            </a:pPr>
            <a:r>
              <a:rPr lang="en-US" sz="2000" dirty="0"/>
              <a:t>K–12 educational attainment and quality varies considerably by race and ethnicity</a:t>
            </a:r>
          </a:p>
          <a:p>
            <a:pPr marL="460375" indent="-230188">
              <a:spcBef>
                <a:spcPts val="1200"/>
              </a:spcBef>
            </a:pPr>
            <a:r>
              <a:rPr lang="en-US" sz="2000" dirty="0"/>
              <a:t>Higher educational attainment is generally less for minorities</a:t>
            </a:r>
          </a:p>
        </p:txBody>
      </p:sp>
    </p:spTree>
    <p:extLst>
      <p:ext uri="{BB962C8B-B14F-4D97-AF65-F5344CB8AC3E}">
        <p14:creationId xmlns:p14="http://schemas.microsoft.com/office/powerpoint/2010/main" val="2533975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Deregulation</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What About Disabled, Transgender, and Women Students?</a:t>
            </a:r>
          </a:p>
          <a:p>
            <a:pPr marL="460375" indent="-230188">
              <a:spcBef>
                <a:spcPts val="1200"/>
              </a:spcBef>
            </a:pPr>
            <a:r>
              <a:rPr lang="en-US" sz="2000" dirty="0"/>
              <a:t>DeVos undertook three major deregulation initiatives in her first years as Secretary of Education</a:t>
            </a:r>
          </a:p>
          <a:p>
            <a:pPr marL="971550" indent="-279400">
              <a:spcBef>
                <a:spcPts val="1200"/>
              </a:spcBef>
              <a:buFont typeface="+mj-lt"/>
              <a:buAutoNum type="arabicPeriod"/>
            </a:pPr>
            <a:r>
              <a:rPr lang="en-US" sz="2000" dirty="0"/>
              <a:t>Rescinded seventy-two policy documents that outlined the rights of students with disabilities</a:t>
            </a:r>
          </a:p>
          <a:p>
            <a:pPr marL="971550" indent="-279400">
              <a:spcBef>
                <a:spcPts val="1200"/>
              </a:spcBef>
              <a:buFont typeface="+mj-lt"/>
              <a:buAutoNum type="arabicPeriod"/>
            </a:pPr>
            <a:r>
              <a:rPr lang="en-US" sz="2000" dirty="0"/>
              <a:t>Rescinded guidance that directed schools to allow transgender students to use bathrooms in accordance with their gender identity</a:t>
            </a:r>
          </a:p>
          <a:p>
            <a:pPr marL="971550" indent="-279400">
              <a:spcBef>
                <a:spcPts val="1200"/>
              </a:spcBef>
              <a:buFont typeface="+mj-lt"/>
              <a:buAutoNum type="arabicPeriod"/>
            </a:pPr>
            <a:r>
              <a:rPr lang="en-US" sz="2000" dirty="0"/>
              <a:t>Eliminated rules on how schools should investigate allegations of sexual assault</a:t>
            </a:r>
          </a:p>
        </p:txBody>
      </p:sp>
    </p:spTree>
    <p:extLst>
      <p:ext uri="{BB962C8B-B14F-4D97-AF65-F5344CB8AC3E}">
        <p14:creationId xmlns:p14="http://schemas.microsoft.com/office/powerpoint/2010/main" val="1121748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Three Final Thoughts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spcBef>
                <a:spcPts val="1200"/>
              </a:spcBef>
              <a:buNone/>
            </a:pPr>
            <a:r>
              <a:rPr lang="en-US" sz="1800" b="1" dirty="0"/>
              <a:t>Trump’s Budget Proposal</a:t>
            </a:r>
          </a:p>
          <a:p>
            <a:pPr marL="460375" indent="-230188"/>
            <a:r>
              <a:rPr lang="en-US" sz="1800" dirty="0"/>
              <a:t>$10 billion in the Dept. of Education’s 2018 budget – amounts to a fourteen percent cut in funding</a:t>
            </a:r>
          </a:p>
          <a:p>
            <a:pPr marL="9525" indent="0">
              <a:spcBef>
                <a:spcPts val="1200"/>
              </a:spcBef>
              <a:buNone/>
            </a:pPr>
            <a:r>
              <a:rPr lang="en-US" sz="1800" b="1" dirty="0"/>
              <a:t>Malala Yousafzai and Education</a:t>
            </a:r>
          </a:p>
          <a:p>
            <a:pPr marL="460375" indent="-230188"/>
            <a:r>
              <a:rPr lang="en-US" sz="1800" dirty="0"/>
              <a:t>In 2012, 15-year-old Malala was shot by the Taliban in northwest Pakistan for her support of girls’ education; she recovered, became a global advocate for girls’ education, was the youngest recipient of the Nobel Peace Prize in 2014</a:t>
            </a:r>
          </a:p>
          <a:p>
            <a:pPr marL="922338" indent="-230188">
              <a:buFont typeface="System Font Regular"/>
              <a:buChar char="–"/>
            </a:pPr>
            <a:r>
              <a:rPr lang="en-US" sz="1800" dirty="0"/>
              <a:t>Education the most important factor in alleviating poverty in developing countries – the education of girls in particular has widespread positive externalities</a:t>
            </a:r>
          </a:p>
          <a:p>
            <a:pPr marL="9525" indent="0">
              <a:spcBef>
                <a:spcPts val="1200"/>
              </a:spcBef>
              <a:buNone/>
            </a:pPr>
            <a:r>
              <a:rPr lang="en-US" sz="1800" b="1" dirty="0"/>
              <a:t>Civic Implications of Education</a:t>
            </a:r>
          </a:p>
          <a:p>
            <a:pPr marL="460375" indent="-230188"/>
            <a:r>
              <a:rPr lang="en-US" sz="1800" dirty="0"/>
              <a:t>In this era of polarized politics, civic responsibilities are important – better fulfilled if well-educated</a:t>
            </a:r>
          </a:p>
        </p:txBody>
      </p:sp>
    </p:spTree>
    <p:extLst>
      <p:ext uri="{BB962C8B-B14F-4D97-AF65-F5344CB8AC3E}">
        <p14:creationId xmlns:p14="http://schemas.microsoft.com/office/powerpoint/2010/main" val="1089268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FF6E-CD09-B84E-BDCB-DF2E36A9D83A}"/>
              </a:ext>
            </a:extLst>
          </p:cNvPr>
          <p:cNvSpPr>
            <a:spLocks noGrp="1"/>
          </p:cNvSpPr>
          <p:nvPr>
            <p:ph type="title"/>
          </p:nvPr>
        </p:nvSpPr>
        <p:spPr/>
        <p:txBody>
          <a:bodyPr/>
          <a:lstStyle/>
          <a:p>
            <a:r>
              <a:rPr lang="en-US" dirty="0"/>
              <a:t>Conservative versus Liberal</a:t>
            </a:r>
          </a:p>
        </p:txBody>
      </p:sp>
      <p:sp>
        <p:nvSpPr>
          <p:cNvPr id="3" name="Content Placeholder 2">
            <a:extLst>
              <a:ext uri="{FF2B5EF4-FFF2-40B4-BE49-F238E27FC236}">
                <a16:creationId xmlns:a16="http://schemas.microsoft.com/office/drawing/2014/main" id="{195A3A98-48B0-484F-B53C-735F26739957}"/>
              </a:ext>
            </a:extLst>
          </p:cNvPr>
          <p:cNvSpPr>
            <a:spLocks noGrp="1"/>
          </p:cNvSpPr>
          <p:nvPr>
            <p:ph idx="1"/>
          </p:nvPr>
        </p:nvSpPr>
        <p:spPr>
          <a:xfrm>
            <a:off x="669957" y="1593410"/>
            <a:ext cx="3786540" cy="4583553"/>
          </a:xfrm>
        </p:spPr>
        <p:txBody>
          <a:bodyPr numCol="1">
            <a:normAutofit/>
          </a:bodyPr>
          <a:lstStyle/>
          <a:p>
            <a:pPr marL="0" indent="0">
              <a:buNone/>
            </a:pPr>
            <a:r>
              <a:rPr lang="en-US" sz="2000" b="1" dirty="0">
                <a:solidFill>
                  <a:srgbClr val="73253E"/>
                </a:solidFill>
              </a:rPr>
              <a:t>Economic Conservatives</a:t>
            </a:r>
            <a:endParaRPr lang="en-US" sz="2000" dirty="0"/>
          </a:p>
          <a:p>
            <a:pPr marL="287338" indent="-163513"/>
            <a:r>
              <a:rPr lang="en-US" sz="1800" dirty="0"/>
              <a:t>Policies to increase competition in public K–12 system</a:t>
            </a:r>
          </a:p>
          <a:p>
            <a:pPr marL="287338" indent="-163513"/>
            <a:r>
              <a:rPr lang="en-US" sz="1800" dirty="0"/>
              <a:t>Favor school voucher systems – give parents and students more choices of schools and curricula</a:t>
            </a:r>
          </a:p>
          <a:p>
            <a:pPr marL="287338" indent="-163513"/>
            <a:r>
              <a:rPr lang="en-US" sz="1800" dirty="0"/>
              <a:t>More competition among schools in the form of private schools, charter schools, magnet schools</a:t>
            </a:r>
          </a:p>
        </p:txBody>
      </p:sp>
      <p:sp>
        <p:nvSpPr>
          <p:cNvPr id="4" name="Content Placeholder 2">
            <a:extLst>
              <a:ext uri="{FF2B5EF4-FFF2-40B4-BE49-F238E27FC236}">
                <a16:creationId xmlns:a16="http://schemas.microsoft.com/office/drawing/2014/main" id="{683AE7D2-B333-AB46-9A13-55FD85E012C2}"/>
              </a:ext>
            </a:extLst>
          </p:cNvPr>
          <p:cNvSpPr txBox="1">
            <a:spLocks/>
          </p:cNvSpPr>
          <p:nvPr/>
        </p:nvSpPr>
        <p:spPr>
          <a:xfrm>
            <a:off x="4687501" y="1593409"/>
            <a:ext cx="3786541" cy="4583553"/>
          </a:xfrm>
          <a:prstGeom prst="rect">
            <a:avLst/>
          </a:prstGeom>
        </p:spPr>
        <p:txBody>
          <a:bodyPr vert="horz" lIns="0" tIns="0" rIns="0" bIns="0" numCol="1"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73253E"/>
                </a:solidFill>
              </a:rPr>
              <a:t>Economic Liberals</a:t>
            </a:r>
            <a:endParaRPr lang="en-US" sz="2000" dirty="0"/>
          </a:p>
          <a:p>
            <a:pPr marL="287338" indent="-163513"/>
            <a:r>
              <a:rPr lang="en-US" sz="1800" dirty="0"/>
              <a:t>Emphasize tax reform – redistribution of tax dollars from rich to poor districts to equalize educational opportunities, programs such as Head Start</a:t>
            </a:r>
          </a:p>
          <a:p>
            <a:pPr marL="287338" indent="-163513"/>
            <a:r>
              <a:rPr lang="en-US" sz="1800" dirty="0"/>
              <a:t>Widespread use of school vouchers would endanger public school system – transferring money away from the poor schools/students that need them most</a:t>
            </a:r>
          </a:p>
        </p:txBody>
      </p:sp>
    </p:spTree>
    <p:extLst>
      <p:ext uri="{BB962C8B-B14F-4D97-AF65-F5344CB8AC3E}">
        <p14:creationId xmlns:p14="http://schemas.microsoft.com/office/powerpoint/2010/main" val="3555380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FF6E-CD09-B84E-BDCB-DF2E36A9D83A}"/>
              </a:ext>
            </a:extLst>
          </p:cNvPr>
          <p:cNvSpPr>
            <a:spLocks noGrp="1"/>
          </p:cNvSpPr>
          <p:nvPr>
            <p:ph type="title"/>
          </p:nvPr>
        </p:nvSpPr>
        <p:spPr/>
        <p:txBody>
          <a:bodyPr/>
          <a:lstStyle/>
          <a:p>
            <a:r>
              <a:rPr lang="en-US" dirty="0"/>
              <a:t>Conservative versus Liberal</a:t>
            </a:r>
          </a:p>
        </p:txBody>
      </p:sp>
      <p:sp>
        <p:nvSpPr>
          <p:cNvPr id="3" name="Content Placeholder 2">
            <a:extLst>
              <a:ext uri="{FF2B5EF4-FFF2-40B4-BE49-F238E27FC236}">
                <a16:creationId xmlns:a16="http://schemas.microsoft.com/office/drawing/2014/main" id="{195A3A98-48B0-484F-B53C-735F26739957}"/>
              </a:ext>
            </a:extLst>
          </p:cNvPr>
          <p:cNvSpPr>
            <a:spLocks noGrp="1"/>
          </p:cNvSpPr>
          <p:nvPr>
            <p:ph idx="1"/>
          </p:nvPr>
        </p:nvSpPr>
        <p:spPr>
          <a:xfrm>
            <a:off x="669957" y="1593410"/>
            <a:ext cx="3786540" cy="4583553"/>
          </a:xfrm>
        </p:spPr>
        <p:txBody>
          <a:bodyPr numCol="1">
            <a:normAutofit/>
          </a:bodyPr>
          <a:lstStyle/>
          <a:p>
            <a:pPr marL="0" indent="0">
              <a:buNone/>
            </a:pPr>
            <a:r>
              <a:rPr lang="en-US" sz="2000" b="1" dirty="0">
                <a:solidFill>
                  <a:srgbClr val="73253E"/>
                </a:solidFill>
              </a:rPr>
              <a:t>Economic Conservatives</a:t>
            </a:r>
            <a:endParaRPr lang="en-US" sz="2000" dirty="0"/>
          </a:p>
          <a:p>
            <a:pPr marL="287338" indent="-163513"/>
            <a:r>
              <a:rPr lang="en-US" sz="1800" dirty="0"/>
              <a:t>Support spending on K–12 education by local governments</a:t>
            </a:r>
          </a:p>
          <a:p>
            <a:pPr marL="287338" indent="-163513"/>
            <a:r>
              <a:rPr lang="en-US" sz="1800" dirty="0"/>
              <a:t>Do not favor extensive tuition subsidies or financial aid for students in higher education unless spillover benefits result</a:t>
            </a:r>
          </a:p>
        </p:txBody>
      </p:sp>
      <p:sp>
        <p:nvSpPr>
          <p:cNvPr id="4" name="Content Placeholder 2">
            <a:extLst>
              <a:ext uri="{FF2B5EF4-FFF2-40B4-BE49-F238E27FC236}">
                <a16:creationId xmlns:a16="http://schemas.microsoft.com/office/drawing/2014/main" id="{683AE7D2-B333-AB46-9A13-55FD85E012C2}"/>
              </a:ext>
            </a:extLst>
          </p:cNvPr>
          <p:cNvSpPr txBox="1">
            <a:spLocks/>
          </p:cNvSpPr>
          <p:nvPr/>
        </p:nvSpPr>
        <p:spPr>
          <a:xfrm>
            <a:off x="4687501" y="1593409"/>
            <a:ext cx="3786541" cy="4583553"/>
          </a:xfrm>
          <a:prstGeom prst="rect">
            <a:avLst/>
          </a:prstGeom>
        </p:spPr>
        <p:txBody>
          <a:bodyPr vert="horz" lIns="0" tIns="0" rIns="0" bIns="0" numCol="1"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73253E"/>
                </a:solidFill>
              </a:rPr>
              <a:t>Economic Liberals</a:t>
            </a:r>
            <a:endParaRPr lang="en-US" sz="2000" dirty="0"/>
          </a:p>
          <a:p>
            <a:pPr marL="287338" indent="-163513"/>
            <a:r>
              <a:rPr lang="en-US" sz="1800" dirty="0"/>
              <a:t>More willing to support expanded state and federal spending</a:t>
            </a:r>
          </a:p>
          <a:p>
            <a:pPr marL="287338" indent="-163513"/>
            <a:r>
              <a:rPr lang="en-US" sz="1800" dirty="0"/>
              <a:t>More likely to favor expanded financial aid to low-income students, as well as tax credits for educational purposes – also more likely to support remedies for inequity in education for racial and ethnic minority students, including affirmative action</a:t>
            </a:r>
          </a:p>
        </p:txBody>
      </p:sp>
    </p:spTree>
    <p:extLst>
      <p:ext uri="{BB962C8B-B14F-4D97-AF65-F5344CB8AC3E}">
        <p14:creationId xmlns:p14="http://schemas.microsoft.com/office/powerpoint/2010/main" val="3961625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Education’s Spillover Benefits</a:t>
            </a:r>
          </a:p>
        </p:txBody>
      </p:sp>
      <p:pic>
        <p:nvPicPr>
          <p:cNvPr id="6" name="Picture 5">
            <a:extLst>
              <a:ext uri="{FF2B5EF4-FFF2-40B4-BE49-F238E27FC236}">
                <a16:creationId xmlns:a16="http://schemas.microsoft.com/office/drawing/2014/main" id="{AF84074F-D43A-C74C-9FE6-4D0BB98FB60B}"/>
              </a:ext>
            </a:extLst>
          </p:cNvPr>
          <p:cNvPicPr>
            <a:picLocks noChangeAspect="1"/>
          </p:cNvPicPr>
          <p:nvPr/>
        </p:nvPicPr>
        <p:blipFill>
          <a:blip r:embed="rId2"/>
          <a:stretch>
            <a:fillRect/>
          </a:stretch>
        </p:blipFill>
        <p:spPr>
          <a:xfrm>
            <a:off x="868045" y="2057400"/>
            <a:ext cx="7407910" cy="3824605"/>
          </a:xfrm>
          <a:prstGeom prst="rect">
            <a:avLst/>
          </a:prstGeom>
        </p:spPr>
      </p:pic>
    </p:spTree>
    <p:extLst>
      <p:ext uri="{BB962C8B-B14F-4D97-AF65-F5344CB8AC3E}">
        <p14:creationId xmlns:p14="http://schemas.microsoft.com/office/powerpoint/2010/main" val="798527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Education’s Spillover Benefits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230188" indent="-220663">
              <a:spcBef>
                <a:spcPts val="1200"/>
              </a:spcBef>
            </a:pPr>
            <a:r>
              <a:rPr lang="en-US" sz="2000" dirty="0"/>
              <a:t>The spillover benefits of education justify the government’s</a:t>
            </a:r>
          </a:p>
          <a:p>
            <a:pPr marL="692150" indent="-231775">
              <a:buFont typeface="System Font Regular"/>
              <a:buChar char="–"/>
            </a:pPr>
            <a:r>
              <a:rPr lang="en-US" sz="2000" dirty="0"/>
              <a:t>provision of K–12 education</a:t>
            </a:r>
          </a:p>
          <a:p>
            <a:pPr marL="692150" indent="-231775">
              <a:buFont typeface="System Font Regular"/>
              <a:buChar char="–"/>
            </a:pPr>
            <a:r>
              <a:rPr lang="en-US" sz="2000" dirty="0"/>
              <a:t>subsidization of college education through grants and financial aid to students</a:t>
            </a:r>
          </a:p>
          <a:p>
            <a:pPr marL="692150" indent="-231775">
              <a:buFont typeface="System Font Regular"/>
              <a:buChar char="–"/>
            </a:pPr>
            <a:r>
              <a:rPr lang="en-US" sz="2000" dirty="0"/>
              <a:t>establishment of public colleges and universities</a:t>
            </a:r>
          </a:p>
          <a:p>
            <a:pPr marL="230188" indent="0">
              <a:buNone/>
            </a:pPr>
            <a:r>
              <a:rPr lang="en-US" sz="2000" dirty="0"/>
              <a:t>These policies correct the under-allocation of resources to education</a:t>
            </a:r>
          </a:p>
          <a:p>
            <a:pPr marL="230188" indent="-220663">
              <a:spcBef>
                <a:spcPts val="1200"/>
              </a:spcBef>
            </a:pPr>
            <a:r>
              <a:rPr lang="en-US" sz="2000" dirty="0"/>
              <a:t>If government contribution toward student education is just equal to the spillover benefits that society receives from education …</a:t>
            </a:r>
          </a:p>
          <a:p>
            <a:pPr marL="230188" indent="-220663"/>
            <a:r>
              <a:rPr lang="en-US" sz="2000" dirty="0"/>
              <a:t>… the socially optimum amount of education will be produced and consumed in our economy</a:t>
            </a:r>
          </a:p>
        </p:txBody>
      </p:sp>
    </p:spTree>
    <p:extLst>
      <p:ext uri="{BB962C8B-B14F-4D97-AF65-F5344CB8AC3E}">
        <p14:creationId xmlns:p14="http://schemas.microsoft.com/office/powerpoint/2010/main" val="426567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Education’s Spillover Benefits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230188" indent="-220663">
              <a:spcBef>
                <a:spcPts val="1200"/>
              </a:spcBef>
            </a:pPr>
            <a:r>
              <a:rPr lang="en-US" sz="2000" dirty="0"/>
              <a:t>Different levels and types of education yield different amounts of private and spillover benefits</a:t>
            </a:r>
          </a:p>
          <a:p>
            <a:pPr marL="692150" indent="-231775">
              <a:buFont typeface="System Font Regular"/>
              <a:buChar char="–"/>
            </a:pPr>
            <a:r>
              <a:rPr lang="en-US" sz="2000" dirty="0"/>
              <a:t>Spillover benefits of K–12 education tremendous (basic literacy)</a:t>
            </a:r>
          </a:p>
          <a:p>
            <a:pPr marL="692150" indent="-231775">
              <a:buFont typeface="System Font Regular"/>
              <a:buChar char="–"/>
            </a:pPr>
            <a:r>
              <a:rPr lang="en-US" sz="2000" dirty="0"/>
              <a:t>Primary and secondary education free – therefore justified by societal spillover benefits</a:t>
            </a:r>
          </a:p>
          <a:p>
            <a:pPr marL="692150" indent="-231775">
              <a:buFont typeface="System Font Regular"/>
              <a:buChar char="–"/>
            </a:pPr>
            <a:r>
              <a:rPr lang="en-US" sz="2000" dirty="0"/>
              <a:t>Benefits  of postsecondary (higher) education are private –spillover benefits from college education are few</a:t>
            </a:r>
          </a:p>
        </p:txBody>
      </p:sp>
    </p:spTree>
    <p:extLst>
      <p:ext uri="{BB962C8B-B14F-4D97-AF65-F5344CB8AC3E}">
        <p14:creationId xmlns:p14="http://schemas.microsoft.com/office/powerpoint/2010/main" val="213401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Global Comparisons of </a:t>
            </a:r>
            <a:br>
              <a:rPr lang="en-US" dirty="0"/>
            </a:br>
            <a:r>
              <a:rPr lang="en-US" dirty="0"/>
              <a:t>Educational Inputs and Outputs</a:t>
            </a:r>
          </a:p>
        </p:txBody>
      </p:sp>
      <p:sp>
        <p:nvSpPr>
          <p:cNvPr id="3" name="Content Placeholder 2">
            <a:extLst>
              <a:ext uri="{FF2B5EF4-FFF2-40B4-BE49-F238E27FC236}">
                <a16:creationId xmlns:a16="http://schemas.microsoft.com/office/drawing/2014/main" id="{D9FED36D-CEE6-794B-B26C-2BF1E76EDB9F}"/>
              </a:ext>
            </a:extLst>
          </p:cNvPr>
          <p:cNvSpPr>
            <a:spLocks noGrp="1"/>
          </p:cNvSpPr>
          <p:nvPr>
            <p:ph idx="1"/>
          </p:nvPr>
        </p:nvSpPr>
        <p:spPr/>
        <p:txBody>
          <a:bodyPr>
            <a:normAutofit/>
          </a:bodyPr>
          <a:lstStyle/>
          <a:p>
            <a:pPr marL="9525" indent="0">
              <a:buNone/>
            </a:pPr>
            <a:r>
              <a:rPr lang="en-US" b="1" dirty="0">
                <a:solidFill>
                  <a:srgbClr val="73253E"/>
                </a:solidFill>
              </a:rPr>
              <a:t>Inputs into Education</a:t>
            </a:r>
          </a:p>
          <a:p>
            <a:pPr marL="460375" indent="-230188">
              <a:spcBef>
                <a:spcPts val="1200"/>
              </a:spcBef>
            </a:pPr>
            <a:r>
              <a:rPr lang="en-US" sz="2000" b="1" dirty="0"/>
              <a:t>Spending on education</a:t>
            </a:r>
            <a:endParaRPr lang="en-US" sz="2000" dirty="0"/>
          </a:p>
          <a:p>
            <a:pPr marL="922338" indent="-230188">
              <a:buFont typeface="System Font Regular"/>
              <a:buChar char="–"/>
            </a:pPr>
            <a:r>
              <a:rPr lang="en-US" sz="2000" dirty="0"/>
              <a:t>Government expenditures on education in the U.S. 5.4% of GDP (places the U.S. tenth out of the top ten western industrialized countries)</a:t>
            </a:r>
          </a:p>
          <a:p>
            <a:pPr marL="460375" indent="-230188">
              <a:spcBef>
                <a:spcPts val="1200"/>
              </a:spcBef>
            </a:pPr>
            <a:r>
              <a:rPr lang="en-US" sz="2000" b="1" dirty="0"/>
              <a:t>Pupil to teacher ratios in primary education</a:t>
            </a:r>
            <a:endParaRPr lang="en-US" sz="2000" dirty="0"/>
          </a:p>
          <a:p>
            <a:pPr marL="922338" indent="-230188">
              <a:buFont typeface="System Font Regular"/>
              <a:buChar char="–"/>
            </a:pPr>
            <a:r>
              <a:rPr lang="en-US" sz="2000" dirty="0"/>
              <a:t>Lower pupil to teacher ratios would imply a better learning environment for students – better attention for smaller groups of students (the U.S. ranks 15</a:t>
            </a:r>
            <a:r>
              <a:rPr lang="en-US" sz="2000" baseline="30000" dirty="0"/>
              <a:t>th</a:t>
            </a:r>
            <a:r>
              <a:rPr lang="en-US" sz="2000" dirty="0"/>
              <a:t> out of the best 15 western industrialized countries)</a:t>
            </a:r>
          </a:p>
          <a:p>
            <a:pPr marL="922338" indent="-230188">
              <a:buFont typeface="System Font Regular"/>
              <a:buChar char="–"/>
            </a:pPr>
            <a:endParaRPr lang="en-US" sz="2000" dirty="0"/>
          </a:p>
        </p:txBody>
      </p:sp>
    </p:spTree>
    <p:extLst>
      <p:ext uri="{BB962C8B-B14F-4D97-AF65-F5344CB8AC3E}">
        <p14:creationId xmlns:p14="http://schemas.microsoft.com/office/powerpoint/2010/main" val="428216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Global Comparisons of </a:t>
            </a:r>
            <a:br>
              <a:rPr lang="en-US" dirty="0"/>
            </a:br>
            <a:r>
              <a:rPr lang="en-US" dirty="0"/>
              <a:t>Educational Inputs and Outputs</a:t>
            </a:r>
          </a:p>
        </p:txBody>
      </p:sp>
      <p:pic>
        <p:nvPicPr>
          <p:cNvPr id="6" name="Picture 5">
            <a:extLst>
              <a:ext uri="{FF2B5EF4-FFF2-40B4-BE49-F238E27FC236}">
                <a16:creationId xmlns:a16="http://schemas.microsoft.com/office/drawing/2014/main" id="{A321D20B-B808-A642-BBF3-379B37060213}"/>
              </a:ext>
            </a:extLst>
          </p:cNvPr>
          <p:cNvPicPr>
            <a:picLocks noChangeAspect="1"/>
          </p:cNvPicPr>
          <p:nvPr/>
        </p:nvPicPr>
        <p:blipFill>
          <a:blip r:embed="rId2"/>
          <a:stretch>
            <a:fillRect/>
          </a:stretch>
        </p:blipFill>
        <p:spPr>
          <a:xfrm>
            <a:off x="868045" y="2286000"/>
            <a:ext cx="7407910" cy="2606040"/>
          </a:xfrm>
          <a:prstGeom prst="rect">
            <a:avLst/>
          </a:prstGeom>
        </p:spPr>
      </p:pic>
    </p:spTree>
    <p:extLst>
      <p:ext uri="{BB962C8B-B14F-4D97-AF65-F5344CB8AC3E}">
        <p14:creationId xmlns:p14="http://schemas.microsoft.com/office/powerpoint/2010/main" val="26121806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2052</TotalTime>
  <Words>2398</Words>
  <Application>Microsoft Macintosh PowerPoint</Application>
  <PresentationFormat>On-screen Show (4:3)</PresentationFormat>
  <Paragraphs>248</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System Font Regular</vt:lpstr>
      <vt:lpstr>Times New Roman</vt:lpstr>
      <vt:lpstr>Wingdings</vt:lpstr>
      <vt:lpstr>Office Theme</vt:lpstr>
      <vt:lpstr>PowerPoint Presentation</vt:lpstr>
      <vt:lpstr>Education</vt:lpstr>
      <vt:lpstr>Education</vt:lpstr>
      <vt:lpstr>Education’s Spillover Benefits</vt:lpstr>
      <vt:lpstr>Education’s Spillover Benefits</vt:lpstr>
      <vt:lpstr>Education’s Spillover Benefits</vt:lpstr>
      <vt:lpstr>Education’s Spillover Benefits</vt:lpstr>
      <vt:lpstr>Global Comparisons of  Educational Inputs and Outputs</vt:lpstr>
      <vt:lpstr>Global Comparisons of  Educational Inputs and Outputs</vt:lpstr>
      <vt:lpstr>Global Comparisons of  Educational Inputs and Outputs</vt:lpstr>
      <vt:lpstr>Global Comparisons of  Educational Inputs and Outputs</vt:lpstr>
      <vt:lpstr>Global Comparisons of  Educational Inputs and Outputs</vt:lpstr>
      <vt:lpstr>Global Comparisons of  Educational Inputs and Outputs</vt:lpstr>
      <vt:lpstr>U.S. Environmental Policies</vt:lpstr>
      <vt:lpstr>Kindergarten through Grade 12 (K–12) Education</vt:lpstr>
      <vt:lpstr>Kindergarten through Grade 12 (K–12) Education</vt:lpstr>
      <vt:lpstr>Kindergarten through Grade 12 (K–12) Education</vt:lpstr>
      <vt:lpstr>Kindergarten through Grade 12 (K–12) Education</vt:lpstr>
      <vt:lpstr>Kindergarten through Grade 12 (K–12) Education</vt:lpstr>
      <vt:lpstr>Kindergarten through Grade 12 (K–12) Education</vt:lpstr>
      <vt:lpstr>Kindergarten through Grade 12 (K–12) Education</vt:lpstr>
      <vt:lpstr>Kindergarten through Grade 12 (K–12) Education</vt:lpstr>
      <vt:lpstr>Kindergarten through Grade 12 (K–12) Education</vt:lpstr>
      <vt:lpstr>Kindergarten through Grade 12 (K–12) Education</vt:lpstr>
      <vt:lpstr>Kindergarten through Grade 12 (K–12) Education</vt:lpstr>
      <vt:lpstr>Kindergarten through Grade 12 (K–12) Education</vt:lpstr>
      <vt:lpstr>Higher Education</vt:lpstr>
      <vt:lpstr>Higher Education</vt:lpstr>
      <vt:lpstr>Higher Education</vt:lpstr>
      <vt:lpstr>Higher Education</vt:lpstr>
      <vt:lpstr>Higher Education</vt:lpstr>
      <vt:lpstr>Higher Education</vt:lpstr>
      <vt:lpstr>Higher Education</vt:lpstr>
      <vt:lpstr>Higher Education</vt:lpstr>
      <vt:lpstr>Higher Education</vt:lpstr>
      <vt:lpstr>Higher Education</vt:lpstr>
      <vt:lpstr>Higher Education</vt:lpstr>
      <vt:lpstr>Higher Education</vt:lpstr>
      <vt:lpstr>Higher Education</vt:lpstr>
      <vt:lpstr>Affirmative Action</vt:lpstr>
      <vt:lpstr>Deregulation</vt:lpstr>
      <vt:lpstr>Three Final Thoughts</vt:lpstr>
      <vt:lpstr>Conservative versus Liberal</vt:lpstr>
      <vt:lpstr>Conservative versus Liberal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Botelho</dc:creator>
  <cp:lastModifiedBy>Anna Botelho</cp:lastModifiedBy>
  <cp:revision>109</cp:revision>
  <dcterms:created xsi:type="dcterms:W3CDTF">2019-01-08T16:20:56Z</dcterms:created>
  <dcterms:modified xsi:type="dcterms:W3CDTF">2019-02-07T15:14:43Z</dcterms:modified>
</cp:coreProperties>
</file>