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8" r:id="rId3"/>
    <p:sldId id="259" r:id="rId4"/>
    <p:sldId id="260" r:id="rId5"/>
    <p:sldId id="392" r:id="rId6"/>
    <p:sldId id="335" r:id="rId7"/>
    <p:sldId id="393" r:id="rId8"/>
    <p:sldId id="394" r:id="rId9"/>
    <p:sldId id="395" r:id="rId10"/>
    <p:sldId id="361" r:id="rId11"/>
    <p:sldId id="364" r:id="rId12"/>
    <p:sldId id="337" r:id="rId13"/>
    <p:sldId id="396" r:id="rId14"/>
    <p:sldId id="397" r:id="rId15"/>
    <p:sldId id="398" r:id="rId16"/>
    <p:sldId id="399" r:id="rId17"/>
    <p:sldId id="400" r:id="rId18"/>
    <p:sldId id="401" r:id="rId19"/>
    <p:sldId id="402" r:id="rId20"/>
    <p:sldId id="403" r:id="rId21"/>
    <p:sldId id="404" r:id="rId22"/>
    <p:sldId id="405" r:id="rId23"/>
    <p:sldId id="406" r:id="rId24"/>
    <p:sldId id="407" r:id="rId25"/>
    <p:sldId id="408" r:id="rId26"/>
    <p:sldId id="409" r:id="rId27"/>
    <p:sldId id="410" r:id="rId28"/>
    <p:sldId id="411" r:id="rId29"/>
    <p:sldId id="412" r:id="rId30"/>
    <p:sldId id="413" r:id="rId31"/>
    <p:sldId id="414" r:id="rId32"/>
    <p:sldId id="415" r:id="rId33"/>
    <p:sldId id="338" r:id="rId34"/>
    <p:sldId id="416" r:id="rId35"/>
    <p:sldId id="368" r:id="rId36"/>
    <p:sldId id="417" r:id="rId37"/>
    <p:sldId id="369" r:id="rId38"/>
    <p:sldId id="309"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253E"/>
    <a:srgbClr val="745D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36"/>
    <p:restoredTop sz="94660"/>
  </p:normalViewPr>
  <p:slideViewPr>
    <p:cSldViewPr snapToGrid="0" snapToObjects="1">
      <p:cViewPr varScale="1">
        <p:scale>
          <a:sx n="132" d="100"/>
          <a:sy n="132" d="100"/>
        </p:scale>
        <p:origin x="69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73253E"/>
        </a:solidFill>
        <a:effectLst/>
      </p:bgPr>
    </p:bg>
    <p:spTree>
      <p:nvGrpSpPr>
        <p:cNvPr id="1" name=""/>
        <p:cNvGrpSpPr/>
        <p:nvPr/>
      </p:nvGrpSpPr>
      <p:grpSpPr>
        <a:xfrm>
          <a:off x="0" y="0"/>
          <a:ext cx="0" cy="0"/>
          <a:chOff x="0" y="0"/>
          <a:chExt cx="0" cy="0"/>
        </a:xfrm>
      </p:grpSpPr>
      <p:pic>
        <p:nvPicPr>
          <p:cNvPr id="7" name="Picture 6" descr="A picture containing text&#13;&#10;&#13;&#10;Description automatically generated">
            <a:extLst>
              <a:ext uri="{FF2B5EF4-FFF2-40B4-BE49-F238E27FC236}">
                <a16:creationId xmlns:a16="http://schemas.microsoft.com/office/drawing/2014/main" id="{10B9BC16-BAF1-E842-ABF3-28BF683F7B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0" y="1143000"/>
            <a:ext cx="3657600" cy="4572000"/>
          </a:xfrm>
          <a:prstGeom prst="rect">
            <a:avLst/>
          </a:prstGeom>
        </p:spPr>
      </p:pic>
      <p:sp>
        <p:nvSpPr>
          <p:cNvPr id="8" name="TextBox 7">
            <a:extLst>
              <a:ext uri="{FF2B5EF4-FFF2-40B4-BE49-F238E27FC236}">
                <a16:creationId xmlns:a16="http://schemas.microsoft.com/office/drawing/2014/main" id="{B7EB056A-DA49-3946-B6D9-12C1D2023C97}"/>
              </a:ext>
            </a:extLst>
          </p:cNvPr>
          <p:cNvSpPr txBox="1"/>
          <p:nvPr userDrawn="1"/>
        </p:nvSpPr>
        <p:spPr>
          <a:xfrm>
            <a:off x="5033727" y="1143000"/>
            <a:ext cx="3213980" cy="4572000"/>
          </a:xfrm>
          <a:prstGeom prst="rect">
            <a:avLst/>
          </a:prstGeom>
          <a:noFill/>
          <a:ln>
            <a:noFill/>
          </a:ln>
        </p:spPr>
        <p:txBody>
          <a:bodyPr wrap="square" lIns="0" tIns="0" rIns="0" bIns="0" rtlCol="0">
            <a:noAutofit/>
          </a:bodyPr>
          <a:lstStyle/>
          <a:p>
            <a:r>
              <a:rPr lang="en-US" sz="1200" b="1" dirty="0">
                <a:solidFill>
                  <a:schemeClr val="bg1"/>
                </a:solidFill>
                <a:latin typeface="Arial" panose="020B0604020202020204" pitchFamily="34" charset="0"/>
                <a:cs typeface="Arial" panose="020B0604020202020204" pitchFamily="34" charset="0"/>
              </a:rPr>
              <a:t>PART TWO</a:t>
            </a:r>
          </a:p>
          <a:p>
            <a:r>
              <a:rPr lang="en-US" sz="2000" b="0" dirty="0">
                <a:solidFill>
                  <a:schemeClr val="bg1"/>
                </a:solidFill>
                <a:latin typeface="Times New Roman" panose="02020603050405020304" pitchFamily="18" charset="0"/>
                <a:cs typeface="Times New Roman" panose="02020603050405020304" pitchFamily="18" charset="0"/>
              </a:rPr>
              <a:t>The Economics </a:t>
            </a:r>
            <a:r>
              <a:rPr lang="en-US" sz="2000" b="0">
                <a:solidFill>
                  <a:schemeClr val="bg1"/>
                </a:solidFill>
                <a:latin typeface="Times New Roman" panose="02020603050405020304" pitchFamily="18" charset="0"/>
                <a:cs typeface="Times New Roman" panose="02020603050405020304" pitchFamily="18" charset="0"/>
              </a:rPr>
              <a:t>of </a:t>
            </a:r>
            <a:br>
              <a:rPr lang="en-US" sz="2000" b="0">
                <a:solidFill>
                  <a:schemeClr val="bg1"/>
                </a:solidFill>
                <a:latin typeface="Times New Roman" panose="02020603050405020304" pitchFamily="18" charset="0"/>
                <a:cs typeface="Times New Roman" panose="02020603050405020304" pitchFamily="18" charset="0"/>
              </a:rPr>
            </a:br>
            <a:r>
              <a:rPr lang="en-US" sz="2000" b="0">
                <a:solidFill>
                  <a:schemeClr val="bg1"/>
                </a:solidFill>
                <a:latin typeface="Times New Roman" panose="02020603050405020304" pitchFamily="18" charset="0"/>
                <a:cs typeface="Times New Roman" panose="02020603050405020304" pitchFamily="18" charset="0"/>
              </a:rPr>
              <a:t>Social </a:t>
            </a:r>
            <a:r>
              <a:rPr lang="en-US" sz="2000" b="0" dirty="0">
                <a:solidFill>
                  <a:schemeClr val="bg1"/>
                </a:solidFill>
                <a:latin typeface="Times New Roman" panose="02020603050405020304" pitchFamily="18" charset="0"/>
                <a:cs typeface="Times New Roman" panose="02020603050405020304" pitchFamily="18" charset="0"/>
              </a:rPr>
              <a:t>Issues</a:t>
            </a:r>
          </a:p>
          <a:p>
            <a:pPr>
              <a:spcBef>
                <a:spcPts val="3600"/>
              </a:spcBef>
            </a:pPr>
            <a:r>
              <a:rPr lang="en-US" sz="1800" b="1" dirty="0">
                <a:solidFill>
                  <a:schemeClr val="bg1"/>
                </a:solidFill>
                <a:latin typeface="Arial" panose="020B0604020202020204" pitchFamily="34" charset="0"/>
                <a:cs typeface="Arial" panose="020B0604020202020204" pitchFamily="34" charset="0"/>
              </a:rPr>
              <a:t>CHAPTER 5</a:t>
            </a:r>
          </a:p>
          <a:p>
            <a:r>
              <a:rPr lang="en-US" sz="3600" b="0" dirty="0">
                <a:solidFill>
                  <a:schemeClr val="bg1"/>
                </a:solidFill>
                <a:latin typeface="Times New Roman" panose="02020603050405020304" pitchFamily="18" charset="0"/>
                <a:cs typeface="Times New Roman" panose="02020603050405020304" pitchFamily="18" charset="0"/>
              </a:rPr>
              <a:t>Discrimination</a:t>
            </a:r>
          </a:p>
        </p:txBody>
      </p:sp>
    </p:spTree>
    <p:extLst>
      <p:ext uri="{BB962C8B-B14F-4D97-AF65-F5344CB8AC3E}">
        <p14:creationId xmlns:p14="http://schemas.microsoft.com/office/powerpoint/2010/main" val="660298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2/8/19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253532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2/8/19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90719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3999" cy="1131683"/>
          </a:xfrm>
          <a:solidFill>
            <a:srgbClr val="73253E"/>
          </a:solidFill>
        </p:spPr>
        <p:txBody>
          <a:bodyPr lIns="457200" tIns="0" rIns="0" bIns="0">
            <a:normAutofit/>
          </a:bodyPr>
          <a:lstStyle>
            <a:lvl1pPr>
              <a:defRPr sz="28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69956" y="1593410"/>
            <a:ext cx="7813141" cy="4583553"/>
          </a:xfrm>
        </p:spPr>
        <p:txBody>
          <a:bodyPr lIns="0" tIns="0" rIns="0" bIns="0">
            <a:normAutofit/>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89221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2/8/19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2622390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2/8/19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3336417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2/8/19</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4183962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2/8/19</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2166156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2/8/19</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1423527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2/8/19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3633184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2/8/19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4185844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131683"/>
          </a:xfrm>
          <a:prstGeom prst="rect">
            <a:avLst/>
          </a:prstGeom>
          <a:solidFill>
            <a:srgbClr val="73253E"/>
          </a:solidFill>
        </p:spPr>
        <p:txBody>
          <a:bodyPr vert="horz" lIns="45720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669956" y="1593410"/>
            <a:ext cx="7804088" cy="4583553"/>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13E55E46-4803-E846-A340-5DCAE1AC73AE}"/>
              </a:ext>
            </a:extLst>
          </p:cNvPr>
          <p:cNvSpPr txBox="1">
            <a:spLocks/>
          </p:cNvSpPr>
          <p:nvPr userDrawn="1"/>
        </p:nvSpPr>
        <p:spPr>
          <a:xfrm>
            <a:off x="8110538" y="6602241"/>
            <a:ext cx="598896" cy="228600"/>
          </a:xfrm>
          <a:prstGeom prst="rect">
            <a:avLst/>
          </a:prstGeom>
        </p:spPr>
        <p:txBody>
          <a:bodyPr vert="horz" lIns="0" tIns="0" rIns="0" bIns="0" rtlCol="0" anchor="ctr"/>
          <a:lstStyle>
            <a:defPPr>
              <a:defRPr lang="en-US"/>
            </a:defPPr>
            <a:lvl1pPr marL="0" algn="r" defTabSz="457200" rtl="0" eaLnBrk="1" latinLnBrk="0" hangingPunct="1">
              <a:defRPr sz="900" b="1" kern="1200">
                <a:solidFill>
                  <a:srgbClr val="73253E"/>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477D290-E629-4409-A23D-3D419B2EC579}" type="slidenum">
              <a:rPr lang="en-US" smtClean="0"/>
              <a:pPr>
                <a:defRPr/>
              </a:pPr>
              <a:t>‹#›</a:t>
            </a:fld>
            <a:endParaRPr lang="en-US" dirty="0"/>
          </a:p>
        </p:txBody>
      </p:sp>
      <p:sp>
        <p:nvSpPr>
          <p:cNvPr id="8" name="Footer Placeholder 4">
            <a:extLst>
              <a:ext uri="{FF2B5EF4-FFF2-40B4-BE49-F238E27FC236}">
                <a16:creationId xmlns:a16="http://schemas.microsoft.com/office/drawing/2014/main" id="{11092F7E-3E29-5B49-801F-D104FD92E604}"/>
              </a:ext>
            </a:extLst>
          </p:cNvPr>
          <p:cNvSpPr txBox="1">
            <a:spLocks/>
          </p:cNvSpPr>
          <p:nvPr userDrawn="1"/>
        </p:nvSpPr>
        <p:spPr>
          <a:xfrm>
            <a:off x="434566" y="6602241"/>
            <a:ext cx="4137434" cy="228600"/>
          </a:xfrm>
          <a:prstGeom prst="rect">
            <a:avLst/>
          </a:prstGeom>
        </p:spPr>
        <p:txBody>
          <a:bodyPr vert="horz" lIns="0" tIns="0" rIns="0" bIns="0" rtlCol="0" anchor="ctr"/>
          <a:lstStyle>
            <a:defPPr>
              <a:defRPr lang="en-US"/>
            </a:defPPr>
            <a:lvl1pPr marL="0" algn="ctr" defTabSz="4572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b="1" dirty="0">
                <a:solidFill>
                  <a:schemeClr val="tx1"/>
                </a:solidFill>
              </a:rPr>
              <a:t>Economic Issues and Policy 7e </a:t>
            </a:r>
            <a:r>
              <a:rPr lang="en-US" dirty="0">
                <a:solidFill>
                  <a:schemeClr val="tx1"/>
                </a:solidFill>
              </a:rPr>
              <a:t>© 2019 Wessex Press. All Rights Reserved.</a:t>
            </a:r>
          </a:p>
        </p:txBody>
      </p:sp>
    </p:spTree>
    <p:extLst>
      <p:ext uri="{BB962C8B-B14F-4D97-AF65-F5344CB8AC3E}">
        <p14:creationId xmlns:p14="http://schemas.microsoft.com/office/powerpoint/2010/main" val="1565715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28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77346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What Is a Minority?</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230188" indent="-220663">
              <a:spcBef>
                <a:spcPts val="1200"/>
              </a:spcBef>
            </a:pPr>
            <a:r>
              <a:rPr lang="en-US" sz="2000" b="1" dirty="0"/>
              <a:t>Minority</a:t>
            </a:r>
            <a:r>
              <a:rPr lang="en-US" sz="2000" dirty="0"/>
              <a:t> – a group with less access to higher positions in society</a:t>
            </a:r>
          </a:p>
          <a:p>
            <a:pPr marL="230188" indent="-220663">
              <a:spcBef>
                <a:spcPts val="1800"/>
              </a:spcBef>
            </a:pPr>
            <a:r>
              <a:rPr lang="en-US" sz="2000" b="1" dirty="0"/>
              <a:t>Prejudice</a:t>
            </a:r>
            <a:r>
              <a:rPr lang="en-US" sz="2000" dirty="0"/>
              <a:t> – a prejudgment on the basis of stereotypes and hearsay, plus the refusal to consider evidence that conflicts with the prejudgment</a:t>
            </a:r>
          </a:p>
          <a:p>
            <a:pPr marL="230188" indent="-220663">
              <a:spcBef>
                <a:spcPts val="1800"/>
              </a:spcBef>
            </a:pPr>
            <a:r>
              <a:rPr lang="en-US" sz="2000" b="1" dirty="0"/>
              <a:t>Discrimination</a:t>
            </a:r>
            <a:r>
              <a:rPr lang="en-US" sz="2000" dirty="0"/>
              <a:t> – action that treats individuals differently on the basis of some arbitrary characteristic</a:t>
            </a:r>
          </a:p>
        </p:txBody>
      </p:sp>
    </p:spTree>
    <p:extLst>
      <p:ext uri="{BB962C8B-B14F-4D97-AF65-F5344CB8AC3E}">
        <p14:creationId xmlns:p14="http://schemas.microsoft.com/office/powerpoint/2010/main" val="1805309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Labor Market Discrimination</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230188" indent="-220663">
              <a:spcBef>
                <a:spcPts val="1200"/>
              </a:spcBef>
            </a:pPr>
            <a:r>
              <a:rPr lang="en-US" sz="2000" dirty="0"/>
              <a:t>Occurs when </a:t>
            </a:r>
            <a:r>
              <a:rPr lang="en-US" sz="2000" i="1" dirty="0"/>
              <a:t>like</a:t>
            </a:r>
            <a:r>
              <a:rPr lang="en-US" sz="2000" dirty="0"/>
              <a:t> (equally productive) workers are treated unequally on the basis of some arbitrary characteristic such as race, gender, ethnicity</a:t>
            </a:r>
          </a:p>
          <a:p>
            <a:pPr marL="230188" indent="-220663">
              <a:spcBef>
                <a:spcPts val="1200"/>
              </a:spcBef>
            </a:pPr>
            <a:r>
              <a:rPr lang="en-US" sz="2000" b="1" dirty="0"/>
              <a:t>Wage discrimination </a:t>
            </a:r>
            <a:r>
              <a:rPr lang="en-US" sz="2000" dirty="0"/>
              <a:t>– paying equally productive workers different wages</a:t>
            </a:r>
          </a:p>
          <a:p>
            <a:pPr marL="230188" indent="-220663">
              <a:spcBef>
                <a:spcPts val="1200"/>
              </a:spcBef>
            </a:pPr>
            <a:r>
              <a:rPr lang="en-US" sz="2000" b="1" dirty="0"/>
              <a:t>Employment discrimination </a:t>
            </a:r>
            <a:r>
              <a:rPr lang="en-US" sz="2000" dirty="0"/>
              <a:t>– not hiring (or promoting) certain workers</a:t>
            </a:r>
          </a:p>
          <a:p>
            <a:pPr marL="230188" indent="-220663">
              <a:spcBef>
                <a:spcPts val="1200"/>
              </a:spcBef>
            </a:pPr>
            <a:r>
              <a:rPr lang="en-US" sz="2000" b="1" dirty="0"/>
              <a:t>Occupational discrimination </a:t>
            </a:r>
            <a:r>
              <a:rPr lang="en-US" sz="2000" dirty="0"/>
              <a:t>– not hiring some groups of workers for particular jobs resulting in men’s jobs and women’s jobs or minority jobs and white jobs</a:t>
            </a:r>
          </a:p>
          <a:p>
            <a:pPr marL="230188" indent="-220663">
              <a:spcBef>
                <a:spcPts val="1200"/>
              </a:spcBef>
            </a:pPr>
            <a:r>
              <a:rPr lang="en-US" sz="2000" b="1" dirty="0"/>
              <a:t>Human capital discrimination </a:t>
            </a:r>
            <a:r>
              <a:rPr lang="en-US" sz="2000" dirty="0"/>
              <a:t>– anything that prevents certain groups from acquiring the level or quality of education or training to which other groups have access</a:t>
            </a:r>
          </a:p>
        </p:txBody>
      </p:sp>
    </p:spTree>
    <p:extLst>
      <p:ext uri="{BB962C8B-B14F-4D97-AF65-F5344CB8AC3E}">
        <p14:creationId xmlns:p14="http://schemas.microsoft.com/office/powerpoint/2010/main" val="2366239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Labor Market Discrimination</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Discrimination and Earnings</a:t>
            </a:r>
          </a:p>
          <a:p>
            <a:pPr marL="460375" indent="-230188">
              <a:spcBef>
                <a:spcPts val="1200"/>
              </a:spcBef>
            </a:pPr>
            <a:r>
              <a:rPr lang="en-US" sz="2000" b="1" dirty="0"/>
              <a:t>Earnings</a:t>
            </a:r>
            <a:r>
              <a:rPr lang="en-US" sz="2000" dirty="0"/>
              <a:t> – money received from labor market activities</a:t>
            </a:r>
          </a:p>
          <a:p>
            <a:pPr marL="460375" indent="-230188">
              <a:spcBef>
                <a:spcPts val="1200"/>
              </a:spcBef>
            </a:pPr>
            <a:r>
              <a:rPr lang="en-US" sz="2000" b="1" dirty="0"/>
              <a:t>Income</a:t>
            </a:r>
            <a:r>
              <a:rPr lang="en-US" sz="2000" dirty="0"/>
              <a:t> – money received from all sources</a:t>
            </a:r>
          </a:p>
          <a:p>
            <a:pPr marL="230187" indent="0">
              <a:spcBef>
                <a:spcPts val="1800"/>
              </a:spcBef>
              <a:buNone/>
            </a:pPr>
            <a:r>
              <a:rPr lang="en-US" sz="2000" b="1" dirty="0"/>
              <a:t>Earnings differentials</a:t>
            </a:r>
          </a:p>
          <a:p>
            <a:pPr marL="460375" indent="-230188">
              <a:spcBef>
                <a:spcPts val="1200"/>
              </a:spcBef>
            </a:pPr>
            <a:r>
              <a:rPr lang="en-US" sz="2000" dirty="0"/>
              <a:t>Full-time working women earn less than full-time working men</a:t>
            </a:r>
          </a:p>
          <a:p>
            <a:pPr marL="460375" indent="-230188">
              <a:spcBef>
                <a:spcPts val="1200"/>
              </a:spcBef>
            </a:pPr>
            <a:r>
              <a:rPr lang="en-US" sz="2000" dirty="0"/>
              <a:t>Full-time African Americans and Hispanics earn less than full-time working white Caucasians</a:t>
            </a:r>
          </a:p>
          <a:p>
            <a:pPr marL="460375" indent="-230188">
              <a:spcBef>
                <a:spcPts val="1200"/>
              </a:spcBef>
            </a:pPr>
            <a:r>
              <a:rPr lang="en-US" sz="2000" dirty="0"/>
              <a:t>Earnings for Asian Americans are higher than the national average</a:t>
            </a:r>
          </a:p>
        </p:txBody>
      </p:sp>
    </p:spTree>
    <p:extLst>
      <p:ext uri="{BB962C8B-B14F-4D97-AF65-F5344CB8AC3E}">
        <p14:creationId xmlns:p14="http://schemas.microsoft.com/office/powerpoint/2010/main" val="233341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Labor Market Discrimination</a:t>
            </a:r>
          </a:p>
        </p:txBody>
      </p:sp>
      <p:pic>
        <p:nvPicPr>
          <p:cNvPr id="6" name="Picture 5">
            <a:extLst>
              <a:ext uri="{FF2B5EF4-FFF2-40B4-BE49-F238E27FC236}">
                <a16:creationId xmlns:a16="http://schemas.microsoft.com/office/drawing/2014/main" id="{18AEE5F3-0AFC-184E-9438-4A73EFC7ECBA}"/>
              </a:ext>
            </a:extLst>
          </p:cNvPr>
          <p:cNvPicPr>
            <a:picLocks noChangeAspect="1"/>
          </p:cNvPicPr>
          <p:nvPr/>
        </p:nvPicPr>
        <p:blipFill>
          <a:blip r:embed="rId2"/>
          <a:stretch>
            <a:fillRect/>
          </a:stretch>
        </p:blipFill>
        <p:spPr>
          <a:xfrm>
            <a:off x="855980" y="2286000"/>
            <a:ext cx="7432040" cy="3028315"/>
          </a:xfrm>
          <a:prstGeom prst="rect">
            <a:avLst/>
          </a:prstGeom>
        </p:spPr>
      </p:pic>
    </p:spTree>
    <p:extLst>
      <p:ext uri="{BB962C8B-B14F-4D97-AF65-F5344CB8AC3E}">
        <p14:creationId xmlns:p14="http://schemas.microsoft.com/office/powerpoint/2010/main" val="3202902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Labor Market Discrimination</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Discrimination and Earnings</a:t>
            </a:r>
          </a:p>
          <a:p>
            <a:pPr marL="230187" indent="0">
              <a:spcBef>
                <a:spcPts val="1200"/>
              </a:spcBef>
              <a:buNone/>
            </a:pPr>
            <a:r>
              <a:rPr lang="en-US" sz="2000" b="1" dirty="0"/>
              <a:t>Earnings and education</a:t>
            </a:r>
          </a:p>
          <a:p>
            <a:pPr marL="460375" indent="-230188">
              <a:spcBef>
                <a:spcPts val="1200"/>
              </a:spcBef>
            </a:pPr>
            <a:r>
              <a:rPr lang="en-US" sz="2000" dirty="0"/>
              <a:t>Median weekly earnings of full-time workers age 25 years and older who have earned a bachelor’s degree</a:t>
            </a:r>
          </a:p>
          <a:p>
            <a:pPr marL="922338" indent="-230188">
              <a:spcBef>
                <a:spcPts val="1200"/>
              </a:spcBef>
              <a:buFont typeface="System Font Regular"/>
              <a:buChar char="–"/>
            </a:pPr>
            <a:r>
              <a:rPr lang="en-US" sz="2000" dirty="0"/>
              <a:t>Women earn only 76 percent of the earnings of men</a:t>
            </a:r>
          </a:p>
          <a:p>
            <a:pPr marL="1374775" indent="-230188">
              <a:buFont typeface="Wingdings" pitchFamily="2" charset="2"/>
              <a:buChar char="§"/>
            </a:pPr>
            <a:r>
              <a:rPr lang="en-US" sz="2000" dirty="0"/>
              <a:t>Women at all levels of educational attainment earn less than men with the same levels of education</a:t>
            </a:r>
          </a:p>
          <a:p>
            <a:pPr marL="922338" indent="-230188">
              <a:spcBef>
                <a:spcPts val="1200"/>
              </a:spcBef>
              <a:buFont typeface="System Font Regular"/>
              <a:buChar char="–"/>
            </a:pPr>
            <a:r>
              <a:rPr lang="en-US" sz="2000" dirty="0"/>
              <a:t>African Americans earn just 78 percent of the earnings of whites</a:t>
            </a:r>
          </a:p>
        </p:txBody>
      </p:sp>
    </p:spTree>
    <p:extLst>
      <p:ext uri="{BB962C8B-B14F-4D97-AF65-F5344CB8AC3E}">
        <p14:creationId xmlns:p14="http://schemas.microsoft.com/office/powerpoint/2010/main" val="2605259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Labor Market Discrimination</a:t>
            </a:r>
          </a:p>
        </p:txBody>
      </p:sp>
      <p:pic>
        <p:nvPicPr>
          <p:cNvPr id="6" name="Picture 5">
            <a:extLst>
              <a:ext uri="{FF2B5EF4-FFF2-40B4-BE49-F238E27FC236}">
                <a16:creationId xmlns:a16="http://schemas.microsoft.com/office/drawing/2014/main" id="{A4CD8D79-13AC-D84E-9B72-3E6039AD85C7}"/>
              </a:ext>
            </a:extLst>
          </p:cNvPr>
          <p:cNvPicPr>
            <a:picLocks noChangeAspect="1"/>
          </p:cNvPicPr>
          <p:nvPr/>
        </p:nvPicPr>
        <p:blipFill>
          <a:blip r:embed="rId2"/>
          <a:stretch>
            <a:fillRect/>
          </a:stretch>
        </p:blipFill>
        <p:spPr>
          <a:xfrm>
            <a:off x="855980" y="2286000"/>
            <a:ext cx="7432040" cy="2859405"/>
          </a:xfrm>
          <a:prstGeom prst="rect">
            <a:avLst/>
          </a:prstGeom>
        </p:spPr>
      </p:pic>
    </p:spTree>
    <p:extLst>
      <p:ext uri="{BB962C8B-B14F-4D97-AF65-F5344CB8AC3E}">
        <p14:creationId xmlns:p14="http://schemas.microsoft.com/office/powerpoint/2010/main" val="1157695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Labor Market Discrimination</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Discrimination and Earnings</a:t>
            </a:r>
          </a:p>
          <a:p>
            <a:pPr marL="230187" indent="0">
              <a:spcBef>
                <a:spcPts val="1200"/>
              </a:spcBef>
              <a:buNone/>
            </a:pPr>
            <a:r>
              <a:rPr lang="en-US" sz="2000" b="1" dirty="0"/>
              <a:t>Earnings and unemployment</a:t>
            </a:r>
          </a:p>
          <a:p>
            <a:pPr marL="460375" indent="-230188">
              <a:spcBef>
                <a:spcPts val="1200"/>
              </a:spcBef>
            </a:pPr>
            <a:r>
              <a:rPr lang="en-US" sz="2000" dirty="0"/>
              <a:t>To be considered unemployed, a person must be actively seeking work</a:t>
            </a:r>
          </a:p>
          <a:p>
            <a:pPr marL="460375" indent="-230188">
              <a:spcBef>
                <a:spcPts val="1200"/>
              </a:spcBef>
            </a:pPr>
            <a:r>
              <a:rPr lang="en-US" sz="2000" dirty="0"/>
              <a:t>The government then calculates the unemployment rate</a:t>
            </a:r>
          </a:p>
          <a:p>
            <a:pPr marL="922338" indent="-230188">
              <a:buFont typeface="System Font Regular"/>
              <a:buChar char="–"/>
            </a:pPr>
            <a:r>
              <a:rPr lang="en-US" sz="2000" b="1" dirty="0"/>
              <a:t>Unemployment rate </a:t>
            </a:r>
            <a:r>
              <a:rPr lang="en-US" sz="2000" dirty="0"/>
              <a:t>– the percentage of the labor force that is unemployed</a:t>
            </a:r>
          </a:p>
          <a:p>
            <a:pPr marL="460375" indent="-230188">
              <a:spcBef>
                <a:spcPts val="1200"/>
              </a:spcBef>
            </a:pPr>
            <a:r>
              <a:rPr lang="en-US" sz="2000" dirty="0"/>
              <a:t>Unemployment rates are similar for men and women but significantly higher for African Americans and Hispanics than for whites</a:t>
            </a:r>
          </a:p>
          <a:p>
            <a:pPr marL="460375" indent="-230188">
              <a:spcBef>
                <a:spcPts val="1200"/>
              </a:spcBef>
            </a:pPr>
            <a:r>
              <a:rPr lang="en-US" sz="2000" dirty="0"/>
              <a:t>Asian Americans experience the lowest unemployment rates among all races</a:t>
            </a:r>
          </a:p>
        </p:txBody>
      </p:sp>
    </p:spTree>
    <p:extLst>
      <p:ext uri="{BB962C8B-B14F-4D97-AF65-F5344CB8AC3E}">
        <p14:creationId xmlns:p14="http://schemas.microsoft.com/office/powerpoint/2010/main" val="1733573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Labor Market Discrimination</a:t>
            </a:r>
          </a:p>
        </p:txBody>
      </p:sp>
      <p:pic>
        <p:nvPicPr>
          <p:cNvPr id="6" name="Picture 5">
            <a:extLst>
              <a:ext uri="{FF2B5EF4-FFF2-40B4-BE49-F238E27FC236}">
                <a16:creationId xmlns:a16="http://schemas.microsoft.com/office/drawing/2014/main" id="{615CCDB5-0D74-6B4F-9F6C-61CDC2DED7A2}"/>
              </a:ext>
            </a:extLst>
          </p:cNvPr>
          <p:cNvPicPr>
            <a:picLocks noChangeAspect="1"/>
          </p:cNvPicPr>
          <p:nvPr/>
        </p:nvPicPr>
        <p:blipFill>
          <a:blip r:embed="rId2"/>
          <a:stretch>
            <a:fillRect/>
          </a:stretch>
        </p:blipFill>
        <p:spPr>
          <a:xfrm>
            <a:off x="868045" y="2286000"/>
            <a:ext cx="7407910" cy="2702560"/>
          </a:xfrm>
          <a:prstGeom prst="rect">
            <a:avLst/>
          </a:prstGeom>
        </p:spPr>
      </p:pic>
    </p:spTree>
    <p:extLst>
      <p:ext uri="{BB962C8B-B14F-4D97-AF65-F5344CB8AC3E}">
        <p14:creationId xmlns:p14="http://schemas.microsoft.com/office/powerpoint/2010/main" val="2893382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Labor Market Discrimination</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Discrimination and Earnings</a:t>
            </a:r>
          </a:p>
          <a:p>
            <a:pPr marL="230187" indent="0">
              <a:spcBef>
                <a:spcPts val="1200"/>
              </a:spcBef>
              <a:buNone/>
            </a:pPr>
            <a:r>
              <a:rPr lang="en-US" sz="2000" b="1" dirty="0"/>
              <a:t>Earnings and experience</a:t>
            </a:r>
          </a:p>
          <a:p>
            <a:pPr marL="460375" indent="-230188">
              <a:spcBef>
                <a:spcPts val="1200"/>
              </a:spcBef>
            </a:pPr>
            <a:r>
              <a:rPr lang="en-US" sz="2000" dirty="0"/>
              <a:t>If we were to compare earnings of full-time year-round working women and men with identical levels of education, it is possible that women will on average have less experience in the labor market</a:t>
            </a:r>
          </a:p>
          <a:p>
            <a:pPr marL="922338" indent="-230188">
              <a:buFont typeface="System Font Regular"/>
              <a:buChar char="–"/>
            </a:pPr>
            <a:r>
              <a:rPr lang="en-US" sz="2000" dirty="0"/>
              <a:t>They are more likely to take time off from work to care for infants and young children, as well as sick or elderly family members</a:t>
            </a:r>
          </a:p>
          <a:p>
            <a:pPr marL="460375" indent="-230188">
              <a:spcBef>
                <a:spcPts val="1200"/>
              </a:spcBef>
            </a:pPr>
            <a:r>
              <a:rPr lang="en-US" sz="2000" dirty="0"/>
              <a:t>As a result, women receive lower earnings than men</a:t>
            </a:r>
          </a:p>
        </p:txBody>
      </p:sp>
    </p:spTree>
    <p:extLst>
      <p:ext uri="{BB962C8B-B14F-4D97-AF65-F5344CB8AC3E}">
        <p14:creationId xmlns:p14="http://schemas.microsoft.com/office/powerpoint/2010/main" val="2958249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Labor Market Discrimination</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Some Explanations of Labor Market Discrimination</a:t>
            </a:r>
          </a:p>
          <a:p>
            <a:pPr marL="230187" indent="0">
              <a:spcBef>
                <a:spcPts val="1200"/>
              </a:spcBef>
              <a:buNone/>
            </a:pPr>
            <a:r>
              <a:rPr lang="en-US" sz="2000" b="1" dirty="0"/>
              <a:t>Statistical discrimination</a:t>
            </a:r>
          </a:p>
          <a:p>
            <a:pPr marL="460375" indent="-230188">
              <a:spcBef>
                <a:spcPts val="1200"/>
              </a:spcBef>
            </a:pPr>
            <a:r>
              <a:rPr lang="en-US" sz="2000" dirty="0"/>
              <a:t>Judging an individual on the average characteristics of his or her group</a:t>
            </a:r>
          </a:p>
          <a:p>
            <a:pPr marL="922338" indent="-230188">
              <a:buFont typeface="System Font Regular"/>
              <a:buChar char="–"/>
            </a:pPr>
            <a:r>
              <a:rPr lang="en-US" sz="2000" dirty="0"/>
              <a:t>Employment discrimination – an employer might believe that</a:t>
            </a:r>
          </a:p>
          <a:p>
            <a:pPr marL="1374775" indent="-230188">
              <a:spcBef>
                <a:spcPts val="1200"/>
              </a:spcBef>
              <a:buFont typeface="Wingdings" pitchFamily="2" charset="2"/>
              <a:buChar char="§"/>
            </a:pPr>
            <a:r>
              <a:rPr lang="en-US" sz="2000" dirty="0"/>
              <a:t>a woman is more likely to take parental leave than a man</a:t>
            </a:r>
          </a:p>
          <a:p>
            <a:pPr marL="1374775" indent="-230188">
              <a:spcBef>
                <a:spcPts val="1200"/>
              </a:spcBef>
              <a:buFont typeface="Wingdings" pitchFamily="2" charset="2"/>
              <a:buChar char="§"/>
            </a:pPr>
            <a:r>
              <a:rPr lang="en-US" sz="2000" dirty="0"/>
              <a:t>married women with children are absent more often than men because they stay home with sick children</a:t>
            </a:r>
          </a:p>
          <a:p>
            <a:pPr marL="1374775" indent="-230188">
              <a:spcBef>
                <a:spcPts val="1200"/>
              </a:spcBef>
              <a:buFont typeface="Wingdings" pitchFamily="2" charset="2"/>
              <a:buChar char="§"/>
            </a:pPr>
            <a:r>
              <a:rPr lang="en-US" sz="2000" dirty="0"/>
              <a:t>women are more likely to quit their jobs because their spouses are being transferred</a:t>
            </a:r>
          </a:p>
        </p:txBody>
      </p:sp>
    </p:spTree>
    <p:extLst>
      <p:ext uri="{BB962C8B-B14F-4D97-AF65-F5344CB8AC3E}">
        <p14:creationId xmlns:p14="http://schemas.microsoft.com/office/powerpoint/2010/main" val="90062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87175-611B-FE44-AC20-136D5109B933}"/>
              </a:ext>
            </a:extLst>
          </p:cNvPr>
          <p:cNvSpPr>
            <a:spLocks noGrp="1"/>
          </p:cNvSpPr>
          <p:nvPr>
            <p:ph type="title"/>
          </p:nvPr>
        </p:nvSpPr>
        <p:spPr/>
        <p:txBody>
          <a:bodyPr/>
          <a:lstStyle/>
          <a:p>
            <a:r>
              <a:rPr lang="en-US" dirty="0"/>
              <a:t>Discrimination</a:t>
            </a:r>
          </a:p>
        </p:txBody>
      </p:sp>
      <p:sp>
        <p:nvSpPr>
          <p:cNvPr id="3" name="Content Placeholder 2">
            <a:extLst>
              <a:ext uri="{FF2B5EF4-FFF2-40B4-BE49-F238E27FC236}">
                <a16:creationId xmlns:a16="http://schemas.microsoft.com/office/drawing/2014/main" id="{E3F5DFE0-2466-A648-BE81-C825501B43D9}"/>
              </a:ext>
            </a:extLst>
          </p:cNvPr>
          <p:cNvSpPr>
            <a:spLocks noGrp="1"/>
          </p:cNvSpPr>
          <p:nvPr>
            <p:ph idx="1"/>
          </p:nvPr>
        </p:nvSpPr>
        <p:spPr>
          <a:xfrm>
            <a:off x="683394" y="1828800"/>
            <a:ext cx="7777212" cy="4348163"/>
          </a:xfrm>
        </p:spPr>
        <p:txBody>
          <a:bodyPr>
            <a:normAutofit/>
          </a:bodyPr>
          <a:lstStyle/>
          <a:p>
            <a:pPr marL="0" indent="0">
              <a:buNone/>
            </a:pPr>
            <a:r>
              <a:rPr lang="en-US" sz="3000" i="1" dirty="0">
                <a:solidFill>
                  <a:srgbClr val="73253E"/>
                </a:solidFill>
                <a:latin typeface="Times New Roman" panose="02020603050405020304" pitchFamily="18" charset="0"/>
                <a:cs typeface="Times New Roman" panose="02020603050405020304" pitchFamily="18" charset="0"/>
              </a:rPr>
              <a:t>“Our nation is moving toward two societies, one black, one white—separate and unequal.”</a:t>
            </a:r>
          </a:p>
          <a:p>
            <a:pPr marL="3030538" indent="-298450">
              <a:lnSpc>
                <a:spcPts val="2400"/>
              </a:lnSpc>
              <a:spcBef>
                <a:spcPts val="1200"/>
              </a:spcBef>
              <a:buNone/>
            </a:pPr>
            <a:r>
              <a:rPr lang="en-US" sz="1800" dirty="0"/>
              <a:t>—	report of the President’s National Advisory Commission on Civil Disorders (The Kerner Commission), March 1, 1968</a:t>
            </a:r>
          </a:p>
        </p:txBody>
      </p:sp>
    </p:spTree>
    <p:extLst>
      <p:ext uri="{BB962C8B-B14F-4D97-AF65-F5344CB8AC3E}">
        <p14:creationId xmlns:p14="http://schemas.microsoft.com/office/powerpoint/2010/main" val="3399151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Labor Market Discrimination</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Some Explanations of Labor Market Discrimination</a:t>
            </a:r>
          </a:p>
          <a:p>
            <a:pPr marL="230187" indent="0">
              <a:spcBef>
                <a:spcPts val="1200"/>
              </a:spcBef>
              <a:buNone/>
            </a:pPr>
            <a:r>
              <a:rPr lang="en-US" sz="2000" b="1" dirty="0"/>
              <a:t>Occupational crowding</a:t>
            </a:r>
          </a:p>
          <a:p>
            <a:pPr marL="460375" indent="-230188">
              <a:spcBef>
                <a:spcPts val="1200"/>
              </a:spcBef>
            </a:pPr>
            <a:r>
              <a:rPr lang="en-US" sz="2000" dirty="0"/>
              <a:t>Crowding some groups of workers into a limited number of jobs</a:t>
            </a:r>
          </a:p>
          <a:p>
            <a:pPr marL="922338" indent="-230188">
              <a:buFont typeface="System Font Regular"/>
              <a:buChar char="–"/>
            </a:pPr>
            <a:r>
              <a:rPr lang="en-US" sz="2000" dirty="0"/>
              <a:t>Some occupations dominated by men, others by women</a:t>
            </a:r>
          </a:p>
          <a:p>
            <a:pPr marL="922338" indent="-230188">
              <a:buFont typeface="System Font Regular"/>
              <a:buChar char="–"/>
            </a:pPr>
            <a:r>
              <a:rPr lang="en-US" sz="2000" dirty="0"/>
              <a:t>Men’s occupations more highly paid than women’s</a:t>
            </a:r>
          </a:p>
          <a:p>
            <a:pPr marL="922338" indent="-230188">
              <a:buFont typeface="System Font Regular"/>
              <a:buChar char="–"/>
            </a:pPr>
            <a:r>
              <a:rPr lang="en-US" sz="2000" dirty="0"/>
              <a:t>Women crowded into relatively few occupations, men more occupational choices</a:t>
            </a:r>
          </a:p>
        </p:txBody>
      </p:sp>
    </p:spTree>
    <p:extLst>
      <p:ext uri="{BB962C8B-B14F-4D97-AF65-F5344CB8AC3E}">
        <p14:creationId xmlns:p14="http://schemas.microsoft.com/office/powerpoint/2010/main" val="2959159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Labor Market Discrimination</a:t>
            </a:r>
          </a:p>
        </p:txBody>
      </p:sp>
      <p:pic>
        <p:nvPicPr>
          <p:cNvPr id="6" name="Picture 5">
            <a:extLst>
              <a:ext uri="{FF2B5EF4-FFF2-40B4-BE49-F238E27FC236}">
                <a16:creationId xmlns:a16="http://schemas.microsoft.com/office/drawing/2014/main" id="{C531AA7F-7758-AA48-90CA-22CF9BB32320}"/>
              </a:ext>
            </a:extLst>
          </p:cNvPr>
          <p:cNvPicPr>
            <a:picLocks noChangeAspect="1"/>
          </p:cNvPicPr>
          <p:nvPr/>
        </p:nvPicPr>
        <p:blipFill rotWithShape="1">
          <a:blip r:embed="rId2"/>
          <a:srcRect b="95562"/>
          <a:stretch/>
        </p:blipFill>
        <p:spPr>
          <a:xfrm>
            <a:off x="331469" y="1694047"/>
            <a:ext cx="8481060" cy="326171"/>
          </a:xfrm>
          <a:prstGeom prst="rect">
            <a:avLst/>
          </a:prstGeom>
        </p:spPr>
      </p:pic>
      <p:pic>
        <p:nvPicPr>
          <p:cNvPr id="4" name="Picture 3">
            <a:extLst>
              <a:ext uri="{FF2B5EF4-FFF2-40B4-BE49-F238E27FC236}">
                <a16:creationId xmlns:a16="http://schemas.microsoft.com/office/drawing/2014/main" id="{F9812C36-0AB7-9A43-83FD-71080652151D}"/>
              </a:ext>
            </a:extLst>
          </p:cNvPr>
          <p:cNvPicPr>
            <a:picLocks noChangeAspect="1"/>
          </p:cNvPicPr>
          <p:nvPr/>
        </p:nvPicPr>
        <p:blipFill>
          <a:blip r:embed="rId3"/>
          <a:stretch>
            <a:fillRect/>
          </a:stretch>
        </p:blipFill>
        <p:spPr>
          <a:xfrm>
            <a:off x="560385" y="2141754"/>
            <a:ext cx="8035290" cy="3776345"/>
          </a:xfrm>
          <a:prstGeom prst="rect">
            <a:avLst/>
          </a:prstGeom>
        </p:spPr>
      </p:pic>
      <p:cxnSp>
        <p:nvCxnSpPr>
          <p:cNvPr id="5" name="Straight Connector 4">
            <a:extLst>
              <a:ext uri="{FF2B5EF4-FFF2-40B4-BE49-F238E27FC236}">
                <a16:creationId xmlns:a16="http://schemas.microsoft.com/office/drawing/2014/main" id="{CF1E9258-BD15-2440-99C2-E182EA1F43A4}"/>
              </a:ext>
            </a:extLst>
          </p:cNvPr>
          <p:cNvCxnSpPr/>
          <p:nvPr/>
        </p:nvCxnSpPr>
        <p:spPr>
          <a:xfrm>
            <a:off x="548320" y="6063231"/>
            <a:ext cx="8047355" cy="0"/>
          </a:xfrm>
          <a:prstGeom prst="line">
            <a:avLst/>
          </a:prstGeom>
          <a:ln w="25400">
            <a:solidFill>
              <a:srgbClr val="73253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8661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6D7F52-8E70-1049-9C66-0D5D4F9BDF45}"/>
              </a:ext>
            </a:extLst>
          </p:cNvPr>
          <p:cNvPicPr>
            <a:picLocks noChangeAspect="1"/>
          </p:cNvPicPr>
          <p:nvPr/>
        </p:nvPicPr>
        <p:blipFill>
          <a:blip r:embed="rId2"/>
          <a:stretch>
            <a:fillRect/>
          </a:stretch>
        </p:blipFill>
        <p:spPr>
          <a:xfrm>
            <a:off x="548320" y="2183714"/>
            <a:ext cx="8035290" cy="3716020"/>
          </a:xfrm>
          <a:prstGeom prst="rect">
            <a:avLst/>
          </a:prstGeom>
        </p:spPr>
      </p:pic>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Labor Market Discrimination</a:t>
            </a:r>
          </a:p>
        </p:txBody>
      </p:sp>
      <p:pic>
        <p:nvPicPr>
          <p:cNvPr id="5" name="Picture 4">
            <a:extLst>
              <a:ext uri="{FF2B5EF4-FFF2-40B4-BE49-F238E27FC236}">
                <a16:creationId xmlns:a16="http://schemas.microsoft.com/office/drawing/2014/main" id="{C89FC180-33B1-2449-93DF-569D55DA5205}"/>
              </a:ext>
            </a:extLst>
          </p:cNvPr>
          <p:cNvPicPr>
            <a:picLocks noChangeAspect="1"/>
          </p:cNvPicPr>
          <p:nvPr/>
        </p:nvPicPr>
        <p:blipFill rotWithShape="1">
          <a:blip r:embed="rId3"/>
          <a:srcRect b="95562"/>
          <a:stretch/>
        </p:blipFill>
        <p:spPr>
          <a:xfrm>
            <a:off x="331469" y="1694047"/>
            <a:ext cx="8481060" cy="326171"/>
          </a:xfrm>
          <a:prstGeom prst="rect">
            <a:avLst/>
          </a:prstGeom>
        </p:spPr>
      </p:pic>
      <p:cxnSp>
        <p:nvCxnSpPr>
          <p:cNvPr id="9" name="Straight Connector 8">
            <a:extLst>
              <a:ext uri="{FF2B5EF4-FFF2-40B4-BE49-F238E27FC236}">
                <a16:creationId xmlns:a16="http://schemas.microsoft.com/office/drawing/2014/main" id="{4346D211-7784-7D42-A830-49D02E61D3A8}"/>
              </a:ext>
            </a:extLst>
          </p:cNvPr>
          <p:cNvCxnSpPr/>
          <p:nvPr/>
        </p:nvCxnSpPr>
        <p:spPr>
          <a:xfrm>
            <a:off x="548320" y="6063231"/>
            <a:ext cx="8047355" cy="0"/>
          </a:xfrm>
          <a:prstGeom prst="line">
            <a:avLst/>
          </a:prstGeom>
          <a:ln w="25400">
            <a:solidFill>
              <a:srgbClr val="73253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9342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Labor Market Discrimination</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Effects of Labor Market Discrimination</a:t>
            </a:r>
          </a:p>
          <a:p>
            <a:pPr marL="460375" indent="-230188">
              <a:spcBef>
                <a:spcPts val="1200"/>
              </a:spcBef>
            </a:pPr>
            <a:r>
              <a:rPr lang="en-US" sz="2000" dirty="0"/>
              <a:t>With discrimination, there are always gainers and losers</a:t>
            </a:r>
          </a:p>
          <a:p>
            <a:pPr marL="922338" indent="-230188">
              <a:spcBef>
                <a:spcPts val="1200"/>
              </a:spcBef>
              <a:buFont typeface="System Font Regular"/>
              <a:buChar char="–"/>
            </a:pPr>
            <a:r>
              <a:rPr lang="en-US" sz="2000" dirty="0"/>
              <a:t>Groups with higher employment and higher earnings (whites and males) are gainers</a:t>
            </a:r>
          </a:p>
          <a:p>
            <a:pPr marL="922338" indent="-230188">
              <a:spcBef>
                <a:spcPts val="1200"/>
              </a:spcBef>
              <a:buFont typeface="System Font Regular"/>
              <a:buChar char="–"/>
            </a:pPr>
            <a:r>
              <a:rPr lang="en-US" sz="2000" dirty="0"/>
              <a:t>Groups with lower employment and earnings (minorities, including women) are losers</a:t>
            </a:r>
          </a:p>
          <a:p>
            <a:pPr marL="922338" indent="-230188">
              <a:spcBef>
                <a:spcPts val="1200"/>
              </a:spcBef>
              <a:buFont typeface="System Font Regular"/>
              <a:buChar char="–"/>
            </a:pPr>
            <a:r>
              <a:rPr lang="en-US" sz="2000" dirty="0"/>
              <a:t>Another, less obvious loser, is our economy as a whole</a:t>
            </a:r>
          </a:p>
        </p:txBody>
      </p:sp>
    </p:spTree>
    <p:extLst>
      <p:ext uri="{BB962C8B-B14F-4D97-AF65-F5344CB8AC3E}">
        <p14:creationId xmlns:p14="http://schemas.microsoft.com/office/powerpoint/2010/main" val="1542173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Labor Market Discrimination</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Effects of Labor Market Discrimination</a:t>
            </a:r>
          </a:p>
          <a:p>
            <a:pPr marL="230187" indent="0">
              <a:spcBef>
                <a:spcPts val="1200"/>
              </a:spcBef>
              <a:buNone/>
            </a:pPr>
            <a:r>
              <a:rPr lang="en-US" sz="2000" b="1" dirty="0"/>
              <a:t>Effects on the economy</a:t>
            </a:r>
          </a:p>
          <a:p>
            <a:pPr marL="460375" indent="-230188"/>
            <a:r>
              <a:rPr lang="en-US" sz="2000" dirty="0"/>
              <a:t>National output will be reduced by discrimination because we are not using our labor force in the most efficient way possible</a:t>
            </a:r>
          </a:p>
          <a:p>
            <a:pPr marL="230187" indent="0">
              <a:spcBef>
                <a:spcPts val="1200"/>
              </a:spcBef>
              <a:buNone/>
            </a:pPr>
            <a:r>
              <a:rPr lang="en-US" sz="2000" b="1" dirty="0"/>
              <a:t>Effects on individuals</a:t>
            </a:r>
          </a:p>
          <a:p>
            <a:pPr marL="460375" indent="-230188"/>
            <a:r>
              <a:rPr lang="en-US" sz="2000" dirty="0"/>
              <a:t>Inferior position with respect to other aspects of their lives</a:t>
            </a:r>
          </a:p>
          <a:p>
            <a:pPr marL="922338" indent="-230188">
              <a:buFont typeface="System Font Regular"/>
              <a:buChar char="–"/>
            </a:pPr>
            <a:r>
              <a:rPr lang="en-US" sz="2000" dirty="0"/>
              <a:t>Higher poverty rates</a:t>
            </a:r>
          </a:p>
          <a:p>
            <a:pPr marL="922338" indent="-230188">
              <a:buFont typeface="System Font Regular"/>
              <a:buChar char="–"/>
            </a:pPr>
            <a:r>
              <a:rPr lang="en-US" sz="2000" dirty="0"/>
              <a:t>Restricted home ownership and segregation</a:t>
            </a:r>
          </a:p>
          <a:p>
            <a:pPr marL="922338" indent="-230188">
              <a:buFont typeface="System Font Regular"/>
              <a:buChar char="–"/>
            </a:pPr>
            <a:r>
              <a:rPr lang="en-US" sz="2000" dirty="0"/>
              <a:t>Less access to adequate healthcare</a:t>
            </a:r>
          </a:p>
          <a:p>
            <a:pPr marL="922338" indent="-230188">
              <a:buFont typeface="System Font Regular"/>
              <a:buChar char="–"/>
            </a:pPr>
            <a:r>
              <a:rPr lang="en-US" sz="2000" dirty="0"/>
              <a:t>Fewer opportunities for quality education</a:t>
            </a:r>
          </a:p>
          <a:p>
            <a:pPr marL="922338" indent="-230188">
              <a:spcBef>
                <a:spcPts val="1200"/>
              </a:spcBef>
              <a:buFont typeface="System Font Regular"/>
              <a:buChar char="–"/>
            </a:pPr>
            <a:endParaRPr lang="en-US" sz="2000" dirty="0"/>
          </a:p>
        </p:txBody>
      </p:sp>
    </p:spTree>
    <p:extLst>
      <p:ext uri="{BB962C8B-B14F-4D97-AF65-F5344CB8AC3E}">
        <p14:creationId xmlns:p14="http://schemas.microsoft.com/office/powerpoint/2010/main" val="1268817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Labor Market Discrimination</a:t>
            </a:r>
          </a:p>
        </p:txBody>
      </p:sp>
      <p:pic>
        <p:nvPicPr>
          <p:cNvPr id="6" name="Picture 5">
            <a:extLst>
              <a:ext uri="{FF2B5EF4-FFF2-40B4-BE49-F238E27FC236}">
                <a16:creationId xmlns:a16="http://schemas.microsoft.com/office/drawing/2014/main" id="{7E087D59-2172-3240-8299-D38A093D8C74}"/>
              </a:ext>
            </a:extLst>
          </p:cNvPr>
          <p:cNvPicPr>
            <a:picLocks noChangeAspect="1"/>
          </p:cNvPicPr>
          <p:nvPr/>
        </p:nvPicPr>
        <p:blipFill>
          <a:blip r:embed="rId2"/>
          <a:stretch>
            <a:fillRect/>
          </a:stretch>
        </p:blipFill>
        <p:spPr>
          <a:xfrm>
            <a:off x="868045" y="1600200"/>
            <a:ext cx="7407910" cy="4488180"/>
          </a:xfrm>
          <a:prstGeom prst="rect">
            <a:avLst/>
          </a:prstGeom>
        </p:spPr>
      </p:pic>
    </p:spTree>
    <p:extLst>
      <p:ext uri="{BB962C8B-B14F-4D97-AF65-F5344CB8AC3E}">
        <p14:creationId xmlns:p14="http://schemas.microsoft.com/office/powerpoint/2010/main" val="3721540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Labor Market Discrimination</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Problems in Measuring Labor Market Discrimination</a:t>
            </a:r>
          </a:p>
          <a:p>
            <a:pPr marL="230187" indent="0">
              <a:spcBef>
                <a:spcPts val="1200"/>
              </a:spcBef>
              <a:buNone/>
            </a:pPr>
            <a:r>
              <a:rPr lang="en-US" sz="2000" b="1" dirty="0"/>
              <a:t>Rational individual choice</a:t>
            </a:r>
          </a:p>
          <a:p>
            <a:pPr marL="460375" indent="-230188"/>
            <a:r>
              <a:rPr lang="en-US" sz="2000" dirty="0"/>
              <a:t>Women choose so-called women’s occupations – complementary to their primary roles as mothers and wives</a:t>
            </a:r>
          </a:p>
          <a:p>
            <a:pPr marL="460375" indent="-230188"/>
            <a:r>
              <a:rPr lang="en-US" sz="2000" dirty="0"/>
              <a:t>Women may choose to take the “mommy track” within the corporate structure, avoiding high-level promotions that take too much time away from family (of course men may choose the “daddy track” as well)</a:t>
            </a:r>
          </a:p>
          <a:p>
            <a:pPr marL="460375" indent="-230188"/>
            <a:r>
              <a:rPr lang="en-US" sz="2000" dirty="0"/>
              <a:t>The decision not to finish high school may consign a minority worker to low-wage, dead-end jobs</a:t>
            </a:r>
          </a:p>
        </p:txBody>
      </p:sp>
    </p:spTree>
    <p:extLst>
      <p:ext uri="{BB962C8B-B14F-4D97-AF65-F5344CB8AC3E}">
        <p14:creationId xmlns:p14="http://schemas.microsoft.com/office/powerpoint/2010/main" val="429157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Labor Market Discrimination</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Problems in Measuring Labor Market Discrimination</a:t>
            </a:r>
          </a:p>
          <a:p>
            <a:pPr marL="230187" indent="0">
              <a:spcBef>
                <a:spcPts val="1200"/>
              </a:spcBef>
              <a:buNone/>
            </a:pPr>
            <a:r>
              <a:rPr lang="en-US" sz="2000" b="1" dirty="0"/>
              <a:t>Choice, discrimination, and culture intermingled</a:t>
            </a:r>
          </a:p>
          <a:p>
            <a:pPr marL="460375" indent="-230188"/>
            <a:r>
              <a:rPr lang="en-US" sz="2000" dirty="0"/>
              <a:t>Culture and tradition play a large part in our lives</a:t>
            </a:r>
          </a:p>
          <a:p>
            <a:pPr marL="922338" indent="-230188">
              <a:buFont typeface="System Font Regular"/>
              <a:buChar char="–"/>
            </a:pPr>
            <a:r>
              <a:rPr lang="en-US" sz="1800" dirty="0"/>
              <a:t>We give little girls dolls and dollhouses and we give boys building sets; children still appear to leave elementary school believing boys are good at math and girls are good at English</a:t>
            </a:r>
          </a:p>
          <a:p>
            <a:pPr marL="460375" indent="-230188"/>
            <a:r>
              <a:rPr lang="en-US" sz="2000" dirty="0"/>
              <a:t>Discrimination may be a cause of decisions that affect earnings and incomes</a:t>
            </a:r>
          </a:p>
          <a:p>
            <a:pPr marL="922338" indent="-230188">
              <a:buFont typeface="System Font Regular"/>
              <a:buChar char="–"/>
            </a:pPr>
            <a:r>
              <a:rPr lang="en-US" sz="1800" dirty="0"/>
              <a:t>If a minority youth sees his older relatives who finished high school are frequently unemployed and only find jobs near minimum wage, he will have less incentive to finish high school</a:t>
            </a:r>
          </a:p>
        </p:txBody>
      </p:sp>
    </p:spTree>
    <p:extLst>
      <p:ext uri="{BB962C8B-B14F-4D97-AF65-F5344CB8AC3E}">
        <p14:creationId xmlns:p14="http://schemas.microsoft.com/office/powerpoint/2010/main" val="4047860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Labor Market Discrimination</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Policies to Eliminate Labor Market Discrimination</a:t>
            </a:r>
          </a:p>
          <a:p>
            <a:pPr marL="230187" indent="0">
              <a:spcBef>
                <a:spcPts val="1200"/>
              </a:spcBef>
              <a:buNone/>
            </a:pPr>
            <a:r>
              <a:rPr lang="en-US" sz="2000" b="1" dirty="0"/>
              <a:t>The Equal Pay Act of 1963</a:t>
            </a:r>
          </a:p>
          <a:p>
            <a:pPr marL="460375" indent="-230188"/>
            <a:r>
              <a:rPr lang="en-US" sz="1800" dirty="0"/>
              <a:t>Illegal for an employer to pay men and women different wages for doing the same job</a:t>
            </a:r>
          </a:p>
          <a:p>
            <a:pPr marL="230187" indent="0">
              <a:spcBef>
                <a:spcPts val="1200"/>
              </a:spcBef>
              <a:buNone/>
            </a:pPr>
            <a:r>
              <a:rPr lang="en-US" sz="2000" b="1" dirty="0"/>
              <a:t>The Civil Rights Act of 1964</a:t>
            </a:r>
          </a:p>
          <a:p>
            <a:pPr marL="460375" indent="-230188"/>
            <a:r>
              <a:rPr lang="en-US" sz="1800" dirty="0"/>
              <a:t>Discriminatory compensation illegal</a:t>
            </a:r>
          </a:p>
          <a:p>
            <a:pPr marL="460375" indent="-230188"/>
            <a:r>
              <a:rPr lang="en-US" sz="1800" dirty="0"/>
              <a:t>Forbids discrimination in hiring, promoting, firing, race, gender, color, religion, national origin</a:t>
            </a:r>
          </a:p>
          <a:p>
            <a:pPr marL="460375" indent="-230188"/>
            <a:r>
              <a:rPr lang="en-US" sz="1800" dirty="0"/>
              <a:t>The law applies to all employers with 15 or more workers engaged in interstate commerce, to all labor unions with 15 or more members, to all workers employed by educational institutions and by state, local, and federal government</a:t>
            </a:r>
          </a:p>
          <a:p>
            <a:pPr marL="460375" indent="-230188"/>
            <a:r>
              <a:rPr lang="en-US" sz="1800" dirty="0"/>
              <a:t>Created the Equal Employment Opportunity Commission</a:t>
            </a:r>
          </a:p>
          <a:p>
            <a:pPr marL="460375" indent="-230188"/>
            <a:endParaRPr lang="en-US" sz="2000" dirty="0"/>
          </a:p>
        </p:txBody>
      </p:sp>
    </p:spTree>
    <p:extLst>
      <p:ext uri="{BB962C8B-B14F-4D97-AF65-F5344CB8AC3E}">
        <p14:creationId xmlns:p14="http://schemas.microsoft.com/office/powerpoint/2010/main" val="1685057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Labor Market Discrimination</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Policies to Eliminate Labor Market Discrimination</a:t>
            </a:r>
          </a:p>
          <a:p>
            <a:pPr marL="230187" indent="0">
              <a:spcBef>
                <a:spcPts val="1200"/>
              </a:spcBef>
              <a:buNone/>
            </a:pPr>
            <a:r>
              <a:rPr lang="en-US" sz="2000" b="1" dirty="0"/>
              <a:t>Affirmative action in employment</a:t>
            </a:r>
          </a:p>
          <a:p>
            <a:pPr marL="460375" indent="-230188"/>
            <a:r>
              <a:rPr lang="en-US" sz="2000" dirty="0"/>
              <a:t>Efforts to provide equal opportunities in terms of employment and education to underrepresented groups of people</a:t>
            </a:r>
          </a:p>
          <a:p>
            <a:pPr marL="460375" indent="-230188">
              <a:spcBef>
                <a:spcPts val="1200"/>
              </a:spcBef>
            </a:pPr>
            <a:r>
              <a:rPr lang="en-US" sz="2000" b="1" dirty="0"/>
              <a:t>Quotas</a:t>
            </a:r>
            <a:r>
              <a:rPr lang="en-US" sz="2000" dirty="0"/>
              <a:t> – rigid numerical requirements in hiring</a:t>
            </a:r>
          </a:p>
          <a:p>
            <a:pPr marL="460375" indent="-230188">
              <a:spcBef>
                <a:spcPts val="1200"/>
              </a:spcBef>
            </a:pPr>
            <a:r>
              <a:rPr lang="en-US" sz="2000" b="1" dirty="0"/>
              <a:t>Tokenism</a:t>
            </a:r>
            <a:r>
              <a:rPr lang="en-US" sz="2000" dirty="0"/>
              <a:t> – hiring minorities to comply with affirmative action, not for their abilities</a:t>
            </a:r>
          </a:p>
          <a:p>
            <a:pPr marL="460375" indent="-230188">
              <a:spcBef>
                <a:spcPts val="1200"/>
              </a:spcBef>
            </a:pPr>
            <a:r>
              <a:rPr lang="en-US" sz="2000" b="1" dirty="0"/>
              <a:t>Reverse discrimination </a:t>
            </a:r>
            <a:r>
              <a:rPr lang="en-US" sz="2000" dirty="0"/>
              <a:t>– discrimination against white males</a:t>
            </a:r>
          </a:p>
        </p:txBody>
      </p:sp>
    </p:spTree>
    <p:extLst>
      <p:ext uri="{BB962C8B-B14F-4D97-AF65-F5344CB8AC3E}">
        <p14:creationId xmlns:p14="http://schemas.microsoft.com/office/powerpoint/2010/main" val="2408830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EC342-C484-5143-AB4E-51B8BB682292}"/>
              </a:ext>
            </a:extLst>
          </p:cNvPr>
          <p:cNvSpPr>
            <a:spLocks noGrp="1"/>
          </p:cNvSpPr>
          <p:nvPr>
            <p:ph type="title"/>
          </p:nvPr>
        </p:nvSpPr>
        <p:spPr/>
        <p:txBody>
          <a:bodyPr/>
          <a:lstStyle/>
          <a:p>
            <a:r>
              <a:rPr lang="en-US" dirty="0"/>
              <a:t>Discrimination</a:t>
            </a:r>
          </a:p>
        </p:txBody>
      </p:sp>
      <p:sp>
        <p:nvSpPr>
          <p:cNvPr id="3" name="Content Placeholder 2">
            <a:extLst>
              <a:ext uri="{FF2B5EF4-FFF2-40B4-BE49-F238E27FC236}">
                <a16:creationId xmlns:a16="http://schemas.microsoft.com/office/drawing/2014/main" id="{8E39BC7A-8067-594F-A459-53FB8EDA5C72}"/>
              </a:ext>
            </a:extLst>
          </p:cNvPr>
          <p:cNvSpPr>
            <a:spLocks noGrp="1"/>
          </p:cNvSpPr>
          <p:nvPr>
            <p:ph idx="1"/>
          </p:nvPr>
        </p:nvSpPr>
        <p:spPr/>
        <p:txBody>
          <a:bodyPr/>
          <a:lstStyle/>
          <a:p>
            <a:pPr marL="249238" indent="-249238">
              <a:spcBef>
                <a:spcPts val="1800"/>
              </a:spcBef>
            </a:pPr>
            <a:r>
              <a:rPr lang="en-US" sz="2000" b="1" dirty="0"/>
              <a:t>President Lyndon Johnson’s Kerner Commission</a:t>
            </a:r>
            <a:endParaRPr lang="en-US" sz="2000" dirty="0"/>
          </a:p>
          <a:p>
            <a:pPr marL="692150" indent="-231775">
              <a:buFont typeface="System Font Regular"/>
              <a:buChar char="–"/>
            </a:pPr>
            <a:r>
              <a:rPr lang="en-US" sz="2000" dirty="0"/>
              <a:t>Shocking 1968 report blaming racism and discrimination, poverty, unemployment for the riots that besieged the nation’s central cities during the 1960s</a:t>
            </a:r>
            <a:endParaRPr lang="en-US" sz="2000" b="1" dirty="0"/>
          </a:p>
          <a:p>
            <a:pPr marL="249238" indent="-249238">
              <a:spcBef>
                <a:spcPts val="1200"/>
              </a:spcBef>
            </a:pPr>
            <a:r>
              <a:rPr lang="en-US" sz="2000" b="1" dirty="0"/>
              <a:t>Dr. Martin Luther King, Jr.</a:t>
            </a:r>
            <a:endParaRPr lang="en-US" sz="2000" dirty="0"/>
          </a:p>
          <a:p>
            <a:pPr marL="692150" indent="-201613">
              <a:buFont typeface="System Font Regular"/>
              <a:buChar char="–"/>
            </a:pPr>
            <a:r>
              <a:rPr lang="en-US" sz="2000" dirty="0"/>
              <a:t>“I Have a Dream” speech</a:t>
            </a:r>
          </a:p>
          <a:p>
            <a:pPr marL="692150" indent="-201613">
              <a:buFont typeface="System Font Regular"/>
              <a:buChar char="–"/>
            </a:pPr>
            <a:r>
              <a:rPr lang="en-US" sz="2000" dirty="0"/>
              <a:t>1963 March on Washington for Civil Rights</a:t>
            </a:r>
          </a:p>
          <a:p>
            <a:pPr marL="230188" indent="-220663">
              <a:spcBef>
                <a:spcPts val="1200"/>
              </a:spcBef>
            </a:pPr>
            <a:r>
              <a:rPr lang="en-US" sz="2000" b="1" dirty="0"/>
              <a:t>Has our country heeded the dire warnings of the Kerner Commission?</a:t>
            </a:r>
          </a:p>
          <a:p>
            <a:pPr marL="230188" indent="-220663">
              <a:spcBef>
                <a:spcPts val="1200"/>
              </a:spcBef>
            </a:pPr>
            <a:r>
              <a:rPr lang="en-US" sz="2000" b="1" dirty="0"/>
              <a:t>Has Dr. King’s dream been achieved?</a:t>
            </a:r>
          </a:p>
          <a:p>
            <a:pPr marL="230188" indent="-220663">
              <a:spcBef>
                <a:spcPts val="1200"/>
              </a:spcBef>
            </a:pPr>
            <a:r>
              <a:rPr lang="en-US" sz="2000" dirty="0"/>
              <a:t>Unfortunately, many believe they have not.</a:t>
            </a:r>
          </a:p>
        </p:txBody>
      </p:sp>
    </p:spTree>
    <p:extLst>
      <p:ext uri="{BB962C8B-B14F-4D97-AF65-F5344CB8AC3E}">
        <p14:creationId xmlns:p14="http://schemas.microsoft.com/office/powerpoint/2010/main" val="17476955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Labor Market Discrimination</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Policies to Eliminate Labor Market Discrimination</a:t>
            </a:r>
          </a:p>
          <a:p>
            <a:pPr marL="230187" indent="0">
              <a:spcBef>
                <a:spcPts val="1200"/>
              </a:spcBef>
              <a:buNone/>
            </a:pPr>
            <a:r>
              <a:rPr lang="en-US" sz="2000" b="1" dirty="0"/>
              <a:t>Affirmative action in employment</a:t>
            </a:r>
          </a:p>
          <a:p>
            <a:pPr marL="460375" indent="-230188"/>
            <a:r>
              <a:rPr lang="en-US" sz="2000" dirty="0"/>
              <a:t>Some economists argue that</a:t>
            </a:r>
          </a:p>
          <a:p>
            <a:pPr marL="922338" indent="-230188">
              <a:buFont typeface="System Font Regular"/>
              <a:buChar char="–"/>
            </a:pPr>
            <a:r>
              <a:rPr lang="en-US" sz="1800" dirty="0"/>
              <a:t>direct government intervention in labor markets unnecessary, even harmful</a:t>
            </a:r>
          </a:p>
          <a:p>
            <a:pPr marL="922338" indent="-230188">
              <a:buFont typeface="System Font Regular"/>
              <a:buChar char="–"/>
            </a:pPr>
            <a:r>
              <a:rPr lang="en-US" sz="1800" dirty="0"/>
              <a:t>discriminating employers have higher costs – eventually driven from the market</a:t>
            </a:r>
          </a:p>
          <a:p>
            <a:pPr marL="922338" indent="-230188">
              <a:buFont typeface="System Font Regular"/>
              <a:buChar char="–"/>
            </a:pPr>
            <a:r>
              <a:rPr lang="en-US" sz="1800" dirty="0"/>
              <a:t>government intervention in favor of disadvantaged groups actually hurts these groups – consistently at the very bottom of our economic ladder</a:t>
            </a:r>
          </a:p>
          <a:p>
            <a:pPr marL="922338" indent="-230188">
              <a:buFont typeface="System Font Regular"/>
              <a:buChar char="–"/>
            </a:pPr>
            <a:r>
              <a:rPr lang="en-US" sz="1800" dirty="0"/>
              <a:t>minorities such as Japanese Americans (who were not favored by the government) have succeeded far better than recipients of government’s largesse</a:t>
            </a:r>
          </a:p>
        </p:txBody>
      </p:sp>
    </p:spTree>
    <p:extLst>
      <p:ext uri="{BB962C8B-B14F-4D97-AF65-F5344CB8AC3E}">
        <p14:creationId xmlns:p14="http://schemas.microsoft.com/office/powerpoint/2010/main" val="18784989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Labor Market Discrimination</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Policies to Eliminate Labor Market Discrimination</a:t>
            </a:r>
          </a:p>
          <a:p>
            <a:pPr marL="230187" indent="0">
              <a:spcBef>
                <a:spcPts val="1200"/>
              </a:spcBef>
              <a:buNone/>
            </a:pPr>
            <a:r>
              <a:rPr lang="en-US" sz="2000" b="1" dirty="0"/>
              <a:t>Affirmative action in employment</a:t>
            </a:r>
          </a:p>
          <a:p>
            <a:pPr marL="460375" indent="-230188"/>
            <a:r>
              <a:rPr lang="en-US" sz="2000" dirty="0"/>
              <a:t>Some economists argue that</a:t>
            </a:r>
          </a:p>
          <a:p>
            <a:pPr marL="922338" indent="-230188">
              <a:buFont typeface="System Font Regular"/>
              <a:buChar char="–"/>
            </a:pPr>
            <a:r>
              <a:rPr lang="en-US" sz="1800" dirty="0"/>
              <a:t>labor markets have neither solved the problem of discrimination nor made substantial progress toward eliminating it</a:t>
            </a:r>
          </a:p>
          <a:p>
            <a:pPr marL="922338" indent="-230188">
              <a:buFont typeface="System Font Regular"/>
              <a:buChar char="–"/>
            </a:pPr>
            <a:r>
              <a:rPr lang="en-US" sz="1800" dirty="0"/>
              <a:t>do not believe that discriminators are at a cost disadvantage – statistical discrimination probably results in short-run cost savings</a:t>
            </a:r>
          </a:p>
          <a:p>
            <a:pPr marL="922338" indent="-230188">
              <a:buFont typeface="System Font Regular"/>
              <a:buChar char="–"/>
            </a:pPr>
            <a:r>
              <a:rPr lang="en-US" sz="1800" dirty="0"/>
              <a:t>we need, therefore, programs directed at the supply side of the labor market – affirmative action is now directed at the demand side of the market</a:t>
            </a:r>
          </a:p>
        </p:txBody>
      </p:sp>
    </p:spTree>
    <p:extLst>
      <p:ext uri="{BB962C8B-B14F-4D97-AF65-F5344CB8AC3E}">
        <p14:creationId xmlns:p14="http://schemas.microsoft.com/office/powerpoint/2010/main" val="1571851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Labor Market Discrimination</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Policies to Eliminate Labor Market Discrimination</a:t>
            </a:r>
          </a:p>
          <a:p>
            <a:pPr marL="230187" indent="0">
              <a:spcBef>
                <a:spcPts val="1200"/>
              </a:spcBef>
              <a:buNone/>
            </a:pPr>
            <a:r>
              <a:rPr lang="en-US" sz="2000" b="1" dirty="0"/>
              <a:t>Indirect labor market policies</a:t>
            </a:r>
          </a:p>
          <a:p>
            <a:pPr marL="460375" indent="-230188"/>
            <a:r>
              <a:rPr lang="en-US" sz="2000" dirty="0"/>
              <a:t>Improving educational opportunities for racial and ethnic minorities and women</a:t>
            </a:r>
          </a:p>
          <a:p>
            <a:pPr marL="460375" indent="-230188"/>
            <a:r>
              <a:rPr lang="en-US" sz="2000" dirty="0"/>
              <a:t>Subsidizing day care programs for low-income workers with families</a:t>
            </a:r>
          </a:p>
          <a:p>
            <a:pPr marL="460375" indent="-230188"/>
            <a:r>
              <a:rPr lang="en-US" sz="2000" dirty="0"/>
              <a:t>Improving mass transit (public transportation) – often expensive, inconvenient, unavailable</a:t>
            </a:r>
          </a:p>
          <a:p>
            <a:pPr marL="460375" indent="-230188"/>
            <a:r>
              <a:rPr lang="en-US" sz="2000" dirty="0"/>
              <a:t>Maintaining a healthy economy through appropriate fiscal and monetary policies – healthy economy implies job opportunities</a:t>
            </a:r>
          </a:p>
          <a:p>
            <a:pPr marL="460375" indent="-230188"/>
            <a:r>
              <a:rPr lang="en-US" sz="2000" dirty="0"/>
              <a:t>Welfare reform</a:t>
            </a:r>
            <a:endParaRPr lang="en-US" sz="1800" dirty="0"/>
          </a:p>
        </p:txBody>
      </p:sp>
    </p:spTree>
    <p:extLst>
      <p:ext uri="{BB962C8B-B14F-4D97-AF65-F5344CB8AC3E}">
        <p14:creationId xmlns:p14="http://schemas.microsoft.com/office/powerpoint/2010/main" val="16440438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Other Forms of Discrimination</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Residential Segregation</a:t>
            </a:r>
          </a:p>
          <a:p>
            <a:pPr marL="460375" indent="-231775"/>
            <a:r>
              <a:rPr lang="en-US" sz="2000" dirty="0"/>
              <a:t>Institutionalizes discrimination</a:t>
            </a:r>
          </a:p>
          <a:p>
            <a:pPr marL="692150" indent="-231775">
              <a:buFont typeface="System Font Regular"/>
              <a:buChar char="–"/>
            </a:pPr>
            <a:r>
              <a:rPr lang="en-US" sz="2000" dirty="0"/>
              <a:t>Minority residents remain trapped in central cities</a:t>
            </a:r>
          </a:p>
          <a:p>
            <a:pPr marL="692150" indent="-231775">
              <a:buFont typeface="System Font Regular"/>
              <a:buChar char="–"/>
            </a:pPr>
            <a:r>
              <a:rPr lang="en-US" sz="2000" dirty="0"/>
              <a:t>Higher poverty rate than in suburbs</a:t>
            </a:r>
          </a:p>
          <a:p>
            <a:pPr marL="692150" indent="-231775">
              <a:buFont typeface="System Font Regular"/>
              <a:buChar char="–"/>
            </a:pPr>
            <a:r>
              <a:rPr lang="en-US" sz="2000" dirty="0"/>
              <a:t>Some central cities becoming “gentrified – tends to push up housing prices and rents making it difficult for lower income groups to continue to live in central cities</a:t>
            </a:r>
          </a:p>
          <a:p>
            <a:pPr marL="692150" indent="-231775">
              <a:buFont typeface="System Font Regular"/>
              <a:buChar char="–"/>
            </a:pPr>
            <a:r>
              <a:rPr lang="en-US" sz="2000" dirty="0"/>
              <a:t>Redlining – minority groups less likely to obtain housing loans</a:t>
            </a:r>
          </a:p>
          <a:p>
            <a:pPr marL="692150" indent="-231775">
              <a:buFont typeface="System Font Regular"/>
              <a:buChar char="–"/>
            </a:pPr>
            <a:r>
              <a:rPr lang="en-US" sz="2000" dirty="0"/>
              <a:t>Public housing congregates low-income minority groups within certain locations</a:t>
            </a:r>
          </a:p>
        </p:txBody>
      </p:sp>
    </p:spTree>
    <p:extLst>
      <p:ext uri="{BB962C8B-B14F-4D97-AF65-F5344CB8AC3E}">
        <p14:creationId xmlns:p14="http://schemas.microsoft.com/office/powerpoint/2010/main" val="24724199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Other Forms of Discrimination</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Educational Segregation</a:t>
            </a:r>
          </a:p>
          <a:p>
            <a:pPr marL="460375" indent="-231775"/>
            <a:r>
              <a:rPr lang="en-US" sz="2000" dirty="0"/>
              <a:t>Large-scale school desegregation</a:t>
            </a:r>
          </a:p>
          <a:p>
            <a:pPr marL="692150" indent="-231775">
              <a:buFont typeface="System Font Regular"/>
              <a:buChar char="–"/>
            </a:pPr>
            <a:r>
              <a:rPr lang="en-US" sz="1800" dirty="0"/>
              <a:t>Improve objective measures of achievement such as test scores</a:t>
            </a:r>
          </a:p>
          <a:p>
            <a:pPr marL="692150" indent="-231775">
              <a:buFont typeface="System Font Regular"/>
              <a:buChar char="–"/>
            </a:pPr>
            <a:r>
              <a:rPr lang="en-US" sz="1800" dirty="0"/>
              <a:t>Increase the probability of college attendance</a:t>
            </a:r>
          </a:p>
          <a:p>
            <a:pPr marL="692150" indent="-231775">
              <a:buFont typeface="System Font Regular"/>
              <a:buChar char="–"/>
            </a:pPr>
            <a:r>
              <a:rPr lang="en-US" sz="1800" dirty="0"/>
              <a:t>Positively affects type of college, college major, employment as an adult</a:t>
            </a:r>
          </a:p>
          <a:p>
            <a:pPr marL="460375" indent="-231775"/>
            <a:r>
              <a:rPr lang="en-US" sz="2000" dirty="0"/>
              <a:t>Strong pattern of continued educational segregation for African Americans; increasing segregation for Hispanics</a:t>
            </a:r>
          </a:p>
          <a:p>
            <a:pPr marL="460375" indent="-231775"/>
            <a:r>
              <a:rPr lang="en-US" sz="2000" dirty="0"/>
              <a:t>Minority high schools – large numbers of low-income students</a:t>
            </a:r>
          </a:p>
          <a:p>
            <a:pPr marL="460375" indent="-231775"/>
            <a:r>
              <a:rPr lang="en-US" sz="2000" dirty="0"/>
              <a:t>Strong positive correlations between predominantly minority schools, high proportions of poor children, low educational achievement</a:t>
            </a:r>
          </a:p>
        </p:txBody>
      </p:sp>
    </p:spTree>
    <p:extLst>
      <p:ext uri="{BB962C8B-B14F-4D97-AF65-F5344CB8AC3E}">
        <p14:creationId xmlns:p14="http://schemas.microsoft.com/office/powerpoint/2010/main" val="6432328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Affirmative Action in Education</a:t>
            </a:r>
          </a:p>
        </p:txBody>
      </p:sp>
      <p:sp>
        <p:nvSpPr>
          <p:cNvPr id="5" name="Content Placeholder 4">
            <a:extLst>
              <a:ext uri="{FF2B5EF4-FFF2-40B4-BE49-F238E27FC236}">
                <a16:creationId xmlns:a16="http://schemas.microsoft.com/office/drawing/2014/main" id="{50D8ED98-359A-6844-935F-D264A5435550}"/>
              </a:ext>
            </a:extLst>
          </p:cNvPr>
          <p:cNvSpPr>
            <a:spLocks noGrp="1"/>
          </p:cNvSpPr>
          <p:nvPr>
            <p:ph idx="1"/>
          </p:nvPr>
        </p:nvSpPr>
        <p:spPr/>
        <p:txBody>
          <a:bodyPr>
            <a:normAutofit/>
          </a:bodyPr>
          <a:lstStyle/>
          <a:p>
            <a:r>
              <a:rPr lang="en-US" sz="1800" dirty="0"/>
              <a:t>Early in 2003, the Bush (George W.) administration argued in a brief to the Supreme Court that the University of Michigan (UM) gives unconstitutional preferences to African American, Hispanic, Native American applicants</a:t>
            </a:r>
          </a:p>
          <a:p>
            <a:pPr marL="692150" indent="-201613">
              <a:buFont typeface="System Font Regular"/>
              <a:buChar char="–"/>
            </a:pPr>
            <a:r>
              <a:rPr lang="en-US" sz="1800" dirty="0"/>
              <a:t>“At the core, the Michigan policies amount to a quota system that unfairly rewards or penalizes prospective students based solely on their race.”</a:t>
            </a:r>
          </a:p>
          <a:p>
            <a:pPr>
              <a:spcBef>
                <a:spcPts val="1200"/>
              </a:spcBef>
            </a:pPr>
            <a:r>
              <a:rPr lang="en-US" sz="1800" dirty="0"/>
              <a:t>In mid-2003, the U.S. Supreme Court ruled simultaneously on two UM cases</a:t>
            </a:r>
          </a:p>
          <a:p>
            <a:pPr marL="692150" indent="-201613">
              <a:buFont typeface="System Font Regular"/>
              <a:buChar char="–"/>
            </a:pPr>
            <a:r>
              <a:rPr lang="en-US" sz="1800" dirty="0"/>
              <a:t>Graduate admissions – race can be used as a factor in university admission decisions, that “a diverse student body has its own benefits”</a:t>
            </a:r>
          </a:p>
          <a:p>
            <a:pPr marL="692150" indent="-201613">
              <a:buFont typeface="System Font Regular"/>
              <a:buChar char="–"/>
            </a:pPr>
            <a:r>
              <a:rPr lang="en-US" sz="1800" dirty="0"/>
              <a:t>Undergraduate admissions – a more rigid system relying on specific points given to students based on their race and ethnicity is not constitutional</a:t>
            </a:r>
          </a:p>
        </p:txBody>
      </p:sp>
    </p:spTree>
    <p:extLst>
      <p:ext uri="{BB962C8B-B14F-4D97-AF65-F5344CB8AC3E}">
        <p14:creationId xmlns:p14="http://schemas.microsoft.com/office/powerpoint/2010/main" val="14405912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Affirmative Action in Education</a:t>
            </a:r>
          </a:p>
        </p:txBody>
      </p:sp>
      <p:sp>
        <p:nvSpPr>
          <p:cNvPr id="5" name="Content Placeholder 4">
            <a:extLst>
              <a:ext uri="{FF2B5EF4-FFF2-40B4-BE49-F238E27FC236}">
                <a16:creationId xmlns:a16="http://schemas.microsoft.com/office/drawing/2014/main" id="{50D8ED98-359A-6844-935F-D264A5435550}"/>
              </a:ext>
            </a:extLst>
          </p:cNvPr>
          <p:cNvSpPr>
            <a:spLocks noGrp="1"/>
          </p:cNvSpPr>
          <p:nvPr>
            <p:ph idx="1"/>
          </p:nvPr>
        </p:nvSpPr>
        <p:spPr/>
        <p:txBody>
          <a:bodyPr>
            <a:normAutofit/>
          </a:bodyPr>
          <a:lstStyle/>
          <a:p>
            <a:r>
              <a:rPr lang="en-US" sz="2000" dirty="0"/>
              <a:t>The Obama administration actively supported affirmative action policies in education</a:t>
            </a:r>
          </a:p>
          <a:p>
            <a:pPr>
              <a:spcBef>
                <a:spcPts val="1200"/>
              </a:spcBef>
            </a:pPr>
            <a:r>
              <a:rPr lang="en-US" sz="2000" dirty="0"/>
              <a:t>Trump sought to replace affirmative action with “race-neutral” admissions policies – can easily result in white privilege</a:t>
            </a:r>
          </a:p>
          <a:p>
            <a:pPr marL="692150" indent="-231775">
              <a:buFont typeface="System Font Regular"/>
              <a:buChar char="–"/>
            </a:pPr>
            <a:r>
              <a:rPr lang="en-US" sz="2000" dirty="0"/>
              <a:t>Would reduce opportunities for underrepresented groups of students to attend college</a:t>
            </a:r>
          </a:p>
          <a:p>
            <a:pPr marL="692150" indent="-231775">
              <a:buFont typeface="System Font Regular"/>
              <a:buChar char="–"/>
            </a:pPr>
            <a:r>
              <a:rPr lang="en-US" sz="2000" dirty="0"/>
              <a:t>Would create a less diverse student population</a:t>
            </a:r>
          </a:p>
          <a:p>
            <a:pPr marL="230188" indent="-220663">
              <a:spcBef>
                <a:spcPts val="1200"/>
              </a:spcBef>
            </a:pPr>
            <a:r>
              <a:rPr lang="en-US" sz="2000" dirty="0"/>
              <a:t>The entire concept of affirmative action in education will now depend on the views of the courts, including the Supreme Court</a:t>
            </a:r>
          </a:p>
        </p:txBody>
      </p:sp>
    </p:spTree>
    <p:extLst>
      <p:ext uri="{BB962C8B-B14F-4D97-AF65-F5344CB8AC3E}">
        <p14:creationId xmlns:p14="http://schemas.microsoft.com/office/powerpoint/2010/main" val="59065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The Kerner Report – 50 Years Later</a:t>
            </a:r>
          </a:p>
        </p:txBody>
      </p:sp>
      <p:sp>
        <p:nvSpPr>
          <p:cNvPr id="6" name="Content Placeholder 2">
            <a:extLst>
              <a:ext uri="{FF2B5EF4-FFF2-40B4-BE49-F238E27FC236}">
                <a16:creationId xmlns:a16="http://schemas.microsoft.com/office/drawing/2014/main" id="{2DC4BBA9-63DF-2142-915E-1149D566D813}"/>
              </a:ext>
            </a:extLst>
          </p:cNvPr>
          <p:cNvSpPr>
            <a:spLocks noGrp="1"/>
          </p:cNvSpPr>
          <p:nvPr>
            <p:ph idx="1"/>
          </p:nvPr>
        </p:nvSpPr>
        <p:spPr>
          <a:xfrm>
            <a:off x="683394" y="1828800"/>
            <a:ext cx="7777212" cy="4348163"/>
          </a:xfrm>
        </p:spPr>
        <p:txBody>
          <a:bodyPr>
            <a:normAutofit/>
          </a:bodyPr>
          <a:lstStyle/>
          <a:p>
            <a:pPr marL="0" indent="0">
              <a:buNone/>
            </a:pPr>
            <a:r>
              <a:rPr lang="en-US" sz="2000" i="1" dirty="0">
                <a:solidFill>
                  <a:srgbClr val="73253E"/>
                </a:solidFill>
                <a:latin typeface="Times New Roman" panose="02020603050405020304" pitchFamily="18" charset="0"/>
                <a:cs typeface="Times New Roman" panose="02020603050405020304" pitchFamily="18" charset="0"/>
              </a:rPr>
              <a:t>“Right now, people are fully aware of the despair and pessimism that exist in the black community, especially in regard to black youth, police brutality, black unemployment, and mass incarceration, … The most extreme form of this despair is that black Americans are still viewed as they were viewed in the slavery days as different, inferior, and as outsiders.</a:t>
            </a:r>
          </a:p>
          <a:p>
            <a:pPr marL="0" indent="230188">
              <a:buNone/>
            </a:pPr>
            <a:r>
              <a:rPr lang="en-US" sz="2000" i="1" dirty="0">
                <a:solidFill>
                  <a:srgbClr val="73253E"/>
                </a:solidFill>
                <a:latin typeface="Times New Roman" panose="02020603050405020304" pitchFamily="18" charset="0"/>
                <a:cs typeface="Times New Roman" panose="02020603050405020304" pitchFamily="18" charset="0"/>
              </a:rPr>
              <a:t>When the [Kerner] report came out, it was a period of turmoil. It was one of those times when people felt that civilization was on the brink of collapse. In a way, what is happening now is similar to what happened then.”</a:t>
            </a:r>
          </a:p>
          <a:p>
            <a:pPr marL="4914900" indent="-317500">
              <a:lnSpc>
                <a:spcPts val="2400"/>
              </a:lnSpc>
              <a:spcBef>
                <a:spcPts val="1200"/>
              </a:spcBef>
              <a:buNone/>
            </a:pPr>
            <a:r>
              <a:rPr lang="en-US" sz="1600" dirty="0"/>
              <a:t>—	Harvard University expert</a:t>
            </a:r>
          </a:p>
        </p:txBody>
      </p:sp>
    </p:spTree>
    <p:extLst>
      <p:ext uri="{BB962C8B-B14F-4D97-AF65-F5344CB8AC3E}">
        <p14:creationId xmlns:p14="http://schemas.microsoft.com/office/powerpoint/2010/main" val="42072850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FFF6E-CD09-B84E-BDCB-DF2E36A9D83A}"/>
              </a:ext>
            </a:extLst>
          </p:cNvPr>
          <p:cNvSpPr>
            <a:spLocks noGrp="1"/>
          </p:cNvSpPr>
          <p:nvPr>
            <p:ph type="title"/>
          </p:nvPr>
        </p:nvSpPr>
        <p:spPr/>
        <p:txBody>
          <a:bodyPr/>
          <a:lstStyle/>
          <a:p>
            <a:r>
              <a:rPr lang="en-US" dirty="0"/>
              <a:t>Conservative versus Liberal</a:t>
            </a:r>
          </a:p>
        </p:txBody>
      </p:sp>
      <p:sp>
        <p:nvSpPr>
          <p:cNvPr id="3" name="Content Placeholder 2">
            <a:extLst>
              <a:ext uri="{FF2B5EF4-FFF2-40B4-BE49-F238E27FC236}">
                <a16:creationId xmlns:a16="http://schemas.microsoft.com/office/drawing/2014/main" id="{195A3A98-48B0-484F-B53C-735F26739957}"/>
              </a:ext>
            </a:extLst>
          </p:cNvPr>
          <p:cNvSpPr>
            <a:spLocks noGrp="1"/>
          </p:cNvSpPr>
          <p:nvPr>
            <p:ph idx="1"/>
          </p:nvPr>
        </p:nvSpPr>
        <p:spPr>
          <a:xfrm>
            <a:off x="669957" y="1593410"/>
            <a:ext cx="3786540" cy="4583553"/>
          </a:xfrm>
        </p:spPr>
        <p:txBody>
          <a:bodyPr numCol="1">
            <a:noAutofit/>
          </a:bodyPr>
          <a:lstStyle/>
          <a:p>
            <a:pPr marL="0" indent="0">
              <a:buNone/>
            </a:pPr>
            <a:r>
              <a:rPr lang="en-US" sz="2000" b="1" dirty="0">
                <a:solidFill>
                  <a:srgbClr val="73253E"/>
                </a:solidFill>
              </a:rPr>
              <a:t>Economic Conservatives</a:t>
            </a:r>
            <a:endParaRPr lang="en-US" sz="2000" dirty="0"/>
          </a:p>
          <a:p>
            <a:pPr marL="287338" indent="-163513"/>
            <a:r>
              <a:rPr lang="en-US" sz="1600" dirty="0"/>
              <a:t>Disparities between the earnings of minorities and whites and between those of women and men are the result of rational choice, not discrimination</a:t>
            </a:r>
          </a:p>
          <a:p>
            <a:pPr marL="287338" indent="-163513"/>
            <a:r>
              <a:rPr lang="en-US" sz="1600" dirty="0"/>
              <a:t>Oppose government intervention in markets, including labor markets</a:t>
            </a:r>
          </a:p>
          <a:p>
            <a:pPr marL="287338" indent="-163513"/>
            <a:r>
              <a:rPr lang="en-US" sz="1600" dirty="0"/>
              <a:t>See affirmative action as misguided and a source of inefficiency</a:t>
            </a:r>
          </a:p>
          <a:p>
            <a:pPr marL="287338" indent="-163513"/>
            <a:r>
              <a:rPr lang="en-US" sz="1600" dirty="0"/>
              <a:t>Believe changing social values and passage of antidiscrimination laws have alleviated the problem of discrimination and that affirmative action no longer needed</a:t>
            </a:r>
          </a:p>
        </p:txBody>
      </p:sp>
      <p:sp>
        <p:nvSpPr>
          <p:cNvPr id="4" name="Content Placeholder 2">
            <a:extLst>
              <a:ext uri="{FF2B5EF4-FFF2-40B4-BE49-F238E27FC236}">
                <a16:creationId xmlns:a16="http://schemas.microsoft.com/office/drawing/2014/main" id="{683AE7D2-B333-AB46-9A13-55FD85E012C2}"/>
              </a:ext>
            </a:extLst>
          </p:cNvPr>
          <p:cNvSpPr txBox="1">
            <a:spLocks/>
          </p:cNvSpPr>
          <p:nvPr/>
        </p:nvSpPr>
        <p:spPr>
          <a:xfrm>
            <a:off x="4687501" y="1593409"/>
            <a:ext cx="3786541" cy="4583553"/>
          </a:xfrm>
          <a:prstGeom prst="rect">
            <a:avLst/>
          </a:prstGeom>
        </p:spPr>
        <p:txBody>
          <a:bodyPr vert="horz" lIns="0" tIns="0" rIns="0" bIns="0" numCol="1" rtlCol="0">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rgbClr val="73253E"/>
                </a:solidFill>
              </a:rPr>
              <a:t>Economic Liberals</a:t>
            </a:r>
            <a:endParaRPr lang="en-US" sz="2000" dirty="0"/>
          </a:p>
          <a:p>
            <a:pPr marL="287338" indent="-163513"/>
            <a:r>
              <a:rPr lang="en-US" sz="1600" dirty="0"/>
              <a:t>Believe government programs have done some good but have not completely solved the problem of discrimination</a:t>
            </a:r>
          </a:p>
          <a:p>
            <a:pPr marL="287338" indent="-163513"/>
            <a:r>
              <a:rPr lang="en-US" sz="1600" dirty="0"/>
              <a:t>See a need to continue affirmative action programs</a:t>
            </a:r>
          </a:p>
          <a:p>
            <a:pPr marL="287338" indent="-163513"/>
            <a:r>
              <a:rPr lang="en-US" sz="1600" dirty="0"/>
              <a:t>See great value in diversity of the workplace and educational institutions</a:t>
            </a:r>
          </a:p>
          <a:p>
            <a:pPr marL="287338" indent="-163513"/>
            <a:r>
              <a:rPr lang="en-US" sz="1600" dirty="0"/>
              <a:t>Committed to overcoming the results of decades of unequal treatment of minorities</a:t>
            </a:r>
          </a:p>
          <a:p>
            <a:pPr marL="287338" indent="-163513"/>
            <a:r>
              <a:rPr lang="en-US" sz="1600" dirty="0"/>
              <a:t>Often propose alternatives to property tax financing of public education – results in inequality in education and thereby denies equal opportunity to all residents of our nation</a:t>
            </a:r>
          </a:p>
        </p:txBody>
      </p:sp>
    </p:spTree>
    <p:extLst>
      <p:ext uri="{BB962C8B-B14F-4D97-AF65-F5344CB8AC3E}">
        <p14:creationId xmlns:p14="http://schemas.microsoft.com/office/powerpoint/2010/main" val="3555380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The Diversity of the U.S. Population</a:t>
            </a:r>
          </a:p>
        </p:txBody>
      </p:sp>
      <p:sp>
        <p:nvSpPr>
          <p:cNvPr id="7" name="Content Placeholder 2">
            <a:extLst>
              <a:ext uri="{FF2B5EF4-FFF2-40B4-BE49-F238E27FC236}">
                <a16:creationId xmlns:a16="http://schemas.microsoft.com/office/drawing/2014/main" id="{E4667051-D0AF-F342-898B-0183D50D8BD0}"/>
              </a:ext>
            </a:extLst>
          </p:cNvPr>
          <p:cNvSpPr>
            <a:spLocks noGrp="1"/>
          </p:cNvSpPr>
          <p:nvPr>
            <p:ph idx="1"/>
          </p:nvPr>
        </p:nvSpPr>
        <p:spPr>
          <a:xfrm>
            <a:off x="669956" y="1593410"/>
            <a:ext cx="7813141" cy="4583553"/>
          </a:xfrm>
        </p:spPr>
        <p:txBody>
          <a:bodyPr/>
          <a:lstStyle/>
          <a:p>
            <a:pPr marL="249238" indent="-249238">
              <a:spcBef>
                <a:spcPts val="1200"/>
              </a:spcBef>
            </a:pPr>
            <a:r>
              <a:rPr lang="en-US" sz="2000" dirty="0"/>
              <a:t>Our national heritage has always been one of diversity of race, ethnicity, and nationality</a:t>
            </a:r>
          </a:p>
          <a:p>
            <a:pPr marL="249238" indent="-249238">
              <a:spcBef>
                <a:spcPts val="1200"/>
              </a:spcBef>
            </a:pPr>
            <a:r>
              <a:rPr lang="en-US" sz="2000" dirty="0"/>
              <a:t>The Native American population had developed a rich and varied culture before the first nonnative populations journeyed to this country</a:t>
            </a:r>
          </a:p>
          <a:p>
            <a:pPr marL="249238" indent="-249238">
              <a:spcBef>
                <a:spcPts val="1200"/>
              </a:spcBef>
            </a:pPr>
            <a:r>
              <a:rPr lang="en-US" sz="2000" dirty="0"/>
              <a:t>In the 15</a:t>
            </a:r>
            <a:r>
              <a:rPr lang="en-US" sz="2000" baseline="30000" dirty="0"/>
              <a:t>th</a:t>
            </a:r>
            <a:r>
              <a:rPr lang="en-US" sz="2000" dirty="0"/>
              <a:t> and 16</a:t>
            </a:r>
            <a:r>
              <a:rPr lang="en-US" sz="2000" baseline="30000" dirty="0"/>
              <a:t>th</a:t>
            </a:r>
            <a:r>
              <a:rPr lang="en-US" sz="2000" dirty="0"/>
              <a:t> centuries, white European settlers began arriving – came in search of freedom and a better way of life, escaped from violence; more recent immigrants have come for the same reasons</a:t>
            </a:r>
          </a:p>
          <a:p>
            <a:pPr marL="249238" indent="-249238">
              <a:spcBef>
                <a:spcPts val="1200"/>
              </a:spcBef>
            </a:pPr>
            <a:r>
              <a:rPr lang="en-US" sz="2000" dirty="0"/>
              <a:t>Most recent wave of immigrants has been from Asia and Latin America, but they come from everywhere on the globe</a:t>
            </a:r>
          </a:p>
        </p:txBody>
      </p:sp>
    </p:spTree>
    <p:extLst>
      <p:ext uri="{BB962C8B-B14F-4D97-AF65-F5344CB8AC3E}">
        <p14:creationId xmlns:p14="http://schemas.microsoft.com/office/powerpoint/2010/main" val="2283078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The Diversity of the U.S. Population</a:t>
            </a:r>
          </a:p>
        </p:txBody>
      </p:sp>
      <p:pic>
        <p:nvPicPr>
          <p:cNvPr id="6" name="Picture 5">
            <a:extLst>
              <a:ext uri="{FF2B5EF4-FFF2-40B4-BE49-F238E27FC236}">
                <a16:creationId xmlns:a16="http://schemas.microsoft.com/office/drawing/2014/main" id="{CF204A43-2D3F-B248-A791-AE9D28736CF5}"/>
              </a:ext>
            </a:extLst>
          </p:cNvPr>
          <p:cNvPicPr>
            <a:picLocks noChangeAspect="1"/>
          </p:cNvPicPr>
          <p:nvPr/>
        </p:nvPicPr>
        <p:blipFill>
          <a:blip r:embed="rId2"/>
          <a:stretch>
            <a:fillRect/>
          </a:stretch>
        </p:blipFill>
        <p:spPr>
          <a:xfrm>
            <a:off x="849947" y="1371600"/>
            <a:ext cx="7444105" cy="4898390"/>
          </a:xfrm>
          <a:prstGeom prst="rect">
            <a:avLst/>
          </a:prstGeom>
        </p:spPr>
      </p:pic>
    </p:spTree>
    <p:extLst>
      <p:ext uri="{BB962C8B-B14F-4D97-AF65-F5344CB8AC3E}">
        <p14:creationId xmlns:p14="http://schemas.microsoft.com/office/powerpoint/2010/main" val="3139650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The Diversity of the U.S. Population</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Hispanics</a:t>
            </a:r>
          </a:p>
          <a:p>
            <a:pPr marL="460375" indent="-230188">
              <a:spcBef>
                <a:spcPts val="1200"/>
              </a:spcBef>
            </a:pPr>
            <a:r>
              <a:rPr lang="en-US" sz="2000" dirty="0"/>
              <a:t>Represent 18 percent of our population – the largest share of Mexican origin</a:t>
            </a:r>
          </a:p>
          <a:p>
            <a:pPr marL="922338" indent="-230188">
              <a:buFont typeface="System Font Regular"/>
              <a:buChar char="–"/>
            </a:pPr>
            <a:r>
              <a:rPr lang="en-US" sz="2000" dirty="0"/>
              <a:t>Others include Puerto Rican, Cuban, Central/South American, Caribbean)</a:t>
            </a:r>
          </a:p>
          <a:p>
            <a:pPr marL="460375" indent="-230188">
              <a:spcBef>
                <a:spcPts val="1200"/>
              </a:spcBef>
            </a:pPr>
            <a:r>
              <a:rPr lang="en-US" sz="2000" dirty="0"/>
              <a:t>Highly concentrated in the southwestern states – large shares living in Texas and California</a:t>
            </a:r>
          </a:p>
          <a:p>
            <a:pPr marL="922338" indent="-230188">
              <a:spcBef>
                <a:spcPts val="1200"/>
              </a:spcBef>
              <a:buFont typeface="System Font Regular"/>
              <a:buChar char="–"/>
            </a:pPr>
            <a:r>
              <a:rPr lang="en-US" sz="2000" dirty="0"/>
              <a:t>Other states include New Mexico, Arizona, New York, Florida)</a:t>
            </a:r>
          </a:p>
        </p:txBody>
      </p:sp>
    </p:spTree>
    <p:extLst>
      <p:ext uri="{BB962C8B-B14F-4D97-AF65-F5344CB8AC3E}">
        <p14:creationId xmlns:p14="http://schemas.microsoft.com/office/powerpoint/2010/main" val="4282161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The Diversity of the U.S. Population</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African Americans</a:t>
            </a:r>
          </a:p>
          <a:p>
            <a:pPr marL="460375" indent="-230188">
              <a:spcBef>
                <a:spcPts val="1200"/>
              </a:spcBef>
            </a:pPr>
            <a:r>
              <a:rPr lang="en-US" sz="2000" dirty="0"/>
              <a:t>Represent largest </a:t>
            </a:r>
            <a:r>
              <a:rPr lang="en-US" sz="2000" i="1" dirty="0"/>
              <a:t>racial</a:t>
            </a:r>
            <a:r>
              <a:rPr lang="en-US" sz="2000" dirty="0"/>
              <a:t> minority – 13% of the U.S. population</a:t>
            </a:r>
          </a:p>
          <a:p>
            <a:pPr marL="922338" indent="-230188">
              <a:buFont typeface="System Font Regular"/>
              <a:buChar char="–"/>
            </a:pPr>
            <a:r>
              <a:rPr lang="en-US" sz="2000" dirty="0"/>
              <a:t>We use the term </a:t>
            </a:r>
            <a:r>
              <a:rPr lang="en-US" sz="2000" i="1" dirty="0"/>
              <a:t>black</a:t>
            </a:r>
            <a:r>
              <a:rPr lang="en-US" sz="2000" dirty="0"/>
              <a:t> interchangeably with the term </a:t>
            </a:r>
            <a:r>
              <a:rPr lang="en-US" sz="2000" i="1" dirty="0"/>
              <a:t>African American</a:t>
            </a:r>
          </a:p>
          <a:p>
            <a:pPr marL="460375" indent="-230188">
              <a:spcBef>
                <a:spcPts val="1200"/>
              </a:spcBef>
            </a:pPr>
            <a:r>
              <a:rPr lang="en-US" sz="2000" dirty="0"/>
              <a:t>Includes black people from Africa and from other parts of the world (Haiti) as well as those born in the U.S.</a:t>
            </a:r>
          </a:p>
          <a:p>
            <a:pPr marL="460375" indent="-230188">
              <a:spcBef>
                <a:spcPts val="1200"/>
              </a:spcBef>
            </a:pPr>
            <a:r>
              <a:rPr lang="en-US" sz="2000" dirty="0"/>
              <a:t>U.S. locations with the largest shares of African Americans are District of Columbia, Mississippi, Louisiana, Maryland, South Carolina</a:t>
            </a:r>
          </a:p>
        </p:txBody>
      </p:sp>
    </p:spTree>
    <p:extLst>
      <p:ext uri="{BB962C8B-B14F-4D97-AF65-F5344CB8AC3E}">
        <p14:creationId xmlns:p14="http://schemas.microsoft.com/office/powerpoint/2010/main" val="1452829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The Diversity of the U.S. Population</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Asian Americans</a:t>
            </a:r>
          </a:p>
          <a:p>
            <a:pPr marL="460375" indent="-230188">
              <a:spcBef>
                <a:spcPts val="1200"/>
              </a:spcBef>
            </a:pPr>
            <a:r>
              <a:rPr lang="en-US" sz="2000" dirty="0"/>
              <a:t>Represent three percent of the U.S. population – up substantially in recent years</a:t>
            </a:r>
          </a:p>
          <a:p>
            <a:pPr marL="922338" indent="-230188">
              <a:buFont typeface="System Font Regular"/>
              <a:buChar char="–"/>
            </a:pPr>
            <a:r>
              <a:rPr lang="en-US" sz="2000" dirty="0"/>
              <a:t>The largest share of Asian Americans is Chinese</a:t>
            </a:r>
          </a:p>
          <a:p>
            <a:pPr marL="922338" indent="-230188">
              <a:buFont typeface="System Font Regular"/>
              <a:buChar char="–"/>
            </a:pPr>
            <a:r>
              <a:rPr lang="en-US" sz="2000" dirty="0"/>
              <a:t>Other major groups are Asian Indian, Filipino, Vietnamese, Korean, Japanese</a:t>
            </a:r>
          </a:p>
          <a:p>
            <a:pPr marL="460375" indent="-230188">
              <a:spcBef>
                <a:spcPts val="1200"/>
              </a:spcBef>
            </a:pPr>
            <a:r>
              <a:rPr lang="en-US" sz="2000" dirty="0"/>
              <a:t>States with the highest shares of Asian Americans are Hawaii, California, New Jersey, New York, Washington, Nevada</a:t>
            </a:r>
          </a:p>
        </p:txBody>
      </p:sp>
    </p:spTree>
    <p:extLst>
      <p:ext uri="{BB962C8B-B14F-4D97-AF65-F5344CB8AC3E}">
        <p14:creationId xmlns:p14="http://schemas.microsoft.com/office/powerpoint/2010/main" val="3462700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The Diversity of the U.S. Population</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Native Americans</a:t>
            </a:r>
          </a:p>
          <a:p>
            <a:pPr marL="460375" indent="-230188">
              <a:spcBef>
                <a:spcPts val="1200"/>
              </a:spcBef>
            </a:pPr>
            <a:r>
              <a:rPr lang="en-US" sz="2000" dirty="0"/>
              <a:t>Make up the smallest of any racial group with about one percent of the U.S. population</a:t>
            </a:r>
          </a:p>
          <a:p>
            <a:pPr marL="922338" indent="-230188">
              <a:buFont typeface="System Font Regular"/>
              <a:buChar char="–"/>
            </a:pPr>
            <a:r>
              <a:rPr lang="en-US" sz="2000" dirty="0"/>
              <a:t>The largest tribal groupings are Cherokee, Navajo, Chippewa, Sioux</a:t>
            </a:r>
          </a:p>
          <a:p>
            <a:pPr marL="460375" indent="-230188">
              <a:spcBef>
                <a:spcPts val="1200"/>
              </a:spcBef>
            </a:pPr>
            <a:r>
              <a:rPr lang="en-US" sz="2000" dirty="0"/>
              <a:t>States with the largest shares of Native Americans are Alaska, New Mexico, South Dakota, Oklahoma, Montana, North Dakota, Arizona</a:t>
            </a:r>
          </a:p>
        </p:txBody>
      </p:sp>
    </p:spTree>
    <p:extLst>
      <p:ext uri="{BB962C8B-B14F-4D97-AF65-F5344CB8AC3E}">
        <p14:creationId xmlns:p14="http://schemas.microsoft.com/office/powerpoint/2010/main" val="41305785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2548</TotalTime>
  <Words>2217</Words>
  <Application>Microsoft Macintosh PowerPoint</Application>
  <PresentationFormat>On-screen Show (4:3)</PresentationFormat>
  <Paragraphs>214</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System Font Regular</vt:lpstr>
      <vt:lpstr>Times New Roman</vt:lpstr>
      <vt:lpstr>Wingdings</vt:lpstr>
      <vt:lpstr>Office Theme</vt:lpstr>
      <vt:lpstr>PowerPoint Presentation</vt:lpstr>
      <vt:lpstr>Discrimination</vt:lpstr>
      <vt:lpstr>Discrimination</vt:lpstr>
      <vt:lpstr>The Diversity of the U.S. Population</vt:lpstr>
      <vt:lpstr>The Diversity of the U.S. Population</vt:lpstr>
      <vt:lpstr>The Diversity of the U.S. Population</vt:lpstr>
      <vt:lpstr>The Diversity of the U.S. Population</vt:lpstr>
      <vt:lpstr>The Diversity of the U.S. Population</vt:lpstr>
      <vt:lpstr>The Diversity of the U.S. Population</vt:lpstr>
      <vt:lpstr>What Is a Minority?</vt:lpstr>
      <vt:lpstr>Labor Market Discrimination</vt:lpstr>
      <vt:lpstr>Labor Market Discrimination</vt:lpstr>
      <vt:lpstr>Labor Market Discrimination</vt:lpstr>
      <vt:lpstr>Labor Market Discrimination</vt:lpstr>
      <vt:lpstr>Labor Market Discrimination</vt:lpstr>
      <vt:lpstr>Labor Market Discrimination</vt:lpstr>
      <vt:lpstr>Labor Market Discrimination</vt:lpstr>
      <vt:lpstr>Labor Market Discrimination</vt:lpstr>
      <vt:lpstr>Labor Market Discrimination</vt:lpstr>
      <vt:lpstr>Labor Market Discrimination</vt:lpstr>
      <vt:lpstr>Labor Market Discrimination</vt:lpstr>
      <vt:lpstr>Labor Market Discrimination</vt:lpstr>
      <vt:lpstr>Labor Market Discrimination</vt:lpstr>
      <vt:lpstr>Labor Market Discrimination</vt:lpstr>
      <vt:lpstr>Labor Market Discrimination</vt:lpstr>
      <vt:lpstr>Labor Market Discrimination</vt:lpstr>
      <vt:lpstr>Labor Market Discrimination</vt:lpstr>
      <vt:lpstr>Labor Market Discrimination</vt:lpstr>
      <vt:lpstr>Labor Market Discrimination</vt:lpstr>
      <vt:lpstr>Labor Market Discrimination</vt:lpstr>
      <vt:lpstr>Labor Market Discrimination</vt:lpstr>
      <vt:lpstr>Labor Market Discrimination</vt:lpstr>
      <vt:lpstr>Other Forms of Discrimination</vt:lpstr>
      <vt:lpstr>Other Forms of Discrimination</vt:lpstr>
      <vt:lpstr>Affirmative Action in Education</vt:lpstr>
      <vt:lpstr>Affirmative Action in Education</vt:lpstr>
      <vt:lpstr>The Kerner Report – 50 Years Later</vt:lpstr>
      <vt:lpstr>Conservative versus Liberal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Botelho</dc:creator>
  <cp:lastModifiedBy>Anna Botelho</cp:lastModifiedBy>
  <cp:revision>129</cp:revision>
  <dcterms:created xsi:type="dcterms:W3CDTF">2019-01-08T16:20:56Z</dcterms:created>
  <dcterms:modified xsi:type="dcterms:W3CDTF">2019-02-08T15:26:04Z</dcterms:modified>
</cp:coreProperties>
</file>