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335" r:id="rId5"/>
    <p:sldId id="418" r:id="rId6"/>
    <p:sldId id="419" r:id="rId7"/>
    <p:sldId id="420" r:id="rId8"/>
    <p:sldId id="393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394" r:id="rId17"/>
    <p:sldId id="428" r:id="rId18"/>
    <p:sldId id="429" r:id="rId19"/>
    <p:sldId id="430" r:id="rId20"/>
    <p:sldId id="431" r:id="rId21"/>
    <p:sldId id="432" r:id="rId22"/>
    <p:sldId id="433" r:id="rId23"/>
    <p:sldId id="395" r:id="rId24"/>
    <p:sldId id="434" r:id="rId25"/>
    <p:sldId id="435" r:id="rId26"/>
    <p:sldId id="361" r:id="rId27"/>
    <p:sldId id="364" r:id="rId28"/>
    <p:sldId id="337" r:id="rId29"/>
    <p:sldId id="309" r:id="rId30"/>
    <p:sldId id="436" r:id="rId31"/>
    <p:sldId id="437" r:id="rId32"/>
    <p:sldId id="438" r:id="rId33"/>
    <p:sldId id="439" r:id="rId34"/>
    <p:sldId id="44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53E"/>
    <a:srgbClr val="745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5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732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10B9BC16-BAF1-E842-ABF3-28BF683F7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365760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B056A-DA49-3946-B6D9-12C1D2023C97}"/>
              </a:ext>
            </a:extLst>
          </p:cNvPr>
          <p:cNvSpPr txBox="1"/>
          <p:nvPr userDrawn="1"/>
        </p:nvSpPr>
        <p:spPr>
          <a:xfrm>
            <a:off x="5033727" y="1143000"/>
            <a:ext cx="3213980" cy="4572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TWO</a:t>
            </a:r>
          </a:p>
          <a:p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Economics </a:t>
            </a:r>
            <a:r>
              <a:rPr lang="en-US" sz="20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br>
              <a:rPr lang="en-US" sz="20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</a:p>
          <a:p>
            <a:pPr>
              <a:spcBef>
                <a:spcPts val="3600"/>
              </a:spcBef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</a:t>
            </a:r>
          </a:p>
          <a:p>
            <a:r>
              <a:rPr lang="en-US" sz="3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Poverty</a:t>
            </a:r>
          </a:p>
        </p:txBody>
      </p:sp>
    </p:spTree>
    <p:extLst>
      <p:ext uri="{BB962C8B-B14F-4D97-AF65-F5344CB8AC3E}">
        <p14:creationId xmlns:p14="http://schemas.microsoft.com/office/powerpoint/2010/main" val="66029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  <a:solidFill>
            <a:srgbClr val="73253E"/>
          </a:solidFill>
        </p:spPr>
        <p:txBody>
          <a:bodyPr lIns="457200" tIns="0" rIns="0" bIns="0"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583553"/>
          </a:xfrm>
        </p:spPr>
        <p:txBody>
          <a:bodyPr lIns="0" tIns="0" rIns="0" bIns="0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22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5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4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683"/>
          </a:xfrm>
          <a:prstGeom prst="rect">
            <a:avLst/>
          </a:prstGeom>
          <a:solidFill>
            <a:srgbClr val="73253E"/>
          </a:solidFill>
        </p:spPr>
        <p:txBody>
          <a:bodyPr vert="horz" lIns="45720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956" y="1593410"/>
            <a:ext cx="7804088" cy="45835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E55E46-4803-E846-A340-5DCAE1AC73AE}"/>
              </a:ext>
            </a:extLst>
          </p:cNvPr>
          <p:cNvSpPr txBox="1">
            <a:spLocks/>
          </p:cNvSpPr>
          <p:nvPr userDrawn="1"/>
        </p:nvSpPr>
        <p:spPr>
          <a:xfrm>
            <a:off x="8110538" y="6602241"/>
            <a:ext cx="598896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7325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477D290-E629-4409-A23D-3D419B2EC5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092F7E-3E29-5B49-801F-D104FD92E604}"/>
              </a:ext>
            </a:extLst>
          </p:cNvPr>
          <p:cNvSpPr txBox="1">
            <a:spLocks/>
          </p:cNvSpPr>
          <p:nvPr userDrawn="1"/>
        </p:nvSpPr>
        <p:spPr>
          <a:xfrm>
            <a:off x="434566" y="6602241"/>
            <a:ext cx="4137434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b="1" dirty="0">
                <a:solidFill>
                  <a:schemeClr val="tx1"/>
                </a:solidFill>
              </a:rPr>
              <a:t>Economic Issues and Policy 7e </a:t>
            </a:r>
            <a:r>
              <a:rPr lang="en-US" dirty="0">
                <a:solidFill>
                  <a:schemeClr val="tx1"/>
                </a:solidFill>
              </a:rPr>
              <a:t>© 2019 Wessex Press.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571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34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Trends in Poverty Statistics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Poverty rate </a:t>
            </a:r>
            <a:r>
              <a:rPr lang="en-US" sz="2000" dirty="0"/>
              <a:t>– the percentage of the population that is poor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1960 – poverty rate was 22.2%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1973 – poverty rate reached a low of 11.1% (economic prosperity throughout the 1960s and 1970s, plus antipoverty programs that began with the Kennedy and Johnson administrations)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1980 – poverty rate climbed to 13%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1983 – poverty rate rose to 15.2% (reflecting the poor economy of the early 1980s and the Reagan-era tax changes and budget cuts)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2000 – poverty rates declined reaching a low of 11.3%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2010 – poverty rate reached 15% (because of the 2007–2009 recession)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2016 – poverty rate fell to 12.7%</a:t>
            </a:r>
          </a:p>
        </p:txBody>
      </p:sp>
    </p:spTree>
    <p:extLst>
      <p:ext uri="{BB962C8B-B14F-4D97-AF65-F5344CB8AC3E}">
        <p14:creationId xmlns:p14="http://schemas.microsoft.com/office/powerpoint/2010/main" val="35379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Poverty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45C6B-68AF-C949-AE32-1D5D2B18F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47" y="2286000"/>
            <a:ext cx="7444105" cy="24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7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Incidence of Poverty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The distribution of poverty within the country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Composition of poverty </a:t>
            </a:r>
            <a:r>
              <a:rPr lang="en-US" sz="2000" dirty="0"/>
              <a:t>– the number of poor people in each group of the population as a share of the number of poor in the nation</a:t>
            </a:r>
          </a:p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Who are the poor?</a:t>
            </a:r>
          </a:p>
          <a:p>
            <a:pPr marL="460375" indent="-230188"/>
            <a:r>
              <a:rPr lang="en-US" sz="2000" dirty="0"/>
              <a:t>Most are white; over a third are children</a:t>
            </a:r>
          </a:p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Which groups have higher poverty rates?</a:t>
            </a:r>
          </a:p>
          <a:p>
            <a:pPr marL="460375" indent="-230188"/>
            <a:r>
              <a:rPr lang="en-US" sz="2000" dirty="0"/>
              <a:t>Poverty rates for various groups of people shown in Table 6–3</a:t>
            </a:r>
          </a:p>
          <a:p>
            <a:pPr marL="460375" indent="-230188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845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Poverty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1776AE-E03A-A84D-BFF5-27FAA7329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1310326"/>
            <a:ext cx="58578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78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Implications of Poverty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Nearly 15% of U.S. households (~49 million, incl. 15.9 million children – 1 in 5 children) struggle to have food on the table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Homelessness an implication of poverty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Adequate healthcare often not available to our nation’s poor – many not covered by Medicaid; despite Medicare, unable to afford costs of medications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Medicaid</a:t>
            </a:r>
            <a:r>
              <a:rPr lang="en-US" sz="2000" dirty="0"/>
              <a:t> – government program providing medical coverage for eligible low-income people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Medicare</a:t>
            </a:r>
            <a:r>
              <a:rPr lang="en-US" sz="2000" dirty="0"/>
              <a:t> – government program providing medical cover largely to elderly people</a:t>
            </a:r>
          </a:p>
          <a:p>
            <a:pPr marL="460375" indent="-230188">
              <a:spcBef>
                <a:spcPts val="12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5566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Feminization of Poverty</a:t>
            </a:r>
          </a:p>
          <a:p>
            <a:pPr marL="460375" indent="-230188">
              <a:spcBef>
                <a:spcPts val="1200"/>
              </a:spcBef>
            </a:pPr>
            <a:r>
              <a:rPr lang="en-US" sz="1800" dirty="0"/>
              <a:t>Statistics show women bear the greatest burden of poverty. Reasons include: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Number of female-headed households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Teenage pregnancies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Discrimination in the labor market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Domestic violence toward women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Racial and age discrimination may exacerbate the gender discrimination faced by these women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Insufficient child care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Inadequate educational and training programs; limited assistance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Low wages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Insufficient or nonexistent child support</a:t>
            </a:r>
          </a:p>
          <a:p>
            <a:pPr marL="460375" indent="-230188">
              <a:spcBef>
                <a:spcPts val="12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002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25425">
              <a:spcBef>
                <a:spcPts val="1200"/>
              </a:spcBef>
            </a:pPr>
            <a:r>
              <a:rPr lang="en-US" sz="2000" b="1" dirty="0"/>
              <a:t>Recession</a:t>
            </a:r>
            <a:r>
              <a:rPr lang="en-US" sz="2000" dirty="0"/>
              <a:t> – a decline in a nation’s gross domestic product (output) associated with a rise in unemployment</a:t>
            </a:r>
          </a:p>
          <a:p>
            <a:pPr marL="233363" indent="-225425">
              <a:spcBef>
                <a:spcPts val="1200"/>
              </a:spcBef>
            </a:pPr>
            <a:r>
              <a:rPr lang="en-US" sz="2000" b="1" dirty="0"/>
              <a:t>Poor labor productivity </a:t>
            </a:r>
            <a:r>
              <a:rPr lang="en-US" sz="2000" dirty="0"/>
              <a:t>– low skills, limited experience, little education</a:t>
            </a:r>
          </a:p>
          <a:p>
            <a:pPr marL="233363" indent="-225425">
              <a:spcBef>
                <a:spcPts val="1200"/>
              </a:spcBef>
            </a:pPr>
            <a:r>
              <a:rPr lang="en-US" sz="2000" b="1" dirty="0"/>
              <a:t>Structural changes in our economy </a:t>
            </a:r>
            <a:r>
              <a:rPr lang="en-US" sz="2000" dirty="0"/>
              <a:t>– technological change, decline in coal production relative to less costly energy sources, changes in trade relations, flight of businesses and jobs to the suburbs, a shift away from a high-wage manufacturing sector to a lower-wage service sector (child care, restaurant service, etc.)</a:t>
            </a:r>
          </a:p>
        </p:txBody>
      </p:sp>
    </p:spTree>
    <p:extLst>
      <p:ext uri="{BB962C8B-B14F-4D97-AF65-F5344CB8AC3E}">
        <p14:creationId xmlns:p14="http://schemas.microsoft.com/office/powerpoint/2010/main" val="3462700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25425">
              <a:spcBef>
                <a:spcPts val="1200"/>
              </a:spcBef>
            </a:pPr>
            <a:r>
              <a:rPr lang="en-US" sz="2000" b="1" dirty="0"/>
              <a:t>Personal factors </a:t>
            </a:r>
            <a:r>
              <a:rPr lang="en-US" sz="2000" dirty="0"/>
              <a:t>– lack of job readiness, adequate child care, transportation</a:t>
            </a:r>
          </a:p>
          <a:p>
            <a:pPr marL="233363" indent="-225425">
              <a:spcBef>
                <a:spcPts val="1200"/>
              </a:spcBef>
            </a:pPr>
            <a:r>
              <a:rPr lang="en-US" sz="2000" b="1" dirty="0"/>
              <a:t>Demographics</a:t>
            </a:r>
            <a:r>
              <a:rPr lang="en-US" sz="2000" dirty="0"/>
              <a:t> – teen pregnancies (CDC reports teenage birth rates have fallen almost continually from 1991 to 2015)</a:t>
            </a:r>
          </a:p>
          <a:p>
            <a:pPr marL="233363" indent="-225425">
              <a:spcBef>
                <a:spcPts val="1200"/>
              </a:spcBef>
            </a:pPr>
            <a:r>
              <a:rPr lang="en-US" sz="2000" b="1" dirty="0"/>
              <a:t>Budget cuts </a:t>
            </a:r>
            <a:r>
              <a:rPr lang="en-US" sz="2000" dirty="0"/>
              <a:t>– lower benefits from government cash assistance programs</a:t>
            </a:r>
          </a:p>
          <a:p>
            <a:pPr marL="233363" indent="-225425">
              <a:spcBef>
                <a:spcPts val="1200"/>
              </a:spcBef>
            </a:pPr>
            <a:r>
              <a:rPr lang="en-US" sz="2000" b="1" dirty="0"/>
              <a:t>Additional causes </a:t>
            </a:r>
            <a:r>
              <a:rPr lang="en-US" sz="2000" dirty="0"/>
              <a:t>– minimum wage, labor market discrimination, racial and age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3429974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25425">
              <a:spcBef>
                <a:spcPts val="1200"/>
              </a:spcBef>
            </a:pPr>
            <a:r>
              <a:rPr lang="en-US" sz="2000" b="1" dirty="0"/>
              <a:t>Macroeconomic policies </a:t>
            </a:r>
            <a:r>
              <a:rPr lang="en-US" sz="2000" dirty="0"/>
              <a:t>– used at the federal level to influence the overall economy, thereby affecting employment</a:t>
            </a:r>
          </a:p>
          <a:p>
            <a:pPr marL="233363" indent="-225425">
              <a:spcBef>
                <a:spcPts val="1200"/>
              </a:spcBef>
            </a:pPr>
            <a:r>
              <a:rPr lang="en-US" sz="2000" b="1" dirty="0"/>
              <a:t>Microeconomic policies</a:t>
            </a:r>
            <a:r>
              <a:rPr lang="en-US" sz="2000" dirty="0"/>
              <a:t> – address specific occupations or geographical pockets of unemployment and poverty within our economy</a:t>
            </a:r>
          </a:p>
          <a:p>
            <a:pPr marL="690563" indent="-233363">
              <a:buFont typeface="System Font Regular"/>
              <a:buChar char="–"/>
            </a:pPr>
            <a:r>
              <a:rPr lang="en-US" sz="2000" b="1" dirty="0"/>
              <a:t>Investment in human capital </a:t>
            </a:r>
            <a:r>
              <a:rPr lang="en-US" sz="2000" dirty="0"/>
              <a:t>– spending that is designed to improve the productivity of people</a:t>
            </a:r>
          </a:p>
          <a:p>
            <a:pPr marL="233363" indent="-225425">
              <a:spcBef>
                <a:spcPts val="1200"/>
              </a:spcBef>
            </a:pPr>
            <a:r>
              <a:rPr lang="en-US" sz="2000" b="1" dirty="0"/>
              <a:t>Universal entitlements </a:t>
            </a:r>
            <a:r>
              <a:rPr lang="en-US" sz="2000" dirty="0"/>
              <a:t>– payments (or programs) to which eligible citizens have a right by law</a:t>
            </a:r>
          </a:p>
        </p:txBody>
      </p:sp>
    </p:spTree>
    <p:extLst>
      <p:ext uri="{BB962C8B-B14F-4D97-AF65-F5344CB8AC3E}">
        <p14:creationId xmlns:p14="http://schemas.microsoft.com/office/powerpoint/2010/main" val="878928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25425">
              <a:spcBef>
                <a:spcPts val="1200"/>
              </a:spcBef>
            </a:pPr>
            <a:r>
              <a:rPr lang="en-US" sz="2000" b="1" dirty="0"/>
              <a:t>Negative income tax </a:t>
            </a:r>
            <a:r>
              <a:rPr lang="en-US" sz="2000" dirty="0"/>
              <a:t>– a taxation system that taxes people with incomes above a certain level and pays people with incomes below that level</a:t>
            </a:r>
          </a:p>
          <a:p>
            <a:pPr marL="690563" indent="-233363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Earned income tax credit (EITC)</a:t>
            </a:r>
          </a:p>
          <a:p>
            <a:pPr marL="1147763" indent="-233363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/>
              <a:t>a federal tax credit for low-income workers and families</a:t>
            </a:r>
          </a:p>
          <a:p>
            <a:pPr marL="1147763" indent="-233363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/>
              <a:t>The credit is available regardless of whether the worker pays federal personal income taxes</a:t>
            </a:r>
          </a:p>
          <a:p>
            <a:pPr marL="1147763" indent="-233363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000" dirty="0"/>
              <a:t>The tax is </a:t>
            </a:r>
            <a:r>
              <a:rPr lang="en-US" sz="2000" i="1" dirty="0"/>
              <a:t>refundable</a:t>
            </a:r>
            <a:r>
              <a:rPr lang="en-US" sz="2000" dirty="0"/>
              <a:t> – even if they pay no income taxes; if they have paid, they may get back the entire amount of the tax credit</a:t>
            </a:r>
          </a:p>
        </p:txBody>
      </p:sp>
    </p:spTree>
    <p:extLst>
      <p:ext uri="{BB962C8B-B14F-4D97-AF65-F5344CB8AC3E}">
        <p14:creationId xmlns:p14="http://schemas.microsoft.com/office/powerpoint/2010/main" val="224538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7175-611B-FE44-AC20-136D5109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DFE0-2466-A648-BE81-C825501B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94" y="1828800"/>
            <a:ext cx="7777212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732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went to college so that I can earn a living wage for my children and me. I want my children to play safely, and have an opportunity to be educated. I want to raise socially responsible, morally responsible and psychologically sound children who are capable of coping and dealing with society and its ills. They must have a mother who isn’t totally stressed out over every penny so that when clothes are accidentally ruined I don’t flip out over how I am going to provide for that expense and rip unjustly on the unfortunate child. This comes with a livable income.</a:t>
            </a:r>
          </a:p>
          <a:p>
            <a:pPr marL="3492500" indent="-280988">
              <a:lnSpc>
                <a:spcPts val="2400"/>
              </a:lnSpc>
              <a:spcBef>
                <a:spcPts val="1200"/>
              </a:spcBef>
              <a:buNone/>
            </a:pPr>
            <a:r>
              <a:rPr lang="en-US" sz="1600" dirty="0"/>
              <a:t>—	from </a:t>
            </a:r>
            <a:r>
              <a:rPr lang="en-US" sz="1600" i="1" dirty="0"/>
              <a:t>In Our Own Words: Mothers’ Perspectives on Welfare Reform</a:t>
            </a:r>
          </a:p>
        </p:txBody>
      </p:sp>
    </p:spTree>
    <p:extLst>
      <p:ext uri="{BB962C8B-B14F-4D97-AF65-F5344CB8AC3E}">
        <p14:creationId xmlns:p14="http://schemas.microsoft.com/office/powerpoint/2010/main" val="339915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25425">
              <a:spcBef>
                <a:spcPts val="1200"/>
              </a:spcBef>
            </a:pPr>
            <a:r>
              <a:rPr lang="en-US" sz="2000" b="1" dirty="0"/>
              <a:t>Miscellaneous solutions </a:t>
            </a:r>
            <a:r>
              <a:rPr lang="en-US" sz="2000" dirty="0"/>
              <a:t>– equal opportunities to all people in the areas of education, housing, employment; increase in the minimum wage</a:t>
            </a:r>
          </a:p>
          <a:p>
            <a:pPr marL="233363" indent="-225425">
              <a:spcBef>
                <a:spcPts val="1200"/>
              </a:spcBef>
            </a:pPr>
            <a:r>
              <a:rPr lang="en-US" sz="2000" b="1" dirty="0"/>
              <a:t>Welfare and other government programs </a:t>
            </a:r>
            <a:r>
              <a:rPr lang="en-US" sz="2000" dirty="0"/>
              <a:t>– food stamps, general assistance, Medicaid; Children’s Health Insurance Program (CHIP); Supplemental Security Income (SSI); Special Supplemental Nutrition Program for Women, Infants, and Children (WIC); EITC; Temporary Assistance for Needy Families (TANF)</a:t>
            </a:r>
          </a:p>
          <a:p>
            <a:pPr marL="690563" indent="-233363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These programs described as </a:t>
            </a:r>
            <a:r>
              <a:rPr lang="en-US" sz="2000" b="1" dirty="0"/>
              <a:t>public assistance </a:t>
            </a:r>
            <a:r>
              <a:rPr lang="en-US" sz="2000" dirty="0"/>
              <a:t>– any government program that is targeted to aid low-income people</a:t>
            </a:r>
          </a:p>
        </p:txBody>
      </p:sp>
    </p:spTree>
    <p:extLst>
      <p:ext uri="{BB962C8B-B14F-4D97-AF65-F5344CB8AC3E}">
        <p14:creationId xmlns:p14="http://schemas.microsoft.com/office/powerpoint/2010/main" val="3919891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Poverty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9E0223-E8F2-3145-AB41-9BB49C6D4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1300900"/>
            <a:ext cx="58388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64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807390"/>
          </a:xfrm>
        </p:spPr>
        <p:txBody>
          <a:bodyPr>
            <a:normAutofit/>
          </a:bodyPr>
          <a:lstStyle/>
          <a:p>
            <a:pPr marL="233363" indent="-225425">
              <a:spcBef>
                <a:spcPts val="1200"/>
              </a:spcBef>
            </a:pPr>
            <a:r>
              <a:rPr lang="en-US" sz="2000" b="1" dirty="0"/>
              <a:t>Social Security </a:t>
            </a:r>
            <a:r>
              <a:rPr lang="en-US" sz="2000" dirty="0"/>
              <a:t>– a federal program that provides income transfers to retired workers, the survivors of diseased workers, disabled workers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600" dirty="0"/>
              <a:t>An example of a </a:t>
            </a:r>
            <a:r>
              <a:rPr lang="en-US" sz="1600" b="1" dirty="0"/>
              <a:t>social insurance </a:t>
            </a:r>
            <a:r>
              <a:rPr lang="en-US" sz="1600" dirty="0"/>
              <a:t>program into which workers pay while they work and from which they receive benefits when they become eligible (other programs include Medicare and unemployment compensation)</a:t>
            </a:r>
          </a:p>
          <a:p>
            <a:pPr marL="230188" indent="-220663">
              <a:spcBef>
                <a:spcPts val="1200"/>
              </a:spcBef>
            </a:pPr>
            <a:r>
              <a:rPr lang="en-US" sz="2000" b="1" dirty="0"/>
              <a:t>Social insurance </a:t>
            </a:r>
            <a:r>
              <a:rPr lang="en-US" sz="2000" dirty="0"/>
              <a:t>– any government program funded by payroll taxes on employers, employees, or both; targeted to aid certain eligible groups of people (need not have low income to be eligible)</a:t>
            </a:r>
          </a:p>
          <a:p>
            <a:pPr marL="230188" indent="-220663">
              <a:spcBef>
                <a:spcPts val="1200"/>
              </a:spcBef>
            </a:pPr>
            <a:r>
              <a:rPr lang="en-US" sz="2000" dirty="0"/>
              <a:t>TANF is a </a:t>
            </a:r>
            <a:r>
              <a:rPr lang="en-US" sz="2000" b="1" dirty="0"/>
              <a:t>block grant </a:t>
            </a:r>
            <a:r>
              <a:rPr lang="en-US" sz="2000" dirty="0"/>
              <a:t>from the federal government to state governments for use in state welfare programs</a:t>
            </a:r>
          </a:p>
          <a:p>
            <a:pPr marL="230188" indent="-220663">
              <a:spcBef>
                <a:spcPts val="1200"/>
              </a:spcBef>
            </a:pPr>
            <a:r>
              <a:rPr lang="en-US" sz="2000" dirty="0"/>
              <a:t>TANF replaced AFDC (Aid to Families with Dependent Children) which was our nation’s most important public assistance program for many years</a:t>
            </a:r>
          </a:p>
        </p:txBody>
      </p:sp>
    </p:spTree>
    <p:extLst>
      <p:ext uri="{BB962C8B-B14F-4D97-AF65-F5344CB8AC3E}">
        <p14:creationId xmlns:p14="http://schemas.microsoft.com/office/powerpoint/2010/main" val="1284379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Controversy over Welfare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Economic disincentives </a:t>
            </a:r>
            <a:r>
              <a:rPr lang="en-US" sz="2000" dirty="0"/>
              <a:t>– for work effort and family stability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Welfare dependency </a:t>
            </a:r>
            <a:r>
              <a:rPr lang="en-US" sz="2000" dirty="0"/>
              <a:t>– long-term dependence on welfare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Welfare expense </a:t>
            </a:r>
            <a:r>
              <a:rPr lang="en-US" sz="2000" dirty="0"/>
              <a:t>– federal spending of the AFDC represented only about one percent of the federal budget (food stamps and other nutrition programs combined represented only about two percent)</a:t>
            </a:r>
          </a:p>
        </p:txBody>
      </p:sp>
    </p:spTree>
    <p:extLst>
      <p:ext uri="{BB962C8B-B14F-4D97-AF65-F5344CB8AC3E}">
        <p14:creationId xmlns:p14="http://schemas.microsoft.com/office/powerpoint/2010/main" val="4130578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Temporary Assistance for Needy Families (TANF)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Goal to assist families in moving from welfare to employment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TANF designed to allow states wide discretion in determining their programs, eligibility standards, benefit levels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States required to comply with some broad federal guidelines – the principal economic requirements were, with a few exceptions, that recipients needed to work within two years of receiving assistance and they were limited to a total of five years of eligibility in their lifetimes</a:t>
            </a:r>
          </a:p>
        </p:txBody>
      </p:sp>
    </p:spTree>
    <p:extLst>
      <p:ext uri="{BB962C8B-B14F-4D97-AF65-F5344CB8AC3E}">
        <p14:creationId xmlns:p14="http://schemas.microsoft.com/office/powerpoint/2010/main" val="3172253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buNone/>
            </a:pPr>
            <a:r>
              <a:rPr lang="en-US" b="1" dirty="0">
                <a:solidFill>
                  <a:srgbClr val="73253E"/>
                </a:solidFill>
              </a:rPr>
              <a:t>Concerns about TANF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Financing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Recession (business cycles)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Difficult caseloads and work requirements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How are children cared for?</a:t>
            </a:r>
          </a:p>
        </p:txBody>
      </p:sp>
    </p:spTree>
    <p:extLst>
      <p:ext uri="{BB962C8B-B14F-4D97-AF65-F5344CB8AC3E}">
        <p14:creationId xmlns:p14="http://schemas.microsoft.com/office/powerpoint/2010/main" val="64645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Economic Growth versus </a:t>
            </a:r>
            <a:br>
              <a:rPr lang="en-US" dirty="0"/>
            </a:br>
            <a:r>
              <a:rPr lang="en-US" dirty="0"/>
              <a:t>Government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200"/>
              </a:spcBef>
              <a:buNone/>
            </a:pPr>
            <a:r>
              <a:rPr lang="en-US" sz="2000" b="1" dirty="0"/>
              <a:t>Trickle-down philosophy </a:t>
            </a:r>
            <a:r>
              <a:rPr lang="en-US" sz="2000" dirty="0"/>
              <a:t>– the view that the benefits of economic growth and prosperity will “trickle down” to all</a:t>
            </a:r>
          </a:p>
          <a:p>
            <a:pPr marL="9525" indent="0">
              <a:spcBef>
                <a:spcPts val="1200"/>
              </a:spcBef>
              <a:buNone/>
            </a:pPr>
            <a:r>
              <a:rPr lang="en-US" sz="2000" dirty="0"/>
              <a:t>Problems:</a:t>
            </a:r>
          </a:p>
          <a:p>
            <a:pPr marL="749300" indent="-288925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Some of the policies that supposedly generate economic growth may directly increase absolute and relative poverty (as well as worsen the standards of living of the poor)</a:t>
            </a:r>
          </a:p>
          <a:p>
            <a:pPr marL="749300" indent="-288925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Newly created jobs that result from economic growth benefit those hired into these jobs – others are left behind in the labor market (ill or disabled, elderly, young, victims of discrimination, single parents of young children; people without adequate job skills, education experience, transportation, child care)</a:t>
            </a:r>
          </a:p>
          <a:p>
            <a:pPr marL="749300" indent="-288925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A job does not guarantee a living wage – minimum wage may leave a family below the poverty line</a:t>
            </a:r>
          </a:p>
        </p:txBody>
      </p:sp>
    </p:spTree>
    <p:extLst>
      <p:ext uri="{BB962C8B-B14F-4D97-AF65-F5344CB8AC3E}">
        <p14:creationId xmlns:p14="http://schemas.microsoft.com/office/powerpoint/2010/main" val="1805309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Trump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200"/>
              </a:spcBef>
              <a:buNone/>
            </a:pPr>
            <a:r>
              <a:rPr lang="en-US" sz="2000" dirty="0"/>
              <a:t>There are always those who do not benefit from economic growth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b="1" dirty="0"/>
              <a:t>Donald Trump’s base </a:t>
            </a:r>
            <a:r>
              <a:rPr lang="en-US" sz="1800" dirty="0"/>
              <a:t>– Trump’s base of support typically described as non-college educated white men, however includes many experiencing poverty and unemployment caused by structural change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b="1" dirty="0"/>
              <a:t>Trump’s first budget proposal </a:t>
            </a:r>
            <a:r>
              <a:rPr lang="en-US" sz="1800" dirty="0"/>
              <a:t>– 2018 budget proposal contained large cuts in government spending on programs and departments serving the nation’s poor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b="1" dirty="0"/>
              <a:t>Trump’s welfare reform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wants to “make his mark on welfare reform”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claims “people are taking advantage of the system”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changes are “desperately needed in our country”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once tax reform has taken place, he would move on to reforming welfare</a:t>
            </a:r>
          </a:p>
        </p:txBody>
      </p:sp>
    </p:spTree>
    <p:extLst>
      <p:ext uri="{BB962C8B-B14F-4D97-AF65-F5344CB8AC3E}">
        <p14:creationId xmlns:p14="http://schemas.microsoft.com/office/powerpoint/2010/main" val="2366239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Poverty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5A710A-47AE-4C43-B07E-E0A9DB664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Solutions to poverty among elderly women will be different from those among unskilled and uneducated 18-year-olds</a:t>
            </a:r>
          </a:p>
          <a:p>
            <a:r>
              <a:rPr lang="en-US" sz="2000" dirty="0"/>
              <a:t>Needs of single women with children will be different from the needs of the disabled</a:t>
            </a:r>
          </a:p>
          <a:p>
            <a:r>
              <a:rPr lang="en-US" sz="2000" dirty="0"/>
              <a:t>Poverty in inner-city ghettoes are different from those in the countryside</a:t>
            </a:r>
          </a:p>
          <a:p>
            <a:r>
              <a:rPr lang="en-US" sz="2000" dirty="0"/>
              <a:t>Many of the poor experience multiple problems that limit their successful employment</a:t>
            </a:r>
          </a:p>
          <a:p>
            <a:r>
              <a:rPr lang="en-US" sz="2000" dirty="0"/>
              <a:t>We must try to understand the complexities of poverty and avoid stigmatizing and stereotyping the poor</a:t>
            </a:r>
          </a:p>
          <a:p>
            <a:r>
              <a:rPr lang="en-US" sz="2000" dirty="0"/>
              <a:t>We must seek common ground for solutions to poverty that work – we cannot expect these solutions to be simple</a:t>
            </a:r>
          </a:p>
        </p:txBody>
      </p:sp>
    </p:spTree>
    <p:extLst>
      <p:ext uri="{BB962C8B-B14F-4D97-AF65-F5344CB8AC3E}">
        <p14:creationId xmlns:p14="http://schemas.microsoft.com/office/powerpoint/2010/main" val="233341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FF6E-CD09-B84E-BDCB-DF2E36A9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Conservative versus Liberal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A3A98-48B0-484F-B53C-735F2673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7" y="1593410"/>
            <a:ext cx="3786540" cy="4583553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3253E"/>
                </a:solidFill>
              </a:rPr>
              <a:t>Conservatives</a:t>
            </a:r>
            <a:endParaRPr lang="en-US" sz="2000" dirty="0"/>
          </a:p>
          <a:p>
            <a:pPr marL="287338" indent="-163513"/>
            <a:r>
              <a:rPr lang="en-US" sz="2000" dirty="0"/>
              <a:t>Much more leery of government involvement, concerned that too many programs or too much assistance creates inefficiencies and disincentives for work effort</a:t>
            </a:r>
          </a:p>
          <a:p>
            <a:pPr marL="287338" indent="-163513"/>
            <a:r>
              <a:rPr lang="en-US" sz="2000" dirty="0"/>
              <a:t>Prefer greater responsibility by private charities and by state governments</a:t>
            </a:r>
          </a:p>
          <a:p>
            <a:pPr marL="287338" indent="-163513"/>
            <a:r>
              <a:rPr lang="en-US" sz="2000" dirty="0"/>
              <a:t>Favor an indirect, trickle-down approach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3AE7D2-B333-AB46-9A13-55FD85E012C2}"/>
              </a:ext>
            </a:extLst>
          </p:cNvPr>
          <p:cNvSpPr txBox="1">
            <a:spLocks/>
          </p:cNvSpPr>
          <p:nvPr/>
        </p:nvSpPr>
        <p:spPr>
          <a:xfrm>
            <a:off x="4687501" y="1593409"/>
            <a:ext cx="3786541" cy="4583553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73253E"/>
                </a:solidFill>
              </a:rPr>
              <a:t>Liberals</a:t>
            </a:r>
            <a:endParaRPr lang="en-US" sz="2000" dirty="0"/>
          </a:p>
          <a:p>
            <a:pPr marL="287338" indent="-163513"/>
            <a:r>
              <a:rPr lang="en-US" sz="2000" dirty="0"/>
              <a:t>More inclined to stress the need for government involvement in antipoverty efforts – equity issues not dealt with by the market economy</a:t>
            </a:r>
          </a:p>
          <a:p>
            <a:pPr marL="287338" indent="-163513"/>
            <a:r>
              <a:rPr lang="en-US" sz="2000" dirty="0"/>
              <a:t>Prefer extensive federal involvement in poverty programs</a:t>
            </a:r>
          </a:p>
          <a:p>
            <a:pPr marL="287338" indent="-163513"/>
            <a:r>
              <a:rPr lang="en-US" sz="2000" dirty="0"/>
              <a:t>Favor a direct approach to dealing with the problem of poverty</a:t>
            </a:r>
          </a:p>
        </p:txBody>
      </p:sp>
    </p:spTree>
    <p:extLst>
      <p:ext uri="{BB962C8B-B14F-4D97-AF65-F5344CB8AC3E}">
        <p14:creationId xmlns:p14="http://schemas.microsoft.com/office/powerpoint/2010/main" val="355538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9238" indent="-249238">
              <a:spcBef>
                <a:spcPts val="1200"/>
              </a:spcBef>
            </a:pPr>
            <a:r>
              <a:rPr lang="en-US" sz="2000" dirty="0"/>
              <a:t>As of 2016, almost 13 percent of the total U.S. population was poor by government definition – lived in a household with total cash income falling below some level that is considered necessary to satisfy their basic needs</a:t>
            </a:r>
          </a:p>
          <a:p>
            <a:pPr marL="249238" indent="-249238">
              <a:spcBef>
                <a:spcPts val="1200"/>
              </a:spcBef>
            </a:pPr>
            <a:r>
              <a:rPr lang="en-US" sz="2000" b="1" dirty="0"/>
              <a:t>Relative poverty </a:t>
            </a:r>
            <a:r>
              <a:rPr lang="en-US" sz="2000" dirty="0"/>
              <a:t>– a situation in which people are poor in comparison to other people</a:t>
            </a:r>
          </a:p>
          <a:p>
            <a:pPr marL="249238" indent="-249238">
              <a:spcBef>
                <a:spcPts val="1200"/>
              </a:spcBef>
            </a:pPr>
            <a:r>
              <a:rPr lang="en-US" sz="2000" b="1" dirty="0"/>
              <a:t>Absolute poverty </a:t>
            </a:r>
            <a:r>
              <a:rPr lang="en-US" sz="2000" dirty="0"/>
              <a:t>– a situation in which people experience the hardship of poverty according to some objective criterion</a:t>
            </a:r>
          </a:p>
        </p:txBody>
      </p:sp>
    </p:spTree>
    <p:extLst>
      <p:ext uri="{BB962C8B-B14F-4D97-AF65-F5344CB8AC3E}">
        <p14:creationId xmlns:p14="http://schemas.microsoft.com/office/powerpoint/2010/main" val="1747695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6A75-46FF-934C-8C1B-275078B5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6–1: Graphing the Data on Income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1C6A2-504F-9947-86FB-9CA5A5428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Lorenz Curve </a:t>
            </a:r>
            <a:r>
              <a:rPr lang="en-US" sz="2000" dirty="0"/>
              <a:t>– a graph that displays income distribution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Shows actual income distribution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Based on cumulative distributions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A hypothetical Lorenz curve lying directly on the 45-degree line would indicate perfect equality of income distribution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The closer the actual Lorenz curve lies to the 45-degree line, the more equality of income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989550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6A75-46FF-934C-8C1B-275078B5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</p:spPr>
        <p:txBody>
          <a:bodyPr/>
          <a:lstStyle/>
          <a:p>
            <a:r>
              <a:rPr lang="en-US" dirty="0"/>
              <a:t>Appendix 6–1: Graphing the Data on Income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25835-C57A-3943-B5B9-8C638E604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30" y="1600200"/>
            <a:ext cx="6606540" cy="345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1C99D3-A3C9-224B-BB3F-852228DC7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730" y="2057400"/>
            <a:ext cx="3346450" cy="2925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F0608D-1D71-B64C-8B42-6AAF648F5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180" y="2068195"/>
            <a:ext cx="3346450" cy="2914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6B9213-753D-6C46-9616-34697A975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730" y="4983480"/>
            <a:ext cx="6606540" cy="10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9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6A75-46FF-934C-8C1B-275078B5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</p:spPr>
        <p:txBody>
          <a:bodyPr/>
          <a:lstStyle/>
          <a:p>
            <a:r>
              <a:rPr lang="en-US" dirty="0"/>
              <a:t>Appendix 6–1: Graphing the Data on Income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71EA3-467C-B741-AFCC-E656C8E78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92" y="2286000"/>
            <a:ext cx="7613015" cy="24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55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6A75-46FF-934C-8C1B-275078B5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</p:spPr>
        <p:txBody>
          <a:bodyPr/>
          <a:lstStyle/>
          <a:p>
            <a:r>
              <a:rPr lang="en-US" dirty="0"/>
              <a:t>Appendix 6–1: Graphing the Data on Income Distribution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07303-7964-0942-9AB4-1C61E1336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32" y="1600200"/>
            <a:ext cx="6617335" cy="334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9F2AA4-FDD5-6347-9650-604C83676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332" y="2057400"/>
            <a:ext cx="3281680" cy="291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21F127-5629-1B41-885A-ECFC39761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987" y="2084387"/>
            <a:ext cx="3281680" cy="2860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398E6-EDEB-8942-A345-3516EF104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344" y="4945581"/>
            <a:ext cx="6617335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2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6A75-46FF-934C-8C1B-275078B5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6–2: Measurement Problems with the Poverty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1C6A2-504F-9947-86FB-9CA5A5428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The poverty line initially based on the Dept. of Agriculture’s 1961 “Economy Food Plan” (later refined and renamed the “Thrifty Food Plan”)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A minimum food budget was determined and multiplied by three (cost of food considered to represent about one-third of consumer expenditures according to studies of consumer spending patterns in the 50s)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In each subsequent year, the poverty line has been adjusted upward to reflect inflation (rise in the average price level)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1800" dirty="0"/>
              <a:t>This measure has been the target of much controversy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1600" dirty="0"/>
              <a:t>Ignores the receipt of in-kind transfers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1600" dirty="0"/>
              <a:t>Overstates the extension of inflation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1600" dirty="0"/>
              <a:t>Recent studies indicate that U.S. families spend about one-seventh of their incomes on food – would suggest that food expenses ought to be multiplied by 7 rather than 3 to arrive at an official poverty line</a:t>
            </a:r>
          </a:p>
        </p:txBody>
      </p:sp>
    </p:spTree>
    <p:extLst>
      <p:ext uri="{BB962C8B-B14F-4D97-AF65-F5344CB8AC3E}">
        <p14:creationId xmlns:p14="http://schemas.microsoft.com/office/powerpoint/2010/main" val="95552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23838"/>
            <a:r>
              <a:rPr lang="en-US" sz="2000" dirty="0"/>
              <a:t>Focuses on comparisons among people in different income classes – standard measure of relative poverty is income distribution</a:t>
            </a:r>
          </a:p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Measuring Relative Poverty</a:t>
            </a:r>
          </a:p>
          <a:p>
            <a:pPr marL="460375" indent="-230188"/>
            <a:r>
              <a:rPr lang="en-US" sz="2000" b="1" dirty="0"/>
              <a:t>Income distribution </a:t>
            </a:r>
            <a:r>
              <a:rPr lang="en-US" sz="2000" dirty="0"/>
              <a:t>– the division of total income in an economy among people of different income groups</a:t>
            </a:r>
          </a:p>
          <a:p>
            <a:pPr marL="460375" indent="-230188"/>
            <a:r>
              <a:rPr lang="en-US" sz="2000" b="1" dirty="0"/>
              <a:t>Money income </a:t>
            </a:r>
            <a:r>
              <a:rPr lang="en-US" sz="2000" dirty="0"/>
              <a:t>– all household income from any source, including income transfers, calculated before taxes</a:t>
            </a:r>
          </a:p>
          <a:p>
            <a:pPr marL="460375" indent="-230188"/>
            <a:r>
              <a:rPr lang="en-US" sz="2000" b="1" dirty="0"/>
              <a:t>Income transfer </a:t>
            </a:r>
            <a:r>
              <a:rPr lang="en-US" sz="2000" dirty="0"/>
              <a:t>– a cash transfer from the government to an individual for which no good or service is provided to the government in return</a:t>
            </a:r>
          </a:p>
          <a:p>
            <a:pPr marL="460375" indent="-230188"/>
            <a:r>
              <a:rPr lang="en-US" sz="2000" b="1" dirty="0"/>
              <a:t>In-kind transfers </a:t>
            </a:r>
            <a:r>
              <a:rPr lang="en-US" sz="2000" dirty="0"/>
              <a:t>– transfers of goods or services from the government to an individual for which no good or or service is provided to the government in return</a:t>
            </a:r>
          </a:p>
        </p:txBody>
      </p:sp>
    </p:spTree>
    <p:extLst>
      <p:ext uri="{BB962C8B-B14F-4D97-AF65-F5344CB8AC3E}">
        <p14:creationId xmlns:p14="http://schemas.microsoft.com/office/powerpoint/2010/main" val="428216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Measuring Relative Poverty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Analyzing income distribution – total population of the country is ranked according to income and then divided into fifths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Income distribution in the U.S. is far from equal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The richest one-fifth of the American population received over one-half of all money income in the country (most recent data available for 2016 compared to data from 1981 shown in Table 6–1)</a:t>
            </a:r>
          </a:p>
          <a:p>
            <a:pPr marL="914400" indent="-223838">
              <a:buFont typeface="System Font Regular"/>
              <a:buChar char="–"/>
            </a:pPr>
            <a:r>
              <a:rPr lang="en-US" sz="1800" dirty="0"/>
              <a:t>The poorest group received only 3.5 percent of the total, far less than their 20 percent share of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253944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Poverty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F7B45-F4BF-964A-B349-FE3FEE51E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82" y="2286000"/>
            <a:ext cx="7468235" cy="24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5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Trend in the U.S. Distribution of Income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Becoming increasingly unequal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Indirect effect of tax cuts for the rich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Structural change taking place in the economy</a:t>
            </a:r>
          </a:p>
          <a:p>
            <a:pPr marL="9525" indent="0">
              <a:spcBef>
                <a:spcPts val="2400"/>
              </a:spcBef>
              <a:buNone/>
            </a:pPr>
            <a:r>
              <a:rPr lang="en-US" sz="2000" b="1" dirty="0">
                <a:solidFill>
                  <a:srgbClr val="73253E"/>
                </a:solidFill>
              </a:rPr>
              <a:t>International Comparisons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The United States has the least-equal income distribution of all the Western industrialized nations for which data are available</a:t>
            </a:r>
          </a:p>
        </p:txBody>
      </p:sp>
    </p:spTree>
    <p:extLst>
      <p:ext uri="{BB962C8B-B14F-4D97-AF65-F5344CB8AC3E}">
        <p14:creationId xmlns:p14="http://schemas.microsoft.com/office/powerpoint/2010/main" val="232947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23838"/>
            <a:r>
              <a:rPr lang="en-US" sz="2000" dirty="0"/>
              <a:t>Because the poor are on the lower rungs of the income distribution ladder, the concepts of relative poverty and absolute poverty are intricately linked</a:t>
            </a:r>
          </a:p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Measuring Absolute Poverty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Poverty line </a:t>
            </a:r>
            <a:r>
              <a:rPr lang="en-US" sz="2000" dirty="0"/>
              <a:t>– a level of income below which a household is considered poor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The poverty line is adjusted for family size – larger families have a higher poverty line</a:t>
            </a:r>
          </a:p>
        </p:txBody>
      </p:sp>
    </p:spTree>
    <p:extLst>
      <p:ext uri="{BB962C8B-B14F-4D97-AF65-F5344CB8AC3E}">
        <p14:creationId xmlns:p14="http://schemas.microsoft.com/office/powerpoint/2010/main" val="145282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Poverty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Life at the Poverty Line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Family of four – household money income is at the 2016 poverty line of $24,563</a:t>
            </a:r>
          </a:p>
          <a:p>
            <a:pPr marL="914400" indent="-223838">
              <a:spcBef>
                <a:spcPts val="1200"/>
              </a:spcBef>
              <a:buFont typeface="System Font Regular"/>
              <a:buChar char="–"/>
            </a:pPr>
            <a:r>
              <a:rPr lang="en-US" sz="1800" dirty="0"/>
              <a:t>If the family spends one-seventh of its income on food (the average share considered by some economists) – $3,509 – the remaining $21,054 would be for all other expenditures for the year</a:t>
            </a:r>
          </a:p>
          <a:p>
            <a:pPr marL="914400" indent="-223838">
              <a:spcBef>
                <a:spcPts val="1200"/>
              </a:spcBef>
              <a:buFont typeface="System Font Regular"/>
              <a:buChar char="–"/>
            </a:pPr>
            <a:r>
              <a:rPr lang="en-US" sz="1800" dirty="0"/>
              <a:t>Each person would have an average of $16.87 per week, or $2.41 per day for food</a:t>
            </a:r>
          </a:p>
          <a:p>
            <a:pPr marL="914400" indent="-223838">
              <a:spcBef>
                <a:spcPts val="1200"/>
              </a:spcBef>
              <a:buFont typeface="System Font Regular"/>
              <a:buChar char="–"/>
            </a:pPr>
            <a:r>
              <a:rPr lang="en-US" sz="1800" dirty="0"/>
              <a:t>The family would have $1,755 per month to cover rent, fuel, utilities, insurance, transportation  (incl. auto maintenance), clothing, medical and dental needs, educational expenses, Internet, entertainment, taxes</a:t>
            </a:r>
          </a:p>
        </p:txBody>
      </p:sp>
    </p:spTree>
    <p:extLst>
      <p:ext uri="{BB962C8B-B14F-4D97-AF65-F5344CB8AC3E}">
        <p14:creationId xmlns:p14="http://schemas.microsoft.com/office/powerpoint/2010/main" val="2874458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2992</TotalTime>
  <Words>2185</Words>
  <Application>Microsoft Macintosh PowerPoint</Application>
  <PresentationFormat>On-screen Show (4:3)</PresentationFormat>
  <Paragraphs>173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System Font Regular</vt:lpstr>
      <vt:lpstr>Times New Roman</vt:lpstr>
      <vt:lpstr>Wingdings</vt:lpstr>
      <vt:lpstr>Office Theme</vt:lpstr>
      <vt:lpstr>PowerPoint Presentation</vt:lpstr>
      <vt:lpstr>U.S. Poverty</vt:lpstr>
      <vt:lpstr>U.S. Poverty</vt:lpstr>
      <vt:lpstr>Relative Poverty</vt:lpstr>
      <vt:lpstr>Relative Poverty</vt:lpstr>
      <vt:lpstr>Relative Poverty</vt:lpstr>
      <vt:lpstr>Relative Poverty</vt:lpstr>
      <vt:lpstr>Absolute Poverty</vt:lpstr>
      <vt:lpstr>Absolute Poverty</vt:lpstr>
      <vt:lpstr>Absolute Poverty</vt:lpstr>
      <vt:lpstr>Absolute Poverty</vt:lpstr>
      <vt:lpstr>Absolute Poverty</vt:lpstr>
      <vt:lpstr>Absolute Poverty</vt:lpstr>
      <vt:lpstr>Absolute Poverty</vt:lpstr>
      <vt:lpstr>Absolute Poverty</vt:lpstr>
      <vt:lpstr>Causes of Poverty</vt:lpstr>
      <vt:lpstr>Causes of Poverty</vt:lpstr>
      <vt:lpstr>Solutions to Poverty</vt:lpstr>
      <vt:lpstr>Solutions to Poverty</vt:lpstr>
      <vt:lpstr>Solutions to Poverty</vt:lpstr>
      <vt:lpstr>Solutions to Poverty</vt:lpstr>
      <vt:lpstr>Solutions to Poverty</vt:lpstr>
      <vt:lpstr>Welfare Reform</vt:lpstr>
      <vt:lpstr>Welfare Reform</vt:lpstr>
      <vt:lpstr>Welfare Reform</vt:lpstr>
      <vt:lpstr>The Role of Economic Growth versus  Government Programs</vt:lpstr>
      <vt:lpstr>The Trump Administration</vt:lpstr>
      <vt:lpstr>Complexity of Poverty</vt:lpstr>
      <vt:lpstr>Conservative versus Liberal</vt:lpstr>
      <vt:lpstr>Appendix 6–1: Graphing the Data on Income Distribution</vt:lpstr>
      <vt:lpstr>Appendix 6–1: Graphing the Data on Income Distribution</vt:lpstr>
      <vt:lpstr>Appendix 6–1: Graphing the Data on Income Distribution</vt:lpstr>
      <vt:lpstr>Appendix 6–1: Graphing the Data on Income Distribution</vt:lpstr>
      <vt:lpstr>Appendix 6–2: Measurement Problems with the Poverty 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Anna Botelho</cp:lastModifiedBy>
  <cp:revision>150</cp:revision>
  <dcterms:created xsi:type="dcterms:W3CDTF">2019-01-08T16:20:56Z</dcterms:created>
  <dcterms:modified xsi:type="dcterms:W3CDTF">2019-02-08T16:26:07Z</dcterms:modified>
</cp:coreProperties>
</file>