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441" r:id="rId5"/>
    <p:sldId id="442" r:id="rId6"/>
    <p:sldId id="335" r:id="rId7"/>
    <p:sldId id="443" r:id="rId8"/>
    <p:sldId id="418" r:id="rId9"/>
    <p:sldId id="444" r:id="rId10"/>
    <p:sldId id="446" r:id="rId11"/>
    <p:sldId id="445" r:id="rId12"/>
    <p:sldId id="448" r:id="rId13"/>
    <p:sldId id="447" r:id="rId14"/>
    <p:sldId id="449" r:id="rId15"/>
    <p:sldId id="450" r:id="rId16"/>
    <p:sldId id="452" r:id="rId17"/>
    <p:sldId id="451" r:id="rId18"/>
    <p:sldId id="453" r:id="rId19"/>
    <p:sldId id="454" r:id="rId20"/>
    <p:sldId id="455" r:id="rId21"/>
    <p:sldId id="456" r:id="rId22"/>
    <p:sldId id="457" r:id="rId23"/>
    <p:sldId id="458" r:id="rId24"/>
    <p:sldId id="459" r:id="rId25"/>
    <p:sldId id="460" r:id="rId26"/>
    <p:sldId id="462" r:id="rId27"/>
    <p:sldId id="463" r:id="rId28"/>
    <p:sldId id="464" r:id="rId29"/>
    <p:sldId id="465" r:id="rId30"/>
    <p:sldId id="461" r:id="rId31"/>
    <p:sldId id="420" r:id="rId32"/>
    <p:sldId id="466" r:id="rId33"/>
    <p:sldId id="393" r:id="rId34"/>
    <p:sldId id="467" r:id="rId35"/>
    <p:sldId id="421" r:id="rId36"/>
    <p:sldId id="422" r:id="rId37"/>
    <p:sldId id="424" r:id="rId38"/>
    <p:sldId id="309" r:id="rId39"/>
    <p:sldId id="436" r:id="rId40"/>
    <p:sldId id="468" r:id="rId41"/>
    <p:sldId id="437" r:id="rId42"/>
    <p:sldId id="469" r:id="rId43"/>
    <p:sldId id="438" r:id="rId44"/>
    <p:sldId id="470" r:id="rId45"/>
    <p:sldId id="471" r:id="rId46"/>
    <p:sldId id="439" r:id="rId47"/>
    <p:sldId id="472" r:id="rId48"/>
    <p:sldId id="473" r:id="rId49"/>
    <p:sldId id="474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4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7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TWO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Economics </a:t>
            </a:r>
            <a:r>
              <a:rPr lang="en-US"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br>
              <a:rPr lang="en-US"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</a:t>
            </a:r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Issues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7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Housing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Price of Housing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The long-term trend in housing prices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Rising income and population size increased the demand for housing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Credit readily available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Considerable foreign investment in U.S. financial markets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Low interest rates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Abundant credit (“credit bubble”) encouraged mortgage lenders to charge low interest rates and avoid the normal careful screening of borrowers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Federal government encouraged mortgage lending</a:t>
            </a:r>
          </a:p>
        </p:txBody>
      </p:sp>
    </p:spTree>
    <p:extLst>
      <p:ext uri="{BB962C8B-B14F-4D97-AF65-F5344CB8AC3E}">
        <p14:creationId xmlns:p14="http://schemas.microsoft.com/office/powerpoint/2010/main" val="1256730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Price of Housing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Housing prices and the housing crisis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Credit boom became a housing boom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Borrowers who did not meet the higher credit-worthiness standards of “prime” borrowers were offered </a:t>
            </a:r>
            <a:r>
              <a:rPr lang="en-US" sz="2000" i="1" dirty="0"/>
              <a:t>subprime mortgages </a:t>
            </a:r>
            <a:r>
              <a:rPr lang="en-US" sz="2000" dirty="0"/>
              <a:t>– many people borrowed, many banks lent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Then, the bubble burst – credit dried up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Real housing prices plummeted after 2007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Homeowners defaulted on loans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Lenders foreclosed (took ownership of) their customers’ homes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Subprime crisis became a housing crisis which spread the crisis well beyond the housing market</a:t>
            </a:r>
          </a:p>
        </p:txBody>
      </p:sp>
    </p:spTree>
    <p:extLst>
      <p:ext uri="{BB962C8B-B14F-4D97-AF65-F5344CB8AC3E}">
        <p14:creationId xmlns:p14="http://schemas.microsoft.com/office/powerpoint/2010/main" val="118299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Price of Housing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Traditional mortgage lending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Borrowers carefully screened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Lenders careful to examine a number of elements to assure the borrower can make timely payments and ultimately repay the mortgage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The down payment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The monthly mortgage payments</a:t>
            </a:r>
          </a:p>
          <a:p>
            <a:pPr marL="971550" indent="-2794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/>
              <a:t>The buyer’s income and debt</a:t>
            </a:r>
          </a:p>
        </p:txBody>
      </p:sp>
    </p:spTree>
    <p:extLst>
      <p:ext uri="{BB962C8B-B14F-4D97-AF65-F5344CB8AC3E}">
        <p14:creationId xmlns:p14="http://schemas.microsoft.com/office/powerpoint/2010/main" val="2565646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Subprime Mortgage Crisis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A mortgage loan made to a borrower with less than “prime” borrowing characteristics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Due to government incentives, lenders more willing to lend to subprime borrowers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b="1" dirty="0"/>
              <a:t>Adjustable-rate mortgage (ARM) </a:t>
            </a:r>
            <a:r>
              <a:rPr lang="en-US" sz="1800" dirty="0"/>
              <a:t>– a form of a mortgage loan whereby the interest rate charge on the mortgage does not stay constant, but instead fluctuates along with market interest rates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If the interest rate rises, the borrower could refinance on the basis of the rising value of the home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Not isolated from the rest of the economy – investors bought financial securities backed by mortgage debt as collateral – </a:t>
            </a:r>
            <a:r>
              <a:rPr lang="en-US" sz="2000" b="1" dirty="0"/>
              <a:t>mortgage-backed securities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825396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Subprime Mortgage Crisis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Government-sponsored enterprises (GSEs) – Fannie Mae and Freddie Mac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Purchase mortgages and mortgage-backed securities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1995 – began receiving government tax incentives for purchasing mortgage-backed securities (included loans to low-income borrowers in the subprime market)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1996 – government set a goal that at least 42% of mortgages purchased be issued to low-income borrowers (target increased to 50% in 2000 and 52% in 2005)</a:t>
            </a:r>
          </a:p>
        </p:txBody>
      </p:sp>
    </p:spTree>
    <p:extLst>
      <p:ext uri="{BB962C8B-B14F-4D97-AF65-F5344CB8AC3E}">
        <p14:creationId xmlns:p14="http://schemas.microsoft.com/office/powerpoint/2010/main" val="1495957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Subprime Mortgage Crisis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As housing crisis hit and value of mortgages and mortgage-backed securities plummeted, the fear that GSEs could not make good on their mortgage obligations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dirty="0"/>
              <a:t>Federal government forced to place them into conservatorship (nationalizing them at taxpayer expense)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dirty="0"/>
              <a:t>Private investment banks also in trouble (in 2008 the crisis peaked for the nation’s five largest investment banks)</a:t>
            </a:r>
          </a:p>
          <a:p>
            <a:pPr marL="1374775" indent="-230188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dirty="0"/>
              <a:t>Lehman Brothers – bankrupt</a:t>
            </a:r>
          </a:p>
          <a:p>
            <a:pPr marL="1374775" indent="-230188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dirty="0"/>
              <a:t>Bear Stearns and Merrill Lynch – taken over by other companies</a:t>
            </a:r>
          </a:p>
          <a:p>
            <a:pPr marL="1374775" indent="-230188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1600" dirty="0"/>
              <a:t>Goldman Sachs and Morgan Stanley – bailed out by the government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dirty="0"/>
              <a:t>Many other financial institutions bankrupt – taken over or bailed out</a:t>
            </a:r>
          </a:p>
        </p:txBody>
      </p:sp>
    </p:spTree>
    <p:extLst>
      <p:ext uri="{BB962C8B-B14F-4D97-AF65-F5344CB8AC3E}">
        <p14:creationId xmlns:p14="http://schemas.microsoft.com/office/powerpoint/2010/main" val="4157015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Subprime Mortgage Crisis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The government ultimately began to help homeowners avoid foreclosure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dirty="0"/>
              <a:t>2009 – Obama announced a $75 billion program for homeowners and an additional $200 billion for GSEs to purchase and refinance mortgages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Stronger financial industry regulations imposed by the Obama administration essential to preventing future instability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dirty="0"/>
              <a:t>Controversy over this and Trump began dismantling these regulations after entering office</a:t>
            </a:r>
          </a:p>
        </p:txBody>
      </p:sp>
    </p:spTree>
    <p:extLst>
      <p:ext uri="{BB962C8B-B14F-4D97-AF65-F5344CB8AC3E}">
        <p14:creationId xmlns:p14="http://schemas.microsoft.com/office/powerpoint/2010/main" val="6053997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Price of Rental Housing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Some families cannot afford, or may not want, to buy a house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Availability of low-cost, adequate quality rental housing for low-income families therefore important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Rent as a share of income increased over time making rental housing less affordable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Low-cost rental housing more and more scarce than in the past</a:t>
            </a:r>
          </a:p>
        </p:txBody>
      </p:sp>
    </p:spTree>
    <p:extLst>
      <p:ext uri="{BB962C8B-B14F-4D97-AF65-F5344CB8AC3E}">
        <p14:creationId xmlns:p14="http://schemas.microsoft.com/office/powerpoint/2010/main" val="2255802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0A39BB-85CF-EA49-9292-E80A968BC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5" y="2286000"/>
            <a:ext cx="7021830" cy="184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963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Demand and Supply of Rental Housing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Decrease in supply of rental housing – development of superhighways and urban renewal in the 1950s (destroyed thousands of low- and moderate-cost rental units in the name of urban development)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Gentrification has further reduced the supply of low-cost housing as traditional low-cost rental units have been restored and converted into middle- and upper-middle-class properties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Some cities experiencing a process of disintegration (housing units abandoned and vandalized, public housing vacant because of lack of funds for upkeep and modernization)</a:t>
            </a:r>
          </a:p>
        </p:txBody>
      </p:sp>
    </p:spTree>
    <p:extLst>
      <p:ext uri="{BB962C8B-B14F-4D97-AF65-F5344CB8AC3E}">
        <p14:creationId xmlns:p14="http://schemas.microsoft.com/office/powerpoint/2010/main" val="4062537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sort of hope that happens [the 2007 housing crash] because then people like me would go in and buy.</a:t>
            </a:r>
          </a:p>
          <a:p>
            <a:pPr marL="2971800" indent="0">
              <a:buNone/>
            </a:pPr>
            <a:r>
              <a:rPr lang="en-US" sz="1200" dirty="0"/>
              <a:t>— Donald Trump, 2006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Donald was one of the people who rooted for the housing crisis …. He said, back in 2006, “Gee, I hope it does collapse because then I can go in and buy some and make some money.”</a:t>
            </a:r>
          </a:p>
          <a:p>
            <a:pPr marL="2971800" indent="9525">
              <a:buNone/>
            </a:pPr>
            <a:r>
              <a:rPr lang="en-US" sz="1200" dirty="0"/>
              <a:t>— Hillary Clinton, Presidential Candidates Debate, September 2016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That’s called business, by the way.</a:t>
            </a:r>
          </a:p>
          <a:p>
            <a:pPr marL="2971800" indent="9525">
              <a:buNone/>
            </a:pPr>
            <a:r>
              <a:rPr lang="en-US" sz="1200" dirty="0"/>
              <a:t>— Donald Trump, Presidential Candidates Debate, September 2016</a:t>
            </a:r>
            <a:endParaRPr lang="en-US" sz="1200" i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Five million people lost their homes, and $13 trillion in family wealth was wiped out.</a:t>
            </a:r>
          </a:p>
          <a:p>
            <a:pPr marL="3030538" indent="0">
              <a:buNone/>
            </a:pPr>
            <a:r>
              <a:rPr lang="en-US" sz="1200" dirty="0"/>
              <a:t>— Hillary Clinton, Presidential Candidates Debate,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Demand and Supply of Rental Housing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Demand for low-cost rental housing has increased over time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Population growth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Growth in the number of poor and near-poor families as income distribution has become more unequal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Search for affordable rental housing has become more difficult for poor families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Low-income families often crowded into older housing units that have physical problems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Increase in homelessness</a:t>
            </a:r>
          </a:p>
        </p:txBody>
      </p:sp>
    </p:spTree>
    <p:extLst>
      <p:ext uri="{BB962C8B-B14F-4D97-AF65-F5344CB8AC3E}">
        <p14:creationId xmlns:p14="http://schemas.microsoft.com/office/powerpoint/2010/main" val="2673129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22F8EA-67E5-A247-9BE0-C816D0160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3150" y="1600200"/>
            <a:ext cx="6997700" cy="4391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57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Rental Ceilings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Also called rental control – legally imposed maximum rents on rental housing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Used to assist low-income households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Example of </a:t>
            </a:r>
            <a:r>
              <a:rPr lang="en-US" sz="2000" b="1" dirty="0"/>
              <a:t>price ceilings </a:t>
            </a:r>
            <a:r>
              <a:rPr lang="en-US" sz="2000" dirty="0"/>
              <a:t>– legally imposed maximum prices of a good or service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Price ceilings (to be effective) must be below market equilibrium price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Interfere with the rationing function of price – create a shortage</a:t>
            </a:r>
          </a:p>
        </p:txBody>
      </p:sp>
    </p:spTree>
    <p:extLst>
      <p:ext uri="{BB962C8B-B14F-4D97-AF65-F5344CB8AC3E}">
        <p14:creationId xmlns:p14="http://schemas.microsoft.com/office/powerpoint/2010/main" val="9066310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Rental Ceilings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Effects of rental ceilings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Because they are receiving lower rents, landlords have less incentive to provide rental housing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Landlords abandon units that need repairs, demolish some so they can use the land for commercial purposes, convert some to other uses such as condominiums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Some gainers (original tenants, those who move into rent-controlled units)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Some losers (people who cannot find an apartment, landlords)</a:t>
            </a:r>
          </a:p>
        </p:txBody>
      </p:sp>
    </p:spTree>
    <p:extLst>
      <p:ext uri="{BB962C8B-B14F-4D97-AF65-F5344CB8AC3E}">
        <p14:creationId xmlns:p14="http://schemas.microsoft.com/office/powerpoint/2010/main" val="31548334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0825E-0C1D-2844-97BF-CB87701D2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828800"/>
            <a:ext cx="7058025" cy="342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543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Rental Ceilings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Other effects of rental ceilings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Landlords do less routine maintenance – properties deteriorate more rapidly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Rent-controlled units in good repair a real bargain – encourages development of illegal markets</a:t>
            </a:r>
          </a:p>
          <a:p>
            <a:pPr marL="1374775" indent="-230188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/>
              <a:t>Subleased at rates higher than the rental ceilings</a:t>
            </a:r>
          </a:p>
          <a:p>
            <a:pPr marL="1374775" indent="-230188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/>
              <a:t>Landlord may require large payments in the form of huge damage (security) deposits</a:t>
            </a:r>
          </a:p>
          <a:p>
            <a:pPr marL="1374775" indent="-230188">
              <a:lnSpc>
                <a:spcPct val="110000"/>
              </a:lnSpc>
              <a:buFont typeface="Wingdings" pitchFamily="2" charset="2"/>
              <a:buChar char="§"/>
            </a:pPr>
            <a:r>
              <a:rPr lang="en-US" sz="2000" dirty="0"/>
              <a:t>May encourage discrimination – landlords selective about who they accept as tenants</a:t>
            </a:r>
          </a:p>
        </p:txBody>
      </p:sp>
    </p:spTree>
    <p:extLst>
      <p:ext uri="{BB962C8B-B14F-4D97-AF65-F5344CB8AC3E}">
        <p14:creationId xmlns:p14="http://schemas.microsoft.com/office/powerpoint/2010/main" val="1574912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A Program to Increase the Supply of Rental Housing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Public housing – housing units owned and operated by a local public housing authority but federally subsidized and often federally regulated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Began in 1937 – justified initially as a means to create employment during the Great Depression of the 1930s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Criticized because often concentrates poor and distressed populations into particular areas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May segregate people both racially and by income level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Political support for public housing over the years has come from the construction industry</a:t>
            </a:r>
          </a:p>
        </p:txBody>
      </p:sp>
    </p:spTree>
    <p:extLst>
      <p:ext uri="{BB962C8B-B14F-4D97-AF65-F5344CB8AC3E}">
        <p14:creationId xmlns:p14="http://schemas.microsoft.com/office/powerpoint/2010/main" val="4229277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A Program to Increase the Supply of Rental Housing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Program terminated under Nixon in 1973 – a boom year in the construction industry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Program reactivated in 1976 – bottom had fallen out of the construction industry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Studies show public housing an expensive method to house the poor – cost more than either new private housing units or used low-income housing (therefore availability limited)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Some economists argue that public housing displaces private housing</a:t>
            </a:r>
          </a:p>
        </p:txBody>
      </p:sp>
    </p:spTree>
    <p:extLst>
      <p:ext uri="{BB962C8B-B14F-4D97-AF65-F5344CB8AC3E}">
        <p14:creationId xmlns:p14="http://schemas.microsoft.com/office/powerpoint/2010/main" val="210166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A Program to Increase the Demand for Rental Housing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/>
              <a:t>Housing vouchers </a:t>
            </a:r>
            <a:r>
              <a:rPr lang="en-US" sz="2000" dirty="0"/>
              <a:t>– a housing subsidy in the amount of the difference between the fair market rent and 30 percent of a poor family’s income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b="1" dirty="0"/>
              <a:t>Fair market rent </a:t>
            </a:r>
            <a:r>
              <a:rPr lang="en-US" sz="1800" dirty="0"/>
              <a:t>– an amount determined by HUD to be reasonable rent for low-income housing in that area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There may be a long wait for assistance under the housing voucher program – will grow even longer unless additional dollars are appropriated by the federal government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Over time, landlords will supply more units to participate in this sub-market</a:t>
            </a:r>
          </a:p>
        </p:txBody>
      </p:sp>
    </p:spTree>
    <p:extLst>
      <p:ext uri="{BB962C8B-B14F-4D97-AF65-F5344CB8AC3E}">
        <p14:creationId xmlns:p14="http://schemas.microsoft.com/office/powerpoint/2010/main" val="41978885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for Rental Housing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Do Our Housing Policies Meet the Needs of the Poor?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Not enough money allocated to provide adequate housing for all ill-housed poor and near-poor families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dirty="0"/>
              <a:t>Many families eligible for housing assistance receive no aid because budget constraints do not permit assistance for all qualifying families – this helps to create homelessness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Housing for the aged, disabled, those with AIDS, mentally ill and chemically addicted, ex-offenders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800" dirty="0"/>
              <a:t>Programs for these people require funding and specific assistance to meet their varied needs</a:t>
            </a:r>
          </a:p>
          <a:p>
            <a:pPr marL="460375" indent="-230188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So, the answer to the question is no</a:t>
            </a:r>
          </a:p>
        </p:txBody>
      </p:sp>
    </p:spTree>
    <p:extLst>
      <p:ext uri="{BB962C8B-B14F-4D97-AF65-F5344CB8AC3E}">
        <p14:creationId xmlns:p14="http://schemas.microsoft.com/office/powerpoint/2010/main" val="259685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A great many markets for housing exist within our country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Rental housing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Owner-occupied housing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Single-family dwellings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Duplexes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Multifamily dwellings (cooperatives and condominiums)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College dormitory part of the broader housing market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Market conditions vary greatly with geography and the socioeconomic characteristics of different locations – subject to the forces of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Homelessness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The homeless are difficult to count – estimates of their number vary widely</a:t>
            </a:r>
          </a:p>
          <a:p>
            <a:pPr marL="230188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Traditional methodology has been to count those in shelters or on the streets, however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600" dirty="0"/>
              <a:t>fails to find the “hidden” homeless – those who sleep in automobiles, campgrounds, tents, caves, boxcars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600" dirty="0"/>
              <a:t>also ignore other people people in ”homeless situations” – forced to live with relatives and friends in overcrowded or substandard temporary conditions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1600" dirty="0"/>
              <a:t>also miss the point that the number of homeless at any one point in time does not address that many are homeless at some point during the year</a:t>
            </a:r>
          </a:p>
          <a:p>
            <a:pPr marL="230188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The National Alliance to End Homelessness estimated 553,742 people experienced homelessness on any given night in 2017</a:t>
            </a:r>
          </a:p>
        </p:txBody>
      </p:sp>
    </p:spTree>
    <p:extLst>
      <p:ext uri="{BB962C8B-B14F-4D97-AF65-F5344CB8AC3E}">
        <p14:creationId xmlns:p14="http://schemas.microsoft.com/office/powerpoint/2010/main" val="343646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Homelessness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Who Are the Homeless and What Are the Causes?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For families with children – unemployment a leading cause, lack of affordable housing and poverty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Among individuals – unemployment also the primary cause, lack of affordable housing, mental illness, substance abuse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Many are employed but receiving only the minimum wage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Many families just one or two paychecks away from homelessness – emergency situation may deplete savings making it difficult to pay the rent or mortgage</a:t>
            </a:r>
          </a:p>
        </p:txBody>
      </p:sp>
    </p:spTree>
    <p:extLst>
      <p:ext uri="{BB962C8B-B14F-4D97-AF65-F5344CB8AC3E}">
        <p14:creationId xmlns:p14="http://schemas.microsoft.com/office/powerpoint/2010/main" val="23294747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Homelessness in the United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Solutions to Homelessness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Finding a job that pays enough for rent on a housing unit but searching for employment is difficult for homeless people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Hard to present yourself well if you do not have bathroom facilities available; no address or phone number by which prospective employers can contact them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Homeless children often do no attend school, or attend school sporadically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Homeless parents have difficulty keeping their children clean and appropriately dressed for school; often malnourished – leads to difficulty in learning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Advocates argue we need coherent long-term policy concerning the homeless – comprehensive housing policy</a:t>
            </a:r>
          </a:p>
        </p:txBody>
      </p:sp>
    </p:spTree>
    <p:extLst>
      <p:ext uri="{BB962C8B-B14F-4D97-AF65-F5344CB8AC3E}">
        <p14:creationId xmlns:p14="http://schemas.microsoft.com/office/powerpoint/2010/main" val="18092428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3363" indent="-223838">
              <a:spcBef>
                <a:spcPts val="1200"/>
              </a:spcBef>
            </a:pPr>
            <a:r>
              <a:rPr lang="en-US" sz="2000" dirty="0"/>
              <a:t>Occurs not only between the central city and its suburbs but also within central cities</a:t>
            </a:r>
          </a:p>
          <a:p>
            <a:pPr marL="233363" indent="-223838">
              <a:spcBef>
                <a:spcPts val="1200"/>
              </a:spcBef>
            </a:pPr>
            <a:r>
              <a:rPr lang="en-US" sz="2000" dirty="0"/>
              <a:t>Several indexes developed to measure the extent of segregation within central cities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b="1" dirty="0"/>
              <a:t>Index of dissimilarity </a:t>
            </a:r>
            <a:r>
              <a:rPr lang="en-US" sz="2000" dirty="0"/>
              <a:t>– most commonly used to measure segregation between two groups of people in two localities</a:t>
            </a:r>
          </a:p>
          <a:p>
            <a:pPr marL="1144588" indent="-231775">
              <a:buFont typeface="Wingdings" pitchFamily="2" charset="2"/>
              <a:buChar char="§"/>
            </a:pPr>
            <a:r>
              <a:rPr lang="en-US" sz="1800" dirty="0"/>
              <a:t>For a city with two districts and two races (white and African American) this index calculated by adding together the differences between the percentage of each and dividing by two</a:t>
            </a:r>
          </a:p>
          <a:p>
            <a:pPr marL="1606550" indent="0">
              <a:buNone/>
            </a:pPr>
            <a:r>
              <a:rPr lang="en-US" sz="1600" dirty="0"/>
              <a:t>District 1 – 80% African American, 20% white (difference = 60)</a:t>
            </a:r>
          </a:p>
          <a:p>
            <a:pPr marL="1606550" indent="0">
              <a:buNone/>
            </a:pPr>
            <a:r>
              <a:rPr lang="en-US" sz="1600" dirty="0"/>
              <a:t>District 2 – 20% African American, 80% white (difference = 60)</a:t>
            </a:r>
          </a:p>
          <a:p>
            <a:pPr marL="1606550" indent="0">
              <a:buNone/>
            </a:pPr>
            <a:r>
              <a:rPr lang="en-US" sz="1600" dirty="0"/>
              <a:t>Sum of differences = 120, divided by 2 = 60</a:t>
            </a:r>
          </a:p>
        </p:txBody>
      </p:sp>
    </p:spTree>
    <p:extLst>
      <p:ext uri="{BB962C8B-B14F-4D97-AF65-F5344CB8AC3E}">
        <p14:creationId xmlns:p14="http://schemas.microsoft.com/office/powerpoint/2010/main" val="14528292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7554C1-A283-2E40-B5B0-10F35C9D6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" y="2286000"/>
            <a:ext cx="7045960" cy="223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361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Segregation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B53A454-BD3E-294B-9349-5880535B5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Housing segregation is associated with many difficulties – banks, health institutions, grocery stores, parks less likely to be found in communities of racial and ethnic minorities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Housing segregation serves to isolate minorities – especially African Americans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Isolation puts African Americans at an economic disadvantage</a:t>
            </a:r>
          </a:p>
        </p:txBody>
      </p:sp>
    </p:spTree>
    <p:extLst>
      <p:ext uri="{BB962C8B-B14F-4D97-AF65-F5344CB8AC3E}">
        <p14:creationId xmlns:p14="http://schemas.microsoft.com/office/powerpoint/2010/main" val="28744580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Policy under President Trump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sz="1800" b="1" dirty="0">
                <a:solidFill>
                  <a:srgbClr val="73253E"/>
                </a:solidFill>
              </a:rPr>
              <a:t>The Department of Housing and Urban Development (HUD)</a:t>
            </a:r>
          </a:p>
          <a:p>
            <a:pPr marL="460375" indent="-230188"/>
            <a:r>
              <a:rPr lang="en-US" sz="1800" dirty="0"/>
              <a:t>The new Secretary of HUD under Trump has no experience in housing policy or its administration</a:t>
            </a:r>
          </a:p>
          <a:p>
            <a:pPr marL="9525" indent="0">
              <a:buNone/>
            </a:pPr>
            <a:r>
              <a:rPr lang="en-US" sz="1800" b="1" dirty="0">
                <a:solidFill>
                  <a:srgbClr val="73253E"/>
                </a:solidFill>
              </a:rPr>
              <a:t>Budget Proposals</a:t>
            </a:r>
          </a:p>
          <a:p>
            <a:pPr marL="460375" indent="-230188"/>
            <a:r>
              <a:rPr lang="en-US" sz="1800" dirty="0"/>
              <a:t>Trump’s budget proposal for 2019 would slash spending on low-income housing assistance, aid for low-income working families with children, seniors</a:t>
            </a:r>
          </a:p>
          <a:p>
            <a:pPr marL="9525" indent="0">
              <a:buNone/>
            </a:pPr>
            <a:r>
              <a:rPr lang="en-US" sz="1800" b="1" dirty="0">
                <a:solidFill>
                  <a:srgbClr val="73253E"/>
                </a:solidFill>
              </a:rPr>
              <a:t>Segregation Under Trump</a:t>
            </a:r>
          </a:p>
          <a:p>
            <a:pPr marL="460375" indent="-230188"/>
            <a:r>
              <a:rPr lang="en-US" sz="1800" dirty="0"/>
              <a:t>Under Obama, a new regulation was created to strengthen the enforcement of “affirmative” law; in 2018 Trump announced that enforcement of the regulation would be postponed to 2020</a:t>
            </a:r>
          </a:p>
          <a:p>
            <a:pPr marL="9525" indent="0">
              <a:buNone/>
            </a:pPr>
            <a:r>
              <a:rPr lang="en-US" sz="1800" b="1" dirty="0">
                <a:solidFill>
                  <a:srgbClr val="73253E"/>
                </a:solidFill>
              </a:rPr>
              <a:t>The 2017 Tax Bill</a:t>
            </a:r>
          </a:p>
          <a:p>
            <a:pPr marL="460375" indent="-230188"/>
            <a:r>
              <a:rPr lang="en-US" sz="1800" b="1" dirty="0"/>
              <a:t>Mortgage interest deduction </a:t>
            </a:r>
            <a:r>
              <a:rPr lang="en-US" sz="1800" dirty="0"/>
              <a:t>– an itemized deduction that taxpayers can receive based on the mortgage interest they pay on their housing loan</a:t>
            </a:r>
          </a:p>
        </p:txBody>
      </p:sp>
    </p:spTree>
    <p:extLst>
      <p:ext uri="{BB962C8B-B14F-4D97-AF65-F5344CB8AC3E}">
        <p14:creationId xmlns:p14="http://schemas.microsoft.com/office/powerpoint/2010/main" val="3537918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Drafting Housing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86D175-32A7-C745-BF14-D0528527AA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>
                <a:solidFill>
                  <a:srgbClr val="73253E"/>
                </a:solidFill>
              </a:rPr>
              <a:t>What You Already Know About Economics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Subprime lending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Price ceilings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Supply and demand for government subsidized housing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Segregation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‘homelessness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The federal personal income tax mortgage interest deduction</a:t>
            </a:r>
          </a:p>
        </p:txBody>
      </p:sp>
    </p:spTree>
    <p:extLst>
      <p:ext uri="{BB962C8B-B14F-4D97-AF65-F5344CB8AC3E}">
        <p14:creationId xmlns:p14="http://schemas.microsoft.com/office/powerpoint/2010/main" val="23484532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/>
            <a:r>
              <a:rPr lang="en-US" sz="2000" dirty="0"/>
              <a:t>Encourage the transfer of public housing units to the private sector</a:t>
            </a:r>
          </a:p>
          <a:p>
            <a:pPr marL="287338" indent="-163513"/>
            <a:r>
              <a:rPr lang="en-US" sz="2000" dirty="0"/>
              <a:t>Eliminate the mortgage interest deduction</a:t>
            </a:r>
          </a:p>
          <a:p>
            <a:pPr marL="287338" indent="-163513"/>
            <a:r>
              <a:rPr lang="en-US" sz="2000" dirty="0"/>
              <a:t>Favor rent vouchers – the market is more efficient in solving housing problems than is the government and they view this as a market-oriented solution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2000" dirty="0"/>
              <a:t>Favor rent vouchers but more likely to stress government’s role in solving housing problems</a:t>
            </a:r>
          </a:p>
          <a:p>
            <a:pPr marL="287338" indent="-163513"/>
            <a:r>
              <a:rPr lang="en-US" sz="2000" dirty="0"/>
              <a:t>See homelessness as a problem that government should solve – permanent housing, temporary shelters</a:t>
            </a:r>
          </a:p>
          <a:p>
            <a:pPr marL="287338" indent="-163513"/>
            <a:r>
              <a:rPr lang="en-US" sz="2000" dirty="0"/>
              <a:t>Government’s involvement in housing markets may be necessary to increase poor people’s access to housing and to provide greater equity</a:t>
            </a:r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7–1: Traditional Mortgage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C6A2-504F-9947-86FB-9CA5A542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The Down Payment and Other Expenses at the Time of Purchase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900" b="1" dirty="0"/>
              <a:t>Down payment </a:t>
            </a:r>
            <a:r>
              <a:rPr lang="en-US" sz="1900" dirty="0"/>
              <a:t>– the amount of a homebuyer’s own money required by the lender for the purchase of a home</a:t>
            </a:r>
          </a:p>
          <a:p>
            <a:pPr marL="692150" indent="-231775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</a:pPr>
            <a:r>
              <a:rPr lang="en-US" sz="1700" dirty="0"/>
              <a:t>Standard mortgage often requires a 20% down payment</a:t>
            </a:r>
          </a:p>
          <a:p>
            <a:pPr>
              <a:lnSpc>
                <a:spcPct val="110000"/>
              </a:lnSpc>
            </a:pPr>
            <a:r>
              <a:rPr lang="en-US" sz="1900" b="1" dirty="0"/>
              <a:t>Mortgage insurance </a:t>
            </a:r>
            <a:r>
              <a:rPr lang="en-US" sz="1900" dirty="0"/>
              <a:t>– insurance that pays off a mortgage if the borrower defaults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Mortgage </a:t>
            </a:r>
            <a:r>
              <a:rPr lang="en-US" sz="1900" b="1" dirty="0"/>
              <a:t>points</a:t>
            </a:r>
            <a:r>
              <a:rPr lang="en-US" sz="1900" dirty="0"/>
              <a:t> – fees charged by a lender at the time it grants a mortgage</a:t>
            </a:r>
          </a:p>
          <a:p>
            <a:pPr marL="692150" indent="-231775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</a:pPr>
            <a:r>
              <a:rPr lang="en-US" sz="1700" dirty="0"/>
              <a:t>1 point = 1 percent of the amount borrowed</a:t>
            </a:r>
          </a:p>
          <a:p>
            <a:pPr>
              <a:lnSpc>
                <a:spcPct val="110000"/>
              </a:lnSpc>
            </a:pPr>
            <a:r>
              <a:rPr lang="en-US" sz="1900" b="1" dirty="0"/>
              <a:t>Usury laws</a:t>
            </a:r>
            <a:r>
              <a:rPr lang="en-US" sz="1900" dirty="0"/>
              <a:t> – establish a maximum legal interest rate</a:t>
            </a:r>
          </a:p>
          <a:p>
            <a:pPr marL="692150" indent="-231775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</a:pPr>
            <a:r>
              <a:rPr lang="en-US" sz="1700" dirty="0"/>
              <a:t>Points often used to offset the low interest rates</a:t>
            </a:r>
          </a:p>
          <a:p>
            <a:pPr>
              <a:lnSpc>
                <a:spcPct val="110000"/>
              </a:lnSpc>
            </a:pPr>
            <a:r>
              <a:rPr lang="en-US" sz="1900" b="1" dirty="0"/>
              <a:t>Closing costs</a:t>
            </a:r>
            <a:r>
              <a:rPr lang="en-US" sz="1900" dirty="0"/>
              <a:t> – total amount of money paid at the time of purchase</a:t>
            </a:r>
          </a:p>
          <a:p>
            <a:pPr marL="692150" indent="-231775">
              <a:lnSpc>
                <a:spcPct val="110000"/>
              </a:lnSpc>
              <a:spcBef>
                <a:spcPts val="0"/>
              </a:spcBef>
              <a:buFont typeface="System Font Regular"/>
              <a:buChar char="–"/>
            </a:pPr>
            <a:r>
              <a:rPr lang="en-US" sz="1700" dirty="0"/>
              <a:t>Include down payment, points, title search fees, title insurance, attorney fees, appraisal fees, other miscellany</a:t>
            </a:r>
          </a:p>
        </p:txBody>
      </p:sp>
    </p:spTree>
    <p:extLst>
      <p:ext uri="{BB962C8B-B14F-4D97-AF65-F5344CB8AC3E}">
        <p14:creationId xmlns:p14="http://schemas.microsoft.com/office/powerpoint/2010/main" val="298955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lang="en-US" sz="2000" dirty="0"/>
              <a:t>Price of the average residence, as well as size and other characteristics, vary with location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Homes in areas with healthy economies and growing populations tend to gain value over time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Value of houses in depressed regions with declining populations tends to decline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Three most important factors about housing – location, location, location!</a:t>
            </a:r>
          </a:p>
        </p:txBody>
      </p:sp>
    </p:spTree>
    <p:extLst>
      <p:ext uri="{BB962C8B-B14F-4D97-AF65-F5344CB8AC3E}">
        <p14:creationId xmlns:p14="http://schemas.microsoft.com/office/powerpoint/2010/main" val="2136377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7–1: Traditional Mortgage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C6A2-504F-9947-86FB-9CA5A542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Monthly Mortgage Payments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900" dirty="0"/>
              <a:t>Made up of payments on the principal (unpaid balance) of the loan plus interest payments</a:t>
            </a:r>
          </a:p>
          <a:p>
            <a:pPr>
              <a:lnSpc>
                <a:spcPct val="110000"/>
              </a:lnSpc>
            </a:pPr>
            <a:r>
              <a:rPr lang="en-US" sz="1900" dirty="0"/>
              <a:t>More of the monthly payment goes to pay interest charges than to repay principal</a:t>
            </a:r>
          </a:p>
          <a:p>
            <a:pPr>
              <a:lnSpc>
                <a:spcPct val="110000"/>
              </a:lnSpc>
            </a:pPr>
            <a:r>
              <a:rPr lang="en-US" sz="1900" b="1" dirty="0"/>
              <a:t>Property taxes </a:t>
            </a:r>
            <a:r>
              <a:rPr lang="en-US" sz="1900" dirty="0"/>
              <a:t>– levied by local governments to fund services such as education and police protection</a:t>
            </a:r>
          </a:p>
          <a:p>
            <a:pPr>
              <a:lnSpc>
                <a:spcPct val="110000"/>
              </a:lnSpc>
            </a:pPr>
            <a:r>
              <a:rPr lang="en-US" sz="1900" b="1" dirty="0"/>
              <a:t>Homeowner’s insurance </a:t>
            </a:r>
            <a:r>
              <a:rPr lang="en-US" sz="1900" dirty="0"/>
              <a:t>– covers the replacement cost of a house and its contents</a:t>
            </a:r>
          </a:p>
        </p:txBody>
      </p:sp>
    </p:spTree>
    <p:extLst>
      <p:ext uri="{BB962C8B-B14F-4D97-AF65-F5344CB8AC3E}">
        <p14:creationId xmlns:p14="http://schemas.microsoft.com/office/powerpoint/2010/main" val="4694868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7–1: Traditional Mortgage Lending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39957-014E-644E-A2D5-A098869214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955" y="2286000"/>
            <a:ext cx="7070090" cy="1942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098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7–1: Traditional Mortgage Lending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1C6A2-504F-9947-86FB-9CA5A54282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The Income and Debt of the Buyer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900" dirty="0"/>
              <a:t>Most lenders require prospective buyers satisfy affordability guidelines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1900" dirty="0"/>
              <a:t>Monthly mortgage payments do not exceed a particular percent of the borrower’s before-tax income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900" dirty="0"/>
              <a:t>Total monthly installment payments (auto loans, charge cards) cannot exceed some percent of before-tax income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1900" dirty="0"/>
              <a:t>Debt an important factor to purchase a house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1900" dirty="0"/>
              <a:t>Credit cards “maxed out,” other consumer debts may prevent a buyer from meeting mortgage lenders’ guidelines</a:t>
            </a:r>
          </a:p>
        </p:txBody>
      </p:sp>
    </p:spTree>
    <p:extLst>
      <p:ext uri="{BB962C8B-B14F-4D97-AF65-F5344CB8AC3E}">
        <p14:creationId xmlns:p14="http://schemas.microsoft.com/office/powerpoint/2010/main" val="24563728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95879-CBDC-1141-B0DA-69C3C98A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1"/>
            <a:ext cx="7813141" cy="183559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A Price Ceiling on Football Tickets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Perfectly inelastic supply curve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Equilibrium price = $9 (no shortage of football tickets)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Price ceiling = $5 (shortage of tickets)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7–2: Price Ceilings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36F435-2047-DF44-B5F6-5093A0BE9C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068"/>
          <a:stretch/>
        </p:blipFill>
        <p:spPr>
          <a:xfrm>
            <a:off x="2138696" y="3429000"/>
            <a:ext cx="4866607" cy="303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53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95879-CBDC-1141-B0DA-69C3C98A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A Price Ceiling on Gasoline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1970s gasoline shortage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Long lines trying to reach gas pumps, gas stations closing early because they had sold all their gasoline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Some gas stations sold only to established customers and turned away strangers – many unable to purchase gasoline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Customers continually “topped off” their almost-full tanks</a:t>
            </a:r>
          </a:p>
          <a:p>
            <a:pPr marL="692150" indent="-231775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People extremely frustrated by the situation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7–2: Price Ceilings</a:t>
            </a:r>
          </a:p>
        </p:txBody>
      </p:sp>
    </p:spTree>
    <p:extLst>
      <p:ext uri="{BB962C8B-B14F-4D97-AF65-F5344CB8AC3E}">
        <p14:creationId xmlns:p14="http://schemas.microsoft.com/office/powerpoint/2010/main" val="37009824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95879-CBDC-1141-B0DA-69C3C98A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A Price Ceiling on Gasoline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Causes for the 1970s gasoline shortage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Arab Oil Embargo</a:t>
            </a:r>
          </a:p>
          <a:p>
            <a:pPr marL="1144588" indent="-2222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/>
              <a:t>Boycott on petroleum products sold to the U.S.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OPEC</a:t>
            </a:r>
          </a:p>
          <a:p>
            <a:pPr marL="1144588" indent="-2222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/>
              <a:t>Reduced the world supply of crude oil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Result of these actions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1800" dirty="0"/>
              <a:t>Price per barrel increased dramatically</a:t>
            </a:r>
          </a:p>
          <a:p>
            <a:pPr marL="1144588" indent="-2222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/>
              <a:t>Fall of 1973 – $2.50 per barrel</a:t>
            </a:r>
          </a:p>
          <a:p>
            <a:pPr marL="1144588" indent="-222250">
              <a:spcBef>
                <a:spcPts val="0"/>
              </a:spcBef>
              <a:buFont typeface="Wingdings" pitchFamily="2" charset="2"/>
              <a:buChar char="§"/>
            </a:pPr>
            <a:r>
              <a:rPr lang="en-US" sz="1600" dirty="0"/>
              <a:t>Spring of 1974 – $10 per barrel</a:t>
            </a:r>
          </a:p>
          <a:p>
            <a:pPr marL="230188" indent="-220663">
              <a:spcBef>
                <a:spcPts val="1200"/>
              </a:spcBef>
            </a:pPr>
            <a:r>
              <a:rPr lang="en-US" sz="2000" dirty="0"/>
              <a:t>1979 – oil supplies reduced again as Iran cut off supplies to the United States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7–2: Price Ceilings</a:t>
            </a:r>
          </a:p>
        </p:txBody>
      </p:sp>
    </p:spTree>
    <p:extLst>
      <p:ext uri="{BB962C8B-B14F-4D97-AF65-F5344CB8AC3E}">
        <p14:creationId xmlns:p14="http://schemas.microsoft.com/office/powerpoint/2010/main" val="29511307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7–2: Price Ceilings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C82880-C7E1-5A4E-8FCF-C14F5D5C0F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020" y="1828800"/>
            <a:ext cx="7045960" cy="3402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7236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95879-CBDC-1141-B0DA-69C3C98A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A Price Ceiling on Interest Rates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Usury laws are price ceilings on interest rates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Creates shortage of loanable funds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Demand for loanable funds represents all people who would like to borrow money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Supply of loanable funds represents all people who would like to lend money (lenders also often savers)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7–2: Price Ceilings</a:t>
            </a:r>
          </a:p>
        </p:txBody>
      </p:sp>
    </p:spTree>
    <p:extLst>
      <p:ext uri="{BB962C8B-B14F-4D97-AF65-F5344CB8AC3E}">
        <p14:creationId xmlns:p14="http://schemas.microsoft.com/office/powerpoint/2010/main" val="348081098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7–2: Price Ceilings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E2B727-4A62-B94A-AFF5-EBD139AC2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52" y="1828800"/>
            <a:ext cx="7033895" cy="367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2101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DC95879-CBDC-1141-B0DA-69C3C98AB1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2200" b="1" dirty="0">
                <a:solidFill>
                  <a:srgbClr val="73253E"/>
                </a:solidFill>
              </a:rPr>
              <a:t>Other Examples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Even though farmers in the rural sector tend to be poorer than consumers in the urban sector, price ceilings on staple foods in developing countries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Create problem of food shortages as well as artificially low prices received by farmers</a:t>
            </a:r>
          </a:p>
          <a:p>
            <a:pPr marL="922338" indent="-230188">
              <a:lnSpc>
                <a:spcPct val="110000"/>
              </a:lnSpc>
              <a:buFont typeface="System Font Regular"/>
              <a:buChar char="–"/>
            </a:pPr>
            <a:r>
              <a:rPr lang="en-US" sz="2000" dirty="0"/>
              <a:t>face lower incomes and less incentive to produce food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Many countries now removing their price ceilings because of pressure from international organizations</a:t>
            </a:r>
          </a:p>
          <a:p>
            <a:pPr marL="460375" indent="-220663">
              <a:lnSpc>
                <a:spcPct val="110000"/>
              </a:lnSpc>
              <a:spcBef>
                <a:spcPts val="1200"/>
              </a:spcBef>
            </a:pPr>
            <a:r>
              <a:rPr lang="en-US" sz="2000" dirty="0"/>
              <a:t>The trade-off – consumers now pay high prices for food, but there are no shortages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C16A75-46FF-934C-8C1B-275078B5B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</p:spPr>
        <p:txBody>
          <a:bodyPr/>
          <a:lstStyle/>
          <a:p>
            <a:r>
              <a:rPr lang="en-US" dirty="0"/>
              <a:t>Appendix 7–2: Price Ceilings</a:t>
            </a:r>
          </a:p>
        </p:txBody>
      </p:sp>
    </p:spTree>
    <p:extLst>
      <p:ext uri="{BB962C8B-B14F-4D97-AF65-F5344CB8AC3E}">
        <p14:creationId xmlns:p14="http://schemas.microsoft.com/office/powerpoint/2010/main" val="350530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FDF61A-85A5-7E43-A50B-722C58C070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" y="1600200"/>
            <a:ext cx="7395845" cy="4186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899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Homeownership in the United States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1960 – 57% of housing occupied by their owners, 37% occupied by renters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2017 – share of owner-occupied housing increased to 65%, renter-occupied decreased slightly to 36%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Rates of homeownership vary greatly among different racial and ethnic groups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Non-Hispanic whites highest homeownership rate – 73%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African American – 42%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Hispanics – 46%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Redlining – the practice of denying mortgages in certain minority neighborhoods</a:t>
            </a:r>
          </a:p>
        </p:txBody>
      </p:sp>
    </p:spTree>
    <p:extLst>
      <p:ext uri="{BB962C8B-B14F-4D97-AF65-F5344CB8AC3E}">
        <p14:creationId xmlns:p14="http://schemas.microsoft.com/office/powerpoint/2010/main" val="42821619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906347-5E2B-BB4F-A531-53BCBFA27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922" y="1508760"/>
            <a:ext cx="7082155" cy="17373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D4E43A-CA3F-224F-80F7-C5FEC97809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3149" y="3657600"/>
            <a:ext cx="6997700" cy="2280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37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ED36D-CEE6-794B-B26C-2BF1E76ED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525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The Price of Housing</a:t>
            </a:r>
          </a:p>
          <a:p>
            <a:pPr marL="230187" indent="0">
              <a:spcBef>
                <a:spcPts val="1200"/>
              </a:spcBef>
              <a:buNone/>
            </a:pPr>
            <a:r>
              <a:rPr lang="en-US" sz="2000" b="1" dirty="0"/>
              <a:t>The long-term trend in housing prices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The real median sales price of a new house rose from 1985 to 1990, then fell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Rose by 2007, then fell dramatically from 2008 to 2010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This drop is a delayed response to the housing crisis – caused a drop in the value of homeowners’ assets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This decline in wealth caused a crisis in other markets as many financial loans based on the higher values – precipitated the Great Recession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Housing market rebound by 2015 and 2016</a:t>
            </a:r>
          </a:p>
        </p:txBody>
      </p:sp>
    </p:spTree>
    <p:extLst>
      <p:ext uri="{BB962C8B-B14F-4D97-AF65-F5344CB8AC3E}">
        <p14:creationId xmlns:p14="http://schemas.microsoft.com/office/powerpoint/2010/main" val="2539441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167E1-064F-3B49-AC0C-439CD2D86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Homeownership: The American Dream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973C98-5406-C247-81B0-4A0AF156A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85" y="1828800"/>
            <a:ext cx="7021830" cy="394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1868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3637</TotalTime>
  <Words>2690</Words>
  <Application>Microsoft Macintosh PowerPoint</Application>
  <PresentationFormat>On-screen Show (4:3)</PresentationFormat>
  <Paragraphs>291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Housing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Homeownership: The American Dream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The Market for Rental Housing</vt:lpstr>
      <vt:lpstr>Homelessness in the United States</vt:lpstr>
      <vt:lpstr>Homelessness in the United States</vt:lpstr>
      <vt:lpstr>Homelessness in the United States</vt:lpstr>
      <vt:lpstr>Segregation</vt:lpstr>
      <vt:lpstr>Segregation</vt:lpstr>
      <vt:lpstr>Segregation</vt:lpstr>
      <vt:lpstr>Housing Policy under President Trump</vt:lpstr>
      <vt:lpstr>Drafting Housing Policy</vt:lpstr>
      <vt:lpstr>Conservative versus Liberal</vt:lpstr>
      <vt:lpstr>Appendix 7–1: Traditional Mortgage Lending</vt:lpstr>
      <vt:lpstr>Appendix 7–1: Traditional Mortgage Lending</vt:lpstr>
      <vt:lpstr>Appendix 7–1: Traditional Mortgage Lending</vt:lpstr>
      <vt:lpstr>Appendix 7–1: Traditional Mortgage Lending</vt:lpstr>
      <vt:lpstr>Appendix 7–2: Price Ceilings</vt:lpstr>
      <vt:lpstr>Appendix 7–2: Price Ceilings</vt:lpstr>
      <vt:lpstr>Appendix 7–2: Price Ceilings</vt:lpstr>
      <vt:lpstr>Appendix 7–2: Price Ceilings</vt:lpstr>
      <vt:lpstr>Appendix 7–2: Price Ceilings</vt:lpstr>
      <vt:lpstr>Appendix 7–2: Price Ceilings</vt:lpstr>
      <vt:lpstr>Appendix 7–2: Price Ceilings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175</cp:revision>
  <dcterms:created xsi:type="dcterms:W3CDTF">2019-01-08T16:20:56Z</dcterms:created>
  <dcterms:modified xsi:type="dcterms:W3CDTF">2019-02-07T16:49:16Z</dcterms:modified>
</cp:coreProperties>
</file>