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335" r:id="rId5"/>
    <p:sldId id="475" r:id="rId6"/>
    <p:sldId id="476" r:id="rId7"/>
    <p:sldId id="477" r:id="rId8"/>
    <p:sldId id="418" r:id="rId9"/>
    <p:sldId id="478" r:id="rId10"/>
    <p:sldId id="479" r:id="rId11"/>
    <p:sldId id="444" r:id="rId12"/>
    <p:sldId id="480" r:id="rId13"/>
    <p:sldId id="481" r:id="rId14"/>
    <p:sldId id="446" r:id="rId15"/>
    <p:sldId id="482" r:id="rId16"/>
    <p:sldId id="483" r:id="rId17"/>
    <p:sldId id="484" r:id="rId18"/>
    <p:sldId id="485" r:id="rId19"/>
    <p:sldId id="486" r:id="rId20"/>
    <p:sldId id="487" r:id="rId21"/>
    <p:sldId id="488" r:id="rId22"/>
    <p:sldId id="489" r:id="rId23"/>
    <p:sldId id="445" r:id="rId24"/>
    <p:sldId id="491" r:id="rId25"/>
    <p:sldId id="490" r:id="rId26"/>
    <p:sldId id="492" r:id="rId27"/>
    <p:sldId id="493" r:id="rId28"/>
    <p:sldId id="494" r:id="rId29"/>
    <p:sldId id="448" r:id="rId30"/>
    <p:sldId id="447" r:id="rId31"/>
    <p:sldId id="495" r:id="rId32"/>
    <p:sldId id="496" r:id="rId33"/>
    <p:sldId id="497" r:id="rId34"/>
    <p:sldId id="449" r:id="rId35"/>
    <p:sldId id="498" r:id="rId36"/>
    <p:sldId id="499" r:id="rId37"/>
    <p:sldId id="500" r:id="rId38"/>
    <p:sldId id="501" r:id="rId39"/>
    <p:sldId id="502" r:id="rId40"/>
    <p:sldId id="503" r:id="rId41"/>
    <p:sldId id="504" r:id="rId42"/>
    <p:sldId id="309" r:id="rId43"/>
    <p:sldId id="43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253E"/>
    <a:srgbClr val="745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1"/>
    <p:restoredTop sz="94660"/>
  </p:normalViewPr>
  <p:slideViewPr>
    <p:cSldViewPr snapToGrid="0" snapToObjects="1">
      <p:cViewPr varScale="1">
        <p:scale>
          <a:sx n="132" d="100"/>
          <a:sy n="132" d="100"/>
        </p:scale>
        <p:origin x="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3253E"/>
        </a:solidFill>
        <a:effectLst/>
      </p:bgPr>
    </p:bg>
    <p:spTree>
      <p:nvGrpSpPr>
        <p:cNvPr id="1" name=""/>
        <p:cNvGrpSpPr/>
        <p:nvPr/>
      </p:nvGrpSpPr>
      <p:grpSpPr>
        <a:xfrm>
          <a:off x="0" y="0"/>
          <a:ext cx="0" cy="0"/>
          <a:chOff x="0" y="0"/>
          <a:chExt cx="0" cy="0"/>
        </a:xfrm>
      </p:grpSpPr>
      <p:pic>
        <p:nvPicPr>
          <p:cNvPr id="7" name="Picture 6" descr="A picture containing text&#13;&#10;&#13;&#10;Description automatically generated">
            <a:extLst>
              <a:ext uri="{FF2B5EF4-FFF2-40B4-BE49-F238E27FC236}">
                <a16:creationId xmlns:a16="http://schemas.microsoft.com/office/drawing/2014/main" id="{10B9BC16-BAF1-E842-ABF3-28BF683F7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3657600" cy="4572000"/>
          </a:xfrm>
          <a:prstGeom prst="rect">
            <a:avLst/>
          </a:prstGeom>
        </p:spPr>
      </p:pic>
      <p:sp>
        <p:nvSpPr>
          <p:cNvPr id="8" name="TextBox 7">
            <a:extLst>
              <a:ext uri="{FF2B5EF4-FFF2-40B4-BE49-F238E27FC236}">
                <a16:creationId xmlns:a16="http://schemas.microsoft.com/office/drawing/2014/main" id="{B7EB056A-DA49-3946-B6D9-12C1D2023C97}"/>
              </a:ext>
            </a:extLst>
          </p:cNvPr>
          <p:cNvSpPr txBox="1"/>
          <p:nvPr userDrawn="1"/>
        </p:nvSpPr>
        <p:spPr>
          <a:xfrm>
            <a:off x="5033727" y="1143000"/>
            <a:ext cx="3213980" cy="4572000"/>
          </a:xfrm>
          <a:prstGeom prst="rect">
            <a:avLst/>
          </a:prstGeom>
          <a:noFill/>
          <a:ln>
            <a:noFill/>
          </a:ln>
        </p:spPr>
        <p:txBody>
          <a:bodyPr wrap="square" lIns="0" tIns="0" rIns="0" bIns="0" rtlCol="0">
            <a:noAutofit/>
          </a:bodyPr>
          <a:lstStyle/>
          <a:p>
            <a:r>
              <a:rPr lang="en-US" sz="1200" b="1" dirty="0">
                <a:solidFill>
                  <a:schemeClr val="bg1"/>
                </a:solidFill>
                <a:latin typeface="Arial" panose="020B0604020202020204" pitchFamily="34" charset="0"/>
                <a:cs typeface="Arial" panose="020B0604020202020204" pitchFamily="34" charset="0"/>
              </a:rPr>
              <a:t>PART TWO</a:t>
            </a:r>
          </a:p>
          <a:p>
            <a:r>
              <a:rPr lang="en-US" sz="2000" b="0" dirty="0">
                <a:solidFill>
                  <a:schemeClr val="bg1"/>
                </a:solidFill>
                <a:latin typeface="Times New Roman" panose="02020603050405020304" pitchFamily="18" charset="0"/>
                <a:cs typeface="Times New Roman" panose="02020603050405020304" pitchFamily="18" charset="0"/>
              </a:rPr>
              <a:t>The Economics of </a:t>
            </a:r>
            <a:br>
              <a:rPr lang="en-US" sz="2000" b="0" dirty="0">
                <a:solidFill>
                  <a:schemeClr val="bg1"/>
                </a:solidFill>
                <a:latin typeface="Times New Roman" panose="02020603050405020304" pitchFamily="18" charset="0"/>
                <a:cs typeface="Times New Roman" panose="02020603050405020304" pitchFamily="18" charset="0"/>
              </a:rPr>
            </a:br>
            <a:r>
              <a:rPr lang="en-US" sz="2000" b="0" dirty="0">
                <a:solidFill>
                  <a:schemeClr val="bg1"/>
                </a:solidFill>
                <a:latin typeface="Times New Roman" panose="02020603050405020304" pitchFamily="18" charset="0"/>
                <a:cs typeface="Times New Roman" panose="02020603050405020304" pitchFamily="18" charset="0"/>
              </a:rPr>
              <a:t>Social Issues</a:t>
            </a:r>
          </a:p>
          <a:p>
            <a:pPr>
              <a:spcBef>
                <a:spcPts val="3600"/>
              </a:spcBef>
            </a:pPr>
            <a:r>
              <a:rPr lang="en-US" sz="1800" b="1" dirty="0">
                <a:solidFill>
                  <a:schemeClr val="bg1"/>
                </a:solidFill>
                <a:latin typeface="Arial" panose="020B0604020202020204" pitchFamily="34" charset="0"/>
                <a:cs typeface="Arial" panose="020B0604020202020204" pitchFamily="34" charset="0"/>
              </a:rPr>
              <a:t>CHAPTER 8</a:t>
            </a:r>
          </a:p>
          <a:p>
            <a:r>
              <a:rPr lang="en-US" sz="3600" b="0" dirty="0">
                <a:solidFill>
                  <a:schemeClr val="bg1"/>
                </a:solidFill>
                <a:latin typeface="Times New Roman" panose="02020603050405020304" pitchFamily="18" charset="0"/>
                <a:cs typeface="Times New Roman" panose="02020603050405020304" pitchFamily="18" charset="0"/>
              </a:rPr>
              <a:t>Healthcare</a:t>
            </a:r>
          </a:p>
        </p:txBody>
      </p:sp>
    </p:spTree>
    <p:extLst>
      <p:ext uri="{BB962C8B-B14F-4D97-AF65-F5344CB8AC3E}">
        <p14:creationId xmlns:p14="http://schemas.microsoft.com/office/powerpoint/2010/main" val="66029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5353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907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31683"/>
          </a:xfrm>
          <a:solidFill>
            <a:srgbClr val="73253E"/>
          </a:solidFill>
        </p:spPr>
        <p:txBody>
          <a:bodyPr lIns="457200" tIns="0" rIns="0" bIns="0">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69956" y="1593410"/>
            <a:ext cx="7813141" cy="4583553"/>
          </a:xfrm>
        </p:spPr>
        <p:txBody>
          <a:bodyPr lIns="0" tIns="0" rIns="0" bIns="0">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2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622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3364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396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1661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142352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6331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584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31683"/>
          </a:xfrm>
          <a:prstGeom prst="rect">
            <a:avLst/>
          </a:prstGeom>
          <a:solidFill>
            <a:srgbClr val="73253E"/>
          </a:solidFill>
        </p:spPr>
        <p:txBody>
          <a:bodyPr vert="horz" lIns="45720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69956" y="1593410"/>
            <a:ext cx="7804088" cy="458355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3E55E46-4803-E846-A340-5DCAE1AC73AE}"/>
              </a:ext>
            </a:extLst>
          </p:cNvPr>
          <p:cNvSpPr txBox="1">
            <a:spLocks/>
          </p:cNvSpPr>
          <p:nvPr userDrawn="1"/>
        </p:nvSpPr>
        <p:spPr>
          <a:xfrm>
            <a:off x="8110538" y="6602241"/>
            <a:ext cx="598896" cy="228600"/>
          </a:xfrm>
          <a:prstGeom prst="rect">
            <a:avLst/>
          </a:prstGeom>
        </p:spPr>
        <p:txBody>
          <a:bodyPr vert="horz" lIns="0" tIns="0" rIns="0" bIns="0" rtlCol="0" anchor="ctr"/>
          <a:lstStyle>
            <a:defPPr>
              <a:defRPr lang="en-US"/>
            </a:defPPr>
            <a:lvl1pPr marL="0" algn="r" defTabSz="457200" rtl="0" eaLnBrk="1" latinLnBrk="0" hangingPunct="1">
              <a:defRPr sz="900" b="1" kern="1200">
                <a:solidFill>
                  <a:srgbClr val="73253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477D290-E629-4409-A23D-3D419B2EC579}" type="slidenum">
              <a:rPr lang="en-US" smtClean="0"/>
              <a:pPr>
                <a:defRPr/>
              </a:pPr>
              <a:t>‹#›</a:t>
            </a:fld>
            <a:endParaRPr lang="en-US" dirty="0"/>
          </a:p>
        </p:txBody>
      </p:sp>
      <p:sp>
        <p:nvSpPr>
          <p:cNvPr id="8" name="Footer Placeholder 4">
            <a:extLst>
              <a:ext uri="{FF2B5EF4-FFF2-40B4-BE49-F238E27FC236}">
                <a16:creationId xmlns:a16="http://schemas.microsoft.com/office/drawing/2014/main" id="{11092F7E-3E29-5B49-801F-D104FD92E604}"/>
              </a:ext>
            </a:extLst>
          </p:cNvPr>
          <p:cNvSpPr txBox="1">
            <a:spLocks/>
          </p:cNvSpPr>
          <p:nvPr userDrawn="1"/>
        </p:nvSpPr>
        <p:spPr>
          <a:xfrm>
            <a:off x="434566" y="6602241"/>
            <a:ext cx="4137434" cy="2286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1" dirty="0">
                <a:solidFill>
                  <a:schemeClr val="tx1"/>
                </a:solidFill>
              </a:rPr>
              <a:t>Economic Issues and Policy 7e </a:t>
            </a:r>
            <a:r>
              <a:rPr lang="en-US" dirty="0">
                <a:solidFill>
                  <a:schemeClr val="tx1"/>
                </a:solidFill>
              </a:rPr>
              <a:t>© 2019 Wessex Press. All Rights Reserved.</a:t>
            </a:r>
          </a:p>
        </p:txBody>
      </p:sp>
    </p:spTree>
    <p:extLst>
      <p:ext uri="{BB962C8B-B14F-4D97-AF65-F5344CB8AC3E}">
        <p14:creationId xmlns:p14="http://schemas.microsoft.com/office/powerpoint/2010/main" val="156571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4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Outcomes of Health Expenditures</a:t>
            </a:r>
          </a:p>
          <a:p>
            <a:pPr marL="460375" indent="-230188">
              <a:spcBef>
                <a:spcPts val="1200"/>
              </a:spcBef>
            </a:pPr>
            <a:r>
              <a:rPr lang="en-US" sz="2000" dirty="0"/>
              <a:t>The two most commonly used healthcare indicators to know if these expenditures are resulting in a high standard of health</a:t>
            </a:r>
          </a:p>
          <a:p>
            <a:pPr marL="922338" indent="-230188">
              <a:spcBef>
                <a:spcPts val="1200"/>
              </a:spcBef>
              <a:buFont typeface="System Font Regular"/>
              <a:buChar char="–"/>
            </a:pPr>
            <a:r>
              <a:rPr lang="en-US" sz="2000" b="1" dirty="0"/>
              <a:t>Life expectancy </a:t>
            </a:r>
            <a:r>
              <a:rPr lang="en-US" sz="2000" dirty="0"/>
              <a:t>(at birth) – the age to which a baby born in a particular year can be expected to live on average</a:t>
            </a:r>
          </a:p>
          <a:p>
            <a:pPr marL="922338" indent="-230188">
              <a:spcBef>
                <a:spcPts val="1200"/>
              </a:spcBef>
              <a:buFont typeface="System Font Regular"/>
              <a:buChar char="–"/>
            </a:pPr>
            <a:r>
              <a:rPr lang="en-US" sz="2000" b="1" dirty="0"/>
              <a:t>Infant mortality rate </a:t>
            </a:r>
            <a:r>
              <a:rPr lang="en-US" sz="2000" dirty="0"/>
              <a:t>– the number of babies who die within their first year of life per every 1,000 live births</a:t>
            </a:r>
          </a:p>
          <a:p>
            <a:pPr marL="460375" indent="-230188">
              <a:spcBef>
                <a:spcPts val="1200"/>
              </a:spcBef>
            </a:pPr>
            <a:r>
              <a:rPr lang="en-US" sz="2000" dirty="0"/>
              <a:t>The United States (16.8% of GDP) ties for the lowest life expectancy, has one of the highest infant mortality rates</a:t>
            </a:r>
          </a:p>
          <a:p>
            <a:pPr marL="460375" indent="-230188">
              <a:spcBef>
                <a:spcPts val="1200"/>
              </a:spcBef>
            </a:pPr>
            <a:r>
              <a:rPr lang="en-US" sz="2000" dirty="0"/>
              <a:t>Japan (10.9% of GDP) has the highest life expectancy, ties for the lowest infant mortality rates</a:t>
            </a:r>
          </a:p>
        </p:txBody>
      </p:sp>
    </p:spTree>
    <p:extLst>
      <p:ext uri="{BB962C8B-B14F-4D97-AF65-F5344CB8AC3E}">
        <p14:creationId xmlns:p14="http://schemas.microsoft.com/office/powerpoint/2010/main" val="2116514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pic>
        <p:nvPicPr>
          <p:cNvPr id="3" name="Picture 2">
            <a:extLst>
              <a:ext uri="{FF2B5EF4-FFF2-40B4-BE49-F238E27FC236}">
                <a16:creationId xmlns:a16="http://schemas.microsoft.com/office/drawing/2014/main" id="{67BE354F-DAE5-5C4C-B9D5-6771FF512C54}"/>
              </a:ext>
            </a:extLst>
          </p:cNvPr>
          <p:cNvPicPr>
            <a:picLocks noChangeAspect="1"/>
          </p:cNvPicPr>
          <p:nvPr/>
        </p:nvPicPr>
        <p:blipFill>
          <a:blip r:embed="rId2"/>
          <a:stretch>
            <a:fillRect/>
          </a:stretch>
        </p:blipFill>
        <p:spPr>
          <a:xfrm>
            <a:off x="1228725" y="1371600"/>
            <a:ext cx="6686550" cy="4994910"/>
          </a:xfrm>
          <a:prstGeom prst="rect">
            <a:avLst/>
          </a:prstGeom>
        </p:spPr>
      </p:pic>
    </p:spTree>
    <p:extLst>
      <p:ext uri="{BB962C8B-B14F-4D97-AF65-F5344CB8AC3E}">
        <p14:creationId xmlns:p14="http://schemas.microsoft.com/office/powerpoint/2010/main" val="327518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Outcomes of Health Expenditures</a:t>
            </a:r>
          </a:p>
          <a:p>
            <a:pPr marL="460375" indent="-230188">
              <a:spcBef>
                <a:spcPts val="1200"/>
              </a:spcBef>
            </a:pPr>
            <a:r>
              <a:rPr lang="en-US" sz="2000" dirty="0"/>
              <a:t>Some people still uninsured – even with ACA</a:t>
            </a:r>
          </a:p>
          <a:p>
            <a:pPr marL="460375" indent="-230188"/>
            <a:r>
              <a:rPr lang="en-US" sz="2000" dirty="0"/>
              <a:t>Social factors affect U.S. healthcare outcomes (including gun violence and drug addiction)</a:t>
            </a:r>
          </a:p>
          <a:p>
            <a:pPr marL="460375" indent="-230188"/>
            <a:r>
              <a:rPr lang="en-US" sz="2000" dirty="0"/>
              <a:t>Poorer outcomes for people of various racial and ethnic minorities</a:t>
            </a:r>
          </a:p>
          <a:p>
            <a:pPr marL="922338" indent="-230188">
              <a:buFont typeface="System Font Regular"/>
              <a:buChar char="–"/>
            </a:pPr>
            <a:r>
              <a:rPr lang="en-US" sz="2000" dirty="0"/>
              <a:t>Infant mortality rates lowest for whites (4.9); highest for African Americans (10.7), Native Americans (7.6), Hispanics (5.0)</a:t>
            </a:r>
          </a:p>
          <a:p>
            <a:pPr marL="922338" indent="-230188">
              <a:buFont typeface="System Font Regular"/>
              <a:buChar char="–"/>
            </a:pPr>
            <a:r>
              <a:rPr lang="en-US" sz="2000" dirty="0"/>
              <a:t>Important factors – income and discrimination</a:t>
            </a:r>
          </a:p>
        </p:txBody>
      </p:sp>
    </p:spTree>
    <p:extLst>
      <p:ext uri="{BB962C8B-B14F-4D97-AF65-F5344CB8AC3E}">
        <p14:creationId xmlns:p14="http://schemas.microsoft.com/office/powerpoint/2010/main" val="10631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pic>
        <p:nvPicPr>
          <p:cNvPr id="6" name="Picture 5">
            <a:extLst>
              <a:ext uri="{FF2B5EF4-FFF2-40B4-BE49-F238E27FC236}">
                <a16:creationId xmlns:a16="http://schemas.microsoft.com/office/drawing/2014/main" id="{9ADF46E0-A870-8E4F-ADFE-5F5B95218140}"/>
              </a:ext>
            </a:extLst>
          </p:cNvPr>
          <p:cNvPicPr>
            <a:picLocks noChangeAspect="1"/>
          </p:cNvPicPr>
          <p:nvPr/>
        </p:nvPicPr>
        <p:blipFill>
          <a:blip r:embed="rId2"/>
          <a:stretch>
            <a:fillRect/>
          </a:stretch>
        </p:blipFill>
        <p:spPr>
          <a:xfrm>
            <a:off x="1061085" y="2286000"/>
            <a:ext cx="7021830" cy="2618105"/>
          </a:xfrm>
          <a:prstGeom prst="rect">
            <a:avLst/>
          </a:prstGeom>
        </p:spPr>
      </p:pic>
    </p:spTree>
    <p:extLst>
      <p:ext uri="{BB962C8B-B14F-4D97-AF65-F5344CB8AC3E}">
        <p14:creationId xmlns:p14="http://schemas.microsoft.com/office/powerpoint/2010/main" val="256437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Escalating Healthcare Costs</a:t>
            </a:r>
          </a:p>
          <a:p>
            <a:pPr marL="460375" indent="-231775">
              <a:spcBef>
                <a:spcPts val="1200"/>
              </a:spcBef>
            </a:pPr>
            <a:r>
              <a:rPr lang="en-US" sz="2000" dirty="0"/>
              <a:t>Two reasons why the U.S. spends so much on healthcare:</a:t>
            </a:r>
          </a:p>
          <a:p>
            <a:pPr marL="971550" indent="-279400">
              <a:buFont typeface="+mj-lt"/>
              <a:buAutoNum type="arabicPeriod"/>
            </a:pPr>
            <a:r>
              <a:rPr lang="en-US" sz="2000" dirty="0"/>
              <a:t>A growing demand for healthcare</a:t>
            </a:r>
          </a:p>
          <a:p>
            <a:pPr marL="971550" indent="-279400">
              <a:buFont typeface="+mj-lt"/>
              <a:buAutoNum type="arabicPeriod"/>
            </a:pPr>
            <a:r>
              <a:rPr lang="en-US" sz="2000" dirty="0"/>
              <a:t>Waste and inefficiency</a:t>
            </a:r>
          </a:p>
          <a:p>
            <a:pPr marL="230187" indent="0">
              <a:spcBef>
                <a:spcPts val="1800"/>
              </a:spcBef>
              <a:buNone/>
            </a:pPr>
            <a:r>
              <a:rPr lang="en-US" sz="2000" b="1" dirty="0"/>
              <a:t>Physician sovereignty</a:t>
            </a:r>
          </a:p>
          <a:p>
            <a:pPr marL="460375" indent="-230188"/>
            <a:r>
              <a:rPr lang="en-US" sz="2000" dirty="0"/>
              <a:t>A medical doctor’s control over the demand for medical procedures</a:t>
            </a:r>
          </a:p>
          <a:p>
            <a:pPr marL="922338" indent="-220663">
              <a:buFont typeface="System Font Regular"/>
              <a:buChar char="–"/>
            </a:pPr>
            <a:r>
              <a:rPr lang="en-US" sz="2000" b="1" dirty="0"/>
              <a:t>Fee-for-service</a:t>
            </a:r>
            <a:r>
              <a:rPr lang="en-US" sz="2000" dirty="0"/>
              <a:t> – the charging of a specific fee for provision of a specific healthcare service</a:t>
            </a:r>
          </a:p>
          <a:p>
            <a:pPr marL="460375" indent="-230188"/>
            <a:endParaRPr lang="en-US" sz="2000" dirty="0"/>
          </a:p>
        </p:txBody>
      </p:sp>
    </p:spTree>
    <p:extLst>
      <p:ext uri="{BB962C8B-B14F-4D97-AF65-F5344CB8AC3E}">
        <p14:creationId xmlns:p14="http://schemas.microsoft.com/office/powerpoint/2010/main" val="125673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Escalating Healthcare Costs</a:t>
            </a:r>
          </a:p>
          <a:p>
            <a:pPr marL="230187" indent="0">
              <a:spcBef>
                <a:spcPts val="1800"/>
              </a:spcBef>
              <a:buNone/>
            </a:pPr>
            <a:r>
              <a:rPr lang="en-US" sz="2000" b="1" dirty="0"/>
              <a:t>Defensive medicine</a:t>
            </a:r>
          </a:p>
          <a:p>
            <a:pPr marL="460375" indent="-230188"/>
            <a:r>
              <a:rPr lang="en-US" sz="2000" dirty="0"/>
              <a:t>The ordering of unnecessary tests and services by healthcare professionals solely to protect themselves from charges of malpractice</a:t>
            </a:r>
          </a:p>
          <a:p>
            <a:pPr marL="922338" indent="-220663">
              <a:buFont typeface="System Font Regular"/>
              <a:buChar char="–"/>
            </a:pPr>
            <a:r>
              <a:rPr lang="en-US" sz="2000" b="1" dirty="0"/>
              <a:t>Malpractice insurance </a:t>
            </a:r>
            <a:r>
              <a:rPr lang="en-US" sz="2000" dirty="0"/>
              <a:t>– insurance carried by healthcare professionals to protect themselves from large malpractice damage awards</a:t>
            </a:r>
          </a:p>
          <a:p>
            <a:pPr marL="230187" indent="0">
              <a:spcBef>
                <a:spcPts val="1800"/>
              </a:spcBef>
              <a:buNone/>
            </a:pPr>
            <a:r>
              <a:rPr lang="en-US" sz="2000" b="1" dirty="0"/>
              <a:t>Third-party payment</a:t>
            </a:r>
          </a:p>
          <a:p>
            <a:pPr marL="460375" indent="-230188"/>
            <a:r>
              <a:rPr lang="en-US" sz="2000" dirty="0"/>
              <a:t>A healthcare payment made by someone other than the patient or the patient’s family</a:t>
            </a:r>
          </a:p>
        </p:txBody>
      </p:sp>
    </p:spTree>
    <p:extLst>
      <p:ext uri="{BB962C8B-B14F-4D97-AF65-F5344CB8AC3E}">
        <p14:creationId xmlns:p14="http://schemas.microsoft.com/office/powerpoint/2010/main" val="59587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Escalating Healthcare Costs</a:t>
            </a:r>
          </a:p>
          <a:p>
            <a:pPr marL="230187" indent="0">
              <a:spcBef>
                <a:spcPts val="1800"/>
              </a:spcBef>
              <a:buNone/>
            </a:pPr>
            <a:r>
              <a:rPr lang="en-US" sz="2000" b="1" dirty="0"/>
              <a:t>Rapid technological change</a:t>
            </a:r>
          </a:p>
          <a:p>
            <a:pPr marL="460375" indent="-230188"/>
            <a:r>
              <a:rPr lang="en-US" sz="2000" dirty="0"/>
              <a:t>Highly specialized equipment – expensive, causing hospital costs to soar</a:t>
            </a:r>
          </a:p>
          <a:p>
            <a:pPr marL="230187" indent="0">
              <a:spcBef>
                <a:spcPts val="1800"/>
              </a:spcBef>
              <a:buNone/>
            </a:pPr>
            <a:r>
              <a:rPr lang="en-US" sz="2000" b="1" dirty="0"/>
              <a:t>Pharmaceutical drugs</a:t>
            </a:r>
          </a:p>
          <a:p>
            <a:pPr marL="460375" indent="-230188"/>
            <a:r>
              <a:rPr lang="en-US" sz="2000" dirty="0"/>
              <a:t>Prescription drugs – one of the fastest growing elements in health technology spending today</a:t>
            </a:r>
          </a:p>
          <a:p>
            <a:pPr marL="460375" indent="-230188"/>
            <a:r>
              <a:rPr lang="en-US" sz="2000" dirty="0"/>
              <a:t>New pharmaceutical products can increase the quality and length of life – extremely expensive</a:t>
            </a:r>
          </a:p>
        </p:txBody>
      </p:sp>
    </p:spTree>
    <p:extLst>
      <p:ext uri="{BB962C8B-B14F-4D97-AF65-F5344CB8AC3E}">
        <p14:creationId xmlns:p14="http://schemas.microsoft.com/office/powerpoint/2010/main" val="39845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Escalating Healthcare Costs</a:t>
            </a:r>
          </a:p>
          <a:p>
            <a:pPr marL="230187" indent="0">
              <a:spcBef>
                <a:spcPts val="1800"/>
              </a:spcBef>
              <a:buNone/>
            </a:pPr>
            <a:r>
              <a:rPr lang="en-US" sz="2000" b="1" dirty="0"/>
              <a:t>Cost shifting</a:t>
            </a:r>
          </a:p>
          <a:p>
            <a:pPr marL="460375" indent="-230188"/>
            <a:r>
              <a:rPr lang="en-US" sz="2000" dirty="0"/>
              <a:t>The practice of recovering the unpaid costs of some patients by charging higher prices to other patients</a:t>
            </a:r>
          </a:p>
          <a:p>
            <a:pPr marL="230187" indent="0">
              <a:spcBef>
                <a:spcPts val="1800"/>
              </a:spcBef>
              <a:buNone/>
            </a:pPr>
            <a:r>
              <a:rPr lang="en-US" sz="2000" b="1" dirty="0"/>
              <a:t>Attitudes of patients</a:t>
            </a:r>
          </a:p>
          <a:p>
            <a:pPr marL="460375" indent="-230188"/>
            <a:r>
              <a:rPr lang="en-US" sz="2000" dirty="0"/>
              <a:t>Demand for excessive care without much regard for cost</a:t>
            </a:r>
          </a:p>
          <a:p>
            <a:pPr marL="230187" indent="0">
              <a:spcBef>
                <a:spcPts val="1800"/>
              </a:spcBef>
              <a:buNone/>
            </a:pPr>
            <a:r>
              <a:rPr lang="en-US" sz="2000" b="1" dirty="0"/>
              <a:t>Consequences</a:t>
            </a:r>
          </a:p>
          <a:p>
            <a:pPr marL="460375" indent="-230188"/>
            <a:r>
              <a:rPr lang="en-US" sz="2000" dirty="0"/>
              <a:t>Helped to cause medical costs to skyrocket over time</a:t>
            </a:r>
          </a:p>
        </p:txBody>
      </p:sp>
    </p:spTree>
    <p:extLst>
      <p:ext uri="{BB962C8B-B14F-4D97-AF65-F5344CB8AC3E}">
        <p14:creationId xmlns:p14="http://schemas.microsoft.com/office/powerpoint/2010/main" val="73683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pic>
        <p:nvPicPr>
          <p:cNvPr id="3" name="Picture 2">
            <a:extLst>
              <a:ext uri="{FF2B5EF4-FFF2-40B4-BE49-F238E27FC236}">
                <a16:creationId xmlns:a16="http://schemas.microsoft.com/office/drawing/2014/main" id="{7B2609BB-96E7-0741-9805-34AE262C08C2}"/>
              </a:ext>
            </a:extLst>
          </p:cNvPr>
          <p:cNvPicPr>
            <a:picLocks noChangeAspect="1"/>
          </p:cNvPicPr>
          <p:nvPr/>
        </p:nvPicPr>
        <p:blipFill>
          <a:blip r:embed="rId2"/>
          <a:stretch>
            <a:fillRect/>
          </a:stretch>
        </p:blipFill>
        <p:spPr>
          <a:xfrm>
            <a:off x="868045" y="1600200"/>
            <a:ext cx="7407910" cy="4464050"/>
          </a:xfrm>
          <a:prstGeom prst="rect">
            <a:avLst/>
          </a:prstGeom>
        </p:spPr>
      </p:pic>
    </p:spTree>
    <p:extLst>
      <p:ext uri="{BB962C8B-B14F-4D97-AF65-F5344CB8AC3E}">
        <p14:creationId xmlns:p14="http://schemas.microsoft.com/office/powerpoint/2010/main" val="373399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Waste and Inefficiency</a:t>
            </a:r>
          </a:p>
          <a:p>
            <a:pPr marL="460375" indent="-230188">
              <a:spcBef>
                <a:spcPts val="1200"/>
              </a:spcBef>
            </a:pPr>
            <a:r>
              <a:rPr lang="en-US" sz="2000" dirty="0"/>
              <a:t>Unnecessary tests and medical procedures</a:t>
            </a:r>
          </a:p>
          <a:p>
            <a:pPr marL="460375" indent="-230188">
              <a:spcBef>
                <a:spcPts val="1200"/>
              </a:spcBef>
            </a:pPr>
            <a:r>
              <a:rPr lang="en-US" sz="2000" dirty="0"/>
              <a:t>Many hospitals each operate with expensive equipment instead of sharing identical million-dollar machines – leads to higher costs and more unnecessary tests</a:t>
            </a:r>
          </a:p>
          <a:p>
            <a:pPr marL="460375" indent="-230188">
              <a:spcBef>
                <a:spcPts val="1200"/>
              </a:spcBef>
            </a:pPr>
            <a:r>
              <a:rPr lang="en-US" sz="2000" dirty="0"/>
              <a:t>Paperwork and administrative costs</a:t>
            </a:r>
          </a:p>
          <a:p>
            <a:pPr marL="460375" indent="-230188">
              <a:spcBef>
                <a:spcPts val="1200"/>
              </a:spcBef>
            </a:pPr>
            <a:r>
              <a:rPr lang="en-US" sz="2000" dirty="0"/>
              <a:t>Patients forgo cost-effective preventative healthcare interventions – prenatal care, blood pressure checks, child immunizations</a:t>
            </a:r>
          </a:p>
          <a:p>
            <a:pPr marL="922338" indent="-230188">
              <a:buFont typeface="System Font Regular"/>
              <a:buChar char="–"/>
            </a:pPr>
            <a:r>
              <a:rPr lang="en-US" sz="2000" dirty="0"/>
              <a:t>Surgeries, emergency room visits, preventable illnesses take place as a result</a:t>
            </a:r>
          </a:p>
        </p:txBody>
      </p:sp>
    </p:spTree>
    <p:extLst>
      <p:ext uri="{BB962C8B-B14F-4D97-AF65-F5344CB8AC3E}">
        <p14:creationId xmlns:p14="http://schemas.microsoft.com/office/powerpoint/2010/main" val="240925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175-611B-FE44-AC20-136D5109B933}"/>
              </a:ext>
            </a:extLst>
          </p:cNvPr>
          <p:cNvSpPr>
            <a:spLocks noGrp="1"/>
          </p:cNvSpPr>
          <p:nvPr>
            <p:ph type="title"/>
          </p:nvPr>
        </p:nvSpPr>
        <p:spPr/>
        <p:txBody>
          <a:bodyPr/>
          <a:lstStyle/>
          <a:p>
            <a:r>
              <a:rPr lang="en-US" dirty="0"/>
              <a:t>Healthcare</a:t>
            </a:r>
          </a:p>
        </p:txBody>
      </p:sp>
      <p:sp>
        <p:nvSpPr>
          <p:cNvPr id="3" name="Content Placeholder 2">
            <a:extLst>
              <a:ext uri="{FF2B5EF4-FFF2-40B4-BE49-F238E27FC236}">
                <a16:creationId xmlns:a16="http://schemas.microsoft.com/office/drawing/2014/main" id="{E3F5DFE0-2466-A648-BE81-C825501B43D9}"/>
              </a:ext>
            </a:extLst>
          </p:cNvPr>
          <p:cNvSpPr>
            <a:spLocks noGrp="1"/>
          </p:cNvSpPr>
          <p:nvPr>
            <p:ph idx="1"/>
          </p:nvPr>
        </p:nvSpPr>
        <p:spPr>
          <a:xfrm>
            <a:off x="683394" y="1828800"/>
            <a:ext cx="7777212" cy="4348163"/>
          </a:xfrm>
        </p:spPr>
        <p:txBody>
          <a:bodyPr>
            <a:normAutofit/>
          </a:bodyPr>
          <a:lstStyle/>
          <a:p>
            <a:pPr marL="0" indent="0">
              <a:buNone/>
            </a:pPr>
            <a:r>
              <a:rPr lang="en-US" i="1" dirty="0">
                <a:solidFill>
                  <a:srgbClr val="73253E"/>
                </a:solidFill>
                <a:latin typeface="Times New Roman" panose="02020603050405020304" pitchFamily="18" charset="0"/>
                <a:cs typeface="Times New Roman" panose="02020603050405020304" pitchFamily="18" charset="0"/>
              </a:rPr>
              <a:t>Obamacare is finished, it’s dead, it’s gone. It’s no longer. You shouldn’t even mention it. It’s gone. There is no such thing as Obamacare anymore. It is a concept that couldn’t have worked, in its best days it couldn’t have worked.</a:t>
            </a:r>
          </a:p>
          <a:p>
            <a:pPr marL="2971800" indent="0">
              <a:spcBef>
                <a:spcPts val="1200"/>
              </a:spcBef>
              <a:buNone/>
            </a:pPr>
            <a:r>
              <a:rPr lang="en-US" sz="1600" dirty="0"/>
              <a:t>— Donald Trump, October 16, 2017</a:t>
            </a:r>
          </a:p>
        </p:txBody>
      </p:sp>
    </p:spTree>
    <p:extLst>
      <p:ext uri="{BB962C8B-B14F-4D97-AF65-F5344CB8AC3E}">
        <p14:creationId xmlns:p14="http://schemas.microsoft.com/office/powerpoint/2010/main" val="339915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The Nature of Profits</a:t>
            </a:r>
          </a:p>
          <a:p>
            <a:pPr marL="460375" indent="-230188">
              <a:spcBef>
                <a:spcPts val="1200"/>
              </a:spcBef>
            </a:pPr>
            <a:r>
              <a:rPr lang="en-US" sz="2000" dirty="0"/>
              <a:t>Many hospitals not-for-profit, many of them (along with clinics and other medical facilities) for-profit businesses</a:t>
            </a:r>
          </a:p>
          <a:p>
            <a:pPr marL="460375" indent="-230188">
              <a:spcBef>
                <a:spcPts val="1200"/>
              </a:spcBef>
            </a:pPr>
            <a:r>
              <a:rPr lang="en-US" sz="2000" dirty="0"/>
              <a:t>Insurance companies and pharmaceutical firms are out to make a profit – the American way</a:t>
            </a:r>
          </a:p>
          <a:p>
            <a:pPr marL="460375" indent="-230188">
              <a:spcBef>
                <a:spcPts val="1200"/>
              </a:spcBef>
            </a:pPr>
            <a:r>
              <a:rPr lang="en-US" sz="2000" dirty="0"/>
              <a:t>Are these profits higher than they should be? Should healthcare be part of a for-profit industry?</a:t>
            </a:r>
          </a:p>
          <a:p>
            <a:pPr marL="922338" indent="-230188">
              <a:buFont typeface="System Font Regular"/>
              <a:buChar char="–"/>
            </a:pPr>
            <a:r>
              <a:rPr lang="en-US" sz="1800" dirty="0"/>
              <a:t>Some suggest it should not be – that healthcare (like food and basic housing) should be a fundamental right</a:t>
            </a:r>
          </a:p>
          <a:p>
            <a:pPr marL="922338" indent="-230188">
              <a:buFont typeface="System Font Regular"/>
              <a:buChar char="–"/>
            </a:pPr>
            <a:r>
              <a:rPr lang="en-US" sz="1800" dirty="0"/>
              <a:t>Some argue for a single-payer system – could eliminate the expenses due to overlapping bureaucracy as well as profits (estimates suggest we could save hundreds of billions of dollars per year)</a:t>
            </a:r>
          </a:p>
        </p:txBody>
      </p:sp>
    </p:spTree>
    <p:extLst>
      <p:ext uri="{BB962C8B-B14F-4D97-AF65-F5344CB8AC3E}">
        <p14:creationId xmlns:p14="http://schemas.microsoft.com/office/powerpoint/2010/main" val="2639268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Lack of Access to Healthcare</a:t>
            </a:r>
          </a:p>
          <a:p>
            <a:pPr marL="460375" indent="-230188">
              <a:spcBef>
                <a:spcPts val="1200"/>
              </a:spcBef>
            </a:pPr>
            <a:r>
              <a:rPr lang="en-US" sz="2000" dirty="0"/>
              <a:t>We all depend on some form of health insurance, public or private</a:t>
            </a:r>
          </a:p>
          <a:p>
            <a:pPr marL="922338" indent="-230188">
              <a:buFont typeface="System Font Regular"/>
              <a:buChar char="–"/>
            </a:pPr>
            <a:r>
              <a:rPr lang="en-US" sz="1800" dirty="0"/>
              <a:t>Private insurance – purchased from a private insurance company or through place of employment</a:t>
            </a:r>
          </a:p>
          <a:p>
            <a:pPr marL="922338" indent="-230188">
              <a:buFont typeface="System Font Regular"/>
              <a:buChar char="–"/>
            </a:pPr>
            <a:r>
              <a:rPr lang="en-US" sz="1800" dirty="0"/>
              <a:t>Public health coverage – by government programs (Medicare, Medicaid)</a:t>
            </a:r>
          </a:p>
          <a:p>
            <a:pPr marL="460375" indent="-230188">
              <a:spcBef>
                <a:spcPts val="1200"/>
              </a:spcBef>
            </a:pPr>
            <a:r>
              <a:rPr lang="en-US" sz="2000" dirty="0"/>
              <a:t>Many people have no health coverage</a:t>
            </a:r>
          </a:p>
          <a:p>
            <a:pPr marL="922338" indent="-230188">
              <a:buFont typeface="System Font Regular"/>
              <a:buChar char="–"/>
            </a:pPr>
            <a:r>
              <a:rPr lang="en-US" sz="1800" dirty="0"/>
              <a:t>In 2016 8.8 percent of the population was without health insurance</a:t>
            </a:r>
          </a:p>
          <a:p>
            <a:pPr marL="460375" indent="-230188">
              <a:spcBef>
                <a:spcPts val="1200"/>
              </a:spcBef>
            </a:pPr>
            <a:r>
              <a:rPr lang="en-US" sz="2000" dirty="0"/>
              <a:t>Also note that coverage varies considerably among people of different racial and ethnic groups in the U.S.</a:t>
            </a:r>
          </a:p>
          <a:p>
            <a:pPr marL="922338" indent="-230188">
              <a:buFont typeface="System Font Regular"/>
              <a:buChar char="–"/>
            </a:pPr>
            <a:r>
              <a:rPr lang="en-US" sz="1800" dirty="0"/>
              <a:t>Hispanics and African Americans more likely to be without</a:t>
            </a:r>
          </a:p>
        </p:txBody>
      </p:sp>
    </p:spTree>
    <p:extLst>
      <p:ext uri="{BB962C8B-B14F-4D97-AF65-F5344CB8AC3E}">
        <p14:creationId xmlns:p14="http://schemas.microsoft.com/office/powerpoint/2010/main" val="4107545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Problems</a:t>
            </a:r>
          </a:p>
        </p:txBody>
      </p:sp>
      <p:pic>
        <p:nvPicPr>
          <p:cNvPr id="6" name="Picture 5">
            <a:extLst>
              <a:ext uri="{FF2B5EF4-FFF2-40B4-BE49-F238E27FC236}">
                <a16:creationId xmlns:a16="http://schemas.microsoft.com/office/drawing/2014/main" id="{90C80EB9-6DCC-BC45-9044-3D77DB01F673}"/>
              </a:ext>
            </a:extLst>
          </p:cNvPr>
          <p:cNvPicPr>
            <a:picLocks noChangeAspect="1"/>
          </p:cNvPicPr>
          <p:nvPr/>
        </p:nvPicPr>
        <p:blipFill>
          <a:blip r:embed="rId2"/>
          <a:stretch>
            <a:fillRect/>
          </a:stretch>
        </p:blipFill>
        <p:spPr>
          <a:xfrm>
            <a:off x="1425257" y="1371600"/>
            <a:ext cx="6293485" cy="2914650"/>
          </a:xfrm>
          <a:prstGeom prst="rect">
            <a:avLst/>
          </a:prstGeom>
        </p:spPr>
      </p:pic>
      <p:pic>
        <p:nvPicPr>
          <p:cNvPr id="7" name="Picture 6">
            <a:extLst>
              <a:ext uri="{FF2B5EF4-FFF2-40B4-BE49-F238E27FC236}">
                <a16:creationId xmlns:a16="http://schemas.microsoft.com/office/drawing/2014/main" id="{E9C07327-1E9F-F04D-85DB-B2FBDC4A2215}"/>
              </a:ext>
            </a:extLst>
          </p:cNvPr>
          <p:cNvPicPr>
            <a:picLocks noChangeAspect="1"/>
          </p:cNvPicPr>
          <p:nvPr/>
        </p:nvPicPr>
        <p:blipFill>
          <a:blip r:embed="rId3"/>
          <a:stretch>
            <a:fillRect/>
          </a:stretch>
        </p:blipFill>
        <p:spPr>
          <a:xfrm>
            <a:off x="1409064" y="4462272"/>
            <a:ext cx="6325870" cy="1910715"/>
          </a:xfrm>
          <a:prstGeom prst="rect">
            <a:avLst/>
          </a:prstGeom>
        </p:spPr>
      </p:pic>
    </p:spTree>
    <p:extLst>
      <p:ext uri="{BB962C8B-B14F-4D97-AF65-F5344CB8AC3E}">
        <p14:creationId xmlns:p14="http://schemas.microsoft.com/office/powerpoint/2010/main" val="3908358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Types of U.S. Healthcare Insurance Coverage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Private Insurance</a:t>
            </a:r>
          </a:p>
          <a:p>
            <a:pPr marL="460375" indent="-230188">
              <a:spcBef>
                <a:spcPts val="1200"/>
              </a:spcBef>
            </a:pPr>
            <a:r>
              <a:rPr lang="en-US" sz="2000" dirty="0"/>
              <a:t>Can be complicated</a:t>
            </a:r>
          </a:p>
          <a:p>
            <a:pPr marL="460375" indent="-230188"/>
            <a:r>
              <a:rPr lang="en-US" sz="2000" dirty="0"/>
              <a:t>May still be expensive for some consumers</a:t>
            </a:r>
          </a:p>
          <a:p>
            <a:pPr marL="922338" indent="-230188">
              <a:buFont typeface="System Font Regular"/>
              <a:buChar char="–"/>
            </a:pPr>
            <a:r>
              <a:rPr lang="en-US" sz="1800" dirty="0"/>
              <a:t>Expenses may be lessened by the subsidies awarded by the ACA</a:t>
            </a:r>
          </a:p>
          <a:p>
            <a:pPr marL="9525" indent="0">
              <a:spcBef>
                <a:spcPts val="1800"/>
              </a:spcBef>
              <a:buNone/>
            </a:pPr>
            <a:r>
              <a:rPr lang="en-US" b="1" dirty="0">
                <a:solidFill>
                  <a:srgbClr val="73253E"/>
                </a:solidFill>
              </a:rPr>
              <a:t>Medicaid</a:t>
            </a:r>
          </a:p>
          <a:p>
            <a:pPr marL="460375" indent="-230188"/>
            <a:r>
              <a:rPr lang="en-US" sz="2000" dirty="0"/>
              <a:t>A government program providing medical coverage for eligible low-income people</a:t>
            </a:r>
          </a:p>
          <a:p>
            <a:pPr marL="922338" indent="-230188">
              <a:buFont typeface="System Font Regular"/>
              <a:buChar char="–"/>
            </a:pPr>
            <a:r>
              <a:rPr lang="en-US" sz="1800" b="1" dirty="0"/>
              <a:t>Means-tested </a:t>
            </a:r>
            <a:r>
              <a:rPr lang="en-US" sz="1800" dirty="0"/>
              <a:t>– a way of determining who is eligible for a program based on the person’s low-income status and possibly low asset ownership</a:t>
            </a:r>
          </a:p>
          <a:p>
            <a:pPr marL="922338" indent="-230188">
              <a:buFont typeface="System Font Regular"/>
              <a:buChar char="–"/>
            </a:pPr>
            <a:r>
              <a:rPr lang="en-US" sz="1800" dirty="0"/>
              <a:t>Eligibility and coverage varies considerably by state</a:t>
            </a:r>
          </a:p>
        </p:txBody>
      </p:sp>
    </p:spTree>
    <p:extLst>
      <p:ext uri="{BB962C8B-B14F-4D97-AF65-F5344CB8AC3E}">
        <p14:creationId xmlns:p14="http://schemas.microsoft.com/office/powerpoint/2010/main" val="11829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Types of U.S. Healthcare Insurance Coverage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Medicaid</a:t>
            </a:r>
          </a:p>
          <a:p>
            <a:pPr marL="460375" indent="-230188"/>
            <a:r>
              <a:rPr lang="en-US" sz="2000" dirty="0"/>
              <a:t>Although national in scope, administered by the individual states</a:t>
            </a:r>
          </a:p>
          <a:p>
            <a:pPr marL="922338" indent="-230188">
              <a:buFont typeface="System Font Regular"/>
              <a:buChar char="–"/>
            </a:pPr>
            <a:r>
              <a:rPr lang="en-US" sz="1800" dirty="0"/>
              <a:t>States are free to establish their own eligibility requirements and benefit levels within certain federal guidelines</a:t>
            </a:r>
          </a:p>
          <a:p>
            <a:pPr marL="922338" indent="-230188">
              <a:buFont typeface="System Font Regular"/>
              <a:buChar char="–"/>
            </a:pPr>
            <a:r>
              <a:rPr lang="en-US" sz="1800" dirty="0"/>
              <a:t>Have the option of supplementing federal financing with state revenues</a:t>
            </a:r>
          </a:p>
          <a:p>
            <a:pPr marL="1374775" indent="-230188">
              <a:spcBef>
                <a:spcPts val="300"/>
              </a:spcBef>
              <a:buFont typeface="Wingdings" pitchFamily="2" charset="2"/>
              <a:buChar char="§"/>
            </a:pPr>
            <a:r>
              <a:rPr lang="en-US" sz="1600" dirty="0"/>
              <a:t>Depends on factors in addition to income – age, disability, assets</a:t>
            </a:r>
          </a:p>
          <a:p>
            <a:pPr marL="1374775" indent="-230188">
              <a:spcBef>
                <a:spcPts val="300"/>
              </a:spcBef>
              <a:buFont typeface="Wingdings" pitchFamily="2" charset="2"/>
              <a:buChar char="§"/>
            </a:pPr>
            <a:r>
              <a:rPr lang="en-US" sz="1600" dirty="0"/>
              <a:t>In many states, a person must be extremely poor to receive Medicaid health assistance</a:t>
            </a:r>
          </a:p>
          <a:p>
            <a:pPr marL="1374775" indent="-230188">
              <a:spcBef>
                <a:spcPts val="300"/>
              </a:spcBef>
              <a:buFont typeface="Wingdings" pitchFamily="2" charset="2"/>
              <a:buChar char="§"/>
            </a:pPr>
            <a:r>
              <a:rPr lang="en-US" sz="1600" dirty="0"/>
              <a:t>Some states require that families must include children to be eligible</a:t>
            </a:r>
          </a:p>
          <a:p>
            <a:pPr marL="922338" indent="-230188">
              <a:buFont typeface="System Font Regular"/>
              <a:buChar char="–"/>
            </a:pPr>
            <a:r>
              <a:rPr lang="en-US" sz="1800" dirty="0"/>
              <a:t>Many state Medicaid programs use other names so people not aware that there even is a Medicaid program</a:t>
            </a:r>
          </a:p>
          <a:p>
            <a:pPr marL="922338" indent="-230188">
              <a:buFont typeface="System Font Regular"/>
              <a:buChar char="–"/>
            </a:pPr>
            <a:r>
              <a:rPr lang="en-US" sz="1800" dirty="0"/>
              <a:t>Eligibility does not guarantee access to quality medical care</a:t>
            </a:r>
          </a:p>
        </p:txBody>
      </p:sp>
    </p:spTree>
    <p:extLst>
      <p:ext uri="{BB962C8B-B14F-4D97-AF65-F5344CB8AC3E}">
        <p14:creationId xmlns:p14="http://schemas.microsoft.com/office/powerpoint/2010/main" val="390674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Types of U.S. Healthcare Insurance Coverage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Children’s Health Insurance Program (CHIP)</a:t>
            </a:r>
          </a:p>
          <a:p>
            <a:pPr marL="460375" indent="-230188">
              <a:spcBef>
                <a:spcPts val="1200"/>
              </a:spcBef>
            </a:pPr>
            <a:r>
              <a:rPr lang="en-US" sz="2000" dirty="0"/>
              <a:t>A government program providing health insurance to the children of families that earn too much money to qualify for Medicaid but too low for the family to afford private insurance</a:t>
            </a:r>
          </a:p>
          <a:p>
            <a:pPr marL="460375" indent="-230188">
              <a:spcBef>
                <a:spcPts val="1200"/>
              </a:spcBef>
            </a:pPr>
            <a:r>
              <a:rPr lang="en-US" sz="2000" dirty="0"/>
              <a:t>Jointly financed by the federal and state governments, administered by the states</a:t>
            </a:r>
          </a:p>
          <a:p>
            <a:pPr marL="460375" indent="-230188">
              <a:spcBef>
                <a:spcPts val="1200"/>
              </a:spcBef>
            </a:pPr>
            <a:r>
              <a:rPr lang="en-US" sz="2000" dirty="0"/>
              <a:t>Not all states provide the same benefits, but all include immunizations, screening for childhood diseases, care for healthy babies at no cost</a:t>
            </a:r>
          </a:p>
          <a:p>
            <a:pPr marL="460375" indent="-230188">
              <a:spcBef>
                <a:spcPts val="1200"/>
              </a:spcBef>
            </a:pPr>
            <a:r>
              <a:rPr lang="en-US" sz="2000" dirty="0"/>
              <a:t>Obama reauthorized and expanded federal funding very early in his presidency – CHIP extended through 2027 after approved by Congress in 2018 and signed into law by Trump</a:t>
            </a:r>
          </a:p>
        </p:txBody>
      </p:sp>
    </p:spTree>
    <p:extLst>
      <p:ext uri="{BB962C8B-B14F-4D97-AF65-F5344CB8AC3E}">
        <p14:creationId xmlns:p14="http://schemas.microsoft.com/office/powerpoint/2010/main" val="246889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Types of U.S. Healthcare Insurance Coverage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Medicare</a:t>
            </a:r>
          </a:p>
          <a:p>
            <a:pPr marL="460375" indent="-230188">
              <a:spcBef>
                <a:spcPts val="1200"/>
              </a:spcBef>
            </a:pPr>
            <a:r>
              <a:rPr lang="en-US" sz="2000" dirty="0"/>
              <a:t>A government program providing medical coverage largely to elderly people</a:t>
            </a:r>
          </a:p>
          <a:p>
            <a:pPr marL="460375" indent="-230188">
              <a:spcBef>
                <a:spcPts val="1200"/>
              </a:spcBef>
            </a:pPr>
            <a:r>
              <a:rPr lang="en-US" sz="2000" dirty="0"/>
              <a:t>Almost all elderly persons over the age of 65 are eligible as well as certain categories of disabled people</a:t>
            </a:r>
          </a:p>
          <a:p>
            <a:pPr marL="460375" indent="-230188">
              <a:spcBef>
                <a:spcPts val="1200"/>
              </a:spcBef>
            </a:pPr>
            <a:r>
              <a:rPr lang="en-US" sz="2000" dirty="0"/>
              <a:t>Not means-tested – both rich and poor covered alike</a:t>
            </a:r>
          </a:p>
          <a:p>
            <a:pPr marL="460375" indent="-230188">
              <a:spcBef>
                <a:spcPts val="1200"/>
              </a:spcBef>
            </a:pPr>
            <a:r>
              <a:rPr lang="en-US" sz="2000" b="1" dirty="0"/>
              <a:t>Medicare hospital insurance </a:t>
            </a:r>
            <a:r>
              <a:rPr lang="en-US" sz="2000" dirty="0"/>
              <a:t>(Part A) financed by required payroll taxes on workers and employers – includes inpatient care in hospitals as well as some hospice care and some home healthcare</a:t>
            </a:r>
          </a:p>
        </p:txBody>
      </p:sp>
    </p:spTree>
    <p:extLst>
      <p:ext uri="{BB962C8B-B14F-4D97-AF65-F5344CB8AC3E}">
        <p14:creationId xmlns:p14="http://schemas.microsoft.com/office/powerpoint/2010/main" val="179580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Types of U.S. Healthcare Insurance Coverage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Medicare</a:t>
            </a:r>
          </a:p>
          <a:p>
            <a:pPr marL="460375" indent="-230188">
              <a:spcBef>
                <a:spcPts val="1200"/>
              </a:spcBef>
            </a:pPr>
            <a:r>
              <a:rPr lang="en-US" sz="2000" b="1" dirty="0"/>
              <a:t>Optional Medicare medical insurance </a:t>
            </a:r>
            <a:r>
              <a:rPr lang="en-US" sz="2000" dirty="0"/>
              <a:t>(Part B) financed through monthly premiums, co-payments, deductibles paid by the insured person – for physician services, certain treatments, other medical services</a:t>
            </a:r>
          </a:p>
          <a:p>
            <a:pPr marL="922338" indent="-230188">
              <a:buFont typeface="System Font Regular"/>
              <a:buChar char="–"/>
            </a:pPr>
            <a:r>
              <a:rPr lang="en-US" sz="1800" dirty="0"/>
              <a:t>Federal government finances the largest share of the costs</a:t>
            </a:r>
          </a:p>
          <a:p>
            <a:pPr marL="460375" indent="-230188">
              <a:spcBef>
                <a:spcPts val="1200"/>
              </a:spcBef>
            </a:pPr>
            <a:r>
              <a:rPr lang="en-US" sz="2000" b="1" dirty="0"/>
              <a:t>Optional prescription drug coverage </a:t>
            </a:r>
            <a:r>
              <a:rPr lang="en-US" sz="2000" dirty="0"/>
              <a:t>(Part D) – recipient pays a monthly premium but insurance provided entirely by private companies</a:t>
            </a:r>
          </a:p>
          <a:p>
            <a:pPr marL="922338" indent="-230188">
              <a:buFont typeface="System Font Regular"/>
              <a:buChar char="–"/>
            </a:pPr>
            <a:r>
              <a:rPr lang="en-US" sz="1800" dirty="0"/>
              <a:t>Most recipients also pay a deductible and a fee (co-pay) for their prescription medications</a:t>
            </a:r>
          </a:p>
        </p:txBody>
      </p:sp>
    </p:spTree>
    <p:extLst>
      <p:ext uri="{BB962C8B-B14F-4D97-AF65-F5344CB8AC3E}">
        <p14:creationId xmlns:p14="http://schemas.microsoft.com/office/powerpoint/2010/main" val="211426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Types of U.S. Healthcare Insurance Coverage</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Medicare</a:t>
            </a:r>
          </a:p>
          <a:p>
            <a:pPr marL="460375" indent="-230188">
              <a:spcBef>
                <a:spcPts val="1200"/>
              </a:spcBef>
            </a:pPr>
            <a:r>
              <a:rPr lang="en-US" sz="2000" dirty="0"/>
              <a:t>Because of rising medical costs and increasing proportion of elderly people Medicare has become an increasingly expensive program</a:t>
            </a:r>
          </a:p>
          <a:p>
            <a:pPr marL="922338" indent="-230188">
              <a:buFont typeface="System Font Regular"/>
              <a:buChar char="–"/>
            </a:pPr>
            <a:r>
              <a:rPr lang="en-US" sz="1800" dirty="0"/>
              <a:t>Government has sought to reduce its role in paying for these additional costs</a:t>
            </a:r>
          </a:p>
          <a:p>
            <a:pPr marL="922338" indent="-230188">
              <a:buFont typeface="System Font Regular"/>
              <a:buChar char="–"/>
            </a:pPr>
            <a:r>
              <a:rPr lang="en-US" sz="1800" dirty="0"/>
              <a:t>Government has limited its payments to healthcare providers</a:t>
            </a:r>
          </a:p>
          <a:p>
            <a:pPr marL="922338" indent="-230188">
              <a:buFont typeface="System Font Regular"/>
              <a:buChar char="–"/>
            </a:pPr>
            <a:r>
              <a:rPr lang="en-US" sz="1800" dirty="0"/>
              <a:t>Medicare payroll taxes on workers and employers have increased</a:t>
            </a:r>
          </a:p>
          <a:p>
            <a:pPr marL="922338" indent="-230188">
              <a:buFont typeface="System Font Regular"/>
              <a:buChar char="–"/>
            </a:pPr>
            <a:r>
              <a:rPr lang="en-US" sz="1800" dirty="0"/>
              <a:t>Premiums have increased</a:t>
            </a:r>
          </a:p>
          <a:p>
            <a:pPr marL="922338" indent="-230188">
              <a:buFont typeface="System Font Regular"/>
              <a:buChar char="–"/>
            </a:pPr>
            <a:r>
              <a:rPr lang="en-US" sz="1800" dirty="0"/>
              <a:t>Deductibles have increased</a:t>
            </a:r>
          </a:p>
          <a:p>
            <a:pPr marL="922338" indent="-230188">
              <a:buFont typeface="System Font Regular"/>
              <a:buChar char="–"/>
            </a:pPr>
            <a:r>
              <a:rPr lang="en-US" sz="1800" dirty="0"/>
              <a:t>Certain benefits have been cut</a:t>
            </a:r>
          </a:p>
          <a:p>
            <a:pPr marL="460375" indent="-230188"/>
            <a:r>
              <a:rPr lang="en-US" sz="2000" dirty="0"/>
              <a:t>Medicare recipients now paying larger out-of-pocket amounts than they formerly did</a:t>
            </a:r>
          </a:p>
        </p:txBody>
      </p:sp>
    </p:spTree>
    <p:extLst>
      <p:ext uri="{BB962C8B-B14F-4D97-AF65-F5344CB8AC3E}">
        <p14:creationId xmlns:p14="http://schemas.microsoft.com/office/powerpoint/2010/main" val="3395892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a:xfrm>
            <a:off x="1" y="0"/>
            <a:ext cx="9143999" cy="1131683"/>
          </a:xfrm>
        </p:spPr>
        <p:txBody>
          <a:bodyPr/>
          <a:lstStyle/>
          <a:p>
            <a:r>
              <a:rPr lang="en-US" dirty="0"/>
              <a:t>The Affordable Care Act</a:t>
            </a:r>
          </a:p>
        </p:txBody>
      </p:sp>
      <p:sp>
        <p:nvSpPr>
          <p:cNvPr id="5" name="Content Placeholder 4">
            <a:extLst>
              <a:ext uri="{FF2B5EF4-FFF2-40B4-BE49-F238E27FC236}">
                <a16:creationId xmlns:a16="http://schemas.microsoft.com/office/drawing/2014/main" id="{8171EF66-7B07-1541-8D0A-504C846BC940}"/>
              </a:ext>
            </a:extLst>
          </p:cNvPr>
          <p:cNvSpPr>
            <a:spLocks noGrp="1"/>
          </p:cNvSpPr>
          <p:nvPr>
            <p:ph idx="1"/>
          </p:nvPr>
        </p:nvSpPr>
        <p:spPr/>
        <p:txBody>
          <a:bodyPr>
            <a:normAutofit/>
          </a:bodyPr>
          <a:lstStyle/>
          <a:p>
            <a:pPr>
              <a:spcBef>
                <a:spcPts val="1200"/>
              </a:spcBef>
            </a:pPr>
            <a:r>
              <a:rPr lang="en-US" sz="2000" dirty="0"/>
              <a:t>Initiated by President Obama and passed by Congress in 2010</a:t>
            </a:r>
          </a:p>
          <a:p>
            <a:pPr>
              <a:spcBef>
                <a:spcPts val="1200"/>
              </a:spcBef>
            </a:pPr>
            <a:r>
              <a:rPr lang="en-US" sz="2000" dirty="0"/>
              <a:t>Primary goal of the ACA – to achieve universal health coverage while containing costs and applying certain mandates</a:t>
            </a:r>
          </a:p>
          <a:p>
            <a:pPr marL="749300" indent="-288925">
              <a:buFont typeface="+mj-lt"/>
              <a:buAutoNum type="arabicPeriod"/>
            </a:pPr>
            <a:r>
              <a:rPr lang="en-US" sz="1800" dirty="0"/>
              <a:t>All people are required to have health insurance coverage (or pay a penalty)</a:t>
            </a:r>
          </a:p>
          <a:p>
            <a:pPr marL="749300" indent="-288925">
              <a:buFont typeface="+mj-lt"/>
              <a:buAutoNum type="arabicPeriod"/>
            </a:pPr>
            <a:r>
              <a:rPr lang="en-US" sz="1800" dirty="0"/>
              <a:t>Insurance companies cannot turn away, drop, or increase the premiums of their subscribers with pre-existing or new conditions</a:t>
            </a:r>
          </a:p>
          <a:p>
            <a:pPr marL="749300" indent="-288925">
              <a:buFont typeface="+mj-lt"/>
              <a:buAutoNum type="arabicPeriod"/>
            </a:pPr>
            <a:r>
              <a:rPr lang="en-US" sz="1800" dirty="0"/>
              <a:t>Insurance policies must include a broad range of preventative healthcare</a:t>
            </a:r>
          </a:p>
          <a:p>
            <a:pPr marL="749300" indent="-288925">
              <a:buFont typeface="+mj-lt"/>
              <a:buAutoNum type="arabicPeriod"/>
            </a:pPr>
            <a:r>
              <a:rPr lang="en-US" sz="1800" dirty="0"/>
              <a:t>Young people can remain on their parents’ healthcare coverage until age 26</a:t>
            </a:r>
          </a:p>
          <a:p>
            <a:pPr marL="230188" indent="-220663">
              <a:spcBef>
                <a:spcPts val="1200"/>
              </a:spcBef>
            </a:pPr>
            <a:r>
              <a:rPr lang="en-US" sz="2000" dirty="0"/>
              <a:t>Intended to extend healthcare to the uninsured and make it more affordable to many others</a:t>
            </a:r>
          </a:p>
        </p:txBody>
      </p:sp>
    </p:spTree>
    <p:extLst>
      <p:ext uri="{BB962C8B-B14F-4D97-AF65-F5344CB8AC3E}">
        <p14:creationId xmlns:p14="http://schemas.microsoft.com/office/powerpoint/2010/main" val="256564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Healthcare</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lstStyle/>
          <a:p>
            <a:pPr>
              <a:spcBef>
                <a:spcPts val="1200"/>
              </a:spcBef>
            </a:pPr>
            <a:r>
              <a:rPr lang="en-US" sz="2000" dirty="0"/>
              <a:t>The most significant economic (and political) events in the area of healthcare over the last decade were the passage of the Affordable Care Act (ACA) under President Obama and the efforts of President Trump and Congressional Republicans to repeal and replace it</a:t>
            </a:r>
          </a:p>
          <a:p>
            <a:pPr marL="692150" indent="-231775">
              <a:buFont typeface="System Font Regular"/>
              <a:buChar char="–"/>
            </a:pPr>
            <a:r>
              <a:rPr lang="en-US" sz="2000" b="1" dirty="0"/>
              <a:t>Affordable Care Act (ACA), also called Obamacare </a:t>
            </a:r>
            <a:r>
              <a:rPr lang="en-US" sz="2000" dirty="0"/>
              <a:t>– legislation approved under President Barack Obama that is intended to provide affordable care to all Americans</a:t>
            </a:r>
          </a:p>
          <a:p>
            <a:pPr marL="230188" indent="-220663">
              <a:spcBef>
                <a:spcPts val="1200"/>
              </a:spcBef>
            </a:pPr>
            <a:r>
              <a:rPr lang="en-US" sz="2000" dirty="0"/>
              <a:t>Contrary to the opening quotation, Obamacare is alive and well</a:t>
            </a:r>
          </a:p>
        </p:txBody>
      </p:sp>
    </p:spTree>
    <p:extLst>
      <p:ext uri="{BB962C8B-B14F-4D97-AF65-F5344CB8AC3E}">
        <p14:creationId xmlns:p14="http://schemas.microsoft.com/office/powerpoint/2010/main" val="174769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Affordable Care Act</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Cost Containment</a:t>
            </a:r>
          </a:p>
          <a:p>
            <a:pPr marL="460375" indent="-230188">
              <a:lnSpc>
                <a:spcPct val="110000"/>
              </a:lnSpc>
            </a:pPr>
            <a:r>
              <a:rPr lang="en-US" sz="2000" dirty="0"/>
              <a:t>Coverage of preventative care – more cost-effective</a:t>
            </a:r>
          </a:p>
          <a:p>
            <a:pPr marL="460375" indent="-230188">
              <a:lnSpc>
                <a:spcPct val="110000"/>
              </a:lnSpc>
            </a:pPr>
            <a:r>
              <a:rPr lang="en-US" sz="2000" dirty="0"/>
              <a:t>Individual mandate – all people must have some form of health insurance coverage</a:t>
            </a:r>
          </a:p>
          <a:p>
            <a:pPr marL="9525" indent="0">
              <a:spcBef>
                <a:spcPts val="1800"/>
              </a:spcBef>
              <a:buNone/>
            </a:pPr>
            <a:r>
              <a:rPr lang="en-US" b="1" dirty="0">
                <a:solidFill>
                  <a:srgbClr val="73253E"/>
                </a:solidFill>
              </a:rPr>
              <a:t>Universal Coverage</a:t>
            </a:r>
          </a:p>
          <a:p>
            <a:pPr marL="460375" indent="-230188">
              <a:lnSpc>
                <a:spcPct val="110000"/>
              </a:lnSpc>
            </a:pPr>
            <a:r>
              <a:rPr lang="en-US" sz="2000" dirty="0"/>
              <a:t>Equitable – to avoid lower life expectancy and greater suffering and morality of people without coverage</a:t>
            </a:r>
          </a:p>
          <a:p>
            <a:pPr marL="460375" indent="-230188">
              <a:lnSpc>
                <a:spcPct val="110000"/>
              </a:lnSpc>
            </a:pPr>
            <a:r>
              <a:rPr lang="en-US" sz="2000" dirty="0"/>
              <a:t>Efficiency – people not covered by healthcare insurance cost society</a:t>
            </a:r>
          </a:p>
          <a:p>
            <a:pPr marL="460375" indent="-230188">
              <a:lnSpc>
                <a:spcPct val="110000"/>
              </a:lnSpc>
            </a:pPr>
            <a:r>
              <a:rPr lang="en-US" sz="2000" dirty="0"/>
              <a:t>Viability –low-risk (healthy) citizens to balance out costs, make health insurance affordable for health insurance providers</a:t>
            </a:r>
          </a:p>
          <a:p>
            <a:pPr marL="460375" indent="-230188">
              <a:lnSpc>
                <a:spcPct val="110000"/>
              </a:lnSpc>
            </a:pPr>
            <a:endParaRPr lang="en-US" sz="2000" dirty="0"/>
          </a:p>
        </p:txBody>
      </p:sp>
    </p:spTree>
    <p:extLst>
      <p:ext uri="{BB962C8B-B14F-4D97-AF65-F5344CB8AC3E}">
        <p14:creationId xmlns:p14="http://schemas.microsoft.com/office/powerpoint/2010/main" val="58253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Affordable Care Act</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Universal Coverage</a:t>
            </a:r>
          </a:p>
          <a:p>
            <a:pPr marL="230187" indent="0">
              <a:lnSpc>
                <a:spcPct val="110000"/>
              </a:lnSpc>
              <a:buNone/>
            </a:pPr>
            <a:r>
              <a:rPr lang="en-US" sz="2000" b="1" dirty="0"/>
              <a:t>Healthcare policies through employment</a:t>
            </a:r>
          </a:p>
          <a:p>
            <a:pPr marL="460375" indent="-230188">
              <a:lnSpc>
                <a:spcPct val="110000"/>
              </a:lnSpc>
            </a:pPr>
            <a:r>
              <a:rPr lang="en-US" sz="2000" dirty="0"/>
              <a:t>Companies with over 50 full-time employees required to offer health insurance</a:t>
            </a:r>
          </a:p>
          <a:p>
            <a:pPr marL="230187" indent="0">
              <a:lnSpc>
                <a:spcPct val="110000"/>
              </a:lnSpc>
              <a:spcBef>
                <a:spcPts val="1200"/>
              </a:spcBef>
              <a:buNone/>
            </a:pPr>
            <a:r>
              <a:rPr lang="en-US" sz="2000" b="1" dirty="0"/>
              <a:t>Expansion of Medicaid</a:t>
            </a:r>
          </a:p>
          <a:p>
            <a:pPr marL="460375" indent="-230188">
              <a:lnSpc>
                <a:spcPct val="110000"/>
              </a:lnSpc>
            </a:pPr>
            <a:r>
              <a:rPr lang="en-US" sz="2000" dirty="0"/>
              <a:t>Infuse federal funds into state government programs – many conservative states opposed this expansion of government</a:t>
            </a:r>
          </a:p>
          <a:p>
            <a:pPr marL="922338" indent="-230188">
              <a:lnSpc>
                <a:spcPct val="110000"/>
              </a:lnSpc>
              <a:buFont typeface="System Font Regular"/>
              <a:buChar char="–"/>
            </a:pPr>
            <a:r>
              <a:rPr lang="en-US" sz="2000" dirty="0"/>
              <a:t>A Supreme Court ruling eventually gave states the choice to accept or reject the expansion</a:t>
            </a:r>
          </a:p>
          <a:p>
            <a:pPr marL="460375" indent="-230188">
              <a:lnSpc>
                <a:spcPct val="110000"/>
              </a:lnSpc>
            </a:pPr>
            <a:endParaRPr lang="en-US" sz="2000" dirty="0"/>
          </a:p>
        </p:txBody>
      </p:sp>
    </p:spTree>
    <p:extLst>
      <p:ext uri="{BB962C8B-B14F-4D97-AF65-F5344CB8AC3E}">
        <p14:creationId xmlns:p14="http://schemas.microsoft.com/office/powerpoint/2010/main" val="4086459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Affordable Care Act</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Universal Coverage</a:t>
            </a:r>
          </a:p>
          <a:p>
            <a:pPr marL="230187" indent="0">
              <a:lnSpc>
                <a:spcPct val="110000"/>
              </a:lnSpc>
              <a:buNone/>
            </a:pPr>
            <a:r>
              <a:rPr lang="en-US" sz="2000" b="1" dirty="0"/>
              <a:t>The healthcare exchange (marketplace)</a:t>
            </a:r>
          </a:p>
          <a:p>
            <a:pPr marL="460375" indent="-230188">
              <a:lnSpc>
                <a:spcPct val="110000"/>
              </a:lnSpc>
            </a:pPr>
            <a:r>
              <a:rPr lang="en-US" sz="1800" dirty="0"/>
              <a:t>Individual states given the option of using federal government website or devising their own healthcare exchange</a:t>
            </a:r>
          </a:p>
          <a:p>
            <a:pPr marL="460375" indent="-230188">
              <a:lnSpc>
                <a:spcPct val="110000"/>
              </a:lnSpc>
            </a:pPr>
            <a:r>
              <a:rPr lang="en-US" sz="1800" dirty="0"/>
              <a:t>These websites show a range of options of insurance programs</a:t>
            </a:r>
          </a:p>
          <a:p>
            <a:pPr marL="460375" indent="-230188">
              <a:lnSpc>
                <a:spcPct val="110000"/>
              </a:lnSpc>
            </a:pPr>
            <a:r>
              <a:rPr lang="en-US" sz="1800" dirty="0"/>
              <a:t>Healthcare exchange confusing to some – some people unaware of their eligibility for subsidies</a:t>
            </a:r>
          </a:p>
          <a:p>
            <a:pPr marL="460375" indent="-230188">
              <a:lnSpc>
                <a:spcPct val="110000"/>
              </a:lnSpc>
            </a:pPr>
            <a:r>
              <a:rPr lang="en-US" sz="1800" dirty="0"/>
              <a:t>Part of the problem rests with conservative governors – spread misinformation about the exchange</a:t>
            </a:r>
          </a:p>
          <a:p>
            <a:pPr marL="922338" indent="-230188">
              <a:lnSpc>
                <a:spcPct val="110000"/>
              </a:lnSpc>
              <a:spcBef>
                <a:spcPts val="300"/>
              </a:spcBef>
              <a:buFont typeface="System Font Regular"/>
              <a:buChar char="–"/>
            </a:pPr>
            <a:r>
              <a:rPr lang="en-US" sz="1800" dirty="0"/>
              <a:t>Discourage people from signing up</a:t>
            </a:r>
          </a:p>
          <a:p>
            <a:pPr marL="922338" indent="-230188">
              <a:lnSpc>
                <a:spcPct val="110000"/>
              </a:lnSpc>
              <a:spcBef>
                <a:spcPts val="300"/>
              </a:spcBef>
              <a:buFont typeface="System Font Regular"/>
              <a:buChar char="–"/>
            </a:pPr>
            <a:r>
              <a:rPr lang="en-US" sz="1800" dirty="0"/>
              <a:t>Refuse to cooperate with federal coordinators assisting people with the websites</a:t>
            </a:r>
          </a:p>
          <a:p>
            <a:pPr marL="460375" indent="-201613">
              <a:lnSpc>
                <a:spcPct val="110000"/>
              </a:lnSpc>
              <a:spcBef>
                <a:spcPts val="300"/>
              </a:spcBef>
            </a:pPr>
            <a:r>
              <a:rPr lang="en-US" sz="1800" dirty="0"/>
              <a:t>Trump administration removed federal funding for outreach programs</a:t>
            </a:r>
          </a:p>
        </p:txBody>
      </p:sp>
    </p:spTree>
    <p:extLst>
      <p:ext uri="{BB962C8B-B14F-4D97-AF65-F5344CB8AC3E}">
        <p14:creationId xmlns:p14="http://schemas.microsoft.com/office/powerpoint/2010/main" val="2918807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Affordable Care Act</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The ACA Under Trump</a:t>
            </a:r>
          </a:p>
          <a:p>
            <a:pPr marL="460375" indent="-230188">
              <a:lnSpc>
                <a:spcPct val="110000"/>
              </a:lnSpc>
              <a:spcBef>
                <a:spcPts val="1200"/>
              </a:spcBef>
            </a:pPr>
            <a:r>
              <a:rPr lang="en-US" sz="1800" dirty="0"/>
              <a:t>Took away funding for the navigators – leaving many consumers confused about their healthcare coverage</a:t>
            </a:r>
          </a:p>
          <a:p>
            <a:pPr marL="460375" indent="-230188">
              <a:lnSpc>
                <a:spcPct val="110000"/>
              </a:lnSpc>
            </a:pPr>
            <a:r>
              <a:rPr lang="en-US" sz="1800" dirty="0"/>
              <a:t>He and the Republican Congress eliminated the individual mandate by taking away the penalty</a:t>
            </a:r>
          </a:p>
          <a:p>
            <a:pPr marL="460375" indent="-230188">
              <a:lnSpc>
                <a:spcPct val="110000"/>
              </a:lnSpc>
            </a:pPr>
            <a:r>
              <a:rPr lang="en-US" sz="1800" dirty="0"/>
              <a:t>Changed the way subsidies are managed for users of the healthcare exchange – creating confusion and higher healthcare premiums for some</a:t>
            </a:r>
          </a:p>
          <a:p>
            <a:pPr marL="460375" indent="-230188">
              <a:lnSpc>
                <a:spcPct val="110000"/>
              </a:lnSpc>
            </a:pPr>
            <a:r>
              <a:rPr lang="en-US" sz="1800" dirty="0"/>
              <a:t>Used his executive authority to offer new health insurance policies to consumers that lack the mandates required by the ACA for comprehensive coverage – including preventative care</a:t>
            </a:r>
          </a:p>
          <a:p>
            <a:pPr marL="460375" indent="-230188">
              <a:lnSpc>
                <a:spcPct val="110000"/>
              </a:lnSpc>
            </a:pPr>
            <a:r>
              <a:rPr lang="en-US" sz="1800" dirty="0"/>
              <a:t>Unless ACA mandates restored, Trump’s changes to the system may return us to the costly inefficiencies and inequities that existed before</a:t>
            </a:r>
          </a:p>
        </p:txBody>
      </p:sp>
    </p:spTree>
    <p:extLst>
      <p:ext uri="{BB962C8B-B14F-4D97-AF65-F5344CB8AC3E}">
        <p14:creationId xmlns:p14="http://schemas.microsoft.com/office/powerpoint/2010/main" val="4146074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Options for Healthcare in the United States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Approaches on the Economic Right (Conservative)</a:t>
            </a:r>
          </a:p>
          <a:p>
            <a:pPr marL="230187" indent="0">
              <a:lnSpc>
                <a:spcPct val="110000"/>
              </a:lnSpc>
              <a:spcBef>
                <a:spcPts val="1200"/>
              </a:spcBef>
              <a:buNone/>
            </a:pPr>
            <a:r>
              <a:rPr lang="en-US" sz="2000" b="1" dirty="0"/>
              <a:t>Increased competition on the supply side of healthcare</a:t>
            </a:r>
          </a:p>
          <a:p>
            <a:pPr marL="692150" indent="-231775">
              <a:lnSpc>
                <a:spcPct val="110000"/>
              </a:lnSpc>
            </a:pPr>
            <a:r>
              <a:rPr lang="en-US" sz="2000" dirty="0"/>
              <a:t>Some argue that government has too large of an influence on healthcare</a:t>
            </a:r>
          </a:p>
          <a:p>
            <a:pPr marL="692150" indent="-231775">
              <a:lnSpc>
                <a:spcPct val="110000"/>
              </a:lnSpc>
            </a:pPr>
            <a:r>
              <a:rPr lang="en-US" sz="2000" dirty="0"/>
              <a:t>Competitive free markets their efficiency in equating private demand and supply</a:t>
            </a:r>
          </a:p>
          <a:p>
            <a:pPr marL="692150" indent="-231775">
              <a:lnSpc>
                <a:spcPct val="110000"/>
              </a:lnSpc>
            </a:pPr>
            <a:r>
              <a:rPr lang="en-US" sz="2000" dirty="0"/>
              <a:t>On the supply side, a more privatized, profit-oriented, competitive supply of healthcare services would result in lower costs and greater efficiency</a:t>
            </a:r>
          </a:p>
        </p:txBody>
      </p:sp>
    </p:spTree>
    <p:extLst>
      <p:ext uri="{BB962C8B-B14F-4D97-AF65-F5344CB8AC3E}">
        <p14:creationId xmlns:p14="http://schemas.microsoft.com/office/powerpoint/2010/main" val="1495957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Options for Healthcare in the United States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Approaches on the Economic Right (Conservative)</a:t>
            </a:r>
          </a:p>
          <a:p>
            <a:pPr marL="230187" indent="0">
              <a:lnSpc>
                <a:spcPct val="110000"/>
              </a:lnSpc>
              <a:spcBef>
                <a:spcPts val="1200"/>
              </a:spcBef>
              <a:buNone/>
            </a:pPr>
            <a:r>
              <a:rPr lang="en-US" sz="2000" b="1" dirty="0"/>
              <a:t>Increased competition on the supply side of healthcare</a:t>
            </a:r>
          </a:p>
          <a:p>
            <a:pPr marL="692150" indent="-201613">
              <a:lnSpc>
                <a:spcPct val="110000"/>
              </a:lnSpc>
              <a:spcBef>
                <a:spcPts val="1200"/>
              </a:spcBef>
            </a:pPr>
            <a:r>
              <a:rPr lang="en-US" sz="2000" b="1" dirty="0"/>
              <a:t>Privatization</a:t>
            </a:r>
            <a:r>
              <a:rPr lang="en-US" sz="2000" dirty="0"/>
              <a:t> – the transfer of government enterprises or responsibilities to the private sector</a:t>
            </a:r>
          </a:p>
          <a:p>
            <a:pPr marL="1144588" indent="-231775">
              <a:lnSpc>
                <a:spcPct val="110000"/>
              </a:lnSpc>
              <a:buFont typeface="System Font Regular"/>
              <a:buChar char="–"/>
            </a:pPr>
            <a:r>
              <a:rPr lang="en-US" sz="2000" dirty="0"/>
              <a:t>Would force them to pay more attention to the bottom line – eliminating a great deal of inefficiency</a:t>
            </a:r>
          </a:p>
          <a:p>
            <a:pPr marL="692150" indent="-211138">
              <a:lnSpc>
                <a:spcPct val="110000"/>
              </a:lnSpc>
              <a:spcBef>
                <a:spcPts val="1200"/>
              </a:spcBef>
            </a:pPr>
            <a:r>
              <a:rPr lang="en-US" sz="2000" dirty="0"/>
              <a:t>Advertising within the healthcare industry can improve competition among suppliers by improving consumer awareness of the alternatives – long considered unethical</a:t>
            </a:r>
          </a:p>
        </p:txBody>
      </p:sp>
    </p:spTree>
    <p:extLst>
      <p:ext uri="{BB962C8B-B14F-4D97-AF65-F5344CB8AC3E}">
        <p14:creationId xmlns:p14="http://schemas.microsoft.com/office/powerpoint/2010/main" val="466255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Options for Healthcare in the United States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Approaches on the Economic Right (Conservative)</a:t>
            </a:r>
          </a:p>
          <a:p>
            <a:pPr marL="230187" indent="0">
              <a:lnSpc>
                <a:spcPct val="110000"/>
              </a:lnSpc>
              <a:spcBef>
                <a:spcPts val="1200"/>
              </a:spcBef>
              <a:buNone/>
            </a:pPr>
            <a:r>
              <a:rPr lang="en-US" sz="2000" b="1" dirty="0"/>
              <a:t>Increased competition on the demand side of healthcare</a:t>
            </a:r>
          </a:p>
          <a:p>
            <a:pPr marL="692150" indent="-201613">
              <a:lnSpc>
                <a:spcPct val="110000"/>
              </a:lnSpc>
            </a:pPr>
            <a:r>
              <a:rPr lang="en-US" sz="2000" dirty="0"/>
              <a:t>Well-informed consumer</a:t>
            </a:r>
          </a:p>
          <a:p>
            <a:pPr marL="692150" indent="-201613">
              <a:lnSpc>
                <a:spcPct val="110000"/>
              </a:lnSpc>
            </a:pPr>
            <a:r>
              <a:rPr lang="en-US" sz="2000" dirty="0"/>
              <a:t>People’s choices constrained by their insurance coverage</a:t>
            </a:r>
          </a:p>
          <a:p>
            <a:pPr marL="1144588" indent="-231775">
              <a:lnSpc>
                <a:spcPct val="110000"/>
              </a:lnSpc>
              <a:buFont typeface="System Font Regular"/>
              <a:buChar char="–"/>
            </a:pPr>
            <a:r>
              <a:rPr lang="en-US" sz="2000" dirty="0"/>
              <a:t>Availability of providers accepting Medicaid</a:t>
            </a:r>
          </a:p>
          <a:p>
            <a:pPr marL="230187" indent="0">
              <a:lnSpc>
                <a:spcPct val="110000"/>
              </a:lnSpc>
              <a:spcBef>
                <a:spcPts val="1200"/>
              </a:spcBef>
              <a:buNone/>
            </a:pPr>
            <a:r>
              <a:rPr lang="en-US" sz="2000" b="1" dirty="0"/>
              <a:t>Curtailment or elimination of Medicare and Medicaid</a:t>
            </a:r>
          </a:p>
          <a:p>
            <a:pPr marL="692150" indent="-201613">
              <a:lnSpc>
                <a:spcPct val="110000"/>
              </a:lnSpc>
            </a:pPr>
            <a:r>
              <a:rPr lang="en-US" sz="2000" dirty="0"/>
              <a:t>Rising healthcare costs – demand that is not tempered by the usual norms of frugality and concern for price</a:t>
            </a:r>
          </a:p>
          <a:p>
            <a:pPr marL="1144588" indent="-231775">
              <a:lnSpc>
                <a:spcPct val="110000"/>
              </a:lnSpc>
              <a:buFont typeface="System Font Regular"/>
              <a:buChar char="–"/>
            </a:pPr>
            <a:r>
              <a:rPr lang="en-US" sz="2000" dirty="0"/>
              <a:t>Existence of Medicare and Medicaid results in greater demand for healthcare</a:t>
            </a:r>
          </a:p>
        </p:txBody>
      </p:sp>
    </p:spTree>
    <p:extLst>
      <p:ext uri="{BB962C8B-B14F-4D97-AF65-F5344CB8AC3E}">
        <p14:creationId xmlns:p14="http://schemas.microsoft.com/office/powerpoint/2010/main" val="1838979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Options for Healthcare in the United States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Approaches on the Economic Right (Conservative)</a:t>
            </a:r>
          </a:p>
          <a:p>
            <a:pPr marL="230187" indent="0">
              <a:lnSpc>
                <a:spcPct val="110000"/>
              </a:lnSpc>
              <a:spcBef>
                <a:spcPts val="1200"/>
              </a:spcBef>
              <a:buNone/>
            </a:pPr>
            <a:r>
              <a:rPr lang="en-US" sz="2000" b="1" dirty="0"/>
              <a:t>Medical savings accounts</a:t>
            </a:r>
          </a:p>
          <a:p>
            <a:pPr marL="692150" indent="-201613">
              <a:lnSpc>
                <a:spcPct val="110000"/>
              </a:lnSpc>
            </a:pPr>
            <a:r>
              <a:rPr lang="en-US" sz="2000" dirty="0"/>
              <a:t>A type of insurance in which the purchaser makes payments into an account that can be drawn against in times of illness</a:t>
            </a:r>
          </a:p>
          <a:p>
            <a:pPr marL="692150" indent="-201613">
              <a:lnSpc>
                <a:spcPct val="110000"/>
              </a:lnSpc>
            </a:pPr>
            <a:r>
              <a:rPr lang="en-US" sz="2000" dirty="0"/>
              <a:t>Some proponents view it as a possible way to eventually reform Medicare</a:t>
            </a:r>
          </a:p>
          <a:p>
            <a:pPr marL="692150" indent="-201613">
              <a:lnSpc>
                <a:spcPct val="110000"/>
              </a:lnSpc>
            </a:pPr>
            <a:r>
              <a:rPr lang="en-US" sz="2000" dirty="0"/>
              <a:t>Monies not spent for medical care returned to the insured person</a:t>
            </a:r>
          </a:p>
        </p:txBody>
      </p:sp>
    </p:spTree>
    <p:extLst>
      <p:ext uri="{BB962C8B-B14F-4D97-AF65-F5344CB8AC3E}">
        <p14:creationId xmlns:p14="http://schemas.microsoft.com/office/powerpoint/2010/main" val="1062580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Options for Healthcare in the United States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Approaches on the Economic Left (Liberal)</a:t>
            </a:r>
          </a:p>
          <a:p>
            <a:pPr marL="230187" indent="0">
              <a:lnSpc>
                <a:spcPct val="110000"/>
              </a:lnSpc>
              <a:spcBef>
                <a:spcPts val="1200"/>
              </a:spcBef>
              <a:buNone/>
            </a:pPr>
            <a:r>
              <a:rPr lang="en-US" sz="2000" b="1" dirty="0"/>
              <a:t>Competition</a:t>
            </a:r>
          </a:p>
          <a:p>
            <a:pPr marL="692150" indent="-201613">
              <a:lnSpc>
                <a:spcPct val="110000"/>
              </a:lnSpc>
            </a:pPr>
            <a:r>
              <a:rPr lang="en-US" sz="2000" dirty="0"/>
              <a:t>Companies need competition to “keep them honest” – Obama proposed a public option that would compete with private plans</a:t>
            </a:r>
          </a:p>
          <a:p>
            <a:pPr marL="692150" indent="-201613">
              <a:lnSpc>
                <a:spcPct val="110000"/>
              </a:lnSpc>
            </a:pPr>
            <a:r>
              <a:rPr lang="en-US" sz="2000" dirty="0"/>
              <a:t>Consumers would have a choice between private plans and the public plan</a:t>
            </a:r>
          </a:p>
          <a:p>
            <a:pPr marL="692150" indent="-201613">
              <a:lnSpc>
                <a:spcPct val="110000"/>
              </a:lnSpc>
            </a:pPr>
            <a:r>
              <a:rPr lang="en-US" sz="2000" dirty="0"/>
              <a:t>Charges by extremists that this amounts to socialism – proposal eventually dropped</a:t>
            </a:r>
          </a:p>
          <a:p>
            <a:pPr marL="1144588" indent="-222250">
              <a:lnSpc>
                <a:spcPct val="110000"/>
              </a:lnSpc>
              <a:buFont typeface="System Font Regular"/>
              <a:buChar char="–"/>
            </a:pPr>
            <a:r>
              <a:rPr lang="en-US" sz="2000" dirty="0"/>
              <a:t>Not a form of socialism, though it would have increased government involvement in healthcare</a:t>
            </a:r>
          </a:p>
        </p:txBody>
      </p:sp>
    </p:spTree>
    <p:extLst>
      <p:ext uri="{BB962C8B-B14F-4D97-AF65-F5344CB8AC3E}">
        <p14:creationId xmlns:p14="http://schemas.microsoft.com/office/powerpoint/2010/main" val="2340093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Options for Healthcare in the United States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National Health Insurance</a:t>
            </a:r>
          </a:p>
          <a:p>
            <a:pPr marL="460375" indent="-230188">
              <a:lnSpc>
                <a:spcPct val="110000"/>
              </a:lnSpc>
              <a:spcBef>
                <a:spcPts val="1200"/>
              </a:spcBef>
            </a:pPr>
            <a:r>
              <a:rPr lang="en-US" sz="2000" dirty="0"/>
              <a:t>Healthcare systems that involve government assurance of universal coverage of the population</a:t>
            </a:r>
          </a:p>
          <a:p>
            <a:pPr marL="460375" indent="-230188">
              <a:lnSpc>
                <a:spcPct val="110000"/>
              </a:lnSpc>
              <a:spcBef>
                <a:spcPts val="1200"/>
              </a:spcBef>
            </a:pPr>
            <a:r>
              <a:rPr lang="en-US" sz="2000" dirty="0"/>
              <a:t>Canada has a system of national health insurance</a:t>
            </a:r>
          </a:p>
          <a:p>
            <a:pPr marL="922338" indent="-230188">
              <a:lnSpc>
                <a:spcPct val="110000"/>
              </a:lnSpc>
              <a:buFont typeface="System Font Regular"/>
              <a:buChar char="–"/>
            </a:pPr>
            <a:r>
              <a:rPr lang="en-US" sz="2000" dirty="0"/>
              <a:t>Doctors paid by the government according to a negotiated schedule of fees for services</a:t>
            </a:r>
          </a:p>
          <a:p>
            <a:pPr marL="922338" indent="-230188">
              <a:lnSpc>
                <a:spcPct val="110000"/>
              </a:lnSpc>
              <a:buFont typeface="System Font Regular"/>
              <a:buChar char="–"/>
            </a:pPr>
            <a:r>
              <a:rPr lang="en-US" sz="2000" dirty="0"/>
              <a:t>Common criticism that elective medical interventions often postponed because of shortages of healthcare</a:t>
            </a:r>
          </a:p>
          <a:p>
            <a:pPr marL="922338" indent="-230188">
              <a:lnSpc>
                <a:spcPct val="110000"/>
              </a:lnSpc>
              <a:buFont typeface="System Font Regular"/>
              <a:buChar char="–"/>
            </a:pPr>
            <a:r>
              <a:rPr lang="en-US" sz="2000" dirty="0"/>
              <a:t>Deliberate slowdown of new technologies adoption – rationing takes place in the sense that people must wait for services, others must travel for service</a:t>
            </a:r>
          </a:p>
        </p:txBody>
      </p:sp>
    </p:spTree>
    <p:extLst>
      <p:ext uri="{BB962C8B-B14F-4D97-AF65-F5344CB8AC3E}">
        <p14:creationId xmlns:p14="http://schemas.microsoft.com/office/powerpoint/2010/main" val="419400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r>
              <a:rPr lang="en-US" sz="2000" dirty="0"/>
              <a:t>Healthcare expenditures per capita in the United States</a:t>
            </a:r>
          </a:p>
          <a:p>
            <a:pPr marL="692150" indent="-231775">
              <a:buFont typeface="System Font Regular"/>
              <a:buChar char="–"/>
            </a:pPr>
            <a:r>
              <a:rPr lang="en-US" sz="2000" dirty="0"/>
              <a:t>1960 – $148</a:t>
            </a:r>
          </a:p>
          <a:p>
            <a:pPr marL="692150" indent="-231775">
              <a:buFont typeface="System Font Regular"/>
              <a:buChar char="–"/>
            </a:pPr>
            <a:r>
              <a:rPr lang="en-US" sz="2000" dirty="0"/>
              <a:t>2016 – $10,348</a:t>
            </a:r>
          </a:p>
          <a:p>
            <a:pPr marL="230188" indent="-230188">
              <a:spcBef>
                <a:spcPts val="1200"/>
              </a:spcBef>
            </a:pPr>
            <a:r>
              <a:rPr lang="en-US" sz="2000" dirty="0"/>
              <a:t>These numbers expressed in current dollars – not adjusted for </a:t>
            </a:r>
            <a:r>
              <a:rPr lang="en-US" sz="2000" b="1" dirty="0"/>
              <a:t>inflation</a:t>
            </a:r>
            <a:r>
              <a:rPr lang="en-US" sz="2000" dirty="0"/>
              <a:t> (a rise in the average price level)</a:t>
            </a:r>
          </a:p>
          <a:p>
            <a:pPr marL="230188" indent="-230188">
              <a:spcBef>
                <a:spcPts val="1200"/>
              </a:spcBef>
            </a:pPr>
            <a:r>
              <a:rPr lang="en-US" sz="2000" dirty="0"/>
              <a:t>Have increased far more rapidly than the average level of prices in our economy</a:t>
            </a:r>
          </a:p>
        </p:txBody>
      </p:sp>
    </p:spTree>
    <p:extLst>
      <p:ext uri="{BB962C8B-B14F-4D97-AF65-F5344CB8AC3E}">
        <p14:creationId xmlns:p14="http://schemas.microsoft.com/office/powerpoint/2010/main" val="4282161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Options for Healthcare in the United States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National Health Insurance</a:t>
            </a:r>
          </a:p>
          <a:p>
            <a:pPr marL="230187" indent="0">
              <a:lnSpc>
                <a:spcPct val="110000"/>
              </a:lnSpc>
              <a:spcBef>
                <a:spcPts val="1200"/>
              </a:spcBef>
              <a:buNone/>
            </a:pPr>
            <a:r>
              <a:rPr lang="en-US" sz="2000" b="1" dirty="0"/>
              <a:t>Socialized medicine</a:t>
            </a:r>
          </a:p>
          <a:p>
            <a:pPr marL="460375" indent="-230188">
              <a:lnSpc>
                <a:spcPct val="110000"/>
              </a:lnSpc>
            </a:pPr>
            <a:r>
              <a:rPr lang="en-US" sz="2000" dirty="0"/>
              <a:t>A healthcare system in which the governments owns the hospitals, clinics, and so on, and healthcare providers are employees of the government</a:t>
            </a:r>
          </a:p>
          <a:p>
            <a:pPr marL="460375" indent="-230188">
              <a:lnSpc>
                <a:spcPct val="110000"/>
              </a:lnSpc>
            </a:pPr>
            <a:r>
              <a:rPr lang="en-US" sz="2000" dirty="0"/>
              <a:t>Great Britain has a system of socialized medicine</a:t>
            </a:r>
          </a:p>
          <a:p>
            <a:pPr marL="460375" indent="-230188">
              <a:lnSpc>
                <a:spcPct val="110000"/>
              </a:lnSpc>
            </a:pPr>
            <a:r>
              <a:rPr lang="en-US" sz="2000" dirty="0"/>
              <a:t>Cost-effective insofar as it eliminates bureaucracy associated with a multi-payer system</a:t>
            </a:r>
          </a:p>
          <a:p>
            <a:pPr marL="460375" indent="-230188">
              <a:lnSpc>
                <a:spcPct val="110000"/>
              </a:lnSpc>
            </a:pPr>
            <a:r>
              <a:rPr lang="en-US" sz="2000" dirty="0"/>
              <a:t>Nonprofit through doctors receive very large bonuses for keeping people healthy – hence an emphasis on preventative care</a:t>
            </a:r>
          </a:p>
          <a:p>
            <a:pPr marL="460375" indent="-230188">
              <a:lnSpc>
                <a:spcPct val="110000"/>
              </a:lnSpc>
            </a:pPr>
            <a:r>
              <a:rPr lang="en-US" sz="2000" dirty="0"/>
              <a:t>Waiting periods recently reduced by paying more money to providers and allowing people their choice of hospitals</a:t>
            </a:r>
          </a:p>
        </p:txBody>
      </p:sp>
    </p:spTree>
    <p:extLst>
      <p:ext uri="{BB962C8B-B14F-4D97-AF65-F5344CB8AC3E}">
        <p14:creationId xmlns:p14="http://schemas.microsoft.com/office/powerpoint/2010/main" val="3058504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Other Options for Healthcare in the United States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Other Approaches: Group Practices and Managed Care</a:t>
            </a:r>
          </a:p>
          <a:p>
            <a:pPr marL="460375" indent="-230188">
              <a:lnSpc>
                <a:spcPct val="110000"/>
              </a:lnSpc>
              <a:spcBef>
                <a:spcPts val="1200"/>
              </a:spcBef>
            </a:pPr>
            <a:r>
              <a:rPr lang="en-US" sz="2000" b="1" dirty="0"/>
              <a:t>Health maintenance organizations (HMOs) </a:t>
            </a:r>
            <a:r>
              <a:rPr lang="en-US" sz="2000" dirty="0"/>
              <a:t>– health insurance plans under which the covered care is limited to designated providers and the use of services is coordinated by a patient’s primary care physician</a:t>
            </a:r>
          </a:p>
          <a:p>
            <a:pPr marL="460375" indent="-230188">
              <a:lnSpc>
                <a:spcPct val="110000"/>
              </a:lnSpc>
              <a:spcBef>
                <a:spcPts val="1200"/>
              </a:spcBef>
            </a:pPr>
            <a:r>
              <a:rPr lang="en-US" sz="2000" b="1" dirty="0"/>
              <a:t>Preferred provider organization (PPO) </a:t>
            </a:r>
            <a:r>
              <a:rPr lang="en-US" sz="2000" dirty="0"/>
              <a:t>– a health insurance plan under which a group of medical providers contract to provide the insured patient’s medical care at discounted rates</a:t>
            </a:r>
          </a:p>
        </p:txBody>
      </p:sp>
    </p:spTree>
    <p:extLst>
      <p:ext uri="{BB962C8B-B14F-4D97-AF65-F5344CB8AC3E}">
        <p14:creationId xmlns:p14="http://schemas.microsoft.com/office/powerpoint/2010/main" val="439821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FF6E-CD09-B84E-BDCB-DF2E36A9D83A}"/>
              </a:ext>
            </a:extLst>
          </p:cNvPr>
          <p:cNvSpPr>
            <a:spLocks noGrp="1"/>
          </p:cNvSpPr>
          <p:nvPr>
            <p:ph type="title"/>
          </p:nvPr>
        </p:nvSpPr>
        <p:spPr/>
        <p:txBody>
          <a:bodyPr/>
          <a:lstStyle/>
          <a:p>
            <a:r>
              <a:rPr lang="en-US" dirty="0"/>
              <a:t>Conservative versus Liberal</a:t>
            </a:r>
          </a:p>
        </p:txBody>
      </p:sp>
      <p:sp>
        <p:nvSpPr>
          <p:cNvPr id="3" name="Content Placeholder 2">
            <a:extLst>
              <a:ext uri="{FF2B5EF4-FFF2-40B4-BE49-F238E27FC236}">
                <a16:creationId xmlns:a16="http://schemas.microsoft.com/office/drawing/2014/main" id="{195A3A98-48B0-484F-B53C-735F26739957}"/>
              </a:ext>
            </a:extLst>
          </p:cNvPr>
          <p:cNvSpPr>
            <a:spLocks noGrp="1"/>
          </p:cNvSpPr>
          <p:nvPr>
            <p:ph idx="1"/>
          </p:nvPr>
        </p:nvSpPr>
        <p:spPr>
          <a:xfrm>
            <a:off x="669957" y="1593410"/>
            <a:ext cx="3786540" cy="4583553"/>
          </a:xfrm>
        </p:spPr>
        <p:txBody>
          <a:bodyPr numCol="1">
            <a:noAutofit/>
          </a:bodyPr>
          <a:lstStyle/>
          <a:p>
            <a:pPr marL="0" indent="0">
              <a:buNone/>
            </a:pPr>
            <a:r>
              <a:rPr lang="en-US" sz="2000" b="1" dirty="0">
                <a:solidFill>
                  <a:srgbClr val="73253E"/>
                </a:solidFill>
              </a:rPr>
              <a:t>Conservatives</a:t>
            </a:r>
            <a:endParaRPr lang="en-US" sz="2000" dirty="0"/>
          </a:p>
          <a:p>
            <a:pPr marL="287338" indent="-163513"/>
            <a:r>
              <a:rPr lang="en-US" sz="1800" dirty="0"/>
              <a:t>Generally oppose the ACA on the basis that the program signifies an expansion of the government’s role in healthcare</a:t>
            </a:r>
          </a:p>
          <a:p>
            <a:pPr marL="287338" indent="-163513"/>
            <a:r>
              <a:rPr lang="en-US" sz="1800" dirty="0"/>
              <a:t>Favor privatization and increased competition – trimming of Medicare and Medicaid, development of medical savings accounts, stronger role for the unregulated market</a:t>
            </a:r>
          </a:p>
        </p:txBody>
      </p:sp>
      <p:sp>
        <p:nvSpPr>
          <p:cNvPr id="4" name="Content Placeholder 2">
            <a:extLst>
              <a:ext uri="{FF2B5EF4-FFF2-40B4-BE49-F238E27FC236}">
                <a16:creationId xmlns:a16="http://schemas.microsoft.com/office/drawing/2014/main" id="{683AE7D2-B333-AB46-9A13-55FD85E012C2}"/>
              </a:ext>
            </a:extLst>
          </p:cNvPr>
          <p:cNvSpPr txBox="1">
            <a:spLocks/>
          </p:cNvSpPr>
          <p:nvPr/>
        </p:nvSpPr>
        <p:spPr>
          <a:xfrm>
            <a:off x="4687501" y="1593409"/>
            <a:ext cx="3786541" cy="4583553"/>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73253E"/>
                </a:solidFill>
              </a:rPr>
              <a:t>Liberals</a:t>
            </a:r>
            <a:endParaRPr lang="en-US" sz="2000" dirty="0"/>
          </a:p>
          <a:p>
            <a:pPr marL="287338" indent="-163513"/>
            <a:r>
              <a:rPr lang="en-US" sz="1800" dirty="0"/>
              <a:t>Believe the market has done a poor job of allocating medical care</a:t>
            </a:r>
          </a:p>
          <a:p>
            <a:pPr marL="287338" indent="-163513"/>
            <a:r>
              <a:rPr lang="en-US" sz="1800" dirty="0"/>
              <a:t>Special characteristics of healthcare make it unlikely that the market will ever reach an equitable and efficient solution on its own</a:t>
            </a:r>
          </a:p>
          <a:p>
            <a:pPr marL="287338" indent="-163513"/>
            <a:r>
              <a:rPr lang="en-US" sz="1800" dirty="0"/>
              <a:t>Favor policy ranging from bolstering Medicaid and Medicare to developing national health programs on the order of those in other industrialized countries</a:t>
            </a:r>
          </a:p>
          <a:p>
            <a:pPr marL="287338" indent="-163513"/>
            <a:r>
              <a:rPr lang="en-US" sz="1800" dirty="0"/>
              <a:t>Support ACA and would prefer a single-payer system</a:t>
            </a:r>
          </a:p>
        </p:txBody>
      </p:sp>
    </p:spTree>
    <p:extLst>
      <p:ext uri="{BB962C8B-B14F-4D97-AF65-F5344CB8AC3E}">
        <p14:creationId xmlns:p14="http://schemas.microsoft.com/office/powerpoint/2010/main" val="3555380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6A75-46FF-934C-8C1B-275078B5B34F}"/>
              </a:ext>
            </a:extLst>
          </p:cNvPr>
          <p:cNvSpPr>
            <a:spLocks noGrp="1"/>
          </p:cNvSpPr>
          <p:nvPr>
            <p:ph type="title"/>
          </p:nvPr>
        </p:nvSpPr>
        <p:spPr/>
        <p:txBody>
          <a:bodyPr/>
          <a:lstStyle/>
          <a:p>
            <a:r>
              <a:rPr lang="en-US" dirty="0"/>
              <a:t>Appendix 8–1: Private Insurance</a:t>
            </a:r>
          </a:p>
        </p:txBody>
      </p:sp>
      <p:sp>
        <p:nvSpPr>
          <p:cNvPr id="3" name="Content Placeholder 2">
            <a:extLst>
              <a:ext uri="{FF2B5EF4-FFF2-40B4-BE49-F238E27FC236}">
                <a16:creationId xmlns:a16="http://schemas.microsoft.com/office/drawing/2014/main" id="{76D1C6A2-504F-9947-86FB-9CA5A54282FB}"/>
              </a:ext>
            </a:extLst>
          </p:cNvPr>
          <p:cNvSpPr>
            <a:spLocks noGrp="1"/>
          </p:cNvSpPr>
          <p:nvPr>
            <p:ph idx="1"/>
          </p:nvPr>
        </p:nvSpPr>
        <p:spPr/>
        <p:txBody>
          <a:bodyPr>
            <a:normAutofit/>
          </a:bodyPr>
          <a:lstStyle/>
          <a:p>
            <a:pPr>
              <a:spcBef>
                <a:spcPts val="1200"/>
              </a:spcBef>
            </a:pPr>
            <a:r>
              <a:rPr lang="en-US" sz="2000" dirty="0"/>
              <a:t>Patient pays a portion of the cost through premiums, deductibles, coinsurance payments</a:t>
            </a:r>
          </a:p>
          <a:p>
            <a:pPr marL="692150" indent="-231775">
              <a:buFont typeface="System Font Regular"/>
              <a:buChar char="–"/>
            </a:pPr>
            <a:r>
              <a:rPr lang="en-US" sz="1800" b="1" dirty="0"/>
              <a:t>Premium</a:t>
            </a:r>
            <a:r>
              <a:rPr lang="en-US" sz="1800" dirty="0"/>
              <a:t> – a payment to purchase and keep in force an insurance policy</a:t>
            </a:r>
          </a:p>
          <a:p>
            <a:pPr marL="692150" indent="-231775">
              <a:buFont typeface="System Font Regular"/>
              <a:buChar char="–"/>
            </a:pPr>
            <a:r>
              <a:rPr lang="en-US" sz="1800" b="1" dirty="0"/>
              <a:t>Deductible</a:t>
            </a:r>
            <a:r>
              <a:rPr lang="en-US" sz="1800" dirty="0"/>
              <a:t> – a payment on an annual or per-service basis that must be made by the insured person before the insurance company’s payments begin</a:t>
            </a:r>
          </a:p>
          <a:p>
            <a:pPr marL="692150" indent="-231775">
              <a:buFont typeface="System Font Regular"/>
              <a:buChar char="–"/>
            </a:pPr>
            <a:r>
              <a:rPr lang="en-US" sz="1800" b="1" dirty="0"/>
              <a:t>Coinsurance payment </a:t>
            </a:r>
            <a:r>
              <a:rPr lang="en-US" sz="1800" dirty="0"/>
              <a:t>– a percentage of medical expenses that the insured person must pay over and above the deductible</a:t>
            </a:r>
          </a:p>
          <a:p>
            <a:pPr marL="230188" indent="-220663">
              <a:spcBef>
                <a:spcPts val="1200"/>
              </a:spcBef>
            </a:pPr>
            <a:r>
              <a:rPr lang="en-US" sz="2000" b="1" dirty="0" err="1"/>
              <a:t>Regressivity</a:t>
            </a:r>
            <a:r>
              <a:rPr lang="en-US" sz="2000" dirty="0"/>
              <a:t> – a situation in which a larger percentage of income is taken from low-income people than high-income people</a:t>
            </a:r>
          </a:p>
          <a:p>
            <a:pPr marL="692150" indent="-231775">
              <a:buFont typeface="System Font Regular"/>
              <a:buChar char="–"/>
            </a:pPr>
            <a:r>
              <a:rPr lang="en-US" sz="1800" dirty="0"/>
              <a:t>Could be eliminated if premiums and payments were tied to income – out-of-pocket expenses may still be considerable</a:t>
            </a:r>
          </a:p>
        </p:txBody>
      </p:sp>
    </p:spTree>
    <p:extLst>
      <p:ext uri="{BB962C8B-B14F-4D97-AF65-F5344CB8AC3E}">
        <p14:creationId xmlns:p14="http://schemas.microsoft.com/office/powerpoint/2010/main" val="298955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pic>
        <p:nvPicPr>
          <p:cNvPr id="6" name="Picture 5">
            <a:extLst>
              <a:ext uri="{FF2B5EF4-FFF2-40B4-BE49-F238E27FC236}">
                <a16:creationId xmlns:a16="http://schemas.microsoft.com/office/drawing/2014/main" id="{5CE00D32-6269-4946-B66C-187658F4A372}"/>
              </a:ext>
            </a:extLst>
          </p:cNvPr>
          <p:cNvPicPr>
            <a:picLocks noChangeAspect="1"/>
          </p:cNvPicPr>
          <p:nvPr/>
        </p:nvPicPr>
        <p:blipFill>
          <a:blip r:embed="rId2"/>
          <a:stretch>
            <a:fillRect/>
          </a:stretch>
        </p:blipFill>
        <p:spPr>
          <a:xfrm>
            <a:off x="1036955" y="2286000"/>
            <a:ext cx="7070090" cy="2400935"/>
          </a:xfrm>
          <a:prstGeom prst="rect">
            <a:avLst/>
          </a:prstGeom>
        </p:spPr>
      </p:pic>
    </p:spTree>
    <p:extLst>
      <p:ext uri="{BB962C8B-B14F-4D97-AF65-F5344CB8AC3E}">
        <p14:creationId xmlns:p14="http://schemas.microsoft.com/office/powerpoint/2010/main" val="139177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p:txBody>
          <a:bodyPr>
            <a:normAutofit/>
          </a:bodyPr>
          <a:lstStyle/>
          <a:p>
            <a:r>
              <a:rPr lang="en-US" sz="2000" b="1" dirty="0"/>
              <a:t>Gross domestic product (GDP) </a:t>
            </a:r>
            <a:r>
              <a:rPr lang="en-US" sz="2000" dirty="0"/>
              <a:t>– a measure of the total output (and income) produced in a nation in one year</a:t>
            </a:r>
          </a:p>
          <a:p>
            <a:pPr marL="230188" indent="-230188">
              <a:spcBef>
                <a:spcPts val="1200"/>
              </a:spcBef>
            </a:pPr>
            <a:r>
              <a:rPr lang="en-US" sz="2000" dirty="0"/>
              <a:t>United States ranks highest in terms of healthcare expenditures (compared with other Western industrialized countries and Japan)</a:t>
            </a:r>
          </a:p>
          <a:p>
            <a:pPr marL="692150" indent="-222250">
              <a:buFont typeface="System Font Regular"/>
              <a:buChar char="–"/>
            </a:pPr>
            <a:r>
              <a:rPr lang="en-US" sz="2000" dirty="0"/>
              <a:t>Luxembourg – 6.0%</a:t>
            </a:r>
          </a:p>
          <a:p>
            <a:pPr marL="692150" indent="-222250">
              <a:buFont typeface="System Font Regular"/>
              <a:buChar char="–"/>
            </a:pPr>
            <a:r>
              <a:rPr lang="en-US" sz="2000" dirty="0"/>
              <a:t>United States – 16.8%</a:t>
            </a:r>
          </a:p>
          <a:p>
            <a:pPr marL="230188" indent="-230188">
              <a:spcBef>
                <a:spcPts val="1200"/>
              </a:spcBef>
            </a:pPr>
            <a:r>
              <a:rPr lang="en-US" sz="2000" dirty="0"/>
              <a:t>Healthcare expenditures have risen over time, but have been growing more slowly since 2010</a:t>
            </a:r>
          </a:p>
        </p:txBody>
      </p:sp>
    </p:spTree>
    <p:extLst>
      <p:ext uri="{BB962C8B-B14F-4D97-AF65-F5344CB8AC3E}">
        <p14:creationId xmlns:p14="http://schemas.microsoft.com/office/powerpoint/2010/main" val="252186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pic>
        <p:nvPicPr>
          <p:cNvPr id="6" name="Picture 5">
            <a:extLst>
              <a:ext uri="{FF2B5EF4-FFF2-40B4-BE49-F238E27FC236}">
                <a16:creationId xmlns:a16="http://schemas.microsoft.com/office/drawing/2014/main" id="{C5AEB4C1-5C76-8147-A99C-63C9413B7EFF}"/>
              </a:ext>
            </a:extLst>
          </p:cNvPr>
          <p:cNvPicPr>
            <a:picLocks noChangeAspect="1"/>
          </p:cNvPicPr>
          <p:nvPr/>
        </p:nvPicPr>
        <p:blipFill>
          <a:blip r:embed="rId2"/>
          <a:stretch>
            <a:fillRect/>
          </a:stretch>
        </p:blipFill>
        <p:spPr>
          <a:xfrm>
            <a:off x="1030922" y="2286000"/>
            <a:ext cx="7082155" cy="2690495"/>
          </a:xfrm>
          <a:prstGeom prst="rect">
            <a:avLst/>
          </a:prstGeom>
        </p:spPr>
      </p:pic>
    </p:spTree>
    <p:extLst>
      <p:ext uri="{BB962C8B-B14F-4D97-AF65-F5344CB8AC3E}">
        <p14:creationId xmlns:p14="http://schemas.microsoft.com/office/powerpoint/2010/main" val="340980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800"/>
              </a:spcBef>
              <a:buNone/>
            </a:pPr>
            <a:r>
              <a:rPr lang="en-US" b="1" dirty="0">
                <a:solidFill>
                  <a:srgbClr val="73253E"/>
                </a:solidFill>
              </a:rPr>
              <a:t>Social Significance of Increased Expenditures</a:t>
            </a:r>
          </a:p>
          <a:p>
            <a:pPr marL="460375" indent="-230188">
              <a:spcBef>
                <a:spcPts val="1200"/>
              </a:spcBef>
            </a:pPr>
            <a:r>
              <a:rPr lang="en-US" sz="2000" dirty="0"/>
              <a:t>We are allocating more of our resources to healthcare</a:t>
            </a:r>
          </a:p>
          <a:p>
            <a:pPr marL="922338" indent="-230188">
              <a:spcBef>
                <a:spcPts val="1200"/>
              </a:spcBef>
              <a:buFont typeface="System Font Regular"/>
              <a:buChar char="–"/>
            </a:pPr>
            <a:r>
              <a:rPr lang="en-US" sz="2000" dirty="0"/>
              <a:t>Therefore we are giving up other goods and services to acquire medical care</a:t>
            </a:r>
          </a:p>
          <a:p>
            <a:pPr marL="922338" indent="-230188">
              <a:spcBef>
                <a:spcPts val="1200"/>
              </a:spcBef>
              <a:buFont typeface="System Font Regular"/>
              <a:buChar char="–"/>
            </a:pPr>
            <a:r>
              <a:rPr lang="en-US" sz="2000" dirty="0"/>
              <a:t>We must produce less of something else</a:t>
            </a:r>
          </a:p>
        </p:txBody>
      </p:sp>
    </p:spTree>
    <p:extLst>
      <p:ext uri="{BB962C8B-B14F-4D97-AF65-F5344CB8AC3E}">
        <p14:creationId xmlns:p14="http://schemas.microsoft.com/office/powerpoint/2010/main" val="253944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Healthcare Expenditures and Outcomes</a:t>
            </a:r>
          </a:p>
        </p:txBody>
      </p:sp>
      <p:pic>
        <p:nvPicPr>
          <p:cNvPr id="6" name="Picture 5">
            <a:extLst>
              <a:ext uri="{FF2B5EF4-FFF2-40B4-BE49-F238E27FC236}">
                <a16:creationId xmlns:a16="http://schemas.microsoft.com/office/drawing/2014/main" id="{E92C7C32-466F-E34D-89E1-1E4864238B13}"/>
              </a:ext>
            </a:extLst>
          </p:cNvPr>
          <p:cNvPicPr>
            <a:picLocks noChangeAspect="1"/>
          </p:cNvPicPr>
          <p:nvPr/>
        </p:nvPicPr>
        <p:blipFill>
          <a:blip r:embed="rId2"/>
          <a:stretch>
            <a:fillRect/>
          </a:stretch>
        </p:blipFill>
        <p:spPr>
          <a:xfrm>
            <a:off x="1055052" y="1600200"/>
            <a:ext cx="7033895" cy="4246880"/>
          </a:xfrm>
          <a:prstGeom prst="rect">
            <a:avLst/>
          </a:prstGeom>
        </p:spPr>
      </p:pic>
    </p:spTree>
    <p:extLst>
      <p:ext uri="{BB962C8B-B14F-4D97-AF65-F5344CB8AC3E}">
        <p14:creationId xmlns:p14="http://schemas.microsoft.com/office/powerpoint/2010/main" val="17660274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4163</TotalTime>
  <Words>2646</Words>
  <Application>Microsoft Macintosh PowerPoint</Application>
  <PresentationFormat>On-screen Show (4:3)</PresentationFormat>
  <Paragraphs>254</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System Font Regular</vt:lpstr>
      <vt:lpstr>Times New Roman</vt:lpstr>
      <vt:lpstr>Wingdings</vt:lpstr>
      <vt:lpstr>Office Theme</vt:lpstr>
      <vt:lpstr>PowerPoint Presentation</vt:lpstr>
      <vt:lpstr>Healthcare</vt:lpstr>
      <vt:lpstr>Healthcare</vt:lpstr>
      <vt:lpstr>U.S. Healthcare Expenditures and Outcomes</vt:lpstr>
      <vt:lpstr>U.S. Healthcare Expenditures and Outcomes</vt:lpstr>
      <vt:lpstr>U.S. Healthcare Expenditures and Outcomes</vt:lpstr>
      <vt:lpstr>U.S. Healthcare Expenditures and Outcomes</vt:lpstr>
      <vt:lpstr>U.S. Healthcare Expenditures and Outcomes</vt:lpstr>
      <vt:lpstr>U.S. Healthcare Expenditures and Outcomes</vt:lpstr>
      <vt:lpstr>U.S. Healthcare Expenditures and Outcomes</vt:lpstr>
      <vt:lpstr>U.S. Healthcare Expenditures and Outcomes</vt:lpstr>
      <vt:lpstr>U.S. Healthcare Expenditures and Outcomes</vt:lpstr>
      <vt:lpstr>U.S. Healthcare Expenditures and Outcomes</vt:lpstr>
      <vt:lpstr>U.S. Healthcare Problems</vt:lpstr>
      <vt:lpstr>U.S. Healthcare Problems</vt:lpstr>
      <vt:lpstr>U.S. Healthcare Problems</vt:lpstr>
      <vt:lpstr>U.S. Healthcare Problems</vt:lpstr>
      <vt:lpstr>U.S. Healthcare Problems</vt:lpstr>
      <vt:lpstr>U.S. Healthcare Problems</vt:lpstr>
      <vt:lpstr>U.S. Healthcare Problems</vt:lpstr>
      <vt:lpstr>U.S. Healthcare Problems</vt:lpstr>
      <vt:lpstr>U.S. Healthcare Problems</vt:lpstr>
      <vt:lpstr>Types of U.S. Healthcare Insurance Coverage</vt:lpstr>
      <vt:lpstr>Types of U.S. Healthcare Insurance Coverage</vt:lpstr>
      <vt:lpstr>Types of U.S. Healthcare Insurance Coverage</vt:lpstr>
      <vt:lpstr>Types of U.S. Healthcare Insurance Coverage</vt:lpstr>
      <vt:lpstr>Types of U.S. Healthcare Insurance Coverage</vt:lpstr>
      <vt:lpstr>Types of U.S. Healthcare Insurance Coverage</vt:lpstr>
      <vt:lpstr>The Affordable Care Act</vt:lpstr>
      <vt:lpstr>The Affordable Care Act</vt:lpstr>
      <vt:lpstr>The Affordable Care Act</vt:lpstr>
      <vt:lpstr>The Affordable Care Act</vt:lpstr>
      <vt:lpstr>The Affordable Care Act</vt:lpstr>
      <vt:lpstr>Other Options for Healthcare in the United States</vt:lpstr>
      <vt:lpstr>Other Options for Healthcare in the United States</vt:lpstr>
      <vt:lpstr>Other Options for Healthcare in the United States</vt:lpstr>
      <vt:lpstr>Other Options for Healthcare in the United States</vt:lpstr>
      <vt:lpstr>Other Options for Healthcare in the United States</vt:lpstr>
      <vt:lpstr>Other Options for Healthcare in the United States</vt:lpstr>
      <vt:lpstr>Other Options for Healthcare in the United States</vt:lpstr>
      <vt:lpstr>Other Options for Healthcare in the United States</vt:lpstr>
      <vt:lpstr>Conservative versus Liberal</vt:lpstr>
      <vt:lpstr>Appendix 8–1: Private Insurance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199</cp:revision>
  <dcterms:created xsi:type="dcterms:W3CDTF">2019-01-08T16:20:56Z</dcterms:created>
  <dcterms:modified xsi:type="dcterms:W3CDTF">2019-02-07T16:51:50Z</dcterms:modified>
</cp:coreProperties>
</file>