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335" r:id="rId5"/>
    <p:sldId id="505" r:id="rId6"/>
    <p:sldId id="506" r:id="rId7"/>
    <p:sldId id="507" r:id="rId8"/>
    <p:sldId id="508" r:id="rId9"/>
    <p:sldId id="476" r:id="rId10"/>
    <p:sldId id="509" r:id="rId11"/>
    <p:sldId id="510" r:id="rId12"/>
    <p:sldId id="511" r:id="rId13"/>
    <p:sldId id="512" r:id="rId14"/>
    <p:sldId id="418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479" r:id="rId23"/>
    <p:sldId id="520" r:id="rId24"/>
    <p:sldId id="521" r:id="rId25"/>
    <p:sldId id="522" r:id="rId26"/>
    <p:sldId id="523" r:id="rId27"/>
    <p:sldId id="524" r:id="rId28"/>
    <p:sldId id="480" r:id="rId29"/>
    <p:sldId id="446" r:id="rId30"/>
    <p:sldId id="525" r:id="rId31"/>
    <p:sldId id="482" r:id="rId32"/>
    <p:sldId id="483" r:id="rId33"/>
    <p:sldId id="526" r:id="rId34"/>
    <p:sldId id="527" r:id="rId35"/>
    <p:sldId id="528" r:id="rId36"/>
    <p:sldId id="484" r:id="rId37"/>
    <p:sldId id="309" r:id="rId38"/>
    <p:sldId id="43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of </a:t>
            </a:r>
            <a:b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Taxes and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Social Security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Total payroll tax rate as of 2018 = 7.65%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Social Security – 6.2%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Medicare – 1.45%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Combined tax rate of both workers and employers = 15.3%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Self-employed pay both shares – 15.3%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Social Security tax is regressive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Social Security tax base as of 2018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First $128,400 of each worker’s annual earnings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All of the worker’s earnings taxable for Medicare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25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Taxes and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Social Security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Regressive taxes </a:t>
            </a:r>
            <a:r>
              <a:rPr lang="en-US" sz="2000" dirty="0"/>
              <a:t>– taxes that take a larger percentage of income from low-income people than from high-income people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Progressive taxes </a:t>
            </a:r>
            <a:r>
              <a:rPr lang="en-US" sz="2000" dirty="0"/>
              <a:t>– taxes that take a larger percentage of income from high-income people than from low-income people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Proportional taxes </a:t>
            </a:r>
            <a:r>
              <a:rPr lang="en-US" sz="2000" dirty="0"/>
              <a:t>– taxes that take the same percentage of income from people at all income levels</a:t>
            </a:r>
          </a:p>
        </p:txBody>
      </p:sp>
    </p:spTree>
    <p:extLst>
      <p:ext uri="{BB962C8B-B14F-4D97-AF65-F5344CB8AC3E}">
        <p14:creationId xmlns:p14="http://schemas.microsoft.com/office/powerpoint/2010/main" val="397396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Taxes and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Social Security Taxes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Social Security taxes regressive for two reasons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Only the tax base is taxed in any given year</a:t>
            </a:r>
          </a:p>
          <a:p>
            <a:pPr marL="1374775" indent="-230188">
              <a:spcBef>
                <a:spcPts val="1200"/>
              </a:spcBef>
            </a:pPr>
            <a:r>
              <a:rPr lang="en-US" sz="2000" dirty="0"/>
              <a:t>2018 – first $128,400 (varies each year)</a:t>
            </a:r>
          </a:p>
          <a:p>
            <a:pPr marL="1720850" indent="-230188">
              <a:buFont typeface="System Font Regular"/>
              <a:buChar char="–"/>
            </a:pPr>
            <a:r>
              <a:rPr lang="en-US" sz="1800" dirty="0"/>
              <a:t>Entire earnings of low-earning workers subject to tax</a:t>
            </a:r>
          </a:p>
          <a:p>
            <a:pPr marL="1720850" indent="-230188">
              <a:buFont typeface="System Font Regular"/>
              <a:buChar char="–"/>
            </a:pPr>
            <a:r>
              <a:rPr lang="en-US" sz="1800" dirty="0"/>
              <a:t>Only a portion of earnings of high-earning workers taxed</a:t>
            </a:r>
          </a:p>
          <a:p>
            <a:pPr marL="971550" indent="-279400">
              <a:spcBef>
                <a:spcPts val="1800"/>
              </a:spcBef>
              <a:buFont typeface="+mj-lt"/>
              <a:buAutoNum type="arabicPeriod" startAt="2"/>
            </a:pPr>
            <a:r>
              <a:rPr lang="en-US" sz="2000" dirty="0"/>
              <a:t>Only earnings from working are taxable</a:t>
            </a:r>
          </a:p>
          <a:p>
            <a:pPr marL="1374775" indent="-230188">
              <a:spcBef>
                <a:spcPts val="1200"/>
              </a:spcBef>
            </a:pPr>
            <a:r>
              <a:rPr lang="en-US" sz="2000" dirty="0"/>
              <a:t>Other forms of income not subject to these taxes</a:t>
            </a:r>
          </a:p>
          <a:p>
            <a:pPr marL="1720850" indent="-230188">
              <a:buFont typeface="System Font Regular"/>
              <a:buChar char="–"/>
            </a:pPr>
            <a:r>
              <a:rPr lang="en-US" sz="1800" dirty="0"/>
              <a:t>rents, interest, capital gains, stock dividends</a:t>
            </a:r>
          </a:p>
        </p:txBody>
      </p:sp>
    </p:spTree>
    <p:extLst>
      <p:ext uri="{BB962C8B-B14F-4D97-AF65-F5344CB8AC3E}">
        <p14:creationId xmlns:p14="http://schemas.microsoft.com/office/powerpoint/2010/main" val="89228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Taxes and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Social Security Benefits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Paid by the U.S. Treasury each month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Recipient must be a covered worker or dependent/survivor of a covered work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Worker must have paid Social Security taxes on a minimum amount of earnings for a minimum period of time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Benefit amounts based on the retired worker’s prior Social Security tax contributions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Benefits are progressive – low-earning workers receive a higher replacement rate than high-earning workers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Replacement rate </a:t>
            </a:r>
            <a:r>
              <a:rPr lang="en-US" sz="2000" dirty="0"/>
              <a:t>– the percentage of the worker’s last working year’s earnings that is replaced by Social Security retirement benefits</a:t>
            </a:r>
          </a:p>
        </p:txBody>
      </p:sp>
    </p:spTree>
    <p:extLst>
      <p:ext uri="{BB962C8B-B14F-4D97-AF65-F5344CB8AC3E}">
        <p14:creationId xmlns:p14="http://schemas.microsoft.com/office/powerpoint/2010/main" val="111535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Long-Run Problem: An Aging Population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Average age of the U.S. population is increasing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Fewer workers paying taxes, more retirees receiving benefits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Life expectancy increased since the beginning of the Social Security program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1940 – life expectancy 63 years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2016 – life expectancy approximately 79 years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Many workers retiring at earlier ages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Longer periods of retirement during which workers do not pay Social Security taxes but do receive benefits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Baby boomers now retiring</a:t>
            </a:r>
          </a:p>
        </p:txBody>
      </p:sp>
    </p:spTree>
    <p:extLst>
      <p:ext uri="{BB962C8B-B14F-4D97-AF65-F5344CB8AC3E}">
        <p14:creationId xmlns:p14="http://schemas.microsoft.com/office/powerpoint/2010/main" val="253944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Long-Run Problem: An Aging Population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Social Security a pay-as-you-go system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1940 – over 159 workers paid taxes for every beneficiary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1950 – fell dramatically to 16.5 workers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Fell again considerably from 1950 to 1960 – continued to fall thereafter though less dramatically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Ratio of workers to beneficiaries projected to fall to 2.3 in 2030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Implications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If fewer taxpayers are going to provide the same levels of benefits on a pay-as-you-go basis, then these taxpayers individually must pay higher taxes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If more taxes not collected per worker, then benefits must be cut or another source of funding must be found</a:t>
            </a:r>
          </a:p>
        </p:txBody>
      </p:sp>
    </p:spTree>
    <p:extLst>
      <p:ext uri="{BB962C8B-B14F-4D97-AF65-F5344CB8AC3E}">
        <p14:creationId xmlns:p14="http://schemas.microsoft.com/office/powerpoint/2010/main" val="633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B7D8C-A402-224B-8C3F-073953AE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" y="2286000"/>
            <a:ext cx="7444105" cy="24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4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Efforts to Address the Problem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Congress amended the Social Security Act in 1983 – major provisions of the amendment were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to raise the normal retirement age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to build up trust funds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to tax a portion of Social Security retirement benefits for income tax purposes</a:t>
            </a:r>
          </a:p>
        </p:txBody>
      </p:sp>
    </p:spTree>
    <p:extLst>
      <p:ext uri="{BB962C8B-B14F-4D97-AF65-F5344CB8AC3E}">
        <p14:creationId xmlns:p14="http://schemas.microsoft.com/office/powerpoint/2010/main" val="35423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Efforts to Address the Problem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Increasing the normal retirement age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minimum age at which workers can retire with full Social Security benefits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Those born in or before 1937 – 65 years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Those born in 1960 or later – 67 years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Workers can also retire at 62 years of age – retirement benefits proportionally reduced if they do so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Because we are living longer on average, working longer on average may make sense</a:t>
            </a:r>
          </a:p>
        </p:txBody>
      </p:sp>
    </p:spTree>
    <p:extLst>
      <p:ext uri="{BB962C8B-B14F-4D97-AF65-F5344CB8AC3E}">
        <p14:creationId xmlns:p14="http://schemas.microsoft.com/office/powerpoint/2010/main" val="3226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Efforts to Address the Problem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Building up trust fund balances for baby boomer benefits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Baby boomers are those born between the end of WWII (1945) and 1965 –economy was booming and birthrate increased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Began retiring in about 2010 – thereby stressing the Social Security system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To accommodate the baby boomers, trust fund balances are being built up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b="1" dirty="0"/>
              <a:t>Trust fund </a:t>
            </a:r>
            <a:r>
              <a:rPr lang="en-US" sz="2000" dirty="0"/>
              <a:t>– taxes collected and invested specifically to pay future Social Security benefits</a:t>
            </a:r>
          </a:p>
        </p:txBody>
      </p:sp>
    </p:spTree>
    <p:extLst>
      <p:ext uri="{BB962C8B-B14F-4D97-AF65-F5344CB8AC3E}">
        <p14:creationId xmlns:p14="http://schemas.microsoft.com/office/powerpoint/2010/main" val="215080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year, the first of about 78 million baby boomers turn 60, including two of my Dad’s favorite people—me and President Clinton. This milestone is more than a personal crisis—it is a national challenge. The retirement of the baby boom generation will put unprecedented strains on the federal government.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600" dirty="0"/>
              <a:t>—	President George W. Bush, </a:t>
            </a:r>
            <a:br>
              <a:rPr lang="en-US" sz="1600" dirty="0"/>
            </a:br>
            <a:r>
              <a:rPr lang="en-US" sz="1600" dirty="0"/>
              <a:t>State of the Union Address, 2006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Efforts to Address the Problem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Taxing Social Security retirement benefits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Originally exempt from income taxes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1984 – retirees began to pay federal income tax on their Social Security benefits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Taxes paid credited to Social Security trust funds and invested in U.S. securities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Somewhat controversial but has resulted in substantial revenues and contributed to the financial viability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50691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and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Long-Run Financial Viability of Social Security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Once Social Security trust funds are exhausted, the system will return to a pay-as-you-go system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Increasing proportion of older people in the population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Change could lead to higher Social Security taxes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Decreased or delayed retirement benefits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Increase in the payroll tax or other other sources of income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 the long run, the program not expected to be financially sound – not currently in any danger of collapsing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same cannot be said of Medicare</a:t>
            </a:r>
          </a:p>
        </p:txBody>
      </p:sp>
    </p:spTree>
    <p:extLst>
      <p:ext uri="{BB962C8B-B14F-4D97-AF65-F5344CB8AC3E}">
        <p14:creationId xmlns:p14="http://schemas.microsoft.com/office/powerpoint/2010/main" val="10892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Should Social Security Be Made Voluntary?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Many conservatives argue that it should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Based on principles of greater economic freedom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Limitation of the role of government in our lives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Fairness of the system to younger workers</a:t>
            </a:r>
          </a:p>
        </p:txBody>
      </p:sp>
    </p:spTree>
    <p:extLst>
      <p:ext uri="{BB962C8B-B14F-4D97-AF65-F5344CB8AC3E}">
        <p14:creationId xmlns:p14="http://schemas.microsoft.com/office/powerpoint/2010/main" val="211651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Should Social Security Be Made Voluntary?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Arguments for a compulsory program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A voluntary program would make provision of a minimum level of economic security to the entire population more difficult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The poor could not afford to purchase private insurance or provide for their own economic security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A voluntary system would be subject to greater adverse selection</a:t>
            </a:r>
          </a:p>
          <a:p>
            <a:pPr marL="1374775" indent="-230188">
              <a:spcBef>
                <a:spcPts val="1200"/>
              </a:spcBef>
            </a:pPr>
            <a:r>
              <a:rPr lang="en-US" sz="2000" dirty="0"/>
              <a:t>Adverse selection – a process by which insured people’s choices lead to higher-than-average loss levels for the program’s sponsor</a:t>
            </a:r>
          </a:p>
        </p:txBody>
      </p:sp>
    </p:spTree>
    <p:extLst>
      <p:ext uri="{BB962C8B-B14F-4D97-AF65-F5344CB8AC3E}">
        <p14:creationId xmlns:p14="http://schemas.microsoft.com/office/powerpoint/2010/main" val="413088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“Bad Buy” Issue: Is Social Security Unfair to Younger Workers?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These workers pay Social Security taxes to support currently retired persons, survivors, disabled persons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value of the taxes paid by younger workers and their employers can exceed the value of the benefits they can expect to receive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employer’s share of the tax provides for social adequacy, not individual equity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Social Security also provides disability insurance and medical insurance through Medicare</a:t>
            </a:r>
          </a:p>
        </p:txBody>
      </p:sp>
    </p:spTree>
    <p:extLst>
      <p:ext uri="{BB962C8B-B14F-4D97-AF65-F5344CB8AC3E}">
        <p14:creationId xmlns:p14="http://schemas.microsoft.com/office/powerpoint/2010/main" val="424995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73253E"/>
                </a:solidFill>
              </a:rPr>
              <a:t>Does Social Security Decrease Savings?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Social Security wealth effect </a:t>
            </a:r>
            <a:r>
              <a:rPr lang="en-US" sz="2000" dirty="0"/>
              <a:t>– the tendency of the population to substitute Social Security for private savings, thus decreasing private savings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Causes us to spend more during our working years on consumer goods because we do not feel the need to save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Social Security early retirement effect </a:t>
            </a:r>
            <a:r>
              <a:rPr lang="en-US" sz="2000" dirty="0"/>
              <a:t>– Social Security’s effect of increasing private savings by encouraging earlier retirements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Workers who retire earlier must provide for a longer period of retirement and therefore must save more during their working years</a:t>
            </a:r>
          </a:p>
        </p:txBody>
      </p:sp>
    </p:spTree>
    <p:extLst>
      <p:ext uri="{BB962C8B-B14F-4D97-AF65-F5344CB8AC3E}">
        <p14:creationId xmlns:p14="http://schemas.microsoft.com/office/powerpoint/2010/main" val="114517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73253E"/>
                </a:solidFill>
              </a:rPr>
              <a:t>Social Security’s Unfair Treatment of Women?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 wife can choose to receive retirement benefits based on her own earnings record or on her husband’s record as her spouse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Usually spousal benefits will be one-half of what her husband receives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Wives who have never worked outside the home are entitled to the same spousal benefits as are wives who worked throughout their married lives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Note that husbands might find themselves in the same situation if their earnings record is smaller than their wives’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labor market institutions of the United States treat men and women differently, and this differential treatment is reflected in treatment for Social Security</a:t>
            </a:r>
          </a:p>
        </p:txBody>
      </p:sp>
    </p:spTree>
    <p:extLst>
      <p:ext uri="{BB962C8B-B14F-4D97-AF65-F5344CB8AC3E}">
        <p14:creationId xmlns:p14="http://schemas.microsoft.com/office/powerpoint/2010/main" val="3664089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73253E"/>
                </a:solidFill>
              </a:rPr>
              <a:t>Immigrants, Racial and Ethnic Groups, and Others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SSA no longer has a “welcome immigrants” message on its website but does provide Social Security and other information to different groups of immigrants – including students, refugees, asylum seekers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Provides content in various languages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Provides a specific Internet site for Native Americans, African Americans, refugees, asylum seekers, others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Provides information specifically to the U.S. homeless population – including links for veterans, young people leaving foster care, those temporarily institutionalized, people leaving prison, others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Provides links to social media – Facebook, blogs</a:t>
            </a:r>
          </a:p>
        </p:txBody>
      </p:sp>
    </p:spTree>
    <p:extLst>
      <p:ext uri="{BB962C8B-B14F-4D97-AF65-F5344CB8AC3E}">
        <p14:creationId xmlns:p14="http://schemas.microsoft.com/office/powerpoint/2010/main" val="66631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Hold for the Social Security System?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2879F-2A66-6049-AEAC-0B7BAFF1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2018 – millions of social security recipients received a two percent increase in benefits – the largest increase since 2012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$25 per month for the average beneficiary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2019 – increased even more at 2.8%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Americans have long been skeptical about the promise of Social Security – each generation has applauded the system’s support of their parents/grandparents but doubt that it will “be there for them”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Social Security’s worsening financial position – trust fund balances will be drawn down more rapidly than once predicted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Most do not understand the system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Medicare hospital trust fund in poor condition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Prescription drug plan questionable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Rising national debt</a:t>
            </a:r>
          </a:p>
        </p:txBody>
      </p:sp>
    </p:spTree>
    <p:extLst>
      <p:ext uri="{BB962C8B-B14F-4D97-AF65-F5344CB8AC3E}">
        <p14:creationId xmlns:p14="http://schemas.microsoft.com/office/powerpoint/2010/main" val="10631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Hold for the Social Security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Altering the Social Security Tax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From highly regressive to progressive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Cutting Current Social Security Benefits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Proposals to cut benefits across the board or for high-income recipients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Eliminate adjustments for inflation – a form of benefits reduction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Increasing Retirement Ages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Suggestion to strengthen the system by raising both the normal retirement age </a:t>
            </a:r>
            <a:r>
              <a:rPr lang="en-US" sz="2000" b="1" dirty="0"/>
              <a:t>and</a:t>
            </a:r>
            <a:r>
              <a:rPr lang="en-US" sz="2000" dirty="0"/>
              <a:t> the early retirement age</a:t>
            </a:r>
          </a:p>
          <a:p>
            <a:pPr marL="460375" indent="-231775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73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Privatization</a:t>
            </a:r>
            <a:r>
              <a:rPr lang="en-US" sz="2000" dirty="0"/>
              <a:t> – the transfer of government enterprises or responsibilities to the private sector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 U.S. Social Security system and the associated Medicare health insurance system affect us all – if we work, we pay Social Security and Medicare taxes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Social Security payments and Medicare health insurance benefits are </a:t>
            </a:r>
            <a:r>
              <a:rPr lang="en-US" sz="2000" b="1" dirty="0"/>
              <a:t>entitlements</a:t>
            </a:r>
            <a:r>
              <a:rPr lang="en-US" sz="2000" dirty="0"/>
              <a:t> – a payment that eligible citizens have a right to receive by law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Future Hold for the Social Security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Investing Social Security Taxes in the Stock Market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Trust funds must be invested only in government securities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Partial Privatization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Proposals to partially privatize the Social Security program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Some percent of a worker’s Social Security taxes could be put into investment accounts selected by the worker – his/her taxes would be reduced by the same amount</a:t>
            </a:r>
          </a:p>
          <a:p>
            <a:pPr marL="460375" indent="-231775">
              <a:spcBef>
                <a:spcPts val="1200"/>
              </a:spcBef>
            </a:pPr>
            <a:r>
              <a:rPr lang="en-US" sz="2000" dirty="0"/>
              <a:t>Critics argue that high-wage earners would receive more sophisticated investment advice than would low-income workers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Would increase the retirement income of high earners and decrease the retirement income of low-income earners</a:t>
            </a:r>
          </a:p>
        </p:txBody>
      </p:sp>
    </p:spTree>
    <p:extLst>
      <p:ext uri="{BB962C8B-B14F-4D97-AF65-F5344CB8AC3E}">
        <p14:creationId xmlns:p14="http://schemas.microsoft.com/office/powerpoint/2010/main" val="3744571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Adequacy of Social Security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B4B2E0-5B74-CD44-9074-560A777D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Many Social Security beneficiaries cannot rely solely on Social Security benefits – lower-income people may not be able to supplement their benefits with other sources of income or savings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Social Security benefits – as they now stand – do not fully meet the goals of social adequacy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The United States ranks 31</a:t>
            </a:r>
            <a:r>
              <a:rPr lang="en-US" sz="1800" baseline="30000" dirty="0"/>
              <a:t>st</a:t>
            </a:r>
            <a:r>
              <a:rPr lang="en-US" sz="1800" dirty="0"/>
              <a:t> out of 34 industrialized countries in terms of the size of its benefit levels – further testament that our benefits should be increased instead of going in the other direction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This principle of social adequacy also at risk in our Medicare program</a:t>
            </a:r>
          </a:p>
          <a:p>
            <a:pPr marL="230188" indent="-230188">
              <a:spcBef>
                <a:spcPts val="1200"/>
              </a:spcBef>
            </a:pPr>
            <a:r>
              <a:rPr lang="en-US" sz="1800" dirty="0"/>
              <a:t>One solution – expand immigration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Young immigrants can help shore up funds that go to older residents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Under Trump administration the number of immigrants and refugees drastically reduced</a:t>
            </a:r>
          </a:p>
        </p:txBody>
      </p:sp>
    </p:spTree>
    <p:extLst>
      <p:ext uri="{BB962C8B-B14F-4D97-AF65-F5344CB8AC3E}">
        <p14:creationId xmlns:p14="http://schemas.microsoft.com/office/powerpoint/2010/main" val="59587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What is Medicare?</a:t>
            </a:r>
          </a:p>
          <a:p>
            <a:pPr marL="460375" indent="-230188"/>
            <a:r>
              <a:rPr lang="en-US" sz="2000" dirty="0"/>
              <a:t>A health insurance program for subsidized medical insurance insurance for aged and disabled Social Security beneficiaries</a:t>
            </a:r>
          </a:p>
          <a:p>
            <a:pPr marL="460375" indent="-230188"/>
            <a:r>
              <a:rPr lang="en-US" sz="2000" dirty="0"/>
              <a:t>The Medicare program consists of three separate components:</a:t>
            </a:r>
          </a:p>
          <a:p>
            <a:pPr marL="971550" indent="-279400">
              <a:buFont typeface="+mj-lt"/>
              <a:buAutoNum type="arabicPeriod"/>
            </a:pPr>
            <a:r>
              <a:rPr lang="en-US" sz="2000" dirty="0"/>
              <a:t>Part A – compulsory part of the program that covers costs of hospitalization</a:t>
            </a:r>
          </a:p>
          <a:p>
            <a:pPr marL="971550" indent="-279400">
              <a:buFont typeface="+mj-lt"/>
              <a:buAutoNum type="arabicPeriod"/>
            </a:pPr>
            <a:r>
              <a:rPr lang="en-US" sz="2000" dirty="0"/>
              <a:t>Part B – a voluntary portion and covers doctor visits and other outpatient costs</a:t>
            </a:r>
          </a:p>
          <a:p>
            <a:pPr marL="971550" indent="-279400">
              <a:buFont typeface="+mj-lt"/>
              <a:buAutoNum type="arabicPeriod"/>
            </a:pPr>
            <a:r>
              <a:rPr lang="en-US" sz="2000" dirty="0"/>
              <a:t>Part D – also voluntary and covers prescription drug costs</a:t>
            </a:r>
          </a:p>
        </p:txBody>
      </p:sp>
    </p:spTree>
    <p:extLst>
      <p:ext uri="{BB962C8B-B14F-4D97-AF65-F5344CB8AC3E}">
        <p14:creationId xmlns:p14="http://schemas.microsoft.com/office/powerpoint/2010/main" val="398454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Medicare Taxes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Tax base for Medicare is the entire earnings from working – applies up until a person reaches age 65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Until that time, the worker pays 1.45 percent of this tax base to the federal government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Like Social Security taxes, Medicare taxes are regressive</a:t>
            </a:r>
          </a:p>
        </p:txBody>
      </p:sp>
    </p:spTree>
    <p:extLst>
      <p:ext uri="{BB962C8B-B14F-4D97-AF65-F5344CB8AC3E}">
        <p14:creationId xmlns:p14="http://schemas.microsoft.com/office/powerpoint/2010/main" val="1575947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Medicare Premiums, Deductibles, and Co-Pays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Specific numbers can vary depending on the income and other circumstances of beneficiaries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2018 data “base” numbers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Part A hospitalization most people pay no premium – they do incur deductibles and co-pays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Base deductible = $1,340, co-pays charged as hospital stays increase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Part B outpatient benefits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Base premium = $134 charged per month, after reaching deductible base co-pay of 20% of remaining expenses charged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Part D prescription benefits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Beneficiaries charged with premium and co-pays</a:t>
            </a:r>
          </a:p>
          <a:p>
            <a:pPr marL="1374775" indent="-230188">
              <a:buFont typeface="Wingdings" pitchFamily="2" charset="2"/>
              <a:buChar char="§"/>
            </a:pPr>
            <a:endParaRPr lang="en-US" sz="1800" dirty="0"/>
          </a:p>
          <a:p>
            <a:pPr marL="1374775" indent="-230188"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0014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Medicare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Problems with Medicare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Social adequacy of Medicare benefits – out-of-pocket expenses too high for many low-income and high-cost patients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Increasing costs of healthcare – outlays on a per-patient basis are rising rapidly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Aging of the population – financial future of Medicare uncertain at best</a:t>
            </a:r>
          </a:p>
        </p:txBody>
      </p:sp>
    </p:spTree>
    <p:extLst>
      <p:ext uri="{BB962C8B-B14F-4D97-AF65-F5344CB8AC3E}">
        <p14:creationId xmlns:p14="http://schemas.microsoft.com/office/powerpoint/2010/main" val="214537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Donald Trump and the Republican Congress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C4C04-818F-6F40-A1D4-A11338C5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2017 tax bill pass by Republicans controversial – opposed by all Democrats who felt it was drafted and approved without any discussion with them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2017 tax bill will cut government tax revenue by $1.5 trillion over ten years – the federal government must either slash its spending or increase its borrowing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Deficit spending </a:t>
            </a:r>
            <a:r>
              <a:rPr lang="en-US" sz="2000" dirty="0"/>
              <a:t>– the amount of government spending that exceeds government taxes in a particular year – financed by government borrowing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National debt </a:t>
            </a:r>
            <a:r>
              <a:rPr lang="en-US" sz="2000" dirty="0"/>
              <a:t>– the total amount of government borrowing that has not yet been repaid</a:t>
            </a:r>
          </a:p>
        </p:txBody>
      </p:sp>
    </p:spTree>
    <p:extLst>
      <p:ext uri="{BB962C8B-B14F-4D97-AF65-F5344CB8AC3E}">
        <p14:creationId xmlns:p14="http://schemas.microsoft.com/office/powerpoint/2010/main" val="73683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1800" dirty="0"/>
              <a:t>Believe Social Security represents big government</a:t>
            </a:r>
          </a:p>
          <a:p>
            <a:pPr marL="287338" indent="-163513"/>
            <a:r>
              <a:rPr lang="en-US" sz="1800" dirty="0"/>
              <a:t>Better off if we did not have to pay Social Security taxes</a:t>
            </a:r>
          </a:p>
          <a:p>
            <a:pPr marL="287338" indent="-163513"/>
            <a:r>
              <a:rPr lang="en-US" sz="1800" dirty="0"/>
              <a:t>Encouraged instead – as a tax break for savings – to provide for ourselves in retirement or disability through private investments</a:t>
            </a:r>
          </a:p>
          <a:p>
            <a:pPr marL="287338" indent="-163513"/>
            <a:r>
              <a:rPr lang="en-US" sz="1800" dirty="0"/>
              <a:t>Favor partial or total privatization of the system</a:t>
            </a:r>
          </a:p>
          <a:p>
            <a:pPr marL="287338" indent="-163513"/>
            <a:r>
              <a:rPr lang="en-US" sz="1800" dirty="0"/>
              <a:t>More likely to favor making Social Security voluntary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800" dirty="0"/>
              <a:t>Support the principle of social, not private, insurance</a:t>
            </a:r>
          </a:p>
          <a:p>
            <a:pPr marL="287338" indent="-163513"/>
            <a:r>
              <a:rPr lang="en-US" sz="1800" dirty="0"/>
              <a:t>Concerned about the failure to meet the goal of social adequacy – of both Social Security and Medicare</a:t>
            </a:r>
          </a:p>
          <a:p>
            <a:pPr marL="287338" indent="-163513"/>
            <a:r>
              <a:rPr lang="en-US" sz="1800" dirty="0"/>
              <a:t>Worry about the </a:t>
            </a:r>
            <a:r>
              <a:rPr lang="en-US" sz="1800" dirty="0" err="1"/>
              <a:t>regressivity</a:t>
            </a:r>
            <a:r>
              <a:rPr lang="en-US" sz="1800" dirty="0"/>
              <a:t> of the Social Security payroll tax – want to increase financing through income taxes, other sources to ensure continued financial viability of the system</a:t>
            </a:r>
          </a:p>
          <a:p>
            <a:pPr marL="287338" indent="-163513"/>
            <a:r>
              <a:rPr lang="en-US" sz="1800" dirty="0"/>
              <a:t>Do not worry about the size of the system, that it represents big government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8–1: Private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Patient pays a portion of the cost through premiums, deductibles, coinsurance payments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b="1" dirty="0"/>
              <a:t>Premium</a:t>
            </a:r>
            <a:r>
              <a:rPr lang="en-US" sz="1800" dirty="0"/>
              <a:t> – a payment to purchase and keep in force an insurance policy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b="1" dirty="0"/>
              <a:t>Deductible</a:t>
            </a:r>
            <a:r>
              <a:rPr lang="en-US" sz="1800" dirty="0"/>
              <a:t> – a payment on an annual or per-service basis that must be made by the insured person before the insurance company’s payments begin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b="1" dirty="0"/>
              <a:t>Coinsurance payment </a:t>
            </a:r>
            <a:r>
              <a:rPr lang="en-US" sz="1800" dirty="0"/>
              <a:t>– a percentage of medical expenses that the insured person must pay over and above the deductible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b="1" dirty="0" err="1"/>
              <a:t>Regressivity</a:t>
            </a:r>
            <a:r>
              <a:rPr lang="en-US" sz="2000" dirty="0"/>
              <a:t> – a situation in which a larger percentage of income is taken from low-income people than high-income people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Could be eliminated if premiums and payments were tied to income – out-of-pocket expenses may still be considerable</a:t>
            </a:r>
          </a:p>
        </p:txBody>
      </p:sp>
    </p:spTree>
    <p:extLst>
      <p:ext uri="{BB962C8B-B14F-4D97-AF65-F5344CB8AC3E}">
        <p14:creationId xmlns:p14="http://schemas.microsoft.com/office/powerpoint/2010/main" val="29895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A Social Insurance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Social insurance </a:t>
            </a:r>
            <a:r>
              <a:rPr lang="en-US" sz="2000" dirty="0"/>
              <a:t>– any government program funded by payroll taxes on employers, employees, or both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Targeted to aid certain eligible groups of people, a person does not need to have a low income in order to be eligible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Purpose of social insurance programs is to pool risk of losses from such occurrences as death or illness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Compulsory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Social Security Administration (SSA) sole provider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Pay-as-you-go system</a:t>
            </a:r>
          </a:p>
        </p:txBody>
      </p:sp>
    </p:spTree>
    <p:extLst>
      <p:ext uri="{BB962C8B-B14F-4D97-AF65-F5344CB8AC3E}">
        <p14:creationId xmlns:p14="http://schemas.microsoft.com/office/powerpoint/2010/main" val="428216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A Social Insurance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Private insurance </a:t>
            </a:r>
            <a:r>
              <a:rPr lang="en-US" sz="2000" dirty="0"/>
              <a:t>– a private program provided by for-profit insurance companies and funded by premiums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Purpose is the pooling of risk of losses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Voluntary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Composed of a large number of competing firms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Private insurers must operate on a fully funded basis – must have reserves sufficient to pay all claims likely to be made on them</a:t>
            </a:r>
          </a:p>
        </p:txBody>
      </p:sp>
    </p:spTree>
    <p:extLst>
      <p:ext uri="{BB962C8B-B14F-4D97-AF65-F5344CB8AC3E}">
        <p14:creationId xmlns:p14="http://schemas.microsoft.com/office/powerpoint/2010/main" val="73984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A Social Insurance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BEAC9-2CE0-8242-8631-5F42B2CD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17" y="2286000"/>
            <a:ext cx="7009765" cy="25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9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A Social Insurance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/>
              <a:t>Payroll taxes </a:t>
            </a:r>
            <a:r>
              <a:rPr lang="en-US" sz="1800" dirty="0"/>
              <a:t>– taxes based on earnings from work, usually deducted directly from workers’ paychecks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Pay-as-you-go system </a:t>
            </a:r>
            <a:r>
              <a:rPr lang="en-US" sz="1800" dirty="0"/>
              <a:t>– a program in which current taxes pay current benefits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Statutory right </a:t>
            </a:r>
            <a:r>
              <a:rPr lang="en-US" sz="1800" dirty="0"/>
              <a:t>– a right that is specified by law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Contractual right </a:t>
            </a:r>
            <a:r>
              <a:rPr lang="en-US" sz="1800" dirty="0"/>
              <a:t>– a right that is specified in contract between parties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Individual equity </a:t>
            </a:r>
            <a:r>
              <a:rPr lang="en-US" sz="1800" dirty="0"/>
              <a:t>– the principle that benefits received are proportional to amounts paid in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Social adequacy </a:t>
            </a:r>
            <a:r>
              <a:rPr lang="en-US" sz="1800" dirty="0"/>
              <a:t>– the principle that benefits are sufficient to provide a minimum level of economic security to the population as a whole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Public assistance </a:t>
            </a:r>
            <a:r>
              <a:rPr lang="en-US" sz="1800" dirty="0"/>
              <a:t>– any government program targeted to aid low-income people</a:t>
            </a:r>
          </a:p>
        </p:txBody>
      </p:sp>
    </p:spTree>
    <p:extLst>
      <p:ext uri="{BB962C8B-B14F-4D97-AF65-F5344CB8AC3E}">
        <p14:creationId xmlns:p14="http://schemas.microsoft.com/office/powerpoint/2010/main" val="173442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Security: A Social Insurance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D61E6-0DA9-C348-B027-C6658A7C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5" y="2286000"/>
            <a:ext cx="7070090" cy="18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 Taxes and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Social Security and Medicare taxes account for about a third of all federal taxes collected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Social Security Taxes</a:t>
            </a:r>
          </a:p>
          <a:p>
            <a:pPr marL="460375" indent="-220663"/>
            <a:r>
              <a:rPr lang="en-US" sz="2000" dirty="0"/>
              <a:t>Determined by the tax base and the tax rate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b="1" dirty="0"/>
              <a:t>Tax base </a:t>
            </a:r>
            <a:r>
              <a:rPr lang="en-US" sz="1800" dirty="0"/>
              <a:t>– the value of income, earnings, property, sales, or other valued items to which a tax rate is applied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Social Security tax base is the maximum amount of earnings through working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b="1" dirty="0"/>
              <a:t>Earnings</a:t>
            </a:r>
            <a:r>
              <a:rPr lang="en-US" sz="1800" dirty="0"/>
              <a:t> – money received through working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b="1" dirty="0"/>
              <a:t>Income</a:t>
            </a:r>
            <a:r>
              <a:rPr lang="en-US" sz="1800" dirty="0"/>
              <a:t> – money received from all sources of income, including earnings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b="1" dirty="0"/>
              <a:t>Tax rate </a:t>
            </a:r>
            <a:r>
              <a:rPr lang="en-US" sz="1800" dirty="0"/>
              <a:t>– the percentage of the tax base that must be paid to the government as tax</a:t>
            </a:r>
          </a:p>
        </p:txBody>
      </p:sp>
    </p:spTree>
    <p:extLst>
      <p:ext uri="{BB962C8B-B14F-4D97-AF65-F5344CB8AC3E}">
        <p14:creationId xmlns:p14="http://schemas.microsoft.com/office/powerpoint/2010/main" val="252186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4699</TotalTime>
  <Words>2351</Words>
  <Application>Microsoft Macintosh PowerPoint</Application>
  <PresentationFormat>On-screen Show (4:3)</PresentationFormat>
  <Paragraphs>255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Social Security</vt:lpstr>
      <vt:lpstr>Social Security</vt:lpstr>
      <vt:lpstr>Social Security: A Social Insurance Program</vt:lpstr>
      <vt:lpstr>Social Security: A Social Insurance Program</vt:lpstr>
      <vt:lpstr>Social Security: A Social Insurance Program</vt:lpstr>
      <vt:lpstr>Social Security: A Social Insurance Program</vt:lpstr>
      <vt:lpstr>Social Security: A Social Insurance Program</vt:lpstr>
      <vt:lpstr>Social Security Taxes and Benefits</vt:lpstr>
      <vt:lpstr>Social Security Taxes and Benefits</vt:lpstr>
      <vt:lpstr>Social Security Taxes and Benefits</vt:lpstr>
      <vt:lpstr>Social Security Taxes and Benefits</vt:lpstr>
      <vt:lpstr>Social Security Taxes and Benefits</vt:lpstr>
      <vt:lpstr>The Problem and the Response</vt:lpstr>
      <vt:lpstr>The Problem and the Response</vt:lpstr>
      <vt:lpstr>The Problem and the Response</vt:lpstr>
      <vt:lpstr>The Problem and the Response</vt:lpstr>
      <vt:lpstr>The Problem and the Response</vt:lpstr>
      <vt:lpstr>The Problem and the Response</vt:lpstr>
      <vt:lpstr>The Problem and the Response</vt:lpstr>
      <vt:lpstr>The Problem and the Response</vt:lpstr>
      <vt:lpstr>Other Issues and Problems</vt:lpstr>
      <vt:lpstr>Other Issues and Problems</vt:lpstr>
      <vt:lpstr>Other Issues and Problems</vt:lpstr>
      <vt:lpstr>Other Issues and Problems</vt:lpstr>
      <vt:lpstr>Other Issues and Problems</vt:lpstr>
      <vt:lpstr>Other Issues and Problems</vt:lpstr>
      <vt:lpstr>What Does the Future Hold for the Social Security System?</vt:lpstr>
      <vt:lpstr>What Does the Future Hold for the Social Security System?</vt:lpstr>
      <vt:lpstr>What Does the Future Hold for the Social Security System?</vt:lpstr>
      <vt:lpstr>The Social Adequacy of Social Security</vt:lpstr>
      <vt:lpstr>The Medicare Program</vt:lpstr>
      <vt:lpstr>The Medicare Program</vt:lpstr>
      <vt:lpstr>The Medicare Program</vt:lpstr>
      <vt:lpstr>The Medicare Program</vt:lpstr>
      <vt:lpstr>Donald Trump and the Republican Congress</vt:lpstr>
      <vt:lpstr>Conservative versus Liberal</vt:lpstr>
      <vt:lpstr>Appendix 8–1: Private Insurance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220</cp:revision>
  <dcterms:created xsi:type="dcterms:W3CDTF">2019-01-08T16:20:56Z</dcterms:created>
  <dcterms:modified xsi:type="dcterms:W3CDTF">2019-02-04T17:10:12Z</dcterms:modified>
</cp:coreProperties>
</file>