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handoutMasterIdLst>
    <p:handoutMasterId r:id="rId3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EAB"/>
    <a:srgbClr val="C53526"/>
    <a:srgbClr val="414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2"/>
    <p:restoredTop sz="94643"/>
  </p:normalViewPr>
  <p:slideViewPr>
    <p:cSldViewPr snapToGrid="0" snapToObjects="1">
      <p:cViewPr varScale="1">
        <p:scale>
          <a:sx n="143" d="100"/>
          <a:sy n="143" d="100"/>
        </p:scale>
        <p:origin x="1232" y="208"/>
      </p:cViewPr>
      <p:guideLst/>
    </p:cSldViewPr>
  </p:slideViewPr>
  <p:notesTextViewPr>
    <p:cViewPr>
      <p:scale>
        <a:sx n="1" d="1"/>
        <a:sy n="1" d="1"/>
      </p:scale>
      <p:origin x="0" y="0"/>
    </p:cViewPr>
  </p:notesTextViewPr>
  <p:notesViewPr>
    <p:cSldViewPr snapToGrid="0" snapToObjects="1">
      <p:cViewPr varScale="1">
        <p:scale>
          <a:sx n="111" d="100"/>
          <a:sy n="111" d="100"/>
        </p:scale>
        <p:origin x="150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406608-7191-C74C-8A53-249D9B4FE9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FB7FC6-3E11-D042-ADBE-96EF0BBB62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4A124-A7DD-4E43-8F15-6BDBE0A77790}" type="datetimeFigureOut">
              <a:rPr lang="en-US" smtClean="0"/>
              <a:t>2/15/18</a:t>
            </a:fld>
            <a:endParaRPr lang="en-US"/>
          </a:p>
        </p:txBody>
      </p:sp>
      <p:sp>
        <p:nvSpPr>
          <p:cNvPr id="4" name="Footer Placeholder 3">
            <a:extLst>
              <a:ext uri="{FF2B5EF4-FFF2-40B4-BE49-F238E27FC236}">
                <a16:creationId xmlns:a16="http://schemas.microsoft.com/office/drawing/2014/main" id="{179C1F80-2AC0-7341-A410-192361F7FD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5758B1-C15A-A440-8B65-11182835F8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2E3109-1951-B94E-80F6-9A8DE7656AA8}" type="slidenum">
              <a:rPr lang="en-US" smtClean="0"/>
              <a:t>‹#›</a:t>
            </a:fld>
            <a:endParaRPr lang="en-US"/>
          </a:p>
        </p:txBody>
      </p:sp>
    </p:spTree>
    <p:extLst>
      <p:ext uri="{BB962C8B-B14F-4D97-AF65-F5344CB8AC3E}">
        <p14:creationId xmlns:p14="http://schemas.microsoft.com/office/powerpoint/2010/main" val="14246897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CDE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D302D-F62A-D141-A0E4-A25395AF05DA}"/>
              </a:ext>
            </a:extLst>
          </p:cNvPr>
          <p:cNvSpPr>
            <a:spLocks noGrp="1"/>
          </p:cNvSpPr>
          <p:nvPr>
            <p:ph type="ctrTitle"/>
          </p:nvPr>
        </p:nvSpPr>
        <p:spPr>
          <a:xfrm>
            <a:off x="914400" y="2514600"/>
            <a:ext cx="7315200" cy="2661064"/>
          </a:xfrm>
        </p:spPr>
        <p:txBody>
          <a:bodyPr lIns="0" tIns="0" rIns="0" bIns="0" anchor="t" anchorCtr="0"/>
          <a:lstStyle>
            <a:lvl1pPr algn="ctr">
              <a:defRPr sz="4500" b="1" i="0">
                <a:solidFill>
                  <a:srgbClr val="414099"/>
                </a:solidFill>
                <a:latin typeface="Arial" panose="020B0604020202020204" pitchFamily="34" charset="0"/>
                <a:ea typeface="Verdana" panose="020B0604030504040204" pitchFamily="34" charset="0"/>
                <a:cs typeface="Arial" panose="020B0604020202020204" pitchFamily="34" charset="0"/>
              </a:defRPr>
            </a:lvl1pPr>
          </a:lstStyle>
          <a:p>
            <a:endParaRPr lang="en-US" dirty="0"/>
          </a:p>
        </p:txBody>
      </p:sp>
      <p:sp>
        <p:nvSpPr>
          <p:cNvPr id="3" name="Subtitle 2">
            <a:extLst>
              <a:ext uri="{FF2B5EF4-FFF2-40B4-BE49-F238E27FC236}">
                <a16:creationId xmlns:a16="http://schemas.microsoft.com/office/drawing/2014/main" id="{C4D4D296-BE44-9C44-8BD0-0F55B8706852}"/>
              </a:ext>
            </a:extLst>
          </p:cNvPr>
          <p:cNvSpPr>
            <a:spLocks noGrp="1"/>
          </p:cNvSpPr>
          <p:nvPr>
            <p:ph type="subTitle" idx="1"/>
          </p:nvPr>
        </p:nvSpPr>
        <p:spPr>
          <a:xfrm>
            <a:off x="914400" y="1371600"/>
            <a:ext cx="7315200" cy="1143000"/>
          </a:xfrm>
          <a:prstGeom prst="rect">
            <a:avLst/>
          </a:prstGeom>
        </p:spPr>
        <p:txBody>
          <a:bodyPr lIns="0" tIns="0" rIns="0" bIns="228600" anchor="b" anchorCtr="0">
            <a:normAutofit/>
          </a:bodyPr>
          <a:lstStyle>
            <a:lvl1pPr marL="0" indent="0" algn="ctr">
              <a:buNone/>
              <a:defRPr sz="2400" b="1">
                <a:solidFill>
                  <a:srgbClr val="C53526"/>
                </a:solidFill>
                <a:latin typeface="Arial" panose="020B0604020202020204" pitchFamily="34" charset="0"/>
                <a:ea typeface="Verdana" panose="020B060403050404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sp>
        <p:nvSpPr>
          <p:cNvPr id="4" name="TextBox 3">
            <a:extLst>
              <a:ext uri="{FF2B5EF4-FFF2-40B4-BE49-F238E27FC236}">
                <a16:creationId xmlns:a16="http://schemas.microsoft.com/office/drawing/2014/main" id="{E4F870E7-0004-6F4C-9B98-233593171B51}"/>
              </a:ext>
            </a:extLst>
          </p:cNvPr>
          <p:cNvSpPr txBox="1"/>
          <p:nvPr userDrawn="1"/>
        </p:nvSpPr>
        <p:spPr>
          <a:xfrm>
            <a:off x="914400" y="786825"/>
            <a:ext cx="731520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Introduction to Sociology 12e</a:t>
            </a:r>
          </a:p>
          <a:p>
            <a:pPr algn="ctr"/>
            <a:r>
              <a:rPr lang="en-US" sz="1600" b="1" dirty="0">
                <a:latin typeface="Arial" panose="020B0604020202020204" pitchFamily="34" charset="0"/>
                <a:cs typeface="Arial" panose="020B0604020202020204" pitchFamily="34" charset="0"/>
              </a:rPr>
              <a:t>by Henry L. </a:t>
            </a:r>
            <a:r>
              <a:rPr lang="en-US" sz="1600" b="1" dirty="0" err="1">
                <a:latin typeface="Arial" panose="020B0604020202020204" pitchFamily="34" charset="0"/>
                <a:cs typeface="Arial" panose="020B0604020202020204" pitchFamily="34" charset="0"/>
              </a:rPr>
              <a:t>Tischler</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455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1194-2E4F-6746-B713-49DF9E4459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130201-EC1D-DC45-8757-8334F85F15A7}"/>
              </a:ext>
            </a:extLst>
          </p:cNvPr>
          <p:cNvSpPr>
            <a:spLocks noGrp="1"/>
          </p:cNvSpPr>
          <p:nvPr>
            <p:ph type="body" orient="vert" idx="1"/>
          </p:nvPr>
        </p:nvSpPr>
        <p:spPr>
          <a:xfrm>
            <a:off x="628650" y="1371600"/>
            <a:ext cx="7886700" cy="487427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5C91E-2099-4449-AC9D-5ABB96429637}"/>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5" name="Footer Placeholder 4">
            <a:extLst>
              <a:ext uri="{FF2B5EF4-FFF2-40B4-BE49-F238E27FC236}">
                <a16:creationId xmlns:a16="http://schemas.microsoft.com/office/drawing/2014/main" id="{34B49C5E-32B9-6140-B319-B1E7C009B43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741931-F937-DA49-B303-65DC6146C7B3}"/>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231248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288C9-5B33-2841-9883-D90253445B0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887838-47E2-9844-809A-0C3477262702}"/>
              </a:ext>
            </a:extLst>
          </p:cNvPr>
          <p:cNvSpPr>
            <a:spLocks noGrp="1"/>
          </p:cNvSpPr>
          <p:nvPr>
            <p:ph type="body" orient="vert" idx="1"/>
          </p:nvPr>
        </p:nvSpPr>
        <p:spPr>
          <a:xfrm>
            <a:off x="628650" y="365125"/>
            <a:ext cx="58007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360F9-4AFE-014B-8ED6-02D8CDB57799}"/>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5" name="Footer Placeholder 4">
            <a:extLst>
              <a:ext uri="{FF2B5EF4-FFF2-40B4-BE49-F238E27FC236}">
                <a16:creationId xmlns:a16="http://schemas.microsoft.com/office/drawing/2014/main" id="{53044616-5C75-9E4C-9684-3A846DB26DA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8A7A38-40BD-4C4B-80AE-5F004EBB6295}"/>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13536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7FF4-B0E0-2A4F-9DAE-55B6105ADCDB}"/>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2FE6B12-6F0F-2D4E-8930-7E75A86EAF65}"/>
              </a:ext>
            </a:extLst>
          </p:cNvPr>
          <p:cNvSpPr>
            <a:spLocks noGrp="1"/>
          </p:cNvSpPr>
          <p:nvPr>
            <p:ph idx="1"/>
          </p:nvPr>
        </p:nvSpPr>
        <p:spPr>
          <a:xfrm>
            <a:off x="628650" y="1371600"/>
            <a:ext cx="7886700" cy="4874274"/>
          </a:xfrm>
          <a:prstGeom prst="rect">
            <a:avLst/>
          </a:prstGeom>
        </p:spPr>
        <p:txBody>
          <a:bodyPr/>
          <a:lstStyle>
            <a:lvl1pPr marL="352425" indent="-339725">
              <a:buFont typeface="Wingdings" pitchFamily="2" charset="2"/>
              <a:buChar char="v"/>
              <a:tabLst/>
              <a:defRPr sz="2600"/>
            </a:lvl1pPr>
            <a:lvl2pPr marL="693738" indent="-223838">
              <a:spcBef>
                <a:spcPts val="600"/>
              </a:spcBef>
              <a:tabLst/>
              <a:defRPr sz="2200"/>
            </a:lvl2pPr>
            <a:lvl3pPr marL="981075" indent="-169863">
              <a:spcBef>
                <a:spcPts val="600"/>
              </a:spcBef>
              <a:buFont typeface="Arial" panose="020B0604020202020204" pitchFamily="34" charset="0"/>
              <a:buChar char="•"/>
              <a:tabLst/>
              <a:defRPr sz="2000"/>
            </a:lvl3pPr>
            <a:lvl4pPr marL="1270000" indent="-184150">
              <a:spcBef>
                <a:spcPts val="600"/>
              </a:spcBef>
              <a:buFont typeface="Arial" panose="020B0604020202020204" pitchFamily="34" charset="0"/>
              <a:buChar char="•"/>
              <a:tabLst/>
              <a:defRPr sz="1800"/>
            </a:lvl4pPr>
            <a:lvl5pPr marL="1543050" indent="-171450">
              <a:spcBef>
                <a:spcPts val="600"/>
              </a:spcBef>
              <a:buFont typeface="Arial" panose="020B0604020202020204"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84FFDF1-2322-A04D-886B-3AFC0AB43924}"/>
              </a:ext>
            </a:extLst>
          </p:cNvPr>
          <p:cNvSpPr>
            <a:spLocks noGrp="1"/>
          </p:cNvSpPr>
          <p:nvPr>
            <p:ph type="dt" sz="half" idx="10"/>
          </p:nvPr>
        </p:nvSpPr>
        <p:spPr>
          <a:xfrm>
            <a:off x="6286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Introduction to Sociology 12e</a:t>
            </a:r>
            <a:endParaRPr lang="en-US" dirty="0"/>
          </a:p>
        </p:txBody>
      </p:sp>
      <p:sp>
        <p:nvSpPr>
          <p:cNvPr id="6" name="Slide Number Placeholder 5">
            <a:extLst>
              <a:ext uri="{FF2B5EF4-FFF2-40B4-BE49-F238E27FC236}">
                <a16:creationId xmlns:a16="http://schemas.microsoft.com/office/drawing/2014/main" id="{A8672F06-EEBF-E84C-91CD-A3CB65851834}"/>
              </a:ext>
            </a:extLst>
          </p:cNvPr>
          <p:cNvSpPr>
            <a:spLocks noGrp="1"/>
          </p:cNvSpPr>
          <p:nvPr>
            <p:ph type="sldNum" sz="quarter" idx="12"/>
          </p:nvPr>
        </p:nvSpPr>
        <p:spPr>
          <a:xfrm>
            <a:off x="6457950" y="6356351"/>
            <a:ext cx="2057400" cy="365125"/>
          </a:xfrm>
          <a:prstGeom prst="rect">
            <a:avLst/>
          </a:prstGeom>
        </p:spPr>
        <p:txBody>
          <a:bodyPr/>
          <a:lstStyle>
            <a:lvl1pPr>
              <a:defRPr>
                <a:latin typeface="Arial" panose="020B0604020202020204" pitchFamily="34" charset="0"/>
                <a:cs typeface="Arial" panose="020B0604020202020204" pitchFamily="34" charset="0"/>
              </a:defRPr>
            </a:lvl1pPr>
          </a:lstStyle>
          <a:p>
            <a:fld id="{D55D4FD1-9D52-344F-927A-3CBF399CD548}" type="slidenum">
              <a:rPr lang="en-US" smtClean="0"/>
              <a:pPr/>
              <a:t>‹#›</a:t>
            </a:fld>
            <a:endParaRPr lang="en-US" dirty="0"/>
          </a:p>
        </p:txBody>
      </p:sp>
    </p:spTree>
    <p:extLst>
      <p:ext uri="{BB962C8B-B14F-4D97-AF65-F5344CB8AC3E}">
        <p14:creationId xmlns:p14="http://schemas.microsoft.com/office/powerpoint/2010/main" val="300952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7758-60EA-4046-B56B-56CDE1AB4C3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4AE19DD-79E6-9A4B-B61C-6935A701498E}"/>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B28657-57DB-E444-97F0-E8F6E72E87A3}"/>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5" name="Footer Placeholder 4">
            <a:extLst>
              <a:ext uri="{FF2B5EF4-FFF2-40B4-BE49-F238E27FC236}">
                <a16:creationId xmlns:a16="http://schemas.microsoft.com/office/drawing/2014/main" id="{1456BE9A-8F52-9645-ACC0-0CFF42DA72D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35D5A0-2D53-E943-9512-7FAA3A6E583A}"/>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396042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51CDF-C36C-4B43-93F9-779D2F4CB3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82437-842E-4249-850F-18824004086E}"/>
              </a:ext>
            </a:extLst>
          </p:cNvPr>
          <p:cNvSpPr>
            <a:spLocks noGrp="1"/>
          </p:cNvSpPr>
          <p:nvPr>
            <p:ph sz="half" idx="1"/>
          </p:nvPr>
        </p:nvSpPr>
        <p:spPr>
          <a:xfrm>
            <a:off x="6286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0E586F-C27B-7840-B1BD-FEAB43F45C58}"/>
              </a:ext>
            </a:extLst>
          </p:cNvPr>
          <p:cNvSpPr>
            <a:spLocks noGrp="1"/>
          </p:cNvSpPr>
          <p:nvPr>
            <p:ph sz="half" idx="2"/>
          </p:nvPr>
        </p:nvSpPr>
        <p:spPr>
          <a:xfrm>
            <a:off x="4629150" y="1825625"/>
            <a:ext cx="3886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AA40C-3F7B-0D4C-B261-86690FA041B4}"/>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6" name="Footer Placeholder 5">
            <a:extLst>
              <a:ext uri="{FF2B5EF4-FFF2-40B4-BE49-F238E27FC236}">
                <a16:creationId xmlns:a16="http://schemas.microsoft.com/office/drawing/2014/main" id="{0C39D976-4BB6-FF42-A2D2-5D2C0CD931C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B5DC86-2149-4B4A-8C05-DA033213E21F}"/>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112785898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DAFD-0346-3F4E-9603-081FCA49E0A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B93C5-1419-D844-9A2F-0BF4B3487AB2}"/>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A36F57-B7F4-4446-B84D-4457D8BE7BFC}"/>
              </a:ext>
            </a:extLst>
          </p:cNvPr>
          <p:cNvSpPr>
            <a:spLocks noGrp="1"/>
          </p:cNvSpPr>
          <p:nvPr>
            <p:ph sz="half" idx="2"/>
          </p:nvPr>
        </p:nvSpPr>
        <p:spPr>
          <a:xfrm>
            <a:off x="629842" y="2505075"/>
            <a:ext cx="386834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945-0BD7-554F-BD66-F6FA8B009FC8}"/>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BC79FC1-5C15-ED47-9943-AB21EAA0B062}"/>
              </a:ext>
            </a:extLst>
          </p:cNvPr>
          <p:cNvSpPr>
            <a:spLocks noGrp="1"/>
          </p:cNvSpPr>
          <p:nvPr>
            <p:ph sz="quarter" idx="4"/>
          </p:nvPr>
        </p:nvSpPr>
        <p:spPr>
          <a:xfrm>
            <a:off x="4629150" y="2505075"/>
            <a:ext cx="3887391"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A57D3-35DF-D147-98FC-C5898CB7B1E7}"/>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8" name="Footer Placeholder 7">
            <a:extLst>
              <a:ext uri="{FF2B5EF4-FFF2-40B4-BE49-F238E27FC236}">
                <a16:creationId xmlns:a16="http://schemas.microsoft.com/office/drawing/2014/main" id="{40F7DAA3-B438-C64D-8198-9E67967DA2F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CEC0A82-1A4F-5740-9938-827A12F29C2E}"/>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25465490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03AB-9AF8-934E-9D3C-2B64D93ED4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50A50-9186-024A-AE08-6D0310EDEF2E}"/>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4" name="Footer Placeholder 3">
            <a:extLst>
              <a:ext uri="{FF2B5EF4-FFF2-40B4-BE49-F238E27FC236}">
                <a16:creationId xmlns:a16="http://schemas.microsoft.com/office/drawing/2014/main" id="{A8B21945-81C4-3947-86D2-6DD29340DAC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523B0B-4FA2-D042-A08C-1925446F943F}"/>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556469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070A1-283D-1449-A96E-EA092A40C37D}"/>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3" name="Footer Placeholder 2">
            <a:extLst>
              <a:ext uri="{FF2B5EF4-FFF2-40B4-BE49-F238E27FC236}">
                <a16:creationId xmlns:a16="http://schemas.microsoft.com/office/drawing/2014/main" id="{AF153CAD-0C4F-1B4E-95AA-2118F577A44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26047E-7E88-A94D-B6A4-EAF7DA4EFE42}"/>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355919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EEC5-8B44-E243-B115-83F83646AB4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26A98A-6D9E-5644-98D7-A6D4B717D89A}"/>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35281-71C4-5B43-8171-195F67E8AB25}"/>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3AEBC85-FC7C-8846-A8CF-3F3115D745BA}"/>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6" name="Footer Placeholder 5">
            <a:extLst>
              <a:ext uri="{FF2B5EF4-FFF2-40B4-BE49-F238E27FC236}">
                <a16:creationId xmlns:a16="http://schemas.microsoft.com/office/drawing/2014/main" id="{86D2CB69-AD0A-764C-A88D-E6BABAC48CF7}"/>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79485-01FB-9B41-B079-251DCD24EAEC}"/>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2076169738"/>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6C75-BDEB-4D45-A6F4-32718F60F95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53D1ADC-C78B-6C47-B887-20A35DFE80B9}"/>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C5B12D9-A373-A144-8169-6753D7516845}"/>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7D2B4C1-48B3-EF42-9BCF-524A1AF85A75}"/>
              </a:ext>
            </a:extLst>
          </p:cNvPr>
          <p:cNvSpPr>
            <a:spLocks noGrp="1"/>
          </p:cNvSpPr>
          <p:nvPr>
            <p:ph type="dt" sz="half" idx="10"/>
          </p:nvPr>
        </p:nvSpPr>
        <p:spPr>
          <a:xfrm>
            <a:off x="628650" y="6356351"/>
            <a:ext cx="2057400" cy="365125"/>
          </a:xfrm>
          <a:prstGeom prst="rect">
            <a:avLst/>
          </a:prstGeom>
        </p:spPr>
        <p:txBody>
          <a:bodyPr/>
          <a:lstStyle/>
          <a:p>
            <a:fld id="{3A4EBFD2-C9A4-A84E-8CEB-E830E06A9A48}" type="datetimeFigureOut">
              <a:rPr lang="en-US" smtClean="0"/>
              <a:t>2/15/18</a:t>
            </a:fld>
            <a:endParaRPr lang="en-US"/>
          </a:p>
        </p:txBody>
      </p:sp>
      <p:sp>
        <p:nvSpPr>
          <p:cNvPr id="6" name="Footer Placeholder 5">
            <a:extLst>
              <a:ext uri="{FF2B5EF4-FFF2-40B4-BE49-F238E27FC236}">
                <a16:creationId xmlns:a16="http://schemas.microsoft.com/office/drawing/2014/main" id="{AC6978C3-33E7-264D-8C93-4E40B7E1F56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A1B34C-B5C3-3A46-B5EF-0CE0C464D06E}"/>
              </a:ext>
            </a:extLst>
          </p:cNvPr>
          <p:cNvSpPr>
            <a:spLocks noGrp="1"/>
          </p:cNvSpPr>
          <p:nvPr>
            <p:ph type="sldNum" sz="quarter" idx="12"/>
          </p:nvPr>
        </p:nvSpPr>
        <p:spPr>
          <a:xfrm>
            <a:off x="6457950" y="6356351"/>
            <a:ext cx="2057400" cy="365125"/>
          </a:xfrm>
          <a:prstGeom prst="rect">
            <a:avLst/>
          </a:prstGeom>
        </p:spPr>
        <p:txBody>
          <a:bodyPr/>
          <a:lstStyle/>
          <a:p>
            <a:fld id="{D55D4FD1-9D52-344F-927A-3CBF399CD548}" type="slidenum">
              <a:rPr lang="en-US" smtClean="0"/>
              <a:t>‹#›</a:t>
            </a:fld>
            <a:endParaRPr lang="en-US"/>
          </a:p>
        </p:txBody>
      </p:sp>
    </p:spTree>
    <p:extLst>
      <p:ext uri="{BB962C8B-B14F-4D97-AF65-F5344CB8AC3E}">
        <p14:creationId xmlns:p14="http://schemas.microsoft.com/office/powerpoint/2010/main" val="117260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8FED66-2FC9-6A4B-B5DD-B0E4815D7813}"/>
              </a:ext>
            </a:extLst>
          </p:cNvPr>
          <p:cNvSpPr/>
          <p:nvPr userDrawn="1"/>
        </p:nvSpPr>
        <p:spPr>
          <a:xfrm>
            <a:off x="0" y="6356351"/>
            <a:ext cx="9144000" cy="506412"/>
          </a:xfrm>
          <a:prstGeom prst="rect">
            <a:avLst/>
          </a:prstGeom>
          <a:solidFill>
            <a:srgbClr val="FCD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9D9926-3F9B-E54B-BCA8-03DD44E96AB2}"/>
              </a:ext>
            </a:extLst>
          </p:cNvPr>
          <p:cNvSpPr>
            <a:spLocks noGrp="1"/>
          </p:cNvSpPr>
          <p:nvPr>
            <p:ph type="title"/>
          </p:nvPr>
        </p:nvSpPr>
        <p:spPr>
          <a:xfrm>
            <a:off x="628650" y="1"/>
            <a:ext cx="7886700" cy="1142999"/>
          </a:xfrm>
          <a:prstGeom prst="rect">
            <a:avLst/>
          </a:prstGeom>
        </p:spPr>
        <p:txBody>
          <a:bodyPr vert="horz" lIns="0" tIns="0" rIns="0" bIns="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3CA47F-2C25-2448-AE97-280189E51161}"/>
              </a:ext>
            </a:extLst>
          </p:cNvPr>
          <p:cNvSpPr>
            <a:spLocks noGrp="1"/>
          </p:cNvSpPr>
          <p:nvPr>
            <p:ph type="body" idx="1"/>
          </p:nvPr>
        </p:nvSpPr>
        <p:spPr>
          <a:xfrm>
            <a:off x="628650" y="1371600"/>
            <a:ext cx="7886700" cy="4874274"/>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69E5CDFA-6ACC-B549-B5DB-98E2036969E6}"/>
              </a:ext>
            </a:extLst>
          </p:cNvPr>
          <p:cNvSpPr>
            <a:spLocks noGrp="1"/>
          </p:cNvSpPr>
          <p:nvPr>
            <p:ph type="dt" sz="half" idx="2"/>
          </p:nvPr>
        </p:nvSpPr>
        <p:spPr>
          <a:xfrm>
            <a:off x="628650" y="6356351"/>
            <a:ext cx="2057400" cy="365125"/>
          </a:xfrm>
          <a:prstGeom prst="rect">
            <a:avLst/>
          </a:prstGeom>
        </p:spPr>
        <p:txBody>
          <a:bodyPr lIns="0" tIns="0" rIns="0" bIns="0" anchor="b" anchorCtr="0"/>
          <a:lstStyle>
            <a:lvl1pP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a:t>Introduction to Sociology 12e</a:t>
            </a:r>
            <a:endParaRPr lang="en-US" dirty="0"/>
          </a:p>
        </p:txBody>
      </p:sp>
      <p:sp>
        <p:nvSpPr>
          <p:cNvPr id="8" name="Slide Number Placeholder 5">
            <a:extLst>
              <a:ext uri="{FF2B5EF4-FFF2-40B4-BE49-F238E27FC236}">
                <a16:creationId xmlns:a16="http://schemas.microsoft.com/office/drawing/2014/main" id="{91B54AE7-D0D8-9B40-8FC8-B55D77AD6B8C}"/>
              </a:ext>
            </a:extLst>
          </p:cNvPr>
          <p:cNvSpPr>
            <a:spLocks noGrp="1"/>
          </p:cNvSpPr>
          <p:nvPr>
            <p:ph type="sldNum" sz="quarter" idx="4"/>
          </p:nvPr>
        </p:nvSpPr>
        <p:spPr>
          <a:xfrm>
            <a:off x="6457950" y="6356351"/>
            <a:ext cx="2057400" cy="365125"/>
          </a:xfrm>
          <a:prstGeom prst="rect">
            <a:avLst/>
          </a:prstGeom>
        </p:spPr>
        <p:txBody>
          <a:bodyPr lIns="0" tIns="0" rIns="0" bIns="0" anchor="b" anchorCtr="0"/>
          <a:lstStyle>
            <a:lvl1pPr algn="r">
              <a:defRPr sz="9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fld id="{D55D4FD1-9D52-344F-927A-3CBF399CD548}" type="slidenum">
              <a:rPr lang="en-US" smtClean="0"/>
              <a:pPr/>
              <a:t>‹#›</a:t>
            </a:fld>
            <a:endParaRPr lang="en-US" dirty="0"/>
          </a:p>
        </p:txBody>
      </p:sp>
      <p:pic>
        <p:nvPicPr>
          <p:cNvPr id="12" name="Picture 11">
            <a:extLst>
              <a:ext uri="{FF2B5EF4-FFF2-40B4-BE49-F238E27FC236}">
                <a16:creationId xmlns:a16="http://schemas.microsoft.com/office/drawing/2014/main" id="{2952B06C-47E1-E543-85F5-7F7E037F7CDF}"/>
              </a:ext>
            </a:extLst>
          </p:cNvPr>
          <p:cNvPicPr>
            <a:picLocks noChangeAspect="1"/>
          </p:cNvPicPr>
          <p:nvPr userDrawn="1"/>
        </p:nvPicPr>
        <p:blipFill>
          <a:blip r:embed="rId13"/>
          <a:stretch>
            <a:fillRect/>
          </a:stretch>
        </p:blipFill>
        <p:spPr>
          <a:xfrm>
            <a:off x="3441700" y="6438107"/>
            <a:ext cx="2260600" cy="342900"/>
          </a:xfrm>
          <a:prstGeom prst="rect">
            <a:avLst/>
          </a:prstGeom>
        </p:spPr>
      </p:pic>
    </p:spTree>
    <p:extLst>
      <p:ext uri="{BB962C8B-B14F-4D97-AF65-F5344CB8AC3E}">
        <p14:creationId xmlns:p14="http://schemas.microsoft.com/office/powerpoint/2010/main" val="263804326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200" b="1" kern="1200">
          <a:solidFill>
            <a:srgbClr val="414099"/>
          </a:solidFill>
          <a:latin typeface="Arial" panose="020B0604020202020204" pitchFamily="34" charset="0"/>
          <a:ea typeface="Verdana" panose="020B0604030504040204" pitchFamily="34" charset="0"/>
          <a:cs typeface="Arial" panose="020B0604020202020204" pitchFamily="34" charset="0"/>
        </a:defRPr>
      </a:lvl1pPr>
    </p:titleStyle>
    <p:bodyStyle>
      <a:lvl1pPr marL="346075" indent="-346075" algn="l" defTabSz="685800" rtl="0" eaLnBrk="1" latinLnBrk="0" hangingPunct="1">
        <a:lnSpc>
          <a:spcPct val="90000"/>
        </a:lnSpc>
        <a:spcBef>
          <a:spcPts val="750"/>
        </a:spcBef>
        <a:buClr>
          <a:srgbClr val="C53526"/>
        </a:buClr>
        <a:buFont typeface="Wingdings" pitchFamily="2" charset="2"/>
        <a:buChar char="v"/>
        <a:tabLst/>
        <a:defRPr sz="26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93738" indent="-228600" algn="l" defTabSz="685800" rtl="0" eaLnBrk="1" latinLnBrk="0" hangingPunct="1">
        <a:lnSpc>
          <a:spcPct val="90000"/>
        </a:lnSpc>
        <a:spcBef>
          <a:spcPts val="600"/>
        </a:spcBef>
        <a:buClr>
          <a:srgbClr val="C53526"/>
        </a:buClr>
        <a:buFont typeface="Wingdings" pitchFamily="2" charset="2"/>
        <a:buChar char="§"/>
        <a:tabLst/>
        <a:defRPr sz="22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976313" indent="-173038" algn="l" defTabSz="685800" rtl="0" eaLnBrk="1" latinLnBrk="0" hangingPunct="1">
        <a:lnSpc>
          <a:spcPct val="90000"/>
        </a:lnSpc>
        <a:spcBef>
          <a:spcPts val="600"/>
        </a:spcBef>
        <a:buClr>
          <a:srgbClr val="C53526"/>
        </a:buClr>
        <a:buFont typeface="Arial" panose="020B0604020202020204" pitchFamily="34" charset="0"/>
        <a:buChar char="•"/>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260475" indent="-174625" algn="l" defTabSz="685800" rtl="0" eaLnBrk="1" latinLnBrk="0" hangingPunct="1">
        <a:lnSpc>
          <a:spcPct val="90000"/>
        </a:lnSpc>
        <a:spcBef>
          <a:spcPts val="600"/>
        </a:spcBef>
        <a:buClr>
          <a:srgbClr val="C53526"/>
        </a:buClr>
        <a:buFont typeface="Arial" panose="020B0604020202020204" pitchFamily="34" charset="0"/>
        <a:buChar char="•"/>
        <a:tabLst/>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600"/>
        </a:spcBef>
        <a:buClr>
          <a:srgbClr val="C53526"/>
        </a:buClr>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2.xml"/><Relationship Id="rId4" Type="http://schemas.openxmlformats.org/officeDocument/2006/relationships/image" Target="../media/image5.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tif"/><Relationship Id="rId1" Type="http://schemas.openxmlformats.org/officeDocument/2006/relationships/slideLayout" Target="../slideLayouts/slideLayout2.xml"/><Relationship Id="rId4" Type="http://schemas.openxmlformats.org/officeDocument/2006/relationships/image" Target="../media/image8.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B8D6-C23C-0444-92A5-0CE8FDDD6871}"/>
              </a:ext>
            </a:extLst>
          </p:cNvPr>
          <p:cNvSpPr>
            <a:spLocks noGrp="1"/>
          </p:cNvSpPr>
          <p:nvPr>
            <p:ph type="ctrTitle"/>
          </p:nvPr>
        </p:nvSpPr>
        <p:spPr/>
        <p:txBody>
          <a:bodyPr/>
          <a:lstStyle/>
          <a:p>
            <a:r>
              <a:rPr lang="en-US" dirty="0"/>
              <a:t>The Sociological Perspective</a:t>
            </a:r>
          </a:p>
        </p:txBody>
      </p:sp>
      <p:sp>
        <p:nvSpPr>
          <p:cNvPr id="3" name="Subtitle 2">
            <a:extLst>
              <a:ext uri="{FF2B5EF4-FFF2-40B4-BE49-F238E27FC236}">
                <a16:creationId xmlns:a16="http://schemas.microsoft.com/office/drawing/2014/main" id="{A644942E-4CFC-B144-BD77-ACD99FA518CB}"/>
              </a:ext>
            </a:extLst>
          </p:cNvPr>
          <p:cNvSpPr>
            <a:spLocks noGrp="1"/>
          </p:cNvSpPr>
          <p:nvPr>
            <p:ph type="subTitle" idx="1"/>
          </p:nvPr>
        </p:nvSpPr>
        <p:spPr/>
        <p:txBody>
          <a:bodyPr/>
          <a:lstStyle/>
          <a:p>
            <a:r>
              <a:rPr lang="en-US" dirty="0"/>
              <a:t>Chapter 1</a:t>
            </a:r>
          </a:p>
        </p:txBody>
      </p:sp>
    </p:spTree>
    <p:extLst>
      <p:ext uri="{BB962C8B-B14F-4D97-AF65-F5344CB8AC3E}">
        <p14:creationId xmlns:p14="http://schemas.microsoft.com/office/powerpoint/2010/main" val="191462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Scientific Method</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pPr>
              <a:lnSpc>
                <a:spcPct val="150000"/>
              </a:lnSpc>
            </a:pPr>
            <a:r>
              <a:rPr lang="en-US" dirty="0"/>
              <a:t>A process by which a body of scientific knowledge is built through observation, experimentation, generalization, and verification</a:t>
            </a:r>
          </a:p>
        </p:txBody>
      </p:sp>
    </p:spTree>
    <p:extLst>
      <p:ext uri="{BB962C8B-B14F-4D97-AF65-F5344CB8AC3E}">
        <p14:creationId xmlns:p14="http://schemas.microsoft.com/office/powerpoint/2010/main" val="361699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Empiricism</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a:xfrm>
            <a:off x="628650" y="1143000"/>
            <a:ext cx="7886700" cy="795528"/>
          </a:xfrm>
        </p:spPr>
        <p:txBody>
          <a:bodyPr>
            <a:normAutofit/>
          </a:bodyPr>
          <a:lstStyle/>
          <a:p>
            <a:pPr marL="12700" indent="0">
              <a:lnSpc>
                <a:spcPct val="100000"/>
              </a:lnSpc>
              <a:buNone/>
            </a:pPr>
            <a:r>
              <a:rPr lang="en-US" sz="2200" dirty="0"/>
              <a:t>The view that generalizations are  valid only if they rely on evidence that can be observed or verified through sense.</a:t>
            </a:r>
          </a:p>
        </p:txBody>
      </p:sp>
      <p:graphicFrame>
        <p:nvGraphicFramePr>
          <p:cNvPr id="6" name="Table 5">
            <a:extLst>
              <a:ext uri="{FF2B5EF4-FFF2-40B4-BE49-F238E27FC236}">
                <a16:creationId xmlns:a16="http://schemas.microsoft.com/office/drawing/2014/main" id="{6861462B-75DC-D149-A9F7-5E6ACD3BCAB5}"/>
              </a:ext>
            </a:extLst>
          </p:cNvPr>
          <p:cNvGraphicFramePr>
            <a:graphicFrameLocks noGrp="1"/>
          </p:cNvGraphicFramePr>
          <p:nvPr>
            <p:extLst>
              <p:ext uri="{D42A27DB-BD31-4B8C-83A1-F6EECF244321}">
                <p14:modId xmlns:p14="http://schemas.microsoft.com/office/powerpoint/2010/main" val="1806599481"/>
              </p:ext>
            </p:extLst>
          </p:nvPr>
        </p:nvGraphicFramePr>
        <p:xfrm>
          <a:off x="628650" y="2285999"/>
          <a:ext cx="7600950" cy="2956560"/>
        </p:xfrm>
        <a:graphic>
          <a:graphicData uri="http://schemas.openxmlformats.org/drawingml/2006/table">
            <a:tbl>
              <a:tblPr firstRow="1" bandRow="1">
                <a:solidFill>
                  <a:schemeClr val="accent6">
                    <a:lumMod val="20000"/>
                    <a:lumOff val="80000"/>
                  </a:schemeClr>
                </a:solidFill>
                <a:tableStyleId>{E8B1032C-EA38-4F05-BA0D-38AFFFC7BED3}</a:tableStyleId>
              </a:tblPr>
              <a:tblGrid>
                <a:gridCol w="2800350">
                  <a:extLst>
                    <a:ext uri="{9D8B030D-6E8A-4147-A177-3AD203B41FA5}">
                      <a16:colId xmlns:a16="http://schemas.microsoft.com/office/drawing/2014/main" val="3585905935"/>
                    </a:ext>
                  </a:extLst>
                </a:gridCol>
                <a:gridCol w="4800600">
                  <a:extLst>
                    <a:ext uri="{9D8B030D-6E8A-4147-A177-3AD203B41FA5}">
                      <a16:colId xmlns:a16="http://schemas.microsoft.com/office/drawing/2014/main" val="465469084"/>
                    </a:ext>
                  </a:extLst>
                </a:gridCol>
              </a:tblGrid>
              <a:tr h="370840">
                <a:tc>
                  <a:txBody>
                    <a:bodyPr/>
                    <a:lstStyle/>
                    <a:p>
                      <a:pPr marL="342900" indent="-342900">
                        <a:buClr>
                          <a:srgbClr val="C53526"/>
                        </a:buClr>
                        <a:buFont typeface="Wingdings" pitchFamily="2" charset="2"/>
                        <a:buChar char="v"/>
                      </a:pPr>
                      <a:r>
                        <a:rPr lang="en-US" sz="2000" b="0" dirty="0">
                          <a:latin typeface="Arial" panose="020B0604020202020204" pitchFamily="34" charset="0"/>
                          <a:cs typeface="Arial" panose="020B0604020202020204" pitchFamily="34" charset="0"/>
                        </a:rPr>
                        <a:t>Theologians</a:t>
                      </a:r>
                    </a:p>
                  </a:txBody>
                  <a:tcPr marT="137160" marB="13716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6538" indent="-236538">
                        <a:buClr>
                          <a:srgbClr val="C53526"/>
                        </a:buClr>
                        <a:buFont typeface="Wingdings" pitchFamily="2" charset="2"/>
                        <a:buChar char="§"/>
                        <a:tabLst/>
                      </a:pPr>
                      <a:r>
                        <a:rPr lang="en-US" sz="2000" b="0" dirty="0">
                          <a:latin typeface="Arial" panose="020B0604020202020204" pitchFamily="34" charset="0"/>
                          <a:cs typeface="Arial" panose="020B0604020202020204" pitchFamily="34" charset="0"/>
                        </a:rPr>
                        <a:t>Believe faith produces true happiness</a:t>
                      </a:r>
                    </a:p>
                  </a:txBody>
                  <a:tcPr marT="137160" marB="13716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9514846"/>
                  </a:ext>
                </a:extLst>
              </a:tr>
              <a:tr h="370840">
                <a:tc>
                  <a:txBody>
                    <a:bodyPr/>
                    <a:lstStyle/>
                    <a:p>
                      <a:pPr marL="342900" indent="-342900">
                        <a:buClr>
                          <a:srgbClr val="C53526"/>
                        </a:buClr>
                        <a:buFont typeface="Wingdings" pitchFamily="2" charset="2"/>
                        <a:buChar char="v"/>
                      </a:pPr>
                      <a:r>
                        <a:rPr lang="en-US" sz="2000" b="0" dirty="0">
                          <a:latin typeface="Arial" panose="020B0604020202020204" pitchFamily="34" charset="0"/>
                          <a:cs typeface="Arial" panose="020B0604020202020204" pitchFamily="34" charset="0"/>
                        </a:rPr>
                        <a:t>Philosophers</a:t>
                      </a:r>
                    </a:p>
                  </a:txBody>
                  <a:tcPr marT="137160" marB="13716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20000"/>
                      </a:schemeClr>
                    </a:solidFill>
                  </a:tcPr>
                </a:tc>
                <a:tc>
                  <a:txBody>
                    <a:bodyPr/>
                    <a:lstStyle/>
                    <a:p>
                      <a:pPr marL="236538" indent="-236538">
                        <a:buClr>
                          <a:srgbClr val="C53526"/>
                        </a:buClr>
                        <a:buFont typeface="Wingdings" pitchFamily="2" charset="2"/>
                        <a:buChar char="§"/>
                        <a:tabLst/>
                      </a:pPr>
                      <a:r>
                        <a:rPr lang="en-US" sz="2000" b="0" dirty="0">
                          <a:latin typeface="Arial" panose="020B0604020202020204" pitchFamily="34" charset="0"/>
                          <a:cs typeface="Arial" panose="020B0604020202020204" pitchFamily="34" charset="0"/>
                        </a:rPr>
                        <a:t>Debate what happiness encompasses</a:t>
                      </a:r>
                    </a:p>
                  </a:txBody>
                  <a:tcPr marT="137160" marB="13716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20000"/>
                      </a:schemeClr>
                    </a:solidFill>
                  </a:tcPr>
                </a:tc>
                <a:extLst>
                  <a:ext uri="{0D108BD9-81ED-4DB2-BD59-A6C34878D82A}">
                    <a16:rowId xmlns:a16="http://schemas.microsoft.com/office/drawing/2014/main" val="3456680676"/>
                  </a:ext>
                </a:extLst>
              </a:tr>
              <a:tr h="370840">
                <a:tc>
                  <a:txBody>
                    <a:bodyPr/>
                    <a:lstStyle/>
                    <a:p>
                      <a:pPr marL="342900" indent="-342900">
                        <a:buClr>
                          <a:srgbClr val="C53526"/>
                        </a:buClr>
                        <a:buFont typeface="Wingdings" pitchFamily="2" charset="2"/>
                        <a:buChar char="v"/>
                      </a:pPr>
                      <a:r>
                        <a:rPr lang="en-US" sz="2000" b="0" dirty="0">
                          <a:latin typeface="Arial" panose="020B0604020202020204" pitchFamily="34" charset="0"/>
                          <a:cs typeface="Arial" panose="020B0604020202020204" pitchFamily="34" charset="0"/>
                        </a:rPr>
                        <a:t>Sociologists</a:t>
                      </a:r>
                    </a:p>
                  </a:txBody>
                  <a:tcPr marT="137160" marB="13716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6538" indent="-236538">
                        <a:buClr>
                          <a:srgbClr val="C53526"/>
                        </a:buClr>
                        <a:buFont typeface="Wingdings" pitchFamily="2" charset="2"/>
                        <a:buChar char="§"/>
                        <a:tabLst/>
                      </a:pPr>
                      <a:r>
                        <a:rPr lang="en-US" sz="2000" b="0" dirty="0">
                          <a:latin typeface="Arial" panose="020B0604020202020204" pitchFamily="34" charset="0"/>
                          <a:cs typeface="Arial" panose="020B0604020202020204" pitchFamily="34" charset="0"/>
                        </a:rPr>
                        <a:t>Note, analyze, and predict consequences of such measurable items as job satisfaction, relationship between education and income, role of social class, and divorce</a:t>
                      </a:r>
                    </a:p>
                  </a:txBody>
                  <a:tcPr marT="137160" marB="13716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1173714"/>
                  </a:ext>
                </a:extLst>
              </a:tr>
            </a:tbl>
          </a:graphicData>
        </a:graphic>
      </p:graphicFrame>
    </p:spTree>
    <p:extLst>
      <p:ext uri="{BB962C8B-B14F-4D97-AF65-F5344CB8AC3E}">
        <p14:creationId xmlns:p14="http://schemas.microsoft.com/office/powerpoint/2010/main" val="306083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77DA-DCB8-3042-92A8-6493CB5E27A8}"/>
              </a:ext>
            </a:extLst>
          </p:cNvPr>
          <p:cNvSpPr>
            <a:spLocks noGrp="1"/>
          </p:cNvSpPr>
          <p:nvPr>
            <p:ph type="title"/>
          </p:nvPr>
        </p:nvSpPr>
        <p:spPr/>
        <p:txBody>
          <a:bodyPr/>
          <a:lstStyle/>
          <a:p>
            <a:r>
              <a:rPr lang="en-US" dirty="0"/>
              <a:t>Social Sciences</a:t>
            </a:r>
          </a:p>
        </p:txBody>
      </p:sp>
      <p:sp>
        <p:nvSpPr>
          <p:cNvPr id="3" name="Content Placeholder 2">
            <a:extLst>
              <a:ext uri="{FF2B5EF4-FFF2-40B4-BE49-F238E27FC236}">
                <a16:creationId xmlns:a16="http://schemas.microsoft.com/office/drawing/2014/main" id="{3F48DB9B-5D2A-FF46-9EE6-1CDF978CE084}"/>
              </a:ext>
            </a:extLst>
          </p:cNvPr>
          <p:cNvSpPr>
            <a:spLocks noGrp="1"/>
          </p:cNvSpPr>
          <p:nvPr>
            <p:ph idx="1"/>
          </p:nvPr>
        </p:nvSpPr>
        <p:spPr/>
        <p:txBody>
          <a:bodyPr/>
          <a:lstStyle/>
          <a:p>
            <a:r>
              <a:rPr lang="en-US" dirty="0"/>
              <a:t>The disciplines that apply scientific methods to the study of human behavior</a:t>
            </a:r>
          </a:p>
          <a:p>
            <a:pPr marL="574675" indent="-228600">
              <a:buFont typeface="Wingdings" pitchFamily="2" charset="2"/>
              <a:buChar char="§"/>
            </a:pPr>
            <a:r>
              <a:rPr lang="en-US" sz="2200" dirty="0"/>
              <a:t>Sociology</a:t>
            </a:r>
          </a:p>
          <a:p>
            <a:pPr marL="574675" indent="-228600">
              <a:buFont typeface="Wingdings" pitchFamily="2" charset="2"/>
              <a:buChar char="§"/>
            </a:pPr>
            <a:r>
              <a:rPr lang="en-US" sz="2200" dirty="0"/>
              <a:t>Anthropology</a:t>
            </a:r>
          </a:p>
          <a:p>
            <a:pPr marL="574675" indent="-228600">
              <a:buFont typeface="Wingdings" pitchFamily="2" charset="2"/>
              <a:buChar char="§"/>
            </a:pPr>
            <a:r>
              <a:rPr lang="en-US" sz="2200" dirty="0"/>
              <a:t>Psychology</a:t>
            </a:r>
          </a:p>
          <a:p>
            <a:pPr marL="574675" indent="-228600">
              <a:buFont typeface="Wingdings" pitchFamily="2" charset="2"/>
              <a:buChar char="§"/>
            </a:pPr>
            <a:r>
              <a:rPr lang="en-US" sz="2200" dirty="0"/>
              <a:t>Economics</a:t>
            </a:r>
          </a:p>
          <a:p>
            <a:pPr marL="574675" indent="-228600">
              <a:buFont typeface="Wingdings" pitchFamily="2" charset="2"/>
              <a:buChar char="§"/>
            </a:pPr>
            <a:r>
              <a:rPr lang="en-US" sz="2200" dirty="0"/>
              <a:t>History</a:t>
            </a:r>
          </a:p>
          <a:p>
            <a:pPr marL="574675" indent="-228600">
              <a:buFont typeface="Wingdings" pitchFamily="2" charset="2"/>
              <a:buChar char="§"/>
            </a:pPr>
            <a:r>
              <a:rPr lang="en-US" sz="2200" dirty="0"/>
              <a:t>Political science</a:t>
            </a:r>
          </a:p>
          <a:p>
            <a:pPr marL="574675" indent="-228600">
              <a:buFont typeface="Wingdings" pitchFamily="2" charset="2"/>
              <a:buChar char="§"/>
            </a:pPr>
            <a:r>
              <a:rPr lang="en-US" sz="2200" dirty="0"/>
              <a:t>Social work</a:t>
            </a:r>
          </a:p>
        </p:txBody>
      </p:sp>
    </p:spTree>
    <p:extLst>
      <p:ext uri="{BB962C8B-B14F-4D97-AF65-F5344CB8AC3E}">
        <p14:creationId xmlns:p14="http://schemas.microsoft.com/office/powerpoint/2010/main" val="1149413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Sociology vs. Other Disciplines</a:t>
            </a:r>
          </a:p>
        </p:txBody>
      </p:sp>
      <p:graphicFrame>
        <p:nvGraphicFramePr>
          <p:cNvPr id="6" name="Table 5">
            <a:extLst>
              <a:ext uri="{FF2B5EF4-FFF2-40B4-BE49-F238E27FC236}">
                <a16:creationId xmlns:a16="http://schemas.microsoft.com/office/drawing/2014/main" id="{6861462B-75DC-D149-A9F7-5E6ACD3BCAB5}"/>
              </a:ext>
            </a:extLst>
          </p:cNvPr>
          <p:cNvGraphicFramePr>
            <a:graphicFrameLocks noGrp="1"/>
          </p:cNvGraphicFramePr>
          <p:nvPr>
            <p:extLst>
              <p:ext uri="{D42A27DB-BD31-4B8C-83A1-F6EECF244321}">
                <p14:modId xmlns:p14="http://schemas.microsoft.com/office/powerpoint/2010/main" val="3773134929"/>
              </p:ext>
            </p:extLst>
          </p:nvPr>
        </p:nvGraphicFramePr>
        <p:xfrm>
          <a:off x="628650" y="1143000"/>
          <a:ext cx="7600950" cy="4937760"/>
        </p:xfrm>
        <a:graphic>
          <a:graphicData uri="http://schemas.openxmlformats.org/drawingml/2006/table">
            <a:tbl>
              <a:tblPr firstRow="1" bandRow="1">
                <a:solidFill>
                  <a:schemeClr val="accent6">
                    <a:lumMod val="20000"/>
                    <a:lumOff val="80000"/>
                  </a:schemeClr>
                </a:solidFill>
                <a:effectLst/>
                <a:tableStyleId>{E8B1032C-EA38-4F05-BA0D-38AFFFC7BED3}</a:tableStyleId>
              </a:tblPr>
              <a:tblGrid>
                <a:gridCol w="3800475">
                  <a:extLst>
                    <a:ext uri="{9D8B030D-6E8A-4147-A177-3AD203B41FA5}">
                      <a16:colId xmlns:a16="http://schemas.microsoft.com/office/drawing/2014/main" val="3585905935"/>
                    </a:ext>
                  </a:extLst>
                </a:gridCol>
                <a:gridCol w="3800475">
                  <a:extLst>
                    <a:ext uri="{9D8B030D-6E8A-4147-A177-3AD203B41FA5}">
                      <a16:colId xmlns:a16="http://schemas.microsoft.com/office/drawing/2014/main" val="465469084"/>
                    </a:ext>
                  </a:extLst>
                </a:gridCol>
              </a:tblGrid>
              <a:tr h="1209892">
                <a:tc>
                  <a:txBody>
                    <a:bodyPr/>
                    <a:lstStyle/>
                    <a:p>
                      <a:pPr marL="0" indent="0">
                        <a:buClr>
                          <a:srgbClr val="C53526"/>
                        </a:buClr>
                        <a:buFont typeface="Wingdings" pitchFamily="2" charset="2"/>
                        <a:buNone/>
                      </a:pPr>
                      <a:r>
                        <a:rPr lang="en-US" sz="1400" b="0" dirty="0">
                          <a:effectLst/>
                          <a:latin typeface="Arial" panose="020B0604020202020204" pitchFamily="34" charset="0"/>
                          <a:cs typeface="Arial" panose="020B0604020202020204" pitchFamily="34" charset="0"/>
                        </a:rPr>
                        <a:t>Sociologist study groups and institutions within large, modern, and industrial societies using research methods that enable them to quickly gather specific information about large numbers of people.</a:t>
                      </a:r>
                    </a:p>
                  </a:txBody>
                  <a:tcPr marT="91440" marB="9144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
                          <a:srgbClr val="C53526"/>
                        </a:buClr>
                        <a:buSzTx/>
                        <a:buFont typeface="Wingdings" pitchFamily="2" charset="2"/>
                        <a:buNone/>
                        <a:tabLst/>
                        <a:defRPr/>
                      </a:pPr>
                      <a:r>
                        <a:rPr kumimoji="0" lang="en-US" sz="1400" b="0" i="0" u="none" strike="noStrike" cap="none" normalizeH="0" baseline="0" dirty="0">
                          <a:ln>
                            <a:noFill/>
                          </a:ln>
                          <a:solidFill>
                            <a:schemeClr val="tx1"/>
                          </a:solidFill>
                          <a:effectLst/>
                          <a:latin typeface="Arial" charset="0"/>
                          <a:cs typeface="Arial" charset="0"/>
                        </a:rPr>
                        <a:t>Cultural anthropologists immerse themselves in another society for a long time, trying to learn as much as possible about that society and the relationships among it.</a:t>
                      </a:r>
                    </a:p>
                  </a:txBody>
                  <a:tcPr marT="91440" marB="9144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9514846"/>
                  </a:ext>
                </a:extLst>
              </a:tr>
              <a:tr h="383624">
                <a:tc>
                  <a:txBody>
                    <a:bodyPr/>
                    <a:lstStyle/>
                    <a:p>
                      <a:pPr marL="0" indent="0">
                        <a:buClr>
                          <a:srgbClr val="C53526"/>
                        </a:buClr>
                        <a:buFont typeface="Wingdings" pitchFamily="2" charset="2"/>
                        <a:buNone/>
                      </a:pPr>
                      <a:r>
                        <a:rPr kumimoji="0" lang="en-US" sz="1400" b="0" i="0" u="none" strike="noStrike" cap="none" normalizeH="0" baseline="0" dirty="0">
                          <a:ln>
                            <a:noFill/>
                          </a:ln>
                          <a:solidFill>
                            <a:schemeClr val="tx1"/>
                          </a:solidFill>
                          <a:effectLst/>
                          <a:latin typeface="Arial" charset="0"/>
                          <a:cs typeface="Arial" charset="0"/>
                        </a:rPr>
                        <a:t>Sociologists look at patterns of behavior.</a:t>
                      </a:r>
                      <a:endParaRPr lang="en-US" sz="1400" b="0" dirty="0">
                        <a:effectLst/>
                        <a:latin typeface="Arial" panose="020B0604020202020204" pitchFamily="34" charset="0"/>
                        <a:cs typeface="Arial" panose="020B0604020202020204" pitchFamily="34" charset="0"/>
                      </a:endParaRPr>
                    </a:p>
                  </a:txBody>
                  <a:tcPr marT="91440" marB="9144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20000"/>
                      </a:schemeClr>
                    </a:solidFill>
                  </a:tcPr>
                </a:tc>
                <a:tc>
                  <a:txBody>
                    <a:bodyPr/>
                    <a:lstStyle/>
                    <a:p>
                      <a:pPr marL="0" indent="0">
                        <a:buClr>
                          <a:srgbClr val="C53526"/>
                        </a:buClr>
                        <a:buFont typeface="Wingdings" pitchFamily="2" charset="2"/>
                        <a:buNone/>
                        <a:tabLst/>
                      </a:pPr>
                      <a:r>
                        <a:rPr kumimoji="0" lang="en-US" sz="1400" b="0" i="0" u="none" strike="noStrike" cap="none" normalizeH="0" baseline="0" dirty="0">
                          <a:ln>
                            <a:noFill/>
                          </a:ln>
                          <a:solidFill>
                            <a:schemeClr val="tx1"/>
                          </a:solidFill>
                          <a:effectLst/>
                          <a:latin typeface="Arial" charset="0"/>
                          <a:cs typeface="Arial" charset="0"/>
                        </a:rPr>
                        <a:t>Sociologists look at patterns of behavior.</a:t>
                      </a:r>
                      <a:endParaRPr lang="en-US" sz="1400" b="0" dirty="0">
                        <a:effectLst/>
                        <a:latin typeface="Arial" panose="020B0604020202020204" pitchFamily="34" charset="0"/>
                        <a:cs typeface="Arial" panose="020B0604020202020204" pitchFamily="34" charset="0"/>
                      </a:endParaRPr>
                    </a:p>
                  </a:txBody>
                  <a:tcPr marT="91440" marB="9144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20000"/>
                      </a:schemeClr>
                    </a:solidFill>
                  </a:tcPr>
                </a:tc>
                <a:extLst>
                  <a:ext uri="{0D108BD9-81ED-4DB2-BD59-A6C34878D82A}">
                    <a16:rowId xmlns:a16="http://schemas.microsoft.com/office/drawing/2014/main" val="3456680676"/>
                  </a:ext>
                </a:extLst>
              </a:tr>
              <a:tr h="590191">
                <a:tc>
                  <a:txBody>
                    <a:bodyPr/>
                    <a:lstStyle/>
                    <a:p>
                      <a:pPr marL="0" indent="0">
                        <a:buClr>
                          <a:srgbClr val="C53526"/>
                        </a:buClr>
                        <a:buFont typeface="Wingdings" pitchFamily="2" charset="2"/>
                        <a:buNone/>
                      </a:pPr>
                      <a:r>
                        <a:rPr kumimoji="0" lang="en-US" sz="1400" b="0" i="0" u="none" strike="noStrike" cap="none" normalizeH="0" baseline="0" dirty="0">
                          <a:ln>
                            <a:noFill/>
                          </a:ln>
                          <a:solidFill>
                            <a:schemeClr val="tx1"/>
                          </a:solidFill>
                          <a:effectLst/>
                          <a:latin typeface="Arial" charset="0"/>
                          <a:cs typeface="Arial" charset="0"/>
                        </a:rPr>
                        <a:t>Sociologists study social factors that influence a person’s economic decision.</a:t>
                      </a:r>
                      <a:endParaRPr lang="en-US" sz="1400" b="0" dirty="0">
                        <a:effectLst/>
                        <a:latin typeface="Arial" panose="020B0604020202020204" pitchFamily="34" charset="0"/>
                        <a:cs typeface="Arial" panose="020B0604020202020204" pitchFamily="34" charset="0"/>
                      </a:endParaRPr>
                    </a:p>
                  </a:txBody>
                  <a:tcPr marT="91440" marB="9144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Clr>
                          <a:srgbClr val="C53526"/>
                        </a:buClr>
                        <a:buFont typeface="Wingdings" pitchFamily="2" charset="2"/>
                        <a:buNone/>
                        <a:tabLst/>
                      </a:pPr>
                      <a:r>
                        <a:rPr kumimoji="0" lang="en-US" sz="1400" b="0" i="0" u="none" strike="noStrike" cap="none" normalizeH="0" baseline="0" dirty="0">
                          <a:ln>
                            <a:noFill/>
                          </a:ln>
                          <a:solidFill>
                            <a:schemeClr val="tx1"/>
                          </a:solidFill>
                          <a:effectLst/>
                          <a:latin typeface="Arial" charset="0"/>
                          <a:cs typeface="Arial" charset="0"/>
                        </a:rPr>
                        <a:t>Sociologists study social factors that influence a person’s economic decision.</a:t>
                      </a:r>
                      <a:endParaRPr lang="en-US" sz="1400" b="0" dirty="0">
                        <a:effectLst/>
                        <a:latin typeface="Arial" panose="020B0604020202020204" pitchFamily="34" charset="0"/>
                        <a:cs typeface="Arial" panose="020B0604020202020204" pitchFamily="34" charset="0"/>
                      </a:endParaRPr>
                    </a:p>
                  </a:txBody>
                  <a:tcPr marT="91440" marB="9144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1173714"/>
                  </a:ext>
                </a:extLst>
              </a:tr>
              <a:tr h="1209892">
                <a:tc>
                  <a:txBody>
                    <a:bodyPr/>
                    <a:lstStyle/>
                    <a:p>
                      <a:pPr marL="0" indent="0">
                        <a:buClr>
                          <a:srgbClr val="C53526"/>
                        </a:buClr>
                        <a:buFont typeface="Wingdings" pitchFamily="2" charset="2"/>
                        <a:buNone/>
                      </a:pPr>
                      <a:r>
                        <a:rPr kumimoji="0" lang="en-US" sz="1400" b="0" i="0" u="none" strike="noStrike" cap="none" normalizeH="0" baseline="0" dirty="0">
                          <a:ln>
                            <a:noFill/>
                          </a:ln>
                          <a:solidFill>
                            <a:schemeClr val="tx1"/>
                          </a:solidFill>
                          <a:effectLst/>
                          <a:latin typeface="Arial" charset="0"/>
                          <a:cs typeface="Arial" charset="0"/>
                        </a:rPr>
                        <a:t>Sociologists look at historical events within their social contexts to discover why things happened and, more importantly, to assess what their social significance was and is. Sociology focuses on the present.</a:t>
                      </a:r>
                      <a:endParaRPr lang="en-US" sz="1400" b="0" dirty="0">
                        <a:effectLst/>
                        <a:latin typeface="Arial" panose="020B0604020202020204" pitchFamily="34" charset="0"/>
                        <a:cs typeface="Arial" panose="020B0604020202020204" pitchFamily="34" charset="0"/>
                      </a:endParaRPr>
                    </a:p>
                  </a:txBody>
                  <a:tcPr marT="91440" marB="9144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rgbClr val="C53526"/>
                        </a:buClr>
                        <a:buFont typeface="Wingdings" pitchFamily="2" charset="2"/>
                        <a:buNone/>
                        <a:tabLst/>
                      </a:pPr>
                      <a:r>
                        <a:rPr kumimoji="0" lang="en-US" sz="1400" b="0" i="0" u="none" strike="noStrike" cap="none" normalizeH="0" baseline="0" dirty="0">
                          <a:ln>
                            <a:noFill/>
                          </a:ln>
                          <a:solidFill>
                            <a:schemeClr val="tx1"/>
                          </a:solidFill>
                          <a:effectLst/>
                          <a:latin typeface="Arial" charset="0"/>
                          <a:cs typeface="Arial" charset="0"/>
                        </a:rPr>
                        <a:t>Historians look at past events to attempt to learn what happened, when it happened, and why it happened.</a:t>
                      </a:r>
                      <a:endParaRPr lang="en-US" sz="1400" b="0" dirty="0">
                        <a:effectLst/>
                        <a:latin typeface="Arial" panose="020B0604020202020204" pitchFamily="34" charset="0"/>
                        <a:cs typeface="Arial" panose="020B0604020202020204" pitchFamily="34" charset="0"/>
                      </a:endParaRPr>
                    </a:p>
                  </a:txBody>
                  <a:tcPr marT="91440" marB="9144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50532423"/>
                  </a:ext>
                </a:extLst>
              </a:tr>
              <a:tr h="796758">
                <a:tc>
                  <a:txBody>
                    <a:bodyPr/>
                    <a:lstStyle/>
                    <a:p>
                      <a:pPr marL="0" indent="0">
                        <a:buClr>
                          <a:srgbClr val="C53526"/>
                        </a:buClr>
                        <a:buFont typeface="Wingdings" pitchFamily="2" charset="2"/>
                        <a:buNone/>
                      </a:pPr>
                      <a:r>
                        <a:rPr kumimoji="0" lang="en-US" sz="1400" b="0" i="0" u="none" strike="noStrike" cap="none" normalizeH="0" baseline="0" dirty="0">
                          <a:ln>
                            <a:noFill/>
                          </a:ln>
                          <a:solidFill>
                            <a:schemeClr val="tx1"/>
                          </a:solidFill>
                          <a:effectLst/>
                          <a:latin typeface="Arial" charset="0"/>
                          <a:cs typeface="Arial" charset="0"/>
                        </a:rPr>
                        <a:t>Sociologists focus on how political systems affect other institutions in society.</a:t>
                      </a:r>
                      <a:endParaRPr lang="en-US" sz="1400" b="0" dirty="0">
                        <a:effectLst/>
                        <a:latin typeface="Arial" panose="020B0604020202020204" pitchFamily="34" charset="0"/>
                        <a:cs typeface="Arial" panose="020B0604020202020204" pitchFamily="34" charset="0"/>
                      </a:endParaRPr>
                    </a:p>
                  </a:txBody>
                  <a:tcPr marT="91440" marB="9144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Clr>
                          <a:srgbClr val="C53526"/>
                        </a:buClr>
                        <a:buFont typeface="Wingdings" pitchFamily="2" charset="2"/>
                        <a:buNone/>
                        <a:tabLst/>
                      </a:pPr>
                      <a:r>
                        <a:rPr kumimoji="0" lang="en-US" sz="1400" b="0" i="0" u="none" strike="noStrike" cap="none" normalizeH="0" baseline="0" dirty="0">
                          <a:ln>
                            <a:noFill/>
                          </a:ln>
                          <a:solidFill>
                            <a:schemeClr val="tx1"/>
                          </a:solidFill>
                          <a:effectLst/>
                          <a:latin typeface="Arial" charset="0"/>
                          <a:cs typeface="Arial" charset="0"/>
                        </a:rPr>
                        <a:t>Political science devotes more attention to the forces that shape political systems and the theories for understanding these forces.</a:t>
                      </a:r>
                      <a:endParaRPr lang="en-US" sz="1400" b="0" dirty="0">
                        <a:effectLst/>
                        <a:latin typeface="Arial" panose="020B0604020202020204" pitchFamily="34" charset="0"/>
                        <a:cs typeface="Arial" panose="020B0604020202020204" pitchFamily="34" charset="0"/>
                      </a:endParaRPr>
                    </a:p>
                  </a:txBody>
                  <a:tcPr marT="91440" marB="9144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31429463"/>
                  </a:ext>
                </a:extLst>
              </a:tr>
              <a:tr h="606911">
                <a:tc>
                  <a:txBody>
                    <a:bodyPr/>
                    <a:lstStyle/>
                    <a:p>
                      <a:pPr marL="0" indent="0">
                        <a:buClr>
                          <a:srgbClr val="C53526"/>
                        </a:buClr>
                        <a:buFont typeface="Wingdings" pitchFamily="2" charset="2"/>
                        <a:buNone/>
                      </a:pPr>
                      <a:r>
                        <a:rPr kumimoji="0" lang="en-US" sz="1400" b="0" i="0" u="none" strike="noStrike" cap="none" normalizeH="0" baseline="0" dirty="0">
                          <a:ln>
                            <a:noFill/>
                          </a:ln>
                          <a:solidFill>
                            <a:schemeClr val="tx1"/>
                          </a:solidFill>
                          <a:effectLst/>
                          <a:latin typeface="Arial" charset="0"/>
                          <a:cs typeface="Arial" charset="0"/>
                        </a:rPr>
                        <a:t>Sociologists try to understand why problems exist.</a:t>
                      </a:r>
                      <a:endParaRPr lang="en-US" sz="1400" b="0" dirty="0">
                        <a:effectLst/>
                        <a:latin typeface="Arial" panose="020B0604020202020204" pitchFamily="34" charset="0"/>
                        <a:cs typeface="Arial" panose="020B0604020202020204" pitchFamily="34" charset="0"/>
                      </a:endParaRPr>
                    </a:p>
                  </a:txBody>
                  <a:tcPr marT="91440" marB="91440">
                    <a:lnL w="12700" cap="flat" cmpd="sng" algn="ctr">
                      <a:noFill/>
                      <a:prstDash val="solid"/>
                      <a:round/>
                      <a:headEnd type="none" w="med" len="med"/>
                      <a:tailEnd type="none" w="med" len="med"/>
                    </a:lnL>
                    <a:lnR w="12700" cmpd="sng">
                      <a:noFill/>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rgbClr val="C53526"/>
                        </a:buClr>
                        <a:buFont typeface="Wingdings" pitchFamily="2" charset="2"/>
                        <a:buNone/>
                        <a:tabLst/>
                      </a:pPr>
                      <a:r>
                        <a:rPr kumimoji="0" lang="en-US" sz="1400" b="0" i="0" u="none" strike="noStrike" cap="none" normalizeH="0" baseline="0" dirty="0">
                          <a:ln>
                            <a:noFill/>
                          </a:ln>
                          <a:solidFill>
                            <a:schemeClr val="tx1"/>
                          </a:solidFill>
                          <a:effectLst/>
                          <a:latin typeface="Arial" charset="0"/>
                          <a:cs typeface="Arial" charset="0"/>
                        </a:rPr>
                        <a:t>Social workers help people solve problems.</a:t>
                      </a:r>
                      <a:endParaRPr lang="en-US" sz="1400" b="0" dirty="0">
                        <a:effectLst/>
                        <a:latin typeface="Arial" panose="020B0604020202020204" pitchFamily="34" charset="0"/>
                        <a:cs typeface="Arial" panose="020B0604020202020204" pitchFamily="34" charset="0"/>
                      </a:endParaRPr>
                    </a:p>
                  </a:txBody>
                  <a:tcPr marT="91440" marB="91440">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163672314"/>
                  </a:ext>
                </a:extLst>
              </a:tr>
            </a:tbl>
          </a:graphicData>
        </a:graphic>
      </p:graphicFrame>
    </p:spTree>
    <p:extLst>
      <p:ext uri="{BB962C8B-B14F-4D97-AF65-F5344CB8AC3E}">
        <p14:creationId xmlns:p14="http://schemas.microsoft.com/office/powerpoint/2010/main" val="399195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6182-0FAF-6241-9D20-455B36EC5243}"/>
              </a:ext>
            </a:extLst>
          </p:cNvPr>
          <p:cNvSpPr>
            <a:spLocks noGrp="1"/>
          </p:cNvSpPr>
          <p:nvPr>
            <p:ph type="title"/>
          </p:nvPr>
        </p:nvSpPr>
        <p:spPr/>
        <p:txBody>
          <a:bodyPr/>
          <a:lstStyle/>
          <a:p>
            <a:r>
              <a:rPr lang="en-US" dirty="0"/>
              <a:t>Development of Sociology</a:t>
            </a:r>
          </a:p>
        </p:txBody>
      </p:sp>
      <p:sp>
        <p:nvSpPr>
          <p:cNvPr id="3" name="Content Placeholder 2">
            <a:extLst>
              <a:ext uri="{FF2B5EF4-FFF2-40B4-BE49-F238E27FC236}">
                <a16:creationId xmlns:a16="http://schemas.microsoft.com/office/drawing/2014/main" id="{F6B1F723-98DF-2A41-A7CE-2D95434506B0}"/>
              </a:ext>
            </a:extLst>
          </p:cNvPr>
          <p:cNvSpPr>
            <a:spLocks noGrp="1"/>
          </p:cNvSpPr>
          <p:nvPr>
            <p:ph idx="1"/>
          </p:nvPr>
        </p:nvSpPr>
        <p:spPr>
          <a:xfrm>
            <a:off x="628650" y="1371600"/>
            <a:ext cx="7636809" cy="4874274"/>
          </a:xfrm>
        </p:spPr>
        <p:txBody>
          <a:bodyPr/>
          <a:lstStyle/>
          <a:p>
            <a:pPr>
              <a:lnSpc>
                <a:spcPts val="3600"/>
              </a:lnSpc>
            </a:pPr>
            <a:r>
              <a:rPr lang="en-US" dirty="0"/>
              <a:t>Emerged as a separate field of study in Europe during the 19th century</a:t>
            </a:r>
          </a:p>
          <a:p>
            <a:pPr marL="576263" indent="-230188">
              <a:lnSpc>
                <a:spcPts val="3000"/>
              </a:lnSpc>
              <a:spcBef>
                <a:spcPts val="1200"/>
              </a:spcBef>
              <a:buFont typeface="Wingdings" pitchFamily="2" charset="2"/>
              <a:buChar char="§"/>
            </a:pPr>
            <a:r>
              <a:rPr lang="en-US" sz="2400" dirty="0"/>
              <a:t>Stimulated by the Industrial Revolution and the 18th-century American and French Revolutions.</a:t>
            </a:r>
          </a:p>
        </p:txBody>
      </p:sp>
    </p:spTree>
    <p:extLst>
      <p:ext uri="{BB962C8B-B14F-4D97-AF65-F5344CB8AC3E}">
        <p14:creationId xmlns:p14="http://schemas.microsoft.com/office/powerpoint/2010/main" val="357780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8559-3FE4-0143-9D9D-93C102C99478}"/>
              </a:ext>
            </a:extLst>
          </p:cNvPr>
          <p:cNvSpPr>
            <a:spLocks noGrp="1"/>
          </p:cNvSpPr>
          <p:nvPr>
            <p:ph type="title"/>
          </p:nvPr>
        </p:nvSpPr>
        <p:spPr/>
        <p:txBody>
          <a:bodyPr/>
          <a:lstStyle/>
          <a:p>
            <a:r>
              <a:rPr lang="en-US" dirty="0"/>
              <a:t>Key Sociologists</a:t>
            </a:r>
          </a:p>
        </p:txBody>
      </p:sp>
      <p:sp>
        <p:nvSpPr>
          <p:cNvPr id="3" name="Content Placeholder 2">
            <a:extLst>
              <a:ext uri="{FF2B5EF4-FFF2-40B4-BE49-F238E27FC236}">
                <a16:creationId xmlns:a16="http://schemas.microsoft.com/office/drawing/2014/main" id="{7A9B627F-4520-A44A-B5AF-F57CB7F7BCE1}"/>
              </a:ext>
            </a:extLst>
          </p:cNvPr>
          <p:cNvSpPr>
            <a:spLocks noGrp="1"/>
          </p:cNvSpPr>
          <p:nvPr>
            <p:ph idx="1"/>
          </p:nvPr>
        </p:nvSpPr>
        <p:spPr/>
        <p:txBody>
          <a:bodyPr/>
          <a:lstStyle/>
          <a:p>
            <a:pPr>
              <a:spcBef>
                <a:spcPts val="1200"/>
              </a:spcBef>
            </a:pPr>
            <a:r>
              <a:rPr lang="en-US" dirty="0"/>
              <a:t>August Comte (1798–1857)</a:t>
            </a:r>
          </a:p>
          <a:p>
            <a:pPr>
              <a:spcBef>
                <a:spcPts val="1200"/>
              </a:spcBef>
            </a:pPr>
            <a:r>
              <a:rPr lang="en-US" dirty="0"/>
              <a:t>Harriet Martineau (1802–1876)</a:t>
            </a:r>
          </a:p>
          <a:p>
            <a:pPr>
              <a:spcBef>
                <a:spcPts val="1200"/>
              </a:spcBef>
            </a:pPr>
            <a:r>
              <a:rPr lang="en-US" dirty="0"/>
              <a:t>Herbert Spencer (1820–1903)</a:t>
            </a:r>
          </a:p>
          <a:p>
            <a:pPr>
              <a:spcBef>
                <a:spcPts val="1200"/>
              </a:spcBef>
            </a:pPr>
            <a:r>
              <a:rPr lang="en-US" dirty="0"/>
              <a:t>Karl Marx (1818–1883)</a:t>
            </a:r>
          </a:p>
          <a:p>
            <a:pPr>
              <a:spcBef>
                <a:spcPts val="1200"/>
              </a:spcBef>
            </a:pPr>
            <a:r>
              <a:rPr lang="en-US" dirty="0" err="1"/>
              <a:t>Émile</a:t>
            </a:r>
            <a:r>
              <a:rPr lang="en-US" dirty="0"/>
              <a:t> Durkheim (1858–1917)</a:t>
            </a:r>
          </a:p>
          <a:p>
            <a:pPr>
              <a:spcBef>
                <a:spcPts val="1200"/>
              </a:spcBef>
            </a:pPr>
            <a:r>
              <a:rPr lang="en-US" dirty="0"/>
              <a:t>Max Weber (1864–1920)</a:t>
            </a:r>
          </a:p>
          <a:p>
            <a:pPr>
              <a:spcBef>
                <a:spcPts val="1200"/>
              </a:spcBef>
            </a:pPr>
            <a:r>
              <a:rPr lang="en-US" dirty="0"/>
              <a:t>W.E.B. Du Bois (1868–1963)</a:t>
            </a:r>
          </a:p>
        </p:txBody>
      </p:sp>
    </p:spTree>
    <p:extLst>
      <p:ext uri="{BB962C8B-B14F-4D97-AF65-F5344CB8AC3E}">
        <p14:creationId xmlns:p14="http://schemas.microsoft.com/office/powerpoint/2010/main" val="3061654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ED1D-881B-BE40-A5A6-19C667415E54}"/>
              </a:ext>
            </a:extLst>
          </p:cNvPr>
          <p:cNvSpPr>
            <a:spLocks noGrp="1"/>
          </p:cNvSpPr>
          <p:nvPr>
            <p:ph type="title"/>
          </p:nvPr>
        </p:nvSpPr>
        <p:spPr/>
        <p:txBody>
          <a:bodyPr/>
          <a:lstStyle/>
          <a:p>
            <a:r>
              <a:rPr lang="en-US" dirty="0"/>
              <a:t>Notable Contributors</a:t>
            </a:r>
          </a:p>
        </p:txBody>
      </p:sp>
      <p:sp>
        <p:nvSpPr>
          <p:cNvPr id="3" name="Content Placeholder 2">
            <a:extLst>
              <a:ext uri="{FF2B5EF4-FFF2-40B4-BE49-F238E27FC236}">
                <a16:creationId xmlns:a16="http://schemas.microsoft.com/office/drawing/2014/main" id="{285CE8B6-9C7A-EC4A-A59B-C43EC007FF05}"/>
              </a:ext>
            </a:extLst>
          </p:cNvPr>
          <p:cNvSpPr>
            <a:spLocks noGrp="1"/>
          </p:cNvSpPr>
          <p:nvPr>
            <p:ph idx="1"/>
          </p:nvPr>
        </p:nvSpPr>
        <p:spPr>
          <a:xfrm>
            <a:off x="2706624" y="1024128"/>
            <a:ext cx="5550408" cy="1524000"/>
          </a:xfrm>
        </p:spPr>
        <p:txBody>
          <a:bodyPr anchor="ctr" anchorCtr="0">
            <a:normAutofit/>
          </a:bodyPr>
          <a:lstStyle/>
          <a:p>
            <a:pPr marL="12700" indent="0">
              <a:buNone/>
            </a:pPr>
            <a:r>
              <a:rPr lang="en-US" sz="2200" dirty="0"/>
              <a:t>August Comte (1798–1857)</a:t>
            </a:r>
          </a:p>
        </p:txBody>
      </p:sp>
      <p:pic>
        <p:nvPicPr>
          <p:cNvPr id="6" name="Picture 5">
            <a:extLst>
              <a:ext uri="{FF2B5EF4-FFF2-40B4-BE49-F238E27FC236}">
                <a16:creationId xmlns:a16="http://schemas.microsoft.com/office/drawing/2014/main" id="{E0830798-2AD3-E641-B8FA-93E18922B230}"/>
              </a:ext>
            </a:extLst>
          </p:cNvPr>
          <p:cNvPicPr>
            <a:picLocks noChangeAspect="1"/>
          </p:cNvPicPr>
          <p:nvPr/>
        </p:nvPicPr>
        <p:blipFill>
          <a:blip r:embed="rId2"/>
          <a:stretch>
            <a:fillRect/>
          </a:stretch>
        </p:blipFill>
        <p:spPr>
          <a:xfrm>
            <a:off x="1186434" y="1024128"/>
            <a:ext cx="1447800" cy="1524000"/>
          </a:xfrm>
          <a:prstGeom prst="rect">
            <a:avLst/>
          </a:prstGeom>
        </p:spPr>
      </p:pic>
      <p:pic>
        <p:nvPicPr>
          <p:cNvPr id="12" name="Picture 11">
            <a:extLst>
              <a:ext uri="{FF2B5EF4-FFF2-40B4-BE49-F238E27FC236}">
                <a16:creationId xmlns:a16="http://schemas.microsoft.com/office/drawing/2014/main" id="{A04CFE89-E13D-1C4D-B758-F5E7D6D06685}"/>
              </a:ext>
            </a:extLst>
          </p:cNvPr>
          <p:cNvPicPr>
            <a:picLocks noChangeAspect="1"/>
          </p:cNvPicPr>
          <p:nvPr/>
        </p:nvPicPr>
        <p:blipFill>
          <a:blip r:embed="rId3"/>
          <a:stretch>
            <a:fillRect/>
          </a:stretch>
        </p:blipFill>
        <p:spPr>
          <a:xfrm>
            <a:off x="1186434" y="2729738"/>
            <a:ext cx="1444752" cy="1504950"/>
          </a:xfrm>
          <a:prstGeom prst="rect">
            <a:avLst/>
          </a:prstGeom>
        </p:spPr>
      </p:pic>
      <p:sp>
        <p:nvSpPr>
          <p:cNvPr id="7" name="Content Placeholder 2">
            <a:extLst>
              <a:ext uri="{FF2B5EF4-FFF2-40B4-BE49-F238E27FC236}">
                <a16:creationId xmlns:a16="http://schemas.microsoft.com/office/drawing/2014/main" id="{666FDC77-42CC-124B-B446-5FCA6F70C5C7}"/>
              </a:ext>
            </a:extLst>
          </p:cNvPr>
          <p:cNvSpPr txBox="1">
            <a:spLocks/>
          </p:cNvSpPr>
          <p:nvPr/>
        </p:nvSpPr>
        <p:spPr>
          <a:xfrm>
            <a:off x="2706624" y="2729738"/>
            <a:ext cx="5550408" cy="1527048"/>
          </a:xfrm>
          <a:prstGeom prst="rect">
            <a:avLst/>
          </a:prstGeom>
        </p:spPr>
        <p:txBody>
          <a:bodyPr vert="horz" lIns="0" tIns="0" rIns="0" bIns="0" rtlCol="0" anchor="ctr" anchorCtr="0">
            <a:normAutofit/>
          </a:bodyPr>
          <a:lstStyle>
            <a:lvl1pPr marL="352425" indent="-339725" algn="l" defTabSz="685800" rtl="0" eaLnBrk="1" latinLnBrk="0" hangingPunct="1">
              <a:lnSpc>
                <a:spcPct val="90000"/>
              </a:lnSpc>
              <a:spcBef>
                <a:spcPts val="750"/>
              </a:spcBef>
              <a:buClr>
                <a:srgbClr val="C53526"/>
              </a:buClr>
              <a:buFont typeface="Wingdings" pitchFamily="2" charset="2"/>
              <a:buChar char="v"/>
              <a:tabLst/>
              <a:defRPr sz="26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93738" indent="-223838" algn="l" defTabSz="685800" rtl="0" eaLnBrk="1" latinLnBrk="0" hangingPunct="1">
              <a:lnSpc>
                <a:spcPct val="90000"/>
              </a:lnSpc>
              <a:spcBef>
                <a:spcPts val="600"/>
              </a:spcBef>
              <a:buClr>
                <a:srgbClr val="C53526"/>
              </a:buClr>
              <a:buFont typeface="Wingdings" pitchFamily="2" charset="2"/>
              <a:buChar char="§"/>
              <a:tabLst/>
              <a:defRPr sz="22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981075" indent="-169863" algn="l" defTabSz="685800" rtl="0" eaLnBrk="1" latinLnBrk="0" hangingPunct="1">
              <a:lnSpc>
                <a:spcPct val="90000"/>
              </a:lnSpc>
              <a:spcBef>
                <a:spcPts val="600"/>
              </a:spcBef>
              <a:buClr>
                <a:srgbClr val="C53526"/>
              </a:buClr>
              <a:buFont typeface="Arial" panose="020B0604020202020204" pitchFamily="34" charset="0"/>
              <a:buChar char="•"/>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270000" indent="-184150" algn="l" defTabSz="685800" rtl="0" eaLnBrk="1" latinLnBrk="0" hangingPunct="1">
              <a:lnSpc>
                <a:spcPct val="90000"/>
              </a:lnSpc>
              <a:spcBef>
                <a:spcPts val="600"/>
              </a:spcBef>
              <a:buClr>
                <a:srgbClr val="C53526"/>
              </a:buClr>
              <a:buFont typeface="Arial" panose="020B0604020202020204" pitchFamily="34" charset="0"/>
              <a:buChar char="•"/>
              <a:tabLst/>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600"/>
              </a:spcBef>
              <a:buClr>
                <a:srgbClr val="C53526"/>
              </a:buClr>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 indent="0">
              <a:buFont typeface="Wingdings" pitchFamily="2" charset="2"/>
              <a:buNone/>
            </a:pPr>
            <a:r>
              <a:rPr lang="en-US" sz="2200" dirty="0"/>
              <a:t>Harriet Martineau (1802–1876)</a:t>
            </a:r>
          </a:p>
        </p:txBody>
      </p:sp>
      <p:sp>
        <p:nvSpPr>
          <p:cNvPr id="9" name="Content Placeholder 2">
            <a:extLst>
              <a:ext uri="{FF2B5EF4-FFF2-40B4-BE49-F238E27FC236}">
                <a16:creationId xmlns:a16="http://schemas.microsoft.com/office/drawing/2014/main" id="{605167D3-6811-8F46-A59A-4ED50AEFD9A4}"/>
              </a:ext>
            </a:extLst>
          </p:cNvPr>
          <p:cNvSpPr txBox="1">
            <a:spLocks/>
          </p:cNvSpPr>
          <p:nvPr/>
        </p:nvSpPr>
        <p:spPr>
          <a:xfrm>
            <a:off x="2706624" y="4367784"/>
            <a:ext cx="5550408" cy="1527048"/>
          </a:xfrm>
          <a:prstGeom prst="rect">
            <a:avLst/>
          </a:prstGeom>
        </p:spPr>
        <p:txBody>
          <a:bodyPr vert="horz" lIns="0" tIns="0" rIns="0" bIns="0" rtlCol="0" anchor="ctr" anchorCtr="0">
            <a:normAutofit/>
          </a:bodyPr>
          <a:lstStyle>
            <a:lvl1pPr marL="352425" indent="-339725" algn="l" defTabSz="685800" rtl="0" eaLnBrk="1" latinLnBrk="0" hangingPunct="1">
              <a:lnSpc>
                <a:spcPct val="90000"/>
              </a:lnSpc>
              <a:spcBef>
                <a:spcPts val="750"/>
              </a:spcBef>
              <a:buClr>
                <a:srgbClr val="C53526"/>
              </a:buClr>
              <a:buFont typeface="Wingdings" pitchFamily="2" charset="2"/>
              <a:buChar char="v"/>
              <a:tabLst/>
              <a:defRPr sz="26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93738" indent="-223838" algn="l" defTabSz="685800" rtl="0" eaLnBrk="1" latinLnBrk="0" hangingPunct="1">
              <a:lnSpc>
                <a:spcPct val="90000"/>
              </a:lnSpc>
              <a:spcBef>
                <a:spcPts val="600"/>
              </a:spcBef>
              <a:buClr>
                <a:srgbClr val="C53526"/>
              </a:buClr>
              <a:buFont typeface="Wingdings" pitchFamily="2" charset="2"/>
              <a:buChar char="§"/>
              <a:tabLst/>
              <a:defRPr sz="22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981075" indent="-169863" algn="l" defTabSz="685800" rtl="0" eaLnBrk="1" latinLnBrk="0" hangingPunct="1">
              <a:lnSpc>
                <a:spcPct val="90000"/>
              </a:lnSpc>
              <a:spcBef>
                <a:spcPts val="600"/>
              </a:spcBef>
              <a:buClr>
                <a:srgbClr val="C53526"/>
              </a:buClr>
              <a:buFont typeface="Arial" panose="020B0604020202020204" pitchFamily="34" charset="0"/>
              <a:buChar char="•"/>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270000" indent="-184150" algn="l" defTabSz="685800" rtl="0" eaLnBrk="1" latinLnBrk="0" hangingPunct="1">
              <a:lnSpc>
                <a:spcPct val="90000"/>
              </a:lnSpc>
              <a:spcBef>
                <a:spcPts val="600"/>
              </a:spcBef>
              <a:buClr>
                <a:srgbClr val="C53526"/>
              </a:buClr>
              <a:buFont typeface="Arial" panose="020B0604020202020204" pitchFamily="34" charset="0"/>
              <a:buChar char="•"/>
              <a:tabLst/>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600"/>
              </a:spcBef>
              <a:buClr>
                <a:srgbClr val="C53526"/>
              </a:buClr>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 indent="0">
              <a:buFont typeface="Wingdings" pitchFamily="2" charset="2"/>
              <a:buNone/>
            </a:pPr>
            <a:r>
              <a:rPr lang="en-US" sz="2200" dirty="0"/>
              <a:t>Herbert Spencer (1820–1903)</a:t>
            </a:r>
          </a:p>
        </p:txBody>
      </p:sp>
      <p:pic>
        <p:nvPicPr>
          <p:cNvPr id="14" name="Picture 13">
            <a:extLst>
              <a:ext uri="{FF2B5EF4-FFF2-40B4-BE49-F238E27FC236}">
                <a16:creationId xmlns:a16="http://schemas.microsoft.com/office/drawing/2014/main" id="{17FC3987-D8DE-914B-975E-D26D57550207}"/>
              </a:ext>
            </a:extLst>
          </p:cNvPr>
          <p:cNvPicPr>
            <a:picLocks noChangeAspect="1"/>
          </p:cNvPicPr>
          <p:nvPr/>
        </p:nvPicPr>
        <p:blipFill rotWithShape="1">
          <a:blip r:embed="rId4"/>
          <a:srcRect t="8166" b="23889"/>
          <a:stretch/>
        </p:blipFill>
        <p:spPr>
          <a:xfrm>
            <a:off x="1180968" y="4367784"/>
            <a:ext cx="1444752" cy="1512414"/>
          </a:xfrm>
          <a:prstGeom prst="rect">
            <a:avLst/>
          </a:prstGeom>
        </p:spPr>
      </p:pic>
    </p:spTree>
    <p:extLst>
      <p:ext uri="{BB962C8B-B14F-4D97-AF65-F5344CB8AC3E}">
        <p14:creationId xmlns:p14="http://schemas.microsoft.com/office/powerpoint/2010/main" val="484765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August Comte (1798–1857)</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Envisioned a science of man</a:t>
            </a:r>
          </a:p>
          <a:p>
            <a:pPr>
              <a:spcBef>
                <a:spcPts val="1800"/>
              </a:spcBef>
            </a:pPr>
            <a:r>
              <a:rPr lang="en-US" dirty="0"/>
              <a:t>Sought to develop a cohesive discipline that would:</a:t>
            </a:r>
          </a:p>
          <a:p>
            <a:pPr marL="571500" indent="-227013">
              <a:buFont typeface="Wingdings" pitchFamily="2" charset="2"/>
              <a:buChar char="§"/>
            </a:pPr>
            <a:r>
              <a:rPr lang="en-US" sz="2200" dirty="0"/>
              <a:t>reveal the underlying principles of society</a:t>
            </a:r>
          </a:p>
          <a:p>
            <a:pPr marL="571500" indent="-227013">
              <a:buFont typeface="Wingdings" pitchFamily="2" charset="2"/>
              <a:buChar char="§"/>
            </a:pPr>
            <a:r>
              <a:rPr lang="en-US" sz="2200" dirty="0"/>
              <a:t>utilize scientific principles of physical science</a:t>
            </a:r>
          </a:p>
          <a:p>
            <a:pPr>
              <a:spcBef>
                <a:spcPts val="1800"/>
              </a:spcBef>
            </a:pPr>
            <a:r>
              <a:rPr lang="en-US" dirty="0"/>
              <a:t>Coined the term </a:t>
            </a:r>
            <a:r>
              <a:rPr lang="en-US" b="1" dirty="0"/>
              <a:t>sociology</a:t>
            </a:r>
          </a:p>
        </p:txBody>
      </p:sp>
    </p:spTree>
    <p:extLst>
      <p:ext uri="{BB962C8B-B14F-4D97-AF65-F5344CB8AC3E}">
        <p14:creationId xmlns:p14="http://schemas.microsoft.com/office/powerpoint/2010/main" val="11670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Harriet Martineau (1802–1876)</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Published </a:t>
            </a:r>
            <a:r>
              <a:rPr lang="en-US" i="1" dirty="0"/>
              <a:t>Theory and Practice of Society in America </a:t>
            </a:r>
            <a:r>
              <a:rPr lang="en-US" dirty="0"/>
              <a:t>in 1837</a:t>
            </a:r>
          </a:p>
          <a:p>
            <a:pPr>
              <a:spcBef>
                <a:spcPts val="1800"/>
              </a:spcBef>
            </a:pPr>
            <a:r>
              <a:rPr lang="en-US" dirty="0"/>
              <a:t>Emphasized observation of day-to-day life</a:t>
            </a:r>
          </a:p>
          <a:p>
            <a:pPr marL="571500" indent="-227013">
              <a:buFont typeface="Wingdings" pitchFamily="2" charset="2"/>
              <a:buChar char="§"/>
            </a:pPr>
            <a:r>
              <a:rPr lang="en-US" sz="2200" dirty="0"/>
              <a:t>Traveled throughout the United States observing life everywhere from prisons to family gatherings</a:t>
            </a:r>
          </a:p>
          <a:p>
            <a:pPr>
              <a:spcBef>
                <a:spcPts val="1800"/>
              </a:spcBef>
            </a:pPr>
            <a:r>
              <a:rPr lang="en-US" dirty="0"/>
              <a:t>Encouraged social activism</a:t>
            </a:r>
          </a:p>
          <a:p>
            <a:pPr marL="571500" indent="-227013">
              <a:buFont typeface="Wingdings" pitchFamily="2" charset="2"/>
              <a:buChar char="§"/>
            </a:pPr>
            <a:r>
              <a:rPr lang="en-US" sz="2200" dirty="0"/>
              <a:t>Outspoken about treatment of women in the United States</a:t>
            </a:r>
          </a:p>
          <a:p>
            <a:pPr>
              <a:spcBef>
                <a:spcPts val="1800"/>
              </a:spcBef>
            </a:pPr>
            <a:r>
              <a:rPr lang="en-US" dirty="0"/>
              <a:t>Translated August Comte’s six-volume </a:t>
            </a:r>
            <a:r>
              <a:rPr lang="en-US" i="1" dirty="0"/>
              <a:t>Positive Philosophy </a:t>
            </a:r>
            <a:r>
              <a:rPr lang="en-US" dirty="0"/>
              <a:t>into English</a:t>
            </a:r>
            <a:endParaRPr lang="en-US" i="1" dirty="0"/>
          </a:p>
        </p:txBody>
      </p:sp>
    </p:spTree>
    <p:extLst>
      <p:ext uri="{BB962C8B-B14F-4D97-AF65-F5344CB8AC3E}">
        <p14:creationId xmlns:p14="http://schemas.microsoft.com/office/powerpoint/2010/main" val="4281994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Herbert Spencer (1820–1903)</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Believed that society was similar to a living organism</a:t>
            </a:r>
          </a:p>
          <a:p>
            <a:pPr>
              <a:spcBef>
                <a:spcPts val="1800"/>
              </a:spcBef>
            </a:pPr>
            <a:r>
              <a:rPr lang="en-US" dirty="0"/>
              <a:t>Proponent of social Darwinism</a:t>
            </a:r>
          </a:p>
          <a:p>
            <a:pPr marL="571500" indent="-227013">
              <a:buFont typeface="Wingdings" pitchFamily="2" charset="2"/>
              <a:buChar char="§"/>
            </a:pPr>
            <a:r>
              <a:rPr lang="en-US" sz="2200" dirty="0"/>
              <a:t>Charles Darwin’s notion of “survival of the fittest” – animals that adapted to the environment survived and prospered, whereas those poorly adapted died out</a:t>
            </a:r>
          </a:p>
          <a:p>
            <a:pPr>
              <a:spcBef>
                <a:spcPts val="1800"/>
              </a:spcBef>
            </a:pPr>
            <a:r>
              <a:rPr lang="en-US" dirty="0"/>
              <a:t>Provided support for social inequality</a:t>
            </a:r>
            <a:endParaRPr lang="en-US" i="1" dirty="0"/>
          </a:p>
        </p:txBody>
      </p:sp>
    </p:spTree>
    <p:extLst>
      <p:ext uri="{BB962C8B-B14F-4D97-AF65-F5344CB8AC3E}">
        <p14:creationId xmlns:p14="http://schemas.microsoft.com/office/powerpoint/2010/main" val="3298740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188-A2EA-A14B-9E92-D4EC3CE68D4F}"/>
              </a:ext>
            </a:extLst>
          </p:cNvPr>
          <p:cNvSpPr>
            <a:spLocks noGrp="1"/>
          </p:cNvSpPr>
          <p:nvPr>
            <p:ph type="title"/>
          </p:nvPr>
        </p:nvSpPr>
        <p:spPr>
          <a:xfrm>
            <a:off x="628650" y="1"/>
            <a:ext cx="7886700" cy="1371600"/>
          </a:xfrm>
        </p:spPr>
        <p:txBody>
          <a:bodyPr/>
          <a:lstStyle/>
          <a:p>
            <a:r>
              <a:rPr lang="en-US" dirty="0"/>
              <a:t>Learning Objectives</a:t>
            </a:r>
          </a:p>
        </p:txBody>
      </p:sp>
      <p:sp>
        <p:nvSpPr>
          <p:cNvPr id="3" name="Content Placeholder 2">
            <a:extLst>
              <a:ext uri="{FF2B5EF4-FFF2-40B4-BE49-F238E27FC236}">
                <a16:creationId xmlns:a16="http://schemas.microsoft.com/office/drawing/2014/main" id="{C5DF5DA7-E209-B44D-8DB3-D8B06FFB9AD7}"/>
              </a:ext>
            </a:extLst>
          </p:cNvPr>
          <p:cNvSpPr>
            <a:spLocks noGrp="1"/>
          </p:cNvSpPr>
          <p:nvPr>
            <p:ph idx="4294967295"/>
          </p:nvPr>
        </p:nvSpPr>
        <p:spPr>
          <a:xfrm>
            <a:off x="628650" y="1371601"/>
            <a:ext cx="7886700" cy="4625657"/>
          </a:xfrm>
          <a:prstGeom prst="rect">
            <a:avLst/>
          </a:prstGeom>
        </p:spPr>
        <p:txBody>
          <a:bodyPr>
            <a:noAutofit/>
          </a:bodyPr>
          <a:lstStyle/>
          <a:p>
            <a:pPr>
              <a:lnSpc>
                <a:spcPct val="100000"/>
              </a:lnSpc>
              <a:spcBef>
                <a:spcPts val="600"/>
              </a:spcBef>
            </a:pPr>
            <a:r>
              <a:rPr lang="en-US" sz="2000" dirty="0"/>
              <a:t>Understand the sociological point of view and how it differs from that of journalists and talk-show hosts.</a:t>
            </a:r>
          </a:p>
          <a:p>
            <a:pPr>
              <a:lnSpc>
                <a:spcPct val="100000"/>
              </a:lnSpc>
              <a:spcBef>
                <a:spcPts val="600"/>
              </a:spcBef>
            </a:pPr>
            <a:r>
              <a:rPr lang="en-US" sz="2000" dirty="0"/>
              <a:t>Compare and contrast sociology with the other major social sciences.</a:t>
            </a:r>
          </a:p>
          <a:p>
            <a:pPr>
              <a:lnSpc>
                <a:spcPct val="100000"/>
              </a:lnSpc>
              <a:spcBef>
                <a:spcPts val="600"/>
              </a:spcBef>
            </a:pPr>
            <a:r>
              <a:rPr lang="en-US" sz="2000" dirty="0"/>
              <a:t>Describe the early development of sociology from its origins in nineteenth-century Europe.</a:t>
            </a:r>
          </a:p>
          <a:p>
            <a:pPr>
              <a:lnSpc>
                <a:spcPct val="100000"/>
              </a:lnSpc>
              <a:spcBef>
                <a:spcPts val="600"/>
              </a:spcBef>
            </a:pPr>
            <a:r>
              <a:rPr lang="en-US" sz="2000" dirty="0"/>
              <a:t>Know the contributions of sociology’s early pioneers: Comte, Martineau, Spencer, Marx, Durkheim, and Weber.</a:t>
            </a:r>
          </a:p>
          <a:p>
            <a:pPr>
              <a:lnSpc>
                <a:spcPct val="100000"/>
              </a:lnSpc>
              <a:spcBef>
                <a:spcPts val="600"/>
              </a:spcBef>
            </a:pPr>
            <a:r>
              <a:rPr lang="en-US" sz="2000" dirty="0"/>
              <a:t>Describe the early development of sociology in the United States.</a:t>
            </a:r>
          </a:p>
          <a:p>
            <a:pPr>
              <a:lnSpc>
                <a:spcPct val="100000"/>
              </a:lnSpc>
              <a:spcBef>
                <a:spcPts val="600"/>
              </a:spcBef>
            </a:pPr>
            <a:r>
              <a:rPr lang="en-US" sz="2000" dirty="0"/>
              <a:t>Understand the functionalist, conflict theory, and interactionist perspectives.</a:t>
            </a:r>
          </a:p>
          <a:p>
            <a:pPr>
              <a:lnSpc>
                <a:spcPct val="100000"/>
              </a:lnSpc>
              <a:spcBef>
                <a:spcPts val="600"/>
              </a:spcBef>
            </a:pPr>
            <a:r>
              <a:rPr lang="en-US" sz="2000" dirty="0"/>
              <a:t>Realize the relationship between theory and practice.</a:t>
            </a:r>
          </a:p>
        </p:txBody>
      </p:sp>
    </p:spTree>
    <p:extLst>
      <p:ext uri="{BB962C8B-B14F-4D97-AF65-F5344CB8AC3E}">
        <p14:creationId xmlns:p14="http://schemas.microsoft.com/office/powerpoint/2010/main" val="141878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ED1D-881B-BE40-A5A6-19C667415E54}"/>
              </a:ext>
            </a:extLst>
          </p:cNvPr>
          <p:cNvSpPr>
            <a:spLocks noGrp="1"/>
          </p:cNvSpPr>
          <p:nvPr>
            <p:ph type="title"/>
          </p:nvPr>
        </p:nvSpPr>
        <p:spPr/>
        <p:txBody>
          <a:bodyPr/>
          <a:lstStyle/>
          <a:p>
            <a:r>
              <a:rPr lang="en-US" dirty="0"/>
              <a:t>Classical Sociological Theorists</a:t>
            </a:r>
          </a:p>
        </p:txBody>
      </p:sp>
      <p:sp>
        <p:nvSpPr>
          <p:cNvPr id="3" name="Content Placeholder 2">
            <a:extLst>
              <a:ext uri="{FF2B5EF4-FFF2-40B4-BE49-F238E27FC236}">
                <a16:creationId xmlns:a16="http://schemas.microsoft.com/office/drawing/2014/main" id="{285CE8B6-9C7A-EC4A-A59B-C43EC007FF05}"/>
              </a:ext>
            </a:extLst>
          </p:cNvPr>
          <p:cNvSpPr>
            <a:spLocks noGrp="1"/>
          </p:cNvSpPr>
          <p:nvPr>
            <p:ph idx="1"/>
          </p:nvPr>
        </p:nvSpPr>
        <p:spPr>
          <a:xfrm>
            <a:off x="2706624" y="1024128"/>
            <a:ext cx="5550408" cy="1524000"/>
          </a:xfrm>
        </p:spPr>
        <p:txBody>
          <a:bodyPr anchor="ctr" anchorCtr="0">
            <a:normAutofit/>
          </a:bodyPr>
          <a:lstStyle/>
          <a:p>
            <a:pPr marL="12700" indent="0">
              <a:buNone/>
            </a:pPr>
            <a:r>
              <a:rPr lang="en-US" sz="2200" dirty="0"/>
              <a:t>Karl Marx (1818–1883)</a:t>
            </a:r>
          </a:p>
        </p:txBody>
      </p:sp>
      <p:sp>
        <p:nvSpPr>
          <p:cNvPr id="7" name="Content Placeholder 2">
            <a:extLst>
              <a:ext uri="{FF2B5EF4-FFF2-40B4-BE49-F238E27FC236}">
                <a16:creationId xmlns:a16="http://schemas.microsoft.com/office/drawing/2014/main" id="{666FDC77-42CC-124B-B446-5FCA6F70C5C7}"/>
              </a:ext>
            </a:extLst>
          </p:cNvPr>
          <p:cNvSpPr txBox="1">
            <a:spLocks/>
          </p:cNvSpPr>
          <p:nvPr/>
        </p:nvSpPr>
        <p:spPr>
          <a:xfrm>
            <a:off x="2706624" y="2729738"/>
            <a:ext cx="5550408" cy="1527048"/>
          </a:xfrm>
          <a:prstGeom prst="rect">
            <a:avLst/>
          </a:prstGeom>
        </p:spPr>
        <p:txBody>
          <a:bodyPr vert="horz" lIns="0" tIns="0" rIns="0" bIns="0" rtlCol="0" anchor="ctr" anchorCtr="0">
            <a:normAutofit/>
          </a:bodyPr>
          <a:lstStyle>
            <a:lvl1pPr marL="352425" indent="-339725" algn="l" defTabSz="685800" rtl="0" eaLnBrk="1" latinLnBrk="0" hangingPunct="1">
              <a:lnSpc>
                <a:spcPct val="90000"/>
              </a:lnSpc>
              <a:spcBef>
                <a:spcPts val="750"/>
              </a:spcBef>
              <a:buClr>
                <a:srgbClr val="C53526"/>
              </a:buClr>
              <a:buFont typeface="Wingdings" pitchFamily="2" charset="2"/>
              <a:buChar char="v"/>
              <a:tabLst/>
              <a:defRPr sz="26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93738" indent="-223838" algn="l" defTabSz="685800" rtl="0" eaLnBrk="1" latinLnBrk="0" hangingPunct="1">
              <a:lnSpc>
                <a:spcPct val="90000"/>
              </a:lnSpc>
              <a:spcBef>
                <a:spcPts val="600"/>
              </a:spcBef>
              <a:buClr>
                <a:srgbClr val="C53526"/>
              </a:buClr>
              <a:buFont typeface="Wingdings" pitchFamily="2" charset="2"/>
              <a:buChar char="§"/>
              <a:tabLst/>
              <a:defRPr sz="22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981075" indent="-169863" algn="l" defTabSz="685800" rtl="0" eaLnBrk="1" latinLnBrk="0" hangingPunct="1">
              <a:lnSpc>
                <a:spcPct val="90000"/>
              </a:lnSpc>
              <a:spcBef>
                <a:spcPts val="600"/>
              </a:spcBef>
              <a:buClr>
                <a:srgbClr val="C53526"/>
              </a:buClr>
              <a:buFont typeface="Arial" panose="020B0604020202020204" pitchFamily="34" charset="0"/>
              <a:buChar char="•"/>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270000" indent="-184150" algn="l" defTabSz="685800" rtl="0" eaLnBrk="1" latinLnBrk="0" hangingPunct="1">
              <a:lnSpc>
                <a:spcPct val="90000"/>
              </a:lnSpc>
              <a:spcBef>
                <a:spcPts val="600"/>
              </a:spcBef>
              <a:buClr>
                <a:srgbClr val="C53526"/>
              </a:buClr>
              <a:buFont typeface="Arial" panose="020B0604020202020204" pitchFamily="34" charset="0"/>
              <a:buChar char="•"/>
              <a:tabLst/>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600"/>
              </a:spcBef>
              <a:buClr>
                <a:srgbClr val="C53526"/>
              </a:buClr>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 indent="0">
              <a:buFont typeface="Wingdings" pitchFamily="2" charset="2"/>
              <a:buNone/>
            </a:pPr>
            <a:r>
              <a:rPr lang="en-US" sz="2200" dirty="0" err="1"/>
              <a:t>Émile</a:t>
            </a:r>
            <a:r>
              <a:rPr lang="en-US" sz="2200" dirty="0"/>
              <a:t> Durkheim (1858–1917)</a:t>
            </a:r>
          </a:p>
        </p:txBody>
      </p:sp>
      <p:sp>
        <p:nvSpPr>
          <p:cNvPr id="9" name="Content Placeholder 2">
            <a:extLst>
              <a:ext uri="{FF2B5EF4-FFF2-40B4-BE49-F238E27FC236}">
                <a16:creationId xmlns:a16="http://schemas.microsoft.com/office/drawing/2014/main" id="{605167D3-6811-8F46-A59A-4ED50AEFD9A4}"/>
              </a:ext>
            </a:extLst>
          </p:cNvPr>
          <p:cNvSpPr txBox="1">
            <a:spLocks/>
          </p:cNvSpPr>
          <p:nvPr/>
        </p:nvSpPr>
        <p:spPr>
          <a:xfrm>
            <a:off x="2706624" y="4438396"/>
            <a:ext cx="5550408" cy="1527048"/>
          </a:xfrm>
          <a:prstGeom prst="rect">
            <a:avLst/>
          </a:prstGeom>
        </p:spPr>
        <p:txBody>
          <a:bodyPr vert="horz" lIns="0" tIns="0" rIns="0" bIns="0" rtlCol="0" anchor="ctr" anchorCtr="0">
            <a:normAutofit/>
          </a:bodyPr>
          <a:lstStyle>
            <a:lvl1pPr marL="352425" indent="-339725" algn="l" defTabSz="685800" rtl="0" eaLnBrk="1" latinLnBrk="0" hangingPunct="1">
              <a:lnSpc>
                <a:spcPct val="90000"/>
              </a:lnSpc>
              <a:spcBef>
                <a:spcPts val="750"/>
              </a:spcBef>
              <a:buClr>
                <a:srgbClr val="C53526"/>
              </a:buClr>
              <a:buFont typeface="Wingdings" pitchFamily="2" charset="2"/>
              <a:buChar char="v"/>
              <a:tabLst/>
              <a:defRPr sz="26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693738" indent="-223838" algn="l" defTabSz="685800" rtl="0" eaLnBrk="1" latinLnBrk="0" hangingPunct="1">
              <a:lnSpc>
                <a:spcPct val="90000"/>
              </a:lnSpc>
              <a:spcBef>
                <a:spcPts val="600"/>
              </a:spcBef>
              <a:buClr>
                <a:srgbClr val="C53526"/>
              </a:buClr>
              <a:buFont typeface="Wingdings" pitchFamily="2" charset="2"/>
              <a:buChar char="§"/>
              <a:tabLst/>
              <a:defRPr sz="22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981075" indent="-169863" algn="l" defTabSz="685800" rtl="0" eaLnBrk="1" latinLnBrk="0" hangingPunct="1">
              <a:lnSpc>
                <a:spcPct val="90000"/>
              </a:lnSpc>
              <a:spcBef>
                <a:spcPts val="600"/>
              </a:spcBef>
              <a:buClr>
                <a:srgbClr val="C53526"/>
              </a:buClr>
              <a:buFont typeface="Arial" panose="020B0604020202020204" pitchFamily="34" charset="0"/>
              <a:buChar char="•"/>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1270000" indent="-184150" algn="l" defTabSz="685800" rtl="0" eaLnBrk="1" latinLnBrk="0" hangingPunct="1">
              <a:lnSpc>
                <a:spcPct val="90000"/>
              </a:lnSpc>
              <a:spcBef>
                <a:spcPts val="600"/>
              </a:spcBef>
              <a:buClr>
                <a:srgbClr val="C53526"/>
              </a:buClr>
              <a:buFont typeface="Arial" panose="020B0604020202020204" pitchFamily="34" charset="0"/>
              <a:buChar char="•"/>
              <a:tabLst/>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600"/>
              </a:spcBef>
              <a:buClr>
                <a:srgbClr val="C53526"/>
              </a:buClr>
              <a:buFont typeface="Arial" panose="020B0604020202020204" pitchFamily="34" charset="0"/>
              <a:buChar char="•"/>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 indent="0">
              <a:buFont typeface="Wingdings" pitchFamily="2" charset="2"/>
              <a:buNone/>
            </a:pPr>
            <a:r>
              <a:rPr lang="en-US" sz="2200" dirty="0"/>
              <a:t>Max Weber (1864–1920)</a:t>
            </a:r>
          </a:p>
        </p:txBody>
      </p:sp>
      <p:pic>
        <p:nvPicPr>
          <p:cNvPr id="5" name="Picture 4">
            <a:extLst>
              <a:ext uri="{FF2B5EF4-FFF2-40B4-BE49-F238E27FC236}">
                <a16:creationId xmlns:a16="http://schemas.microsoft.com/office/drawing/2014/main" id="{5634FC63-885F-334E-A0F3-F1EA06561A0B}"/>
              </a:ext>
            </a:extLst>
          </p:cNvPr>
          <p:cNvPicPr>
            <a:picLocks noChangeAspect="1"/>
          </p:cNvPicPr>
          <p:nvPr/>
        </p:nvPicPr>
        <p:blipFill rotWithShape="1">
          <a:blip r:embed="rId2"/>
          <a:srcRect b="30889"/>
          <a:stretch/>
        </p:blipFill>
        <p:spPr>
          <a:xfrm>
            <a:off x="1180968" y="1024128"/>
            <a:ext cx="1444752" cy="1524000"/>
          </a:xfrm>
          <a:prstGeom prst="rect">
            <a:avLst/>
          </a:prstGeom>
        </p:spPr>
      </p:pic>
      <p:pic>
        <p:nvPicPr>
          <p:cNvPr id="10" name="Picture 9">
            <a:extLst>
              <a:ext uri="{FF2B5EF4-FFF2-40B4-BE49-F238E27FC236}">
                <a16:creationId xmlns:a16="http://schemas.microsoft.com/office/drawing/2014/main" id="{60C52FCF-8812-9A40-B47B-A891A3DE32F0}"/>
              </a:ext>
            </a:extLst>
          </p:cNvPr>
          <p:cNvPicPr>
            <a:picLocks noChangeAspect="1"/>
          </p:cNvPicPr>
          <p:nvPr/>
        </p:nvPicPr>
        <p:blipFill rotWithShape="1">
          <a:blip r:embed="rId3"/>
          <a:srcRect b="32068"/>
          <a:stretch/>
        </p:blipFill>
        <p:spPr>
          <a:xfrm>
            <a:off x="1177920" y="2729738"/>
            <a:ext cx="1447800" cy="1527048"/>
          </a:xfrm>
          <a:prstGeom prst="rect">
            <a:avLst/>
          </a:prstGeom>
        </p:spPr>
      </p:pic>
      <p:pic>
        <p:nvPicPr>
          <p:cNvPr id="13" name="Picture 12">
            <a:extLst>
              <a:ext uri="{FF2B5EF4-FFF2-40B4-BE49-F238E27FC236}">
                <a16:creationId xmlns:a16="http://schemas.microsoft.com/office/drawing/2014/main" id="{D35514BB-27CC-0845-91D9-D8B15BE7E730}"/>
              </a:ext>
            </a:extLst>
          </p:cNvPr>
          <p:cNvPicPr>
            <a:picLocks noChangeAspect="1"/>
          </p:cNvPicPr>
          <p:nvPr/>
        </p:nvPicPr>
        <p:blipFill rotWithShape="1">
          <a:blip r:embed="rId4"/>
          <a:srcRect b="24378"/>
          <a:stretch/>
        </p:blipFill>
        <p:spPr>
          <a:xfrm>
            <a:off x="1177920" y="4438396"/>
            <a:ext cx="1447800" cy="1527048"/>
          </a:xfrm>
          <a:prstGeom prst="rect">
            <a:avLst/>
          </a:prstGeom>
        </p:spPr>
      </p:pic>
    </p:spTree>
    <p:extLst>
      <p:ext uri="{BB962C8B-B14F-4D97-AF65-F5344CB8AC3E}">
        <p14:creationId xmlns:p14="http://schemas.microsoft.com/office/powerpoint/2010/main" val="4165937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Karl Marx (1818–1883)</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Focused on human condition during the Industrial Revolution</a:t>
            </a:r>
          </a:p>
          <a:p>
            <a:pPr>
              <a:spcBef>
                <a:spcPts val="1800"/>
              </a:spcBef>
            </a:pPr>
            <a:r>
              <a:rPr lang="en-US" dirty="0"/>
              <a:t>Historical perspective of class conflict</a:t>
            </a:r>
          </a:p>
          <a:p>
            <a:pPr marL="571500" indent="-227013">
              <a:buFont typeface="Wingdings" pitchFamily="2" charset="2"/>
              <a:buChar char="§"/>
            </a:pPr>
            <a:r>
              <a:rPr lang="en-US" sz="2200" i="1" dirty="0"/>
              <a:t>Bourgeoisie</a:t>
            </a:r>
            <a:r>
              <a:rPr lang="en-US" sz="2200" dirty="0"/>
              <a:t> – the owners and controllers of the means of production (capitalists)</a:t>
            </a:r>
          </a:p>
          <a:p>
            <a:pPr marL="571500" indent="-227013">
              <a:buFont typeface="Wingdings" pitchFamily="2" charset="2"/>
              <a:buChar char="§"/>
            </a:pPr>
            <a:r>
              <a:rPr lang="en-US" sz="2200" i="1" dirty="0"/>
              <a:t>Proletariat</a:t>
            </a:r>
            <a:r>
              <a:rPr lang="en-US" sz="2200" dirty="0"/>
              <a:t> – the mass of workers</a:t>
            </a:r>
          </a:p>
          <a:p>
            <a:pPr>
              <a:spcBef>
                <a:spcPts val="1800"/>
              </a:spcBef>
            </a:pPr>
            <a:r>
              <a:rPr lang="en-US" dirty="0"/>
              <a:t>Provided foundations for modern conflict theory</a:t>
            </a:r>
            <a:endParaRPr lang="en-US" b="1" dirty="0"/>
          </a:p>
        </p:txBody>
      </p:sp>
    </p:spTree>
    <p:extLst>
      <p:ext uri="{BB962C8B-B14F-4D97-AF65-F5344CB8AC3E}">
        <p14:creationId xmlns:p14="http://schemas.microsoft.com/office/powerpoint/2010/main" val="2860261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err="1"/>
              <a:t>Émile</a:t>
            </a:r>
            <a:r>
              <a:rPr lang="en-US" dirty="0"/>
              <a:t> Durkheim (1858–1917)</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Viewed individuals as the product of the social environment</a:t>
            </a:r>
          </a:p>
          <a:p>
            <a:pPr marL="571500" indent="-227013">
              <a:buFont typeface="Wingdings" pitchFamily="2" charset="2"/>
              <a:buChar char="§"/>
            </a:pPr>
            <a:r>
              <a:rPr lang="en-US" sz="2200" dirty="0"/>
              <a:t>Society shapes people in every possible way</a:t>
            </a:r>
          </a:p>
          <a:p>
            <a:pPr>
              <a:spcBef>
                <a:spcPts val="1800"/>
              </a:spcBef>
            </a:pPr>
            <a:r>
              <a:rPr lang="en-US" dirty="0"/>
              <a:t>Focused on forces that hold society together</a:t>
            </a:r>
          </a:p>
          <a:p>
            <a:pPr marL="571500" indent="-227013">
              <a:buFont typeface="Wingdings" pitchFamily="2" charset="2"/>
              <a:buChar char="§"/>
            </a:pPr>
            <a:r>
              <a:rPr lang="en-US" sz="2200" dirty="0"/>
              <a:t>Concept of social variables</a:t>
            </a:r>
          </a:p>
          <a:p>
            <a:pPr>
              <a:spcBef>
                <a:spcPts val="1800"/>
              </a:spcBef>
            </a:pPr>
            <a:r>
              <a:rPr lang="en-US" dirty="0"/>
              <a:t>Provided foundations for functionalist theory</a:t>
            </a:r>
            <a:endParaRPr lang="en-US" i="1" dirty="0"/>
          </a:p>
        </p:txBody>
      </p:sp>
    </p:spTree>
    <p:extLst>
      <p:ext uri="{BB962C8B-B14F-4D97-AF65-F5344CB8AC3E}">
        <p14:creationId xmlns:p14="http://schemas.microsoft.com/office/powerpoint/2010/main" val="1724685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err="1"/>
              <a:t>Émile</a:t>
            </a:r>
            <a:r>
              <a:rPr lang="en-US" dirty="0"/>
              <a:t> Durkheim (1858–1917)</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Studied/identified three types of suicide</a:t>
            </a:r>
          </a:p>
          <a:p>
            <a:pPr marL="571500" indent="-227013">
              <a:lnSpc>
                <a:spcPts val="3000"/>
              </a:lnSpc>
              <a:spcBef>
                <a:spcPts val="1200"/>
              </a:spcBef>
              <a:buFont typeface="Wingdings" pitchFamily="2" charset="2"/>
              <a:buChar char="§"/>
            </a:pPr>
            <a:r>
              <a:rPr lang="en-US" sz="2400" b="1" dirty="0"/>
              <a:t>Egoistic</a:t>
            </a:r>
            <a:r>
              <a:rPr lang="en-US" sz="2400" dirty="0"/>
              <a:t> – suicide comes from low group solidarity, and </a:t>
            </a:r>
            <a:r>
              <a:rPr lang="en-US" sz="2400" dirty="0" err="1"/>
              <a:t>underinvolvement</a:t>
            </a:r>
            <a:r>
              <a:rPr lang="en-US" sz="2400" dirty="0"/>
              <a:t> with others</a:t>
            </a:r>
          </a:p>
          <a:p>
            <a:pPr marL="571500" indent="-227013">
              <a:lnSpc>
                <a:spcPts val="3000"/>
              </a:lnSpc>
              <a:spcBef>
                <a:spcPts val="1200"/>
              </a:spcBef>
              <a:buFont typeface="Wingdings" pitchFamily="2" charset="2"/>
              <a:buChar char="§"/>
            </a:pPr>
            <a:r>
              <a:rPr lang="en-US" sz="2400" b="1" dirty="0"/>
              <a:t>Altruistic</a:t>
            </a:r>
            <a:r>
              <a:rPr lang="en-US" sz="2400" dirty="0"/>
              <a:t> – suicide derives from a very high level of group solidarity and </a:t>
            </a:r>
            <a:r>
              <a:rPr lang="en-US" sz="2400" dirty="0" err="1"/>
              <a:t>overinvolvement</a:t>
            </a:r>
            <a:r>
              <a:rPr lang="en-US" sz="2400" dirty="0"/>
              <a:t> with others</a:t>
            </a:r>
          </a:p>
          <a:p>
            <a:pPr marL="571500" indent="-227013">
              <a:lnSpc>
                <a:spcPts val="3000"/>
              </a:lnSpc>
              <a:spcBef>
                <a:spcPts val="1200"/>
              </a:spcBef>
              <a:buFont typeface="Wingdings" pitchFamily="2" charset="2"/>
              <a:buChar char="§"/>
            </a:pPr>
            <a:r>
              <a:rPr lang="en-US" sz="2400" b="1" dirty="0"/>
              <a:t>Anomic</a:t>
            </a:r>
            <a:r>
              <a:rPr lang="en-US" sz="2400" dirty="0"/>
              <a:t> – </a:t>
            </a:r>
            <a:r>
              <a:rPr lang="en-US" sz="2400" dirty="0" err="1"/>
              <a:t>suice</a:t>
            </a:r>
            <a:r>
              <a:rPr lang="en-US" sz="2400" dirty="0"/>
              <a:t> results from a sense of feeling disconnected from society’s values (norms)</a:t>
            </a:r>
          </a:p>
        </p:txBody>
      </p:sp>
    </p:spTree>
    <p:extLst>
      <p:ext uri="{BB962C8B-B14F-4D97-AF65-F5344CB8AC3E}">
        <p14:creationId xmlns:p14="http://schemas.microsoft.com/office/powerpoint/2010/main" val="560782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Max Weber (1864–1920)</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Focused on understanding social actions</a:t>
            </a:r>
          </a:p>
          <a:p>
            <a:pPr marL="571500" indent="-227013">
              <a:buFont typeface="Wingdings" pitchFamily="2" charset="2"/>
              <a:buChar char="§"/>
            </a:pPr>
            <a:r>
              <a:rPr lang="en-US" sz="2200" dirty="0"/>
              <a:t>Primary interest: Individual meanings people attach to the world around them</a:t>
            </a:r>
          </a:p>
          <a:p>
            <a:pPr marL="808038" indent="-231775">
              <a:buFont typeface="Arial" panose="020B0604020202020204" pitchFamily="34" charset="0"/>
              <a:buChar char="•"/>
            </a:pPr>
            <a:r>
              <a:rPr lang="en-US" sz="2000" dirty="0"/>
              <a:t>Subjective interpretative</a:t>
            </a:r>
          </a:p>
          <a:p>
            <a:pPr marL="571500" indent="-227013">
              <a:spcBef>
                <a:spcPts val="1200"/>
              </a:spcBef>
              <a:buFont typeface="Wingdings" pitchFamily="2" charset="2"/>
              <a:buChar char="§"/>
            </a:pPr>
            <a:r>
              <a:rPr lang="en-US" sz="2200" dirty="0"/>
              <a:t>Concentration on understanding human behavior</a:t>
            </a:r>
          </a:p>
          <a:p>
            <a:pPr>
              <a:spcBef>
                <a:spcPts val="1800"/>
              </a:spcBef>
            </a:pPr>
            <a:r>
              <a:rPr lang="en-US" dirty="0"/>
              <a:t>Emphasized understanding rather than activism</a:t>
            </a:r>
          </a:p>
          <a:p>
            <a:pPr>
              <a:spcBef>
                <a:spcPts val="1800"/>
              </a:spcBef>
            </a:pPr>
            <a:r>
              <a:rPr lang="en-US" dirty="0"/>
              <a:t>Pursued description and explanation of social truth or fact as means for influencing the social system</a:t>
            </a:r>
          </a:p>
        </p:txBody>
      </p:sp>
    </p:spTree>
    <p:extLst>
      <p:ext uri="{BB962C8B-B14F-4D97-AF65-F5344CB8AC3E}">
        <p14:creationId xmlns:p14="http://schemas.microsoft.com/office/powerpoint/2010/main" val="256405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ED1D-881B-BE40-A5A6-19C667415E54}"/>
              </a:ext>
            </a:extLst>
          </p:cNvPr>
          <p:cNvSpPr>
            <a:spLocks noGrp="1"/>
          </p:cNvSpPr>
          <p:nvPr>
            <p:ph type="title"/>
          </p:nvPr>
        </p:nvSpPr>
        <p:spPr/>
        <p:txBody>
          <a:bodyPr/>
          <a:lstStyle/>
          <a:p>
            <a:r>
              <a:rPr lang="en-US" dirty="0"/>
              <a:t>American Sociologists</a:t>
            </a:r>
          </a:p>
        </p:txBody>
      </p:sp>
      <p:sp>
        <p:nvSpPr>
          <p:cNvPr id="6" name="Content Placeholder 5">
            <a:extLst>
              <a:ext uri="{FF2B5EF4-FFF2-40B4-BE49-F238E27FC236}">
                <a16:creationId xmlns:a16="http://schemas.microsoft.com/office/drawing/2014/main" id="{FD5A3AF7-E85F-DA40-93E1-540D8EB7F18D}"/>
              </a:ext>
            </a:extLst>
          </p:cNvPr>
          <p:cNvSpPr>
            <a:spLocks noGrp="1"/>
          </p:cNvSpPr>
          <p:nvPr>
            <p:ph idx="1"/>
          </p:nvPr>
        </p:nvSpPr>
        <p:spPr/>
        <p:txBody>
          <a:bodyPr/>
          <a:lstStyle/>
          <a:p>
            <a:pPr>
              <a:lnSpc>
                <a:spcPct val="150000"/>
              </a:lnSpc>
            </a:pPr>
            <a:r>
              <a:rPr lang="en-US" dirty="0"/>
              <a:t>W.E.B. Du Bois (1868–1963)</a:t>
            </a:r>
          </a:p>
          <a:p>
            <a:pPr>
              <a:lnSpc>
                <a:spcPct val="150000"/>
              </a:lnSpc>
            </a:pPr>
            <a:r>
              <a:rPr lang="en-US" dirty="0"/>
              <a:t>Talcott Parsons (1902–1979)</a:t>
            </a:r>
          </a:p>
          <a:p>
            <a:pPr>
              <a:lnSpc>
                <a:spcPct val="150000"/>
              </a:lnSpc>
            </a:pPr>
            <a:r>
              <a:rPr lang="en-US" dirty="0"/>
              <a:t>Robert Merton (1910–2003)</a:t>
            </a:r>
          </a:p>
          <a:p>
            <a:pPr>
              <a:lnSpc>
                <a:spcPct val="150000"/>
              </a:lnSpc>
            </a:pPr>
            <a:r>
              <a:rPr lang="en-US" dirty="0"/>
              <a:t>George Herbert Mead (1863–1931)</a:t>
            </a:r>
          </a:p>
        </p:txBody>
      </p:sp>
    </p:spTree>
    <p:extLst>
      <p:ext uri="{BB962C8B-B14F-4D97-AF65-F5344CB8AC3E}">
        <p14:creationId xmlns:p14="http://schemas.microsoft.com/office/powerpoint/2010/main" val="1720515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9E24-6D2A-0C41-B94A-3744B0B8306E}"/>
              </a:ext>
            </a:extLst>
          </p:cNvPr>
          <p:cNvSpPr>
            <a:spLocks noGrp="1"/>
          </p:cNvSpPr>
          <p:nvPr>
            <p:ph type="title"/>
          </p:nvPr>
        </p:nvSpPr>
        <p:spPr/>
        <p:txBody>
          <a:bodyPr/>
          <a:lstStyle/>
          <a:p>
            <a:r>
              <a:rPr lang="en-US" dirty="0"/>
              <a:t>Foundation of Sociology</a:t>
            </a:r>
          </a:p>
        </p:txBody>
      </p:sp>
      <p:sp>
        <p:nvSpPr>
          <p:cNvPr id="6" name="AutoShape 5">
            <a:extLst>
              <a:ext uri="{FF2B5EF4-FFF2-40B4-BE49-F238E27FC236}">
                <a16:creationId xmlns:a16="http://schemas.microsoft.com/office/drawing/2014/main" id="{0F90BD46-31DD-6B48-A62F-119DA6504A65}"/>
              </a:ext>
            </a:extLst>
          </p:cNvPr>
          <p:cNvSpPr>
            <a:spLocks noChangeAspect="1" noChangeArrowheads="1" noTextEdit="1"/>
          </p:cNvSpPr>
          <p:nvPr/>
        </p:nvSpPr>
        <p:spPr bwMode="auto">
          <a:xfrm>
            <a:off x="457200" y="838200"/>
            <a:ext cx="82296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5" name="Group 14">
            <a:extLst>
              <a:ext uri="{FF2B5EF4-FFF2-40B4-BE49-F238E27FC236}">
                <a16:creationId xmlns:a16="http://schemas.microsoft.com/office/drawing/2014/main" id="{954A749E-7A90-1740-AE2A-B6546FF51317}"/>
              </a:ext>
            </a:extLst>
          </p:cNvPr>
          <p:cNvGrpSpPr/>
          <p:nvPr/>
        </p:nvGrpSpPr>
        <p:grpSpPr>
          <a:xfrm>
            <a:off x="457200" y="1340224"/>
            <a:ext cx="8229600" cy="4338710"/>
            <a:chOff x="457200" y="1143000"/>
            <a:chExt cx="8229600" cy="4338710"/>
          </a:xfrm>
        </p:grpSpPr>
        <p:cxnSp>
          <p:nvCxnSpPr>
            <p:cNvPr id="7" name="_s1028">
              <a:extLst>
                <a:ext uri="{FF2B5EF4-FFF2-40B4-BE49-F238E27FC236}">
                  <a16:creationId xmlns:a16="http://schemas.microsoft.com/office/drawing/2014/main" id="{277A8FD3-A26C-B346-B6CE-96B0204A7A07}"/>
                </a:ext>
              </a:extLst>
            </p:cNvPr>
            <p:cNvCxnSpPr>
              <a:cxnSpLocks noChangeShapeType="1"/>
              <a:stCxn id="13" idx="0"/>
              <a:endCxn id="10" idx="2"/>
            </p:cNvCxnSpPr>
            <p:nvPr/>
          </p:nvCxnSpPr>
          <p:spPr bwMode="auto">
            <a:xfrm rot="5400000" flipH="1">
              <a:off x="5578309" y="1872175"/>
              <a:ext cx="867742" cy="2880360"/>
            </a:xfrm>
            <a:prstGeom prst="bentConnector3">
              <a:avLst>
                <a:gd name="adj1" fmla="val 1318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 name="_s1029">
              <a:extLst>
                <a:ext uri="{FF2B5EF4-FFF2-40B4-BE49-F238E27FC236}">
                  <a16:creationId xmlns:a16="http://schemas.microsoft.com/office/drawing/2014/main" id="{49838C3C-16D8-3F4B-A07F-83D613714A1F}"/>
                </a:ext>
              </a:extLst>
            </p:cNvPr>
            <p:cNvCxnSpPr>
              <a:cxnSpLocks noChangeShapeType="1"/>
              <a:stCxn id="12" idx="0"/>
              <a:endCxn id="10" idx="2"/>
            </p:cNvCxnSpPr>
            <p:nvPr/>
          </p:nvCxnSpPr>
          <p:spPr bwMode="auto">
            <a:xfrm rot="16200000">
              <a:off x="4140987" y="3307913"/>
              <a:ext cx="867742" cy="2858"/>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 name="_s1030">
              <a:extLst>
                <a:ext uri="{FF2B5EF4-FFF2-40B4-BE49-F238E27FC236}">
                  <a16:creationId xmlns:a16="http://schemas.microsoft.com/office/drawing/2014/main" id="{C0C7C448-C27D-A647-9936-0FA5EA6BC476}"/>
                </a:ext>
              </a:extLst>
            </p:cNvPr>
            <p:cNvCxnSpPr>
              <a:cxnSpLocks noChangeShapeType="1"/>
              <a:stCxn id="11" idx="0"/>
              <a:endCxn id="10" idx="2"/>
            </p:cNvCxnSpPr>
            <p:nvPr/>
          </p:nvCxnSpPr>
          <p:spPr bwMode="auto">
            <a:xfrm rot="16200000">
              <a:off x="2697949" y="1872175"/>
              <a:ext cx="867742" cy="2880360"/>
            </a:xfrm>
            <a:prstGeom prst="bentConnector3">
              <a:avLst>
                <a:gd name="adj1" fmla="val 1318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0" name="_s1031">
              <a:extLst>
                <a:ext uri="{FF2B5EF4-FFF2-40B4-BE49-F238E27FC236}">
                  <a16:creationId xmlns:a16="http://schemas.microsoft.com/office/drawing/2014/main" id="{4DE70265-57C1-E54E-BE52-D8AAE65F894F}"/>
                </a:ext>
              </a:extLst>
            </p:cNvPr>
            <p:cNvSpPr>
              <a:spLocks noChangeArrowheads="1"/>
            </p:cNvSpPr>
            <p:nvPr/>
          </p:nvSpPr>
          <p:spPr bwMode="auto">
            <a:xfrm>
              <a:off x="3337560" y="1143000"/>
              <a:ext cx="2468880" cy="1735484"/>
            </a:xfrm>
            <a:prstGeom prst="roundRect">
              <a:avLst>
                <a:gd name="adj" fmla="val 16667"/>
              </a:avLst>
            </a:prstGeom>
            <a:solidFill>
              <a:srgbClr val="C53526"/>
            </a:solidFill>
            <a:ln w="9525">
              <a:solidFill>
                <a:schemeClr val="tx1"/>
              </a:solidFill>
              <a:round/>
              <a:headEnd/>
              <a:tailEnd/>
            </a:ln>
          </p:spPr>
          <p:txBody>
            <a:bodyPr wrap="none" lIns="0" tIns="0" rIns="0" bIns="0"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2000" b="1" dirty="0">
                  <a:solidFill>
                    <a:schemeClr val="bg1"/>
                  </a:solidFill>
                  <a:cs typeface="Arial" panose="020B0604020202020204" pitchFamily="34" charset="0"/>
                </a:rPr>
                <a:t>Classical </a:t>
              </a:r>
            </a:p>
            <a:p>
              <a:pPr algn="ctr">
                <a:spcBef>
                  <a:spcPct val="0"/>
                </a:spcBef>
                <a:buClrTx/>
                <a:buSzTx/>
                <a:buFontTx/>
                <a:buNone/>
              </a:pPr>
              <a:r>
                <a:rPr lang="en-US" altLang="en-US" sz="2000" b="1" dirty="0">
                  <a:solidFill>
                    <a:schemeClr val="bg1"/>
                  </a:solidFill>
                  <a:cs typeface="Arial" panose="020B0604020202020204" pitchFamily="34" charset="0"/>
                </a:rPr>
                <a:t>Sociological</a:t>
              </a:r>
            </a:p>
            <a:p>
              <a:pPr algn="ctr">
                <a:spcBef>
                  <a:spcPct val="0"/>
                </a:spcBef>
                <a:buClrTx/>
                <a:buSzTx/>
                <a:buFontTx/>
                <a:buNone/>
              </a:pPr>
              <a:r>
                <a:rPr lang="en-US" altLang="en-US" sz="2000" b="1" dirty="0">
                  <a:solidFill>
                    <a:schemeClr val="bg1"/>
                  </a:solidFill>
                  <a:cs typeface="Arial" panose="020B0604020202020204" pitchFamily="34" charset="0"/>
                </a:rPr>
                <a:t>Theories </a:t>
              </a:r>
            </a:p>
          </p:txBody>
        </p:sp>
        <p:sp>
          <p:nvSpPr>
            <p:cNvPr id="11" name="_s1032">
              <a:extLst>
                <a:ext uri="{FF2B5EF4-FFF2-40B4-BE49-F238E27FC236}">
                  <a16:creationId xmlns:a16="http://schemas.microsoft.com/office/drawing/2014/main" id="{37E1851F-BAC4-6448-9AA1-0D3BC69FC044}"/>
                </a:ext>
              </a:extLst>
            </p:cNvPr>
            <p:cNvSpPr>
              <a:spLocks noChangeArrowheads="1"/>
            </p:cNvSpPr>
            <p:nvPr/>
          </p:nvSpPr>
          <p:spPr bwMode="auto">
            <a:xfrm>
              <a:off x="457200" y="3746226"/>
              <a:ext cx="2468880" cy="1735484"/>
            </a:xfrm>
            <a:prstGeom prst="roundRect">
              <a:avLst>
                <a:gd name="adj" fmla="val 16667"/>
              </a:avLst>
            </a:prstGeom>
            <a:solidFill>
              <a:srgbClr val="FCDEAB"/>
            </a:solidFill>
            <a:ln w="9525">
              <a:solidFill>
                <a:schemeClr val="tx1"/>
              </a:solidFill>
              <a:round/>
              <a:headEnd/>
              <a:tailEnd/>
            </a:ln>
          </p:spPr>
          <p:txBody>
            <a:bodyPr wrap="none" lIns="0" tIns="0" rIns="0" bIns="0"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000">
                <a:cs typeface="Arial" panose="020B0604020202020204" pitchFamily="34" charset="0"/>
              </a:endParaRPr>
            </a:p>
            <a:p>
              <a:pPr algn="ctr">
                <a:spcBef>
                  <a:spcPct val="0"/>
                </a:spcBef>
                <a:buClrTx/>
                <a:buSzTx/>
                <a:buFontTx/>
                <a:buNone/>
              </a:pPr>
              <a:r>
                <a:rPr lang="en-US" altLang="en-US" sz="2000">
                  <a:cs typeface="Arial" panose="020B0604020202020204" pitchFamily="34" charset="0"/>
                </a:rPr>
                <a:t>Functionalist</a:t>
              </a:r>
            </a:p>
            <a:p>
              <a:pPr algn="ctr">
                <a:spcBef>
                  <a:spcPct val="0"/>
                </a:spcBef>
                <a:buClrTx/>
                <a:buSzTx/>
                <a:buFontTx/>
                <a:buNone/>
              </a:pPr>
              <a:endParaRPr lang="en-US" altLang="en-US" sz="2000">
                <a:cs typeface="Arial" panose="020B0604020202020204" pitchFamily="34" charset="0"/>
              </a:endParaRPr>
            </a:p>
          </p:txBody>
        </p:sp>
        <p:sp>
          <p:nvSpPr>
            <p:cNvPr id="12" name="_s1033">
              <a:extLst>
                <a:ext uri="{FF2B5EF4-FFF2-40B4-BE49-F238E27FC236}">
                  <a16:creationId xmlns:a16="http://schemas.microsoft.com/office/drawing/2014/main" id="{56A17CE9-7F63-194B-A77F-EA614114F870}"/>
                </a:ext>
              </a:extLst>
            </p:cNvPr>
            <p:cNvSpPr>
              <a:spLocks noChangeArrowheads="1"/>
            </p:cNvSpPr>
            <p:nvPr/>
          </p:nvSpPr>
          <p:spPr bwMode="auto">
            <a:xfrm>
              <a:off x="3337560" y="3746226"/>
              <a:ext cx="2468880" cy="1735484"/>
            </a:xfrm>
            <a:prstGeom prst="roundRect">
              <a:avLst>
                <a:gd name="adj" fmla="val 16667"/>
              </a:avLst>
            </a:prstGeom>
            <a:solidFill>
              <a:srgbClr val="FCDEAB"/>
            </a:solidFill>
            <a:ln w="9525">
              <a:solidFill>
                <a:schemeClr val="tx1"/>
              </a:solidFill>
              <a:round/>
              <a:headEnd/>
              <a:tailEnd/>
            </a:ln>
          </p:spPr>
          <p:txBody>
            <a:bodyPr wrap="none" lIns="0" tIns="0" rIns="0" bIns="0"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2000">
                  <a:cs typeface="Arial" panose="020B0604020202020204" pitchFamily="34" charset="0"/>
                </a:rPr>
                <a:t>Conflict</a:t>
              </a:r>
            </a:p>
          </p:txBody>
        </p:sp>
        <p:sp>
          <p:nvSpPr>
            <p:cNvPr id="13" name="_s1034">
              <a:extLst>
                <a:ext uri="{FF2B5EF4-FFF2-40B4-BE49-F238E27FC236}">
                  <a16:creationId xmlns:a16="http://schemas.microsoft.com/office/drawing/2014/main" id="{8F832BFC-BE62-F04A-A88C-D340C297ACFD}"/>
                </a:ext>
              </a:extLst>
            </p:cNvPr>
            <p:cNvSpPr>
              <a:spLocks noChangeArrowheads="1"/>
            </p:cNvSpPr>
            <p:nvPr/>
          </p:nvSpPr>
          <p:spPr bwMode="auto">
            <a:xfrm>
              <a:off x="6217920" y="3746226"/>
              <a:ext cx="2468880" cy="1735484"/>
            </a:xfrm>
            <a:prstGeom prst="roundRect">
              <a:avLst>
                <a:gd name="adj" fmla="val 16667"/>
              </a:avLst>
            </a:prstGeom>
            <a:solidFill>
              <a:srgbClr val="FCDEAB"/>
            </a:solidFill>
            <a:ln w="9525">
              <a:solidFill>
                <a:schemeClr val="tx1"/>
              </a:solidFill>
              <a:round/>
              <a:headEnd/>
              <a:tailEnd/>
            </a:ln>
          </p:spPr>
          <p:txBody>
            <a:bodyPr wrap="none" lIns="0" tIns="0" rIns="0" bIns="0" anchor="ctr"/>
            <a:lstStyle>
              <a:lvl1pPr>
                <a:spcBef>
                  <a:spcPct val="20000"/>
                </a:spcBef>
                <a:buClr>
                  <a:schemeClr val="hlink"/>
                </a:buClr>
                <a:buSzPct val="80000"/>
                <a:buFont typeface="Wingdings" pitchFamily="2" charset="2"/>
                <a:buChar char="Ø"/>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50000"/>
                <a:buFont typeface="Wingdings"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folHlink"/>
                </a:buClr>
                <a:buSzPct val="50000"/>
                <a:buFont typeface="Wingdings"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en-US" sz="2000" dirty="0">
                  <a:cs typeface="Arial" panose="020B0604020202020204" pitchFamily="34" charset="0"/>
                </a:rPr>
                <a:t>Symbolic</a:t>
              </a:r>
              <a:br>
                <a:rPr lang="en-US" altLang="en-US" sz="2000" dirty="0">
                  <a:cs typeface="Arial" panose="020B0604020202020204" pitchFamily="34" charset="0"/>
                </a:rPr>
              </a:br>
              <a:r>
                <a:rPr lang="en-US" altLang="en-US" sz="2000" dirty="0">
                  <a:cs typeface="Arial" panose="020B0604020202020204" pitchFamily="34" charset="0"/>
                </a:rPr>
                <a:t>Interactionist</a:t>
              </a:r>
            </a:p>
          </p:txBody>
        </p:sp>
      </p:grpSp>
    </p:spTree>
    <p:extLst>
      <p:ext uri="{BB962C8B-B14F-4D97-AF65-F5344CB8AC3E}">
        <p14:creationId xmlns:p14="http://schemas.microsoft.com/office/powerpoint/2010/main" val="2177502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Functionalism</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Views society as a system of highly interrelated structures or parts that function or operate together harmoniously</a:t>
            </a:r>
          </a:p>
          <a:p>
            <a:pPr marL="571500" indent="-227013">
              <a:buFont typeface="Wingdings" pitchFamily="2" charset="2"/>
              <a:buChar char="§"/>
            </a:pPr>
            <a:r>
              <a:rPr lang="en-US" sz="2200" dirty="0"/>
              <a:t>Society viewed as organism in balance</a:t>
            </a:r>
          </a:p>
          <a:p>
            <a:pPr>
              <a:spcBef>
                <a:spcPts val="2400"/>
              </a:spcBef>
            </a:pPr>
            <a:r>
              <a:rPr lang="en-US" dirty="0"/>
              <a:t>Attempts to account for all social variables</a:t>
            </a:r>
          </a:p>
          <a:p>
            <a:pPr marL="571500" indent="-227013">
              <a:buFont typeface="Wingdings" pitchFamily="2" charset="2"/>
              <a:buChar char="§"/>
            </a:pPr>
            <a:r>
              <a:rPr lang="en-US" sz="2200" dirty="0"/>
              <a:t>Conflict between variables disrupts balance</a:t>
            </a:r>
          </a:p>
        </p:txBody>
      </p:sp>
    </p:spTree>
    <p:extLst>
      <p:ext uri="{BB962C8B-B14F-4D97-AF65-F5344CB8AC3E}">
        <p14:creationId xmlns:p14="http://schemas.microsoft.com/office/powerpoint/2010/main" val="4206598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Conflict Theory</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Envisions constant struggle to obtain maximum benefit</a:t>
            </a:r>
          </a:p>
          <a:p>
            <a:pPr marL="571500" indent="-227013">
              <a:buFont typeface="Wingdings" pitchFamily="2" charset="2"/>
              <a:buChar char="§"/>
            </a:pPr>
            <a:r>
              <a:rPr lang="en-US" sz="2200" dirty="0"/>
              <a:t>Conflict viewed as the normal order</a:t>
            </a:r>
          </a:p>
          <a:p>
            <a:pPr marL="571500" indent="-227013">
              <a:buFont typeface="Wingdings" pitchFamily="2" charset="2"/>
              <a:buChar char="§"/>
            </a:pPr>
            <a:r>
              <a:rPr lang="en-US" sz="2200" dirty="0"/>
              <a:t>Wealth, power, and prestige are focus of conflict</a:t>
            </a:r>
          </a:p>
          <a:p>
            <a:pPr>
              <a:spcBef>
                <a:spcPts val="2400"/>
              </a:spcBef>
            </a:pPr>
            <a:r>
              <a:rPr lang="en-US" dirty="0"/>
              <a:t>Emphasis on who benefits from social division and control</a:t>
            </a:r>
          </a:p>
          <a:p>
            <a:pPr>
              <a:spcBef>
                <a:spcPts val="2400"/>
              </a:spcBef>
            </a:pPr>
            <a:r>
              <a:rPr lang="en-US" dirty="0"/>
              <a:t>Struggle based on unequal power and control of means of production (resources)</a:t>
            </a:r>
          </a:p>
        </p:txBody>
      </p:sp>
    </p:spTree>
    <p:extLst>
      <p:ext uri="{BB962C8B-B14F-4D97-AF65-F5344CB8AC3E}">
        <p14:creationId xmlns:p14="http://schemas.microsoft.com/office/powerpoint/2010/main" val="2119026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Symbolic Interaction</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Subjective interpretation</a:t>
            </a:r>
          </a:p>
          <a:p>
            <a:pPr marL="571500" indent="-227013">
              <a:buFont typeface="Wingdings" pitchFamily="2" charset="2"/>
              <a:buChar char="§"/>
            </a:pPr>
            <a:r>
              <a:rPr lang="en-US" sz="2200" dirty="0"/>
              <a:t>Focuses on how individuals interpret the social world</a:t>
            </a:r>
          </a:p>
          <a:p>
            <a:pPr marL="571500" indent="-227013">
              <a:buFont typeface="Wingdings" pitchFamily="2" charset="2"/>
              <a:buChar char="§"/>
            </a:pPr>
            <a:r>
              <a:rPr lang="en-US" sz="2200" dirty="0"/>
              <a:t>Seeks understanding of meanings of individual and social behavior – the social act</a:t>
            </a:r>
          </a:p>
          <a:p>
            <a:pPr marL="571500" indent="-227013">
              <a:buFont typeface="Wingdings" pitchFamily="2" charset="2"/>
              <a:buChar char="§"/>
            </a:pPr>
            <a:r>
              <a:rPr lang="en-US" sz="2200" dirty="0"/>
              <a:t>The interpretation and meaning of:</a:t>
            </a:r>
          </a:p>
          <a:p>
            <a:pPr marL="808038" indent="-231775">
              <a:buFont typeface="Arial" panose="020B0604020202020204" pitchFamily="34" charset="0"/>
              <a:buChar char="•"/>
            </a:pPr>
            <a:r>
              <a:rPr lang="en-US" sz="2000" dirty="0"/>
              <a:t>Signs</a:t>
            </a:r>
          </a:p>
          <a:p>
            <a:pPr marL="808038" indent="-231775">
              <a:buFont typeface="Arial" panose="020B0604020202020204" pitchFamily="34" charset="0"/>
              <a:buChar char="•"/>
            </a:pPr>
            <a:r>
              <a:rPr lang="en-US" sz="2000" dirty="0"/>
              <a:t>Symbols</a:t>
            </a:r>
          </a:p>
          <a:p>
            <a:pPr marL="808038" indent="-231775">
              <a:buFont typeface="Arial" panose="020B0604020202020204" pitchFamily="34" charset="0"/>
              <a:buChar char="•"/>
            </a:pPr>
            <a:r>
              <a:rPr lang="en-US" sz="2000" dirty="0"/>
              <a:t>Language</a:t>
            </a:r>
          </a:p>
          <a:p>
            <a:pPr marL="808038" indent="-231775">
              <a:buFont typeface="Arial" panose="020B0604020202020204" pitchFamily="34" charset="0"/>
              <a:buChar char="•"/>
            </a:pPr>
            <a:r>
              <a:rPr lang="en-US" sz="2000" dirty="0"/>
              <a:t>Gestures</a:t>
            </a:r>
          </a:p>
          <a:p>
            <a:pPr marL="808038" indent="-231775">
              <a:buFont typeface="Arial" panose="020B0604020202020204" pitchFamily="34" charset="0"/>
              <a:buChar char="•"/>
            </a:pPr>
            <a:r>
              <a:rPr lang="en-US" sz="2000" dirty="0"/>
              <a:t>Objects</a:t>
            </a:r>
          </a:p>
        </p:txBody>
      </p:sp>
    </p:spTree>
    <p:extLst>
      <p:ext uri="{BB962C8B-B14F-4D97-AF65-F5344CB8AC3E}">
        <p14:creationId xmlns:p14="http://schemas.microsoft.com/office/powerpoint/2010/main" val="101219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Sociology as a Point of View</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a:xfrm>
            <a:off x="628650" y="1371600"/>
            <a:ext cx="7886700" cy="4874274"/>
          </a:xfrm>
        </p:spPr>
        <p:txBody>
          <a:bodyPr/>
          <a:lstStyle/>
          <a:p>
            <a:r>
              <a:rPr lang="en-US" dirty="0"/>
              <a:t>What is Sociology?</a:t>
            </a:r>
          </a:p>
          <a:p>
            <a:pPr marL="574675" indent="-222250">
              <a:spcBef>
                <a:spcPts val="600"/>
              </a:spcBef>
              <a:buFont typeface="Wingdings" pitchFamily="2" charset="2"/>
              <a:buChar char="§"/>
            </a:pPr>
            <a:r>
              <a:rPr lang="en-US" sz="2200" dirty="0"/>
              <a:t>It is the scientific study of human society and social interactions.</a:t>
            </a:r>
          </a:p>
          <a:p>
            <a:pPr>
              <a:lnSpc>
                <a:spcPct val="100000"/>
              </a:lnSpc>
              <a:spcBef>
                <a:spcPts val="1800"/>
              </a:spcBef>
            </a:pPr>
            <a:r>
              <a:rPr lang="en-US" dirty="0"/>
              <a:t>Main focus</a:t>
            </a:r>
          </a:p>
          <a:p>
            <a:pPr marL="574675" indent="-222250">
              <a:spcBef>
                <a:spcPts val="600"/>
              </a:spcBef>
              <a:buFont typeface="Wingdings" pitchFamily="2" charset="2"/>
              <a:buChar char="§"/>
            </a:pPr>
            <a:r>
              <a:rPr lang="en-US" sz="2200" dirty="0"/>
              <a:t>Group</a:t>
            </a:r>
          </a:p>
          <a:p>
            <a:pPr>
              <a:lnSpc>
                <a:spcPct val="100000"/>
              </a:lnSpc>
              <a:spcBef>
                <a:spcPts val="1800"/>
              </a:spcBef>
            </a:pPr>
            <a:r>
              <a:rPr lang="en-US" dirty="0"/>
              <a:t>Seeks to understand:</a:t>
            </a:r>
          </a:p>
          <a:p>
            <a:pPr marL="574675" indent="-222250">
              <a:spcBef>
                <a:spcPts val="600"/>
              </a:spcBef>
              <a:buFont typeface="Wingdings" pitchFamily="2" charset="2"/>
              <a:buChar char="§"/>
            </a:pPr>
            <a:r>
              <a:rPr lang="en-US" sz="2200" dirty="0"/>
              <a:t>Forces that operate throughout society</a:t>
            </a:r>
          </a:p>
          <a:p>
            <a:pPr marL="574675" indent="-222250">
              <a:spcBef>
                <a:spcPts val="600"/>
              </a:spcBef>
              <a:buFont typeface="Wingdings" pitchFamily="2" charset="2"/>
              <a:buChar char="§"/>
            </a:pPr>
            <a:r>
              <a:rPr lang="en-US" sz="2200" dirty="0"/>
              <a:t>Forces that mold individuals and shape their behavior, and</a:t>
            </a:r>
          </a:p>
          <a:p>
            <a:pPr marL="574675" indent="-222250">
              <a:spcBef>
                <a:spcPts val="600"/>
              </a:spcBef>
              <a:buFont typeface="Wingdings" pitchFamily="2" charset="2"/>
              <a:buChar char="§"/>
            </a:pPr>
            <a:r>
              <a:rPr lang="en-US" sz="2200" dirty="0"/>
              <a:t>Thus determine social events</a:t>
            </a:r>
          </a:p>
        </p:txBody>
      </p:sp>
    </p:spTree>
    <p:extLst>
      <p:ext uri="{BB962C8B-B14F-4D97-AF65-F5344CB8AC3E}">
        <p14:creationId xmlns:p14="http://schemas.microsoft.com/office/powerpoint/2010/main" val="2131563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5DA9-BA22-D849-9060-212FBFCAE114}"/>
              </a:ext>
            </a:extLst>
          </p:cNvPr>
          <p:cNvSpPr>
            <a:spLocks noGrp="1"/>
          </p:cNvSpPr>
          <p:nvPr>
            <p:ph type="title"/>
          </p:nvPr>
        </p:nvSpPr>
        <p:spPr/>
        <p:txBody>
          <a:bodyPr/>
          <a:lstStyle/>
          <a:p>
            <a:r>
              <a:rPr lang="en-US" dirty="0"/>
              <a:t>Contemporary Sociology</a:t>
            </a:r>
          </a:p>
        </p:txBody>
      </p:sp>
      <p:sp>
        <p:nvSpPr>
          <p:cNvPr id="3" name="Content Placeholder 2">
            <a:extLst>
              <a:ext uri="{FF2B5EF4-FFF2-40B4-BE49-F238E27FC236}">
                <a16:creationId xmlns:a16="http://schemas.microsoft.com/office/drawing/2014/main" id="{5CAA1BA0-BF71-AD4E-8E2B-56FFA06F05FC}"/>
              </a:ext>
            </a:extLst>
          </p:cNvPr>
          <p:cNvSpPr>
            <a:spLocks noGrp="1"/>
          </p:cNvSpPr>
          <p:nvPr>
            <p:ph idx="1"/>
          </p:nvPr>
        </p:nvSpPr>
        <p:spPr/>
        <p:txBody>
          <a:bodyPr/>
          <a:lstStyle/>
          <a:p>
            <a:r>
              <a:rPr lang="en-US" dirty="0"/>
              <a:t>A synthesis of theory and research</a:t>
            </a:r>
          </a:p>
          <a:p>
            <a:pPr marL="571500" indent="-227013">
              <a:buFont typeface="Wingdings" pitchFamily="2" charset="2"/>
              <a:buChar char="§"/>
            </a:pPr>
            <a:r>
              <a:rPr lang="en-US" sz="2200" dirty="0"/>
              <a:t>Seeks broad understanding of and attention to social problems via:</a:t>
            </a:r>
          </a:p>
          <a:p>
            <a:pPr marL="808038" indent="-231775">
              <a:buFont typeface="Arial" panose="020B0604020202020204" pitchFamily="34" charset="0"/>
              <a:buChar char="•"/>
            </a:pPr>
            <a:r>
              <a:rPr lang="en-US" sz="2000" dirty="0"/>
              <a:t>Empirical study</a:t>
            </a:r>
          </a:p>
          <a:p>
            <a:pPr marL="808038" indent="-231775">
              <a:buFont typeface="Arial" panose="020B0604020202020204" pitchFamily="34" charset="0"/>
              <a:buChar char="•"/>
            </a:pPr>
            <a:r>
              <a:rPr lang="en-US" sz="2000" dirty="0"/>
              <a:t>Compilation and interpretation of data gathered</a:t>
            </a:r>
          </a:p>
          <a:p>
            <a:pPr marL="808038" indent="-231775">
              <a:buFont typeface="Arial" panose="020B0604020202020204" pitchFamily="34" charset="0"/>
              <a:buChar char="•"/>
            </a:pPr>
            <a:r>
              <a:rPr lang="en-US" sz="2000" dirty="0"/>
              <a:t>Activist application</a:t>
            </a:r>
          </a:p>
        </p:txBody>
      </p:sp>
    </p:spTree>
    <p:extLst>
      <p:ext uri="{BB962C8B-B14F-4D97-AF65-F5344CB8AC3E}">
        <p14:creationId xmlns:p14="http://schemas.microsoft.com/office/powerpoint/2010/main" val="178874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The Sociological Imagination</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r>
              <a:rPr lang="en-US" dirty="0"/>
              <a:t>C. Wright Milles (1959) used the term sociological imagination to refer to:</a:t>
            </a:r>
          </a:p>
          <a:p>
            <a:pPr marL="574675" indent="-222250">
              <a:spcBef>
                <a:spcPts val="1200"/>
              </a:spcBef>
              <a:buFont typeface="Wingdings" pitchFamily="2" charset="2"/>
              <a:buChar char="§"/>
            </a:pPr>
            <a:r>
              <a:rPr lang="en-US" sz="2400" dirty="0"/>
              <a:t>Examining the relationship between individual experiences</a:t>
            </a:r>
          </a:p>
          <a:p>
            <a:pPr marL="574675" indent="-222250">
              <a:spcBef>
                <a:spcPts val="1200"/>
              </a:spcBef>
              <a:buFont typeface="Wingdings" pitchFamily="2" charset="2"/>
              <a:buChar char="§"/>
            </a:pPr>
            <a:r>
              <a:rPr lang="en-US" sz="2400" dirty="0"/>
              <a:t>Bringing into focus the forces in the larger society that shape our actions</a:t>
            </a:r>
          </a:p>
        </p:txBody>
      </p:sp>
    </p:spTree>
    <p:extLst>
      <p:ext uri="{BB962C8B-B14F-4D97-AF65-F5344CB8AC3E}">
        <p14:creationId xmlns:p14="http://schemas.microsoft.com/office/powerpoint/2010/main" val="166624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The Sociological Imagination at Work</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r>
              <a:rPr lang="en-US" dirty="0"/>
              <a:t>Social Problems</a:t>
            </a:r>
          </a:p>
          <a:p>
            <a:pPr marL="574675" indent="-222250">
              <a:spcBef>
                <a:spcPts val="1200"/>
              </a:spcBef>
              <a:buFont typeface="Wingdings" pitchFamily="2" charset="2"/>
              <a:buChar char="§"/>
            </a:pPr>
            <a:r>
              <a:rPr lang="en-US" sz="2400" dirty="0"/>
              <a:t>Divorce</a:t>
            </a:r>
          </a:p>
          <a:p>
            <a:pPr marL="574675" indent="-222250">
              <a:spcBef>
                <a:spcPts val="1200"/>
              </a:spcBef>
              <a:buFont typeface="Wingdings" pitchFamily="2" charset="2"/>
              <a:buChar char="§"/>
            </a:pPr>
            <a:r>
              <a:rPr lang="en-US" sz="2400" dirty="0"/>
              <a:t>Appropriate taxation</a:t>
            </a:r>
          </a:p>
          <a:p>
            <a:pPr marL="574675" indent="-222250">
              <a:spcBef>
                <a:spcPts val="1200"/>
              </a:spcBef>
              <a:buFont typeface="Wingdings" pitchFamily="2" charset="2"/>
              <a:buChar char="§"/>
            </a:pPr>
            <a:r>
              <a:rPr lang="en-US" sz="2400" dirty="0"/>
              <a:t>Increased tuition</a:t>
            </a:r>
          </a:p>
          <a:p>
            <a:pPr marL="574675" indent="-222250">
              <a:spcBef>
                <a:spcPts val="1200"/>
              </a:spcBef>
              <a:buFont typeface="Wingdings" pitchFamily="2" charset="2"/>
              <a:buChar char="§"/>
            </a:pPr>
            <a:r>
              <a:rPr lang="en-US" sz="2400" dirty="0"/>
              <a:t>Suicide or death of a loved one</a:t>
            </a:r>
          </a:p>
        </p:txBody>
      </p:sp>
    </p:spTree>
    <p:extLst>
      <p:ext uri="{BB962C8B-B14F-4D97-AF65-F5344CB8AC3E}">
        <p14:creationId xmlns:p14="http://schemas.microsoft.com/office/powerpoint/2010/main" val="109824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The Sociological Imagination at Work</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r>
              <a:rPr lang="en-US" dirty="0"/>
              <a:t>Social Relationships</a:t>
            </a:r>
          </a:p>
          <a:p>
            <a:pPr marL="577850" indent="-225425">
              <a:spcBef>
                <a:spcPts val="1200"/>
              </a:spcBef>
              <a:buFont typeface="Wingdings" pitchFamily="2" charset="2"/>
              <a:buChar char="§"/>
            </a:pPr>
            <a:r>
              <a:rPr lang="en-US" sz="2200" dirty="0"/>
              <a:t>Crowds at sports events</a:t>
            </a:r>
          </a:p>
          <a:p>
            <a:pPr marL="577850" indent="-225425">
              <a:spcBef>
                <a:spcPts val="1200"/>
              </a:spcBef>
              <a:buFont typeface="Wingdings" pitchFamily="2" charset="2"/>
              <a:buChar char="§"/>
            </a:pPr>
            <a:r>
              <a:rPr lang="en-US" sz="2200" dirty="0"/>
              <a:t>Shifts in styles of dress and popular music</a:t>
            </a:r>
          </a:p>
          <a:p>
            <a:pPr marL="577850" indent="-225425">
              <a:spcBef>
                <a:spcPts val="1200"/>
              </a:spcBef>
              <a:buFont typeface="Wingdings" pitchFamily="2" charset="2"/>
              <a:buChar char="§"/>
            </a:pPr>
            <a:r>
              <a:rPr lang="en-US" sz="2200" dirty="0"/>
              <a:t>Changing patterns in courtship and marriage</a:t>
            </a:r>
          </a:p>
          <a:p>
            <a:pPr marL="577850" indent="-225425">
              <a:spcBef>
                <a:spcPts val="1200"/>
              </a:spcBef>
              <a:buFont typeface="Wingdings" pitchFamily="2" charset="2"/>
              <a:buChar char="§"/>
            </a:pPr>
            <a:r>
              <a:rPr lang="en-US" sz="2200" dirty="0"/>
              <a:t>The emergence and fading of different lifestyles</a:t>
            </a:r>
          </a:p>
          <a:p>
            <a:pPr marL="577850" indent="-225425">
              <a:spcBef>
                <a:spcPts val="1200"/>
              </a:spcBef>
              <a:buFont typeface="Wingdings" pitchFamily="2" charset="2"/>
              <a:buChar char="§"/>
            </a:pPr>
            <a:r>
              <a:rPr lang="en-US" sz="2200" dirty="0"/>
              <a:t>Political movements</a:t>
            </a:r>
          </a:p>
          <a:p>
            <a:pPr marL="577850" indent="-225425">
              <a:spcBef>
                <a:spcPts val="1200"/>
              </a:spcBef>
              <a:buFont typeface="Wingdings" pitchFamily="2" charset="2"/>
              <a:buChar char="§"/>
            </a:pPr>
            <a:r>
              <a:rPr lang="en-US" sz="2200" dirty="0"/>
              <a:t>Religious sects</a:t>
            </a:r>
          </a:p>
          <a:p>
            <a:pPr marL="577850" indent="-225425">
              <a:spcBef>
                <a:spcPts val="1200"/>
              </a:spcBef>
              <a:buFont typeface="Wingdings" pitchFamily="2" charset="2"/>
              <a:buChar char="§"/>
            </a:pPr>
            <a:r>
              <a:rPr lang="en-US" sz="2200" dirty="0"/>
              <a:t>The distribution of income and access to resources and opportunities</a:t>
            </a:r>
          </a:p>
          <a:p>
            <a:pPr marL="577850" indent="-225425">
              <a:spcBef>
                <a:spcPts val="1200"/>
              </a:spcBef>
              <a:buFont typeface="Wingdings" pitchFamily="2" charset="2"/>
              <a:buChar char="§"/>
            </a:pPr>
            <a:r>
              <a:rPr lang="en-US" sz="2200" dirty="0"/>
              <a:t>Decisions made by the Supreme Court, congressional committees, and local zoning boards</a:t>
            </a:r>
          </a:p>
        </p:txBody>
      </p:sp>
    </p:spTree>
    <p:extLst>
      <p:ext uri="{BB962C8B-B14F-4D97-AF65-F5344CB8AC3E}">
        <p14:creationId xmlns:p14="http://schemas.microsoft.com/office/powerpoint/2010/main" val="263793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To be a sociologist, you have to:</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r>
              <a:rPr lang="en-US" dirty="0"/>
              <a:t>Develop a Sociological Imagination</a:t>
            </a:r>
          </a:p>
          <a:p>
            <a:pPr marL="577850" indent="-225425">
              <a:spcBef>
                <a:spcPts val="1200"/>
              </a:spcBef>
              <a:buFont typeface="Wingdings" pitchFamily="2" charset="2"/>
              <a:buChar char="§"/>
            </a:pPr>
            <a:r>
              <a:rPr lang="en-US" sz="2400" dirty="0"/>
              <a:t>Change how you see the world</a:t>
            </a:r>
          </a:p>
          <a:p>
            <a:pPr marL="577850" indent="-225425">
              <a:spcBef>
                <a:spcPts val="1200"/>
              </a:spcBef>
              <a:buFont typeface="Wingdings" pitchFamily="2" charset="2"/>
              <a:buChar char="§"/>
            </a:pPr>
            <a:r>
              <a:rPr lang="en-US" sz="2400" dirty="0"/>
              <a:t>Broaden your perspective on the world</a:t>
            </a:r>
          </a:p>
          <a:p>
            <a:pPr marL="577850" indent="-225425">
              <a:spcBef>
                <a:spcPts val="1200"/>
              </a:spcBef>
              <a:buFont typeface="Wingdings" pitchFamily="2" charset="2"/>
              <a:buChar char="§"/>
            </a:pPr>
            <a:r>
              <a:rPr lang="en-US" sz="2400" dirty="0"/>
              <a:t>Make objective sense out of what’s going on around you</a:t>
            </a:r>
          </a:p>
        </p:txBody>
      </p:sp>
    </p:spTree>
    <p:extLst>
      <p:ext uri="{BB962C8B-B14F-4D97-AF65-F5344CB8AC3E}">
        <p14:creationId xmlns:p14="http://schemas.microsoft.com/office/powerpoint/2010/main" val="127776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Objective Analysis</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r>
              <a:rPr lang="en-US" dirty="0"/>
              <a:t>Understanding Crime Statistics</a:t>
            </a:r>
          </a:p>
          <a:p>
            <a:pPr marL="574675" indent="-222250">
              <a:spcBef>
                <a:spcPts val="1200"/>
              </a:spcBef>
              <a:buFont typeface="Wingdings" pitchFamily="2" charset="2"/>
              <a:buChar char="§"/>
            </a:pPr>
            <a:r>
              <a:rPr lang="en-US" sz="2000" dirty="0"/>
              <a:t>An example of moving from personal or anecdotal experience to objective understanding</a:t>
            </a:r>
          </a:p>
        </p:txBody>
      </p:sp>
      <p:pic>
        <p:nvPicPr>
          <p:cNvPr id="5" name="Picture 4">
            <a:extLst>
              <a:ext uri="{FF2B5EF4-FFF2-40B4-BE49-F238E27FC236}">
                <a16:creationId xmlns:a16="http://schemas.microsoft.com/office/drawing/2014/main" id="{4A09F315-1D96-3F49-A694-599157A23697}"/>
              </a:ext>
            </a:extLst>
          </p:cNvPr>
          <p:cNvPicPr>
            <a:picLocks noChangeAspect="1"/>
          </p:cNvPicPr>
          <p:nvPr/>
        </p:nvPicPr>
        <p:blipFill>
          <a:blip r:embed="rId2"/>
          <a:stretch>
            <a:fillRect/>
          </a:stretch>
        </p:blipFill>
        <p:spPr>
          <a:xfrm>
            <a:off x="705802" y="3268825"/>
            <a:ext cx="7732395" cy="2095500"/>
          </a:xfrm>
          <a:prstGeom prst="rect">
            <a:avLst/>
          </a:prstGeom>
        </p:spPr>
      </p:pic>
    </p:spTree>
    <p:extLst>
      <p:ext uri="{BB962C8B-B14F-4D97-AF65-F5344CB8AC3E}">
        <p14:creationId xmlns:p14="http://schemas.microsoft.com/office/powerpoint/2010/main" val="70628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E467-DC28-964A-B644-E55DF3427B00}"/>
              </a:ext>
            </a:extLst>
          </p:cNvPr>
          <p:cNvSpPr>
            <a:spLocks noGrp="1"/>
          </p:cNvSpPr>
          <p:nvPr>
            <p:ph type="title"/>
          </p:nvPr>
        </p:nvSpPr>
        <p:spPr/>
        <p:txBody>
          <a:bodyPr/>
          <a:lstStyle/>
          <a:p>
            <a:r>
              <a:rPr lang="en-US" dirty="0"/>
              <a:t>Sociology and Science</a:t>
            </a:r>
          </a:p>
        </p:txBody>
      </p:sp>
      <p:sp>
        <p:nvSpPr>
          <p:cNvPr id="3" name="Content Placeholder 2">
            <a:extLst>
              <a:ext uri="{FF2B5EF4-FFF2-40B4-BE49-F238E27FC236}">
                <a16:creationId xmlns:a16="http://schemas.microsoft.com/office/drawing/2014/main" id="{F0FDE0C9-BDD6-2A45-BEC0-A3C4BD210A15}"/>
              </a:ext>
            </a:extLst>
          </p:cNvPr>
          <p:cNvSpPr>
            <a:spLocks noGrp="1"/>
          </p:cNvSpPr>
          <p:nvPr>
            <p:ph idx="1"/>
          </p:nvPr>
        </p:nvSpPr>
        <p:spPr/>
        <p:txBody>
          <a:bodyPr/>
          <a:lstStyle/>
          <a:p>
            <a:r>
              <a:rPr lang="en-US" dirty="0"/>
              <a:t>Sociology</a:t>
            </a:r>
          </a:p>
          <a:p>
            <a:pPr marL="577850" indent="-225425">
              <a:spcBef>
                <a:spcPts val="1200"/>
              </a:spcBef>
              <a:buFont typeface="Wingdings" pitchFamily="2" charset="2"/>
              <a:buChar char="§"/>
            </a:pPr>
            <a:r>
              <a:rPr lang="en-US" sz="2400" dirty="0"/>
              <a:t>Commonly described as one of the social sciences</a:t>
            </a:r>
          </a:p>
          <a:p>
            <a:pPr marL="577850" indent="-225425">
              <a:spcBef>
                <a:spcPts val="1200"/>
              </a:spcBef>
              <a:buFont typeface="Wingdings" pitchFamily="2" charset="2"/>
              <a:buChar char="§"/>
            </a:pPr>
            <a:r>
              <a:rPr lang="en-US" sz="2400" dirty="0"/>
              <a:t>Refers to a body of systematically arranged knowledge that shows operation of general laws</a:t>
            </a:r>
          </a:p>
          <a:p>
            <a:pPr marL="577850" indent="-225425">
              <a:spcBef>
                <a:spcPts val="1200"/>
              </a:spcBef>
              <a:buFont typeface="Wingdings" pitchFamily="2" charset="2"/>
              <a:buChar char="§"/>
            </a:pPr>
            <a:r>
              <a:rPr lang="en-US" sz="2400" dirty="0"/>
              <a:t>Employs the same general methods of investigation that are used in the natural science</a:t>
            </a:r>
          </a:p>
        </p:txBody>
      </p:sp>
    </p:spTree>
    <p:extLst>
      <p:ext uri="{BB962C8B-B14F-4D97-AF65-F5344CB8AC3E}">
        <p14:creationId xmlns:p14="http://schemas.microsoft.com/office/powerpoint/2010/main" val="444893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TotalTime>
  <Words>1286</Words>
  <Application>Microsoft Macintosh PowerPoint</Application>
  <PresentationFormat>On-screen Show (4:3)</PresentationFormat>
  <Paragraphs>185</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ＭＳ Ｐゴシック</vt:lpstr>
      <vt:lpstr>Arial</vt:lpstr>
      <vt:lpstr>Calibri</vt:lpstr>
      <vt:lpstr>Verdana</vt:lpstr>
      <vt:lpstr>Wingdings</vt:lpstr>
      <vt:lpstr>Office Theme</vt:lpstr>
      <vt:lpstr>The Sociological Perspective</vt:lpstr>
      <vt:lpstr>Learning Objectives</vt:lpstr>
      <vt:lpstr>Sociology as a Point of View</vt:lpstr>
      <vt:lpstr>The Sociological Imagination</vt:lpstr>
      <vt:lpstr>The Sociological Imagination at Work</vt:lpstr>
      <vt:lpstr>The Sociological Imagination at Work</vt:lpstr>
      <vt:lpstr>To be a sociologist, you have to:</vt:lpstr>
      <vt:lpstr>Objective Analysis</vt:lpstr>
      <vt:lpstr>Sociology and Science</vt:lpstr>
      <vt:lpstr>Scientific Method</vt:lpstr>
      <vt:lpstr>Empiricism</vt:lpstr>
      <vt:lpstr>Social Sciences</vt:lpstr>
      <vt:lpstr>Sociology vs. Other Disciplines</vt:lpstr>
      <vt:lpstr>Development of Sociology</vt:lpstr>
      <vt:lpstr>Key Sociologists</vt:lpstr>
      <vt:lpstr>Notable Contributors</vt:lpstr>
      <vt:lpstr>August Comte (1798–1857)</vt:lpstr>
      <vt:lpstr>Harriet Martineau (1802–1876)</vt:lpstr>
      <vt:lpstr>Herbert Spencer (1820–1903)</vt:lpstr>
      <vt:lpstr>Classical Sociological Theorists</vt:lpstr>
      <vt:lpstr>Karl Marx (1818–1883)</vt:lpstr>
      <vt:lpstr>Émile Durkheim (1858–1917)</vt:lpstr>
      <vt:lpstr>Émile Durkheim (1858–1917)</vt:lpstr>
      <vt:lpstr>Max Weber (1864–1920)</vt:lpstr>
      <vt:lpstr>American Sociologists</vt:lpstr>
      <vt:lpstr>Foundation of Sociology</vt:lpstr>
      <vt:lpstr>Functionalism</vt:lpstr>
      <vt:lpstr>Conflict Theory</vt:lpstr>
      <vt:lpstr>Symbolic Interaction</vt:lpstr>
      <vt:lpstr>Contemporary Sociology</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15</cp:revision>
  <dcterms:created xsi:type="dcterms:W3CDTF">2018-02-14T21:02:22Z</dcterms:created>
  <dcterms:modified xsi:type="dcterms:W3CDTF">2018-02-15T18:21:35Z</dcterms:modified>
</cp:coreProperties>
</file>