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26"/>
  </p:handoutMasterIdLst>
  <p:sldIdLst>
    <p:sldId id="256" r:id="rId2"/>
    <p:sldId id="257" r:id="rId3"/>
    <p:sldId id="258" r:id="rId4"/>
    <p:sldId id="340" r:id="rId5"/>
    <p:sldId id="343" r:id="rId6"/>
    <p:sldId id="367" r:id="rId7"/>
    <p:sldId id="368" r:id="rId8"/>
    <p:sldId id="363" r:id="rId9"/>
    <p:sldId id="345" r:id="rId10"/>
    <p:sldId id="369" r:id="rId11"/>
    <p:sldId id="346" r:id="rId12"/>
    <p:sldId id="370" r:id="rId13"/>
    <p:sldId id="364" r:id="rId14"/>
    <p:sldId id="365" r:id="rId15"/>
    <p:sldId id="371" r:id="rId16"/>
    <p:sldId id="372" r:id="rId17"/>
    <p:sldId id="366" r:id="rId18"/>
    <p:sldId id="373" r:id="rId19"/>
    <p:sldId id="374" r:id="rId20"/>
    <p:sldId id="328" r:id="rId21"/>
    <p:sldId id="375" r:id="rId22"/>
    <p:sldId id="327" r:id="rId23"/>
    <p:sldId id="353" r:id="rId24"/>
    <p:sldId id="3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40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2/20/18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  <a:prstGeom prst="rect">
            <a:avLst/>
          </a:prstGeom>
        </p:spPr>
        <p:txBody>
          <a:bodyPr/>
          <a:lstStyle>
            <a:lvl1pPr marL="463550" indent="-450850">
              <a:lnSpc>
                <a:spcPts val="3400"/>
              </a:lnSpc>
              <a:spcBef>
                <a:spcPts val="1200"/>
              </a:spcBef>
              <a:buFont typeface="Wingdings" pitchFamily="2" charset="2"/>
              <a:buChar char="v"/>
              <a:tabLst/>
              <a:defRPr sz="2800"/>
            </a:lvl1pPr>
            <a:lvl2pPr marL="804863" indent="-231775">
              <a:spcBef>
                <a:spcPts val="600"/>
              </a:spcBef>
              <a:tabLst/>
              <a:defRPr sz="2400"/>
            </a:lvl2pPr>
            <a:lvl3pPr marL="1147763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200"/>
            </a:lvl3pPr>
            <a:lvl4pPr marL="1379538" indent="-231775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2/20/18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Racial and </a:t>
            </a:r>
            <a:br>
              <a:rPr lang="en-US" dirty="0"/>
            </a:br>
            <a:r>
              <a:rPr lang="en-US" dirty="0"/>
              <a:t>Ethnic Minorities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10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2042160"/>
            <a:ext cx="7631430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000"/>
              </a:lnSpc>
              <a:spcBef>
                <a:spcPts val="1800"/>
              </a:spcBef>
              <a:buNone/>
            </a:pPr>
            <a:r>
              <a:rPr lang="en-US" sz="3000" dirty="0"/>
              <a:t>Differential treatment, usually unequal </a:t>
            </a:r>
            <a:br>
              <a:rPr lang="en-US" sz="3000" dirty="0"/>
            </a:br>
            <a:r>
              <a:rPr lang="en-US" sz="3000" dirty="0"/>
              <a:t>and injurious, accorded to individuals </a:t>
            </a:r>
            <a:br>
              <a:rPr lang="en-US" sz="3000" dirty="0"/>
            </a:br>
            <a:r>
              <a:rPr lang="en-US" sz="3000" dirty="0"/>
              <a:t>who are assumed to belong to a </a:t>
            </a:r>
            <a:br>
              <a:rPr lang="en-US" sz="3000" dirty="0"/>
            </a:br>
            <a:r>
              <a:rPr lang="en-US" sz="3000" dirty="0"/>
              <a:t>particular category or group</a:t>
            </a:r>
          </a:p>
        </p:txBody>
      </p:sp>
    </p:spTree>
    <p:extLst>
      <p:ext uri="{BB962C8B-B14F-4D97-AF65-F5344CB8AC3E}">
        <p14:creationId xmlns:p14="http://schemas.microsoft.com/office/powerpoint/2010/main" val="637991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Discriminators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b="1" dirty="0"/>
              <a:t>Unprejudiced discriminators</a:t>
            </a:r>
          </a:p>
          <a:p>
            <a:pPr marL="695325" indent="-231775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200" dirty="0"/>
              <a:t>Those who constantly think of expediency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Unprejudiced </a:t>
            </a:r>
            <a:r>
              <a:rPr lang="en-US" sz="2600" b="1" dirty="0" err="1"/>
              <a:t>nondiscriminators</a:t>
            </a:r>
            <a:endParaRPr lang="en-US" sz="2600" b="1" dirty="0"/>
          </a:p>
          <a:p>
            <a:pPr marL="695325" indent="-231775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200" dirty="0"/>
              <a:t>Neither prejudiced against the members of other racial and ethnic groups nor do they practice discrimination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Prejudiced discriminators</a:t>
            </a:r>
          </a:p>
          <a:p>
            <a:pPr marL="695325" indent="-231775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200" dirty="0"/>
              <a:t>Do not accept the ideal of equality for all but conform to it and give it lip service when the slightest pressure is applied</a:t>
            </a:r>
          </a:p>
          <a:p>
            <a:pPr>
              <a:lnSpc>
                <a:spcPct val="100000"/>
              </a:lnSpc>
            </a:pPr>
            <a:r>
              <a:rPr lang="en-US" sz="2600" b="1" dirty="0"/>
              <a:t>Prejudiced </a:t>
            </a:r>
            <a:r>
              <a:rPr lang="en-US" sz="2600" b="1" dirty="0" err="1"/>
              <a:t>nondiscriminators</a:t>
            </a:r>
            <a:endParaRPr lang="en-US" sz="2600" b="1" dirty="0"/>
          </a:p>
          <a:p>
            <a:pPr marL="695325" indent="-231775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200" dirty="0"/>
              <a:t>Do not believe in equality; openly express and act on their feelings of intolerance</a:t>
            </a:r>
          </a:p>
        </p:txBody>
      </p:sp>
    </p:spTree>
    <p:extLst>
      <p:ext uri="{BB962C8B-B14F-4D97-AF65-F5344CB8AC3E}">
        <p14:creationId xmlns:p14="http://schemas.microsoft.com/office/powerpoint/2010/main" val="1651792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8088630" cy="1142999"/>
          </a:xfrm>
        </p:spPr>
        <p:txBody>
          <a:bodyPr/>
          <a:lstStyle/>
          <a:p>
            <a:r>
              <a:rPr lang="en-US" dirty="0"/>
              <a:t>Institutional Prejudice and Discrimination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2042160"/>
            <a:ext cx="7631430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000"/>
              </a:lnSpc>
              <a:spcBef>
                <a:spcPts val="1800"/>
              </a:spcBef>
              <a:buNone/>
            </a:pPr>
            <a:r>
              <a:rPr lang="en-US" sz="3000" dirty="0"/>
              <a:t>Complex societal arrangements that restrict the life chance and choices of a specially defined group in comparison with those of the dominant group</a:t>
            </a:r>
          </a:p>
        </p:txBody>
      </p:sp>
    </p:spTree>
    <p:extLst>
      <p:ext uri="{BB962C8B-B14F-4D97-AF65-F5344CB8AC3E}">
        <p14:creationId xmlns:p14="http://schemas.microsoft.com/office/powerpoint/2010/main" val="2830472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Patterns of Racial and Ethnic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Assimilation</a:t>
            </a:r>
          </a:p>
          <a:p>
            <a:pPr>
              <a:lnSpc>
                <a:spcPct val="100000"/>
              </a:lnSpc>
            </a:pPr>
            <a:r>
              <a:rPr lang="en-US" dirty="0"/>
              <a:t>Pluralism</a:t>
            </a:r>
          </a:p>
          <a:p>
            <a:pPr>
              <a:lnSpc>
                <a:spcPct val="100000"/>
              </a:lnSpc>
            </a:pPr>
            <a:r>
              <a:rPr lang="en-US" dirty="0"/>
              <a:t>Subjugation</a:t>
            </a:r>
          </a:p>
          <a:p>
            <a:pPr>
              <a:lnSpc>
                <a:spcPct val="100000"/>
              </a:lnSpc>
            </a:pPr>
            <a:r>
              <a:rPr lang="en-US" dirty="0"/>
              <a:t>Segregation</a:t>
            </a:r>
          </a:p>
          <a:p>
            <a:pPr>
              <a:lnSpc>
                <a:spcPct val="100000"/>
              </a:lnSpc>
            </a:pPr>
            <a:r>
              <a:rPr lang="en-US" dirty="0"/>
              <a:t>Expulsion</a:t>
            </a:r>
          </a:p>
          <a:p>
            <a:pPr>
              <a:lnSpc>
                <a:spcPct val="100000"/>
              </a:lnSpc>
            </a:pPr>
            <a:r>
              <a:rPr lang="en-US" dirty="0"/>
              <a:t>Annihilation</a:t>
            </a:r>
          </a:p>
        </p:txBody>
      </p:sp>
    </p:spTree>
    <p:extLst>
      <p:ext uri="{BB962C8B-B14F-4D97-AF65-F5344CB8AC3E}">
        <p14:creationId xmlns:p14="http://schemas.microsoft.com/office/powerpoint/2010/main" val="2866955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Assimilation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process whereby groups with different cultures come to have a common culture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Fusion of cultural heritages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Integration of new elements with old ones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Transfer of culture from one group to another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Includes problem of selection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Ancient ideologies, habits, customs, attitudes, language</a:t>
            </a:r>
          </a:p>
        </p:txBody>
      </p:sp>
    </p:spTree>
    <p:extLst>
      <p:ext uri="{BB962C8B-B14F-4D97-AF65-F5344CB8AC3E}">
        <p14:creationId xmlns:p14="http://schemas.microsoft.com/office/powerpoint/2010/main" val="3570039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Pluralism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The development and coexistence of separate racial and ethnic group identities within a society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Philosophical viewpoint that attempts to produce what is considered to be a desirable social situation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Celebrates the differences among groups of people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Implies a hostility to existing inequalities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Provides a means for minorities to resist the pull of assimilation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Assumes that the minority is a primary unit of society; whole depends on harmony of the parts</a:t>
            </a:r>
          </a:p>
        </p:txBody>
      </p:sp>
    </p:spTree>
    <p:extLst>
      <p:ext uri="{BB962C8B-B14F-4D97-AF65-F5344CB8AC3E}">
        <p14:creationId xmlns:p14="http://schemas.microsoft.com/office/powerpoint/2010/main" val="3980767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Subjugation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subordination of one group and the assumption of a position of authority, power, and domination by the other</a:t>
            </a:r>
          </a:p>
        </p:txBody>
      </p:sp>
    </p:spTree>
    <p:extLst>
      <p:ext uri="{BB962C8B-B14F-4D97-AF65-F5344CB8AC3E}">
        <p14:creationId xmlns:p14="http://schemas.microsoft.com/office/powerpoint/2010/main" val="2788402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A form of subjugation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The act, process, or state of being set apart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Places limits and restrictions on the contact, communication, and social relations among groups</a:t>
            </a:r>
          </a:p>
        </p:txBody>
      </p:sp>
    </p:spTree>
    <p:extLst>
      <p:ext uri="{BB962C8B-B14F-4D97-AF65-F5344CB8AC3E}">
        <p14:creationId xmlns:p14="http://schemas.microsoft.com/office/powerpoint/2010/main" val="831784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Expulsion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process of forcing a group to leave the territory in which it lives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Can be accomplished through </a:t>
            </a:r>
            <a:r>
              <a:rPr lang="en-US" sz="2600" b="1" dirty="0"/>
              <a:t>forced migration</a:t>
            </a:r>
          </a:p>
          <a:p>
            <a:pPr marL="804863" indent="-231775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600" dirty="0"/>
              <a:t>The relocation of a group through direct action</a:t>
            </a:r>
          </a:p>
        </p:txBody>
      </p:sp>
    </p:spTree>
    <p:extLst>
      <p:ext uri="{BB962C8B-B14F-4D97-AF65-F5344CB8AC3E}">
        <p14:creationId xmlns:p14="http://schemas.microsoft.com/office/powerpoint/2010/main" val="28432912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Annihilation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The deliberate extermination of a racial or ethnic group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77644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genetic, legal, and social approaches to defining race.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Explain the concept of ethnic group.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Know how the sociological concept of minority is used.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Understand the relationship between prejudice and discrimination.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Recognize the effect of institutionalized prejudice and discrimination.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Discuss the history of immigration to the United States.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/>
              <a:t>Describe the characteristics of the major racial and ethnic groups in the United States.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Racial and Ethnic Immigration to the United States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0D031E-A16F-9643-A69B-DC0FB197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 marL="12700" indent="0">
              <a:lnSpc>
                <a:spcPct val="100000"/>
              </a:lnSpc>
              <a:buNone/>
            </a:pPr>
            <a:r>
              <a:rPr lang="en-US" sz="2600" dirty="0"/>
              <a:t>Two perspectives of white ethnic immigration:</a:t>
            </a:r>
          </a:p>
          <a:p>
            <a:pPr>
              <a:lnSpc>
                <a:spcPct val="100000"/>
              </a:lnSpc>
            </a:pPr>
            <a:r>
              <a:rPr lang="en-US" sz="2600" dirty="0"/>
              <a:t>Old migration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People from northern Europe who came before the 1880s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New migration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Much larger in numbers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People from southern and eastern Europe who came between 1880 and 1920</a:t>
            </a:r>
          </a:p>
        </p:txBody>
      </p:sp>
    </p:spTree>
    <p:extLst>
      <p:ext uri="{BB962C8B-B14F-4D97-AF65-F5344CB8AC3E}">
        <p14:creationId xmlns:p14="http://schemas.microsoft.com/office/powerpoint/2010/main" val="28115996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Contemporary Immigration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40D031E-A16F-9643-A69B-DC0FB1974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1371600"/>
            <a:ext cx="7519670" cy="487427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600" dirty="0"/>
              <a:t>Legal immigration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Strongly connected to family ties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Latino, Asian, European, other (in order of numbers)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600" dirty="0"/>
              <a:t>Illegal immigration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2015 U.S. Census estimated 11.3 million undocumented immigrants living in the United States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5.6 million from Mexico</a:t>
            </a:r>
          </a:p>
          <a:p>
            <a:pPr marL="1147763" indent="-231775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El Salvador, Guatemala, Honduras, and China comprise bulk of remainder</a:t>
            </a:r>
          </a:p>
        </p:txBody>
      </p:sp>
    </p:spTree>
    <p:extLst>
      <p:ext uri="{BB962C8B-B14F-4D97-AF65-F5344CB8AC3E}">
        <p14:creationId xmlns:p14="http://schemas.microsoft.com/office/powerpoint/2010/main" val="20203504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America’s Ethnic Composition Today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42DB89-92BF-1547-8CFB-3D2407B374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4667"/>
          <a:stretch/>
        </p:blipFill>
        <p:spPr>
          <a:xfrm>
            <a:off x="2722880" y="909320"/>
            <a:ext cx="3698240" cy="50436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F5E8ED-26C8-C34C-A73C-E77CA2D3FCF8}"/>
              </a:ext>
            </a:extLst>
          </p:cNvPr>
          <p:cNvSpPr txBox="1"/>
          <p:nvPr/>
        </p:nvSpPr>
        <p:spPr>
          <a:xfrm>
            <a:off x="628650" y="5933440"/>
            <a:ext cx="7886700" cy="33855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Source: U.S. Bureau of the Census, March 2001. “Overview of Race and Hispanic Origin”; U.S. Bureau of the Census. 2000 Brief. Population Projections Program.</a:t>
            </a:r>
          </a:p>
        </p:txBody>
      </p:sp>
    </p:spTree>
    <p:extLst>
      <p:ext uri="{BB962C8B-B14F-4D97-AF65-F5344CB8AC3E}">
        <p14:creationId xmlns:p14="http://schemas.microsoft.com/office/powerpoint/2010/main" val="2305757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Contemporary Ethnic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White Anglo-Saxon Protestants (WASPs)</a:t>
            </a:r>
          </a:p>
          <a:p>
            <a:pPr>
              <a:lnSpc>
                <a:spcPct val="100000"/>
              </a:lnSpc>
            </a:pPr>
            <a:r>
              <a:rPr lang="en-US" dirty="0"/>
              <a:t>African Americans</a:t>
            </a:r>
          </a:p>
          <a:p>
            <a:pPr>
              <a:lnSpc>
                <a:spcPct val="100000"/>
              </a:lnSpc>
            </a:pPr>
            <a:r>
              <a:rPr lang="en-US" dirty="0"/>
              <a:t>Hispanics (Latinos)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Mexican Americans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Puerto Ricans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Cuban Americans</a:t>
            </a:r>
          </a:p>
          <a:p>
            <a:pPr indent="-454025">
              <a:lnSpc>
                <a:spcPct val="100000"/>
              </a:lnSpc>
            </a:pPr>
            <a:r>
              <a:rPr lang="en-US" dirty="0"/>
              <a:t>Asian Americans</a:t>
            </a:r>
          </a:p>
          <a:p>
            <a:pPr indent="-454025">
              <a:lnSpc>
                <a:spcPct val="100000"/>
              </a:lnSpc>
            </a:pPr>
            <a:r>
              <a:rPr lang="en-US" dirty="0"/>
              <a:t>Native Americans</a:t>
            </a:r>
          </a:p>
        </p:txBody>
      </p:sp>
    </p:spTree>
    <p:extLst>
      <p:ext uri="{BB962C8B-B14F-4D97-AF65-F5344CB8AC3E}">
        <p14:creationId xmlns:p14="http://schemas.microsoft.com/office/powerpoint/2010/main" val="75446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Diverse Society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Complex and constantly changing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Evolving trends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Resurgent ethnic identity movements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Not a melting pot</a:t>
            </a:r>
          </a:p>
          <a:p>
            <a:pPr marL="804863" indent="-231775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600" dirty="0"/>
              <a:t>Simplistic, idealistic concept</a:t>
            </a:r>
          </a:p>
          <a:p>
            <a:pPr indent="-454025">
              <a:lnSpc>
                <a:spcPct val="100000"/>
              </a:lnSpc>
            </a:pPr>
            <a:r>
              <a:rPr lang="en-US" dirty="0"/>
              <a:t>Dependent on mutual respect</a:t>
            </a:r>
          </a:p>
        </p:txBody>
      </p:sp>
    </p:spTree>
    <p:extLst>
      <p:ext uri="{BB962C8B-B14F-4D97-AF65-F5344CB8AC3E}">
        <p14:creationId xmlns:p14="http://schemas.microsoft.com/office/powerpoint/2010/main" val="251283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2042160"/>
            <a:ext cx="7631430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000"/>
              </a:lnSpc>
              <a:spcBef>
                <a:spcPts val="1800"/>
              </a:spcBef>
              <a:buNone/>
            </a:pPr>
            <a:r>
              <a:rPr lang="en-US" sz="3000" dirty="0"/>
              <a:t>A category of people who are </a:t>
            </a:r>
            <a:br>
              <a:rPr lang="en-US" sz="3000" dirty="0"/>
            </a:br>
            <a:r>
              <a:rPr lang="en-US" sz="3000" dirty="0"/>
              <a:t>defined as similar because of a </a:t>
            </a:r>
            <a:br>
              <a:rPr lang="en-US" sz="3000" dirty="0"/>
            </a:br>
            <a:r>
              <a:rPr lang="en-US" sz="3000" dirty="0"/>
              <a:t>number of physical characteristics</a:t>
            </a:r>
          </a:p>
        </p:txBody>
      </p:sp>
    </p:spTree>
    <p:extLst>
      <p:ext uri="{BB962C8B-B14F-4D97-AF65-F5344CB8AC3E}">
        <p14:creationId xmlns:p14="http://schemas.microsoft.com/office/powerpoint/2010/main" val="213156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Means for Defining Race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Genetic – gene frequency and differences</a:t>
            </a:r>
          </a:p>
          <a:p>
            <a:r>
              <a:rPr lang="en-US" dirty="0"/>
              <a:t>Legal – most commonly determined by lack of “whiteness”</a:t>
            </a:r>
          </a:p>
          <a:p>
            <a:r>
              <a:rPr lang="en-US" dirty="0"/>
              <a:t>Social definition – membership based on presentation of self</a:t>
            </a:r>
          </a:p>
          <a:p>
            <a:pPr marL="12700" indent="0" algn="ctr">
              <a:spcBef>
                <a:spcPts val="3000"/>
              </a:spcBef>
              <a:buNone/>
            </a:pPr>
            <a:r>
              <a:rPr lang="en-US" sz="3000" b="1" dirty="0"/>
              <a:t>Inherent problems in all means</a:t>
            </a:r>
          </a:p>
        </p:txBody>
      </p:sp>
    </p:spTree>
    <p:extLst>
      <p:ext uri="{BB962C8B-B14F-4D97-AF65-F5344CB8AC3E}">
        <p14:creationId xmlns:p14="http://schemas.microsoft.com/office/powerpoint/2010/main" val="400312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 of Racial Definition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Multiracial ancestry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Children born to parents of multiple races represent more than one race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Ancestors come from more than one race</a:t>
            </a:r>
          </a:p>
          <a:p>
            <a:pPr>
              <a:spcBef>
                <a:spcPts val="3000"/>
              </a:spcBef>
            </a:pPr>
            <a:r>
              <a:rPr lang="en-US" b="1" dirty="0"/>
              <a:t>Interracial marriage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Marriage between two people of differing racial groups</a:t>
            </a:r>
          </a:p>
        </p:txBody>
      </p:sp>
    </p:spTree>
    <p:extLst>
      <p:ext uri="{BB962C8B-B14F-4D97-AF65-F5344CB8AC3E}">
        <p14:creationId xmlns:p14="http://schemas.microsoft.com/office/powerpoint/2010/main" val="281911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Ethnic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2042160"/>
            <a:ext cx="7631430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000"/>
              </a:lnSpc>
              <a:spcBef>
                <a:spcPts val="1800"/>
              </a:spcBef>
              <a:buNone/>
            </a:pPr>
            <a:r>
              <a:rPr lang="en-US" sz="3000" dirty="0"/>
              <a:t>A group with distinct cultural </a:t>
            </a:r>
            <a:br>
              <a:rPr lang="en-US" sz="3000" dirty="0"/>
            </a:br>
            <a:r>
              <a:rPr lang="en-US" sz="3000" dirty="0"/>
              <a:t>tradition that its own members </a:t>
            </a:r>
            <a:br>
              <a:rPr lang="en-US" sz="3000" dirty="0"/>
            </a:br>
            <a:r>
              <a:rPr lang="en-US" sz="3000" dirty="0"/>
              <a:t>identify with and that may or </a:t>
            </a:r>
            <a:br>
              <a:rPr lang="en-US" sz="3000" dirty="0"/>
            </a:br>
            <a:r>
              <a:rPr lang="en-US" sz="3000" dirty="0"/>
              <a:t>may not be recognized by others</a:t>
            </a:r>
          </a:p>
        </p:txBody>
      </p:sp>
    </p:spTree>
    <p:extLst>
      <p:ext uri="{BB962C8B-B14F-4D97-AF65-F5344CB8AC3E}">
        <p14:creationId xmlns:p14="http://schemas.microsoft.com/office/powerpoint/2010/main" val="2055211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Minority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2042160"/>
            <a:ext cx="7631430" cy="4203714"/>
          </a:xfrm>
        </p:spPr>
        <p:txBody>
          <a:bodyPr>
            <a:normAutofit/>
          </a:bodyPr>
          <a:lstStyle/>
          <a:p>
            <a:pPr marL="12700" indent="0" algn="ctr">
              <a:lnSpc>
                <a:spcPts val="4000"/>
              </a:lnSpc>
              <a:spcBef>
                <a:spcPts val="1800"/>
              </a:spcBef>
              <a:buNone/>
            </a:pPr>
            <a:r>
              <a:rPr lang="en-US" sz="3000" dirty="0"/>
              <a:t>A group of people who, because of </a:t>
            </a:r>
            <a:br>
              <a:rPr lang="en-US" sz="3000" dirty="0"/>
            </a:br>
            <a:r>
              <a:rPr lang="en-US" sz="3000" dirty="0"/>
              <a:t>physical or cultural characteristics, are singled out from others in society for differential and unequal treatment, </a:t>
            </a:r>
            <a:br>
              <a:rPr lang="en-US" sz="3000" dirty="0"/>
            </a:br>
            <a:r>
              <a:rPr lang="en-US" sz="3000" dirty="0"/>
              <a:t>and who therefore regard themselves </a:t>
            </a:r>
            <a:br>
              <a:rPr lang="en-US" sz="3000" dirty="0"/>
            </a:br>
            <a:r>
              <a:rPr lang="en-US" sz="3000" dirty="0"/>
              <a:t>as objects of collective discrimination</a:t>
            </a:r>
          </a:p>
        </p:txBody>
      </p:sp>
    </p:spTree>
    <p:extLst>
      <p:ext uri="{BB962C8B-B14F-4D97-AF65-F5344CB8AC3E}">
        <p14:creationId xmlns:p14="http://schemas.microsoft.com/office/powerpoint/2010/main" val="402925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in Race and Ethnic Relations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88F55C-5995-4049-899F-5130F8DF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Prejudice</a:t>
            </a:r>
          </a:p>
          <a:p>
            <a:pPr marL="804863" indent="-231775">
              <a:lnSpc>
                <a:spcPts val="3000"/>
              </a:lnSpc>
              <a:buFont typeface="Wingdings" pitchFamily="2" charset="2"/>
              <a:buChar char="§"/>
            </a:pPr>
            <a:r>
              <a:rPr lang="en-US" sz="2600" dirty="0"/>
              <a:t>An irrationally based negative – or occasionally positive – attitude toward certain groups and their members</a:t>
            </a:r>
          </a:p>
        </p:txBody>
      </p:sp>
    </p:spTree>
    <p:extLst>
      <p:ext uri="{BB962C8B-B14F-4D97-AF65-F5344CB8AC3E}">
        <p14:creationId xmlns:p14="http://schemas.microsoft.com/office/powerpoint/2010/main" val="3230641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Prejudice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Draws together those who hold it</a:t>
            </a:r>
          </a:p>
          <a:p>
            <a:r>
              <a:rPr lang="en-US" sz="2600" dirty="0"/>
              <a:t>Eases conscience of exploiters in depriving others based on perception of competitors as somehow less than human or inherently unworthy</a:t>
            </a:r>
          </a:p>
          <a:p>
            <a:r>
              <a:rPr lang="en-US" sz="2600" dirty="0"/>
              <a:t>Allows projection onto others of those parts of ourselves that we do not like and therefore try to avoid facing</a:t>
            </a:r>
          </a:p>
        </p:txBody>
      </p:sp>
    </p:spTree>
    <p:extLst>
      <p:ext uri="{BB962C8B-B14F-4D97-AF65-F5344CB8AC3E}">
        <p14:creationId xmlns:p14="http://schemas.microsoft.com/office/powerpoint/2010/main" val="688371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1464</TotalTime>
  <Words>745</Words>
  <Application>Microsoft Macintosh PowerPoint</Application>
  <PresentationFormat>On-screen Show (4:3)</PresentationFormat>
  <Paragraphs>113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Verdana</vt:lpstr>
      <vt:lpstr>Wingdings</vt:lpstr>
      <vt:lpstr>Office Theme</vt:lpstr>
      <vt:lpstr>Racial and  Ethnic Minorities</vt:lpstr>
      <vt:lpstr>Learning Objectives</vt:lpstr>
      <vt:lpstr>The Concept of Race</vt:lpstr>
      <vt:lpstr>Historical Means for Defining Race</vt:lpstr>
      <vt:lpstr>Variables of Racial Definition</vt:lpstr>
      <vt:lpstr>The Concept of Ethnic Group</vt:lpstr>
      <vt:lpstr>The Concept of Minority</vt:lpstr>
      <vt:lpstr>Problems in Race and Ethnic Relations</vt:lpstr>
      <vt:lpstr>Causes of Prejudice</vt:lpstr>
      <vt:lpstr>Discrimination</vt:lpstr>
      <vt:lpstr>Types of Discriminators</vt:lpstr>
      <vt:lpstr>Institutional Prejudice and Discrimination</vt:lpstr>
      <vt:lpstr>Patterns of Racial and Ethnic Relations</vt:lpstr>
      <vt:lpstr>Assimilation</vt:lpstr>
      <vt:lpstr>Pluralism</vt:lpstr>
      <vt:lpstr>Subjugation</vt:lpstr>
      <vt:lpstr>Segregation</vt:lpstr>
      <vt:lpstr>Expulsion</vt:lpstr>
      <vt:lpstr>Annihilation</vt:lpstr>
      <vt:lpstr>Racial and Ethnic Immigration to the United States</vt:lpstr>
      <vt:lpstr>Contemporary Immigration</vt:lpstr>
      <vt:lpstr>America’s Ethnic Composition Today</vt:lpstr>
      <vt:lpstr>Contemporary Ethnic Groups</vt:lpstr>
      <vt:lpstr>A Diverse Society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69</cp:revision>
  <dcterms:created xsi:type="dcterms:W3CDTF">2018-02-14T21:02:22Z</dcterms:created>
  <dcterms:modified xsi:type="dcterms:W3CDTF">2018-02-20T18:33:29Z</dcterms:modified>
</cp:coreProperties>
</file>