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handoutMasterIdLst>
    <p:handoutMasterId r:id="rId26"/>
  </p:handoutMasterIdLst>
  <p:sldIdLst>
    <p:sldId id="256" r:id="rId2"/>
    <p:sldId id="257" r:id="rId3"/>
    <p:sldId id="343" r:id="rId4"/>
    <p:sldId id="377" r:id="rId5"/>
    <p:sldId id="367" r:id="rId6"/>
    <p:sldId id="363" r:id="rId7"/>
    <p:sldId id="378" r:id="rId8"/>
    <p:sldId id="346" r:id="rId9"/>
    <p:sldId id="379" r:id="rId10"/>
    <p:sldId id="370" r:id="rId11"/>
    <p:sldId id="365" r:id="rId12"/>
    <p:sldId id="380" r:id="rId13"/>
    <p:sldId id="381" r:id="rId14"/>
    <p:sldId id="382" r:id="rId15"/>
    <p:sldId id="383" r:id="rId16"/>
    <p:sldId id="371" r:id="rId17"/>
    <p:sldId id="372" r:id="rId18"/>
    <p:sldId id="366" r:id="rId19"/>
    <p:sldId id="373" r:id="rId20"/>
    <p:sldId id="374" r:id="rId21"/>
    <p:sldId id="328" r:id="rId22"/>
    <p:sldId id="327" r:id="rId23"/>
    <p:sldId id="353" r:id="rId24"/>
    <p:sldId id="3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4099"/>
    <a:srgbClr val="FCDEAB"/>
    <a:srgbClr val="C53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22"/>
    <p:restoredTop sz="94643"/>
  </p:normalViewPr>
  <p:slideViewPr>
    <p:cSldViewPr snapToGrid="0" snapToObjects="1">
      <p:cViewPr varScale="1">
        <p:scale>
          <a:sx n="126" d="100"/>
          <a:sy n="126" d="100"/>
        </p:scale>
        <p:origin x="19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1" d="100"/>
          <a:sy n="111" d="100"/>
        </p:scale>
        <p:origin x="150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BB14E1-261E-C04A-B69B-3FE40A0ACB62}" type="doc">
      <dgm:prSet loTypeId="urn:microsoft.com/office/officeart/2005/8/layout/cycle2" loCatId="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9F4985A-43BB-DB45-A03D-C47698270634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Conflict</a:t>
          </a:r>
        </a:p>
      </dgm:t>
    </dgm:pt>
    <dgm:pt modelId="{FCD401ED-82DA-734A-8442-AD262AE0D046}" type="parTrans" cxnId="{5ED2DCEA-752B-794C-B9BA-743536A9B428}">
      <dgm:prSet/>
      <dgm:spPr/>
      <dgm:t>
        <a:bodyPr/>
        <a:lstStyle/>
        <a:p>
          <a:endParaRPr lang="en-US" sz="1800"/>
        </a:p>
      </dgm:t>
    </dgm:pt>
    <dgm:pt modelId="{1D34040E-906F-B647-B308-5A33E7EB6BFD}" type="sibTrans" cxnId="{5ED2DCEA-752B-794C-B9BA-743536A9B428}">
      <dgm:prSet custT="1"/>
      <dgm:spPr/>
      <dgm:t>
        <a:bodyPr/>
        <a:lstStyle/>
        <a:p>
          <a:endParaRPr lang="en-US" sz="1800"/>
        </a:p>
      </dgm:t>
    </dgm:pt>
    <dgm:pt modelId="{41369DD8-2BEE-284A-9F9B-74F58A54F5E2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Males dominate females</a:t>
          </a:r>
        </a:p>
      </dgm:t>
    </dgm:pt>
    <dgm:pt modelId="{35DBC27A-1528-3445-A995-627BF6E3E1C2}" type="parTrans" cxnId="{E6204884-1158-4343-9237-CE6DA3EBC428}">
      <dgm:prSet/>
      <dgm:spPr/>
      <dgm:t>
        <a:bodyPr/>
        <a:lstStyle/>
        <a:p>
          <a:endParaRPr lang="en-US" sz="1800"/>
        </a:p>
      </dgm:t>
    </dgm:pt>
    <dgm:pt modelId="{62BAFA5F-4A81-F14D-92E3-9290DCD5E2D4}" type="sibTrans" cxnId="{E6204884-1158-4343-9237-CE6DA3EBC428}">
      <dgm:prSet custT="1"/>
      <dgm:spPr/>
      <dgm:t>
        <a:bodyPr/>
        <a:lstStyle/>
        <a:p>
          <a:endParaRPr lang="en-US" sz="1800"/>
        </a:p>
      </dgm:t>
    </dgm:pt>
    <dgm:pt modelId="{12887212-1F66-4E47-A90D-09498E310A47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Exploitation of women</a:t>
          </a:r>
        </a:p>
      </dgm:t>
    </dgm:pt>
    <dgm:pt modelId="{428025DB-ED4C-534B-9522-B3089F7790D5}" type="parTrans" cxnId="{93FC5121-D128-764F-B58B-638D433D080C}">
      <dgm:prSet/>
      <dgm:spPr/>
      <dgm:t>
        <a:bodyPr/>
        <a:lstStyle/>
        <a:p>
          <a:endParaRPr lang="en-US" sz="1800"/>
        </a:p>
      </dgm:t>
    </dgm:pt>
    <dgm:pt modelId="{FF590143-B342-F945-A3BC-20E0E4F06E7A}" type="sibTrans" cxnId="{93FC5121-D128-764F-B58B-638D433D080C}">
      <dgm:prSet custT="1"/>
      <dgm:spPr/>
      <dgm:t>
        <a:bodyPr/>
        <a:lstStyle/>
        <a:p>
          <a:endParaRPr lang="en-US" sz="1800"/>
        </a:p>
      </dgm:t>
    </dgm:pt>
    <dgm:pt modelId="{09737932-DA4F-174C-81C1-8741596C81B3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Men gain greater power</a:t>
          </a:r>
        </a:p>
      </dgm:t>
    </dgm:pt>
    <dgm:pt modelId="{74C4F515-DCD5-FD40-B2CA-A7A9249499EC}" type="parTrans" cxnId="{01DCC4CA-0840-DB43-807A-01D40D445C6E}">
      <dgm:prSet/>
      <dgm:spPr/>
      <dgm:t>
        <a:bodyPr/>
        <a:lstStyle/>
        <a:p>
          <a:endParaRPr lang="en-US" sz="1800"/>
        </a:p>
      </dgm:t>
    </dgm:pt>
    <dgm:pt modelId="{78F2177A-DCA9-0D48-8521-40C1B0E71E25}" type="sibTrans" cxnId="{01DCC4CA-0840-DB43-807A-01D40D445C6E}">
      <dgm:prSet custT="1"/>
      <dgm:spPr/>
      <dgm:t>
        <a:bodyPr/>
        <a:lstStyle/>
        <a:p>
          <a:endParaRPr lang="en-US" sz="1800"/>
        </a:p>
      </dgm:t>
    </dgm:pt>
    <dgm:pt modelId="{A9ACA2B2-14A6-AD43-B61D-520CB1397662}" type="pres">
      <dgm:prSet presAssocID="{46BB14E1-261E-C04A-B69B-3FE40A0ACB62}" presName="cycle" presStyleCnt="0">
        <dgm:presLayoutVars>
          <dgm:dir/>
          <dgm:resizeHandles val="exact"/>
        </dgm:presLayoutVars>
      </dgm:prSet>
      <dgm:spPr/>
    </dgm:pt>
    <dgm:pt modelId="{0EF21EB5-7060-2D47-9199-849E03F7178C}" type="pres">
      <dgm:prSet presAssocID="{39F4985A-43BB-DB45-A03D-C47698270634}" presName="node" presStyleLbl="node1" presStyleIdx="0" presStyleCnt="4">
        <dgm:presLayoutVars>
          <dgm:bulletEnabled val="1"/>
        </dgm:presLayoutVars>
      </dgm:prSet>
      <dgm:spPr/>
    </dgm:pt>
    <dgm:pt modelId="{F68DB8BE-091D-FF45-895C-903520395CFD}" type="pres">
      <dgm:prSet presAssocID="{1D34040E-906F-B647-B308-5A33E7EB6BFD}" presName="sibTrans" presStyleLbl="sibTrans2D1" presStyleIdx="0" presStyleCnt="4"/>
      <dgm:spPr/>
    </dgm:pt>
    <dgm:pt modelId="{B4CCFAE9-8F09-8F4C-9C57-B092D02AABA2}" type="pres">
      <dgm:prSet presAssocID="{1D34040E-906F-B647-B308-5A33E7EB6BFD}" presName="connectorText" presStyleLbl="sibTrans2D1" presStyleIdx="0" presStyleCnt="4"/>
      <dgm:spPr/>
    </dgm:pt>
    <dgm:pt modelId="{44162474-8170-0D44-9516-075AB4AB030C}" type="pres">
      <dgm:prSet presAssocID="{41369DD8-2BEE-284A-9F9B-74F58A54F5E2}" presName="node" presStyleLbl="node1" presStyleIdx="1" presStyleCnt="4">
        <dgm:presLayoutVars>
          <dgm:bulletEnabled val="1"/>
        </dgm:presLayoutVars>
      </dgm:prSet>
      <dgm:spPr/>
    </dgm:pt>
    <dgm:pt modelId="{966FD3A2-20DB-FB40-A2BD-ABBD377303FA}" type="pres">
      <dgm:prSet presAssocID="{62BAFA5F-4A81-F14D-92E3-9290DCD5E2D4}" presName="sibTrans" presStyleLbl="sibTrans2D1" presStyleIdx="1" presStyleCnt="4"/>
      <dgm:spPr/>
    </dgm:pt>
    <dgm:pt modelId="{78610663-4DDA-BC4C-BBD1-2655E1F55BF5}" type="pres">
      <dgm:prSet presAssocID="{62BAFA5F-4A81-F14D-92E3-9290DCD5E2D4}" presName="connectorText" presStyleLbl="sibTrans2D1" presStyleIdx="1" presStyleCnt="4"/>
      <dgm:spPr/>
    </dgm:pt>
    <dgm:pt modelId="{28A9886A-9D36-1149-A8D8-74B978D615E8}" type="pres">
      <dgm:prSet presAssocID="{12887212-1F66-4E47-A90D-09498E310A47}" presName="node" presStyleLbl="node1" presStyleIdx="2" presStyleCnt="4">
        <dgm:presLayoutVars>
          <dgm:bulletEnabled val="1"/>
        </dgm:presLayoutVars>
      </dgm:prSet>
      <dgm:spPr/>
    </dgm:pt>
    <dgm:pt modelId="{7B5A1727-1611-BF45-BFF9-E66BA8B5D4DC}" type="pres">
      <dgm:prSet presAssocID="{FF590143-B342-F945-A3BC-20E0E4F06E7A}" presName="sibTrans" presStyleLbl="sibTrans2D1" presStyleIdx="2" presStyleCnt="4"/>
      <dgm:spPr/>
    </dgm:pt>
    <dgm:pt modelId="{A43ADD08-14FD-9A47-BC79-FCB22661E49E}" type="pres">
      <dgm:prSet presAssocID="{FF590143-B342-F945-A3BC-20E0E4F06E7A}" presName="connectorText" presStyleLbl="sibTrans2D1" presStyleIdx="2" presStyleCnt="4"/>
      <dgm:spPr/>
    </dgm:pt>
    <dgm:pt modelId="{53A76801-DF33-554F-9FC2-38DF90495872}" type="pres">
      <dgm:prSet presAssocID="{09737932-DA4F-174C-81C1-8741596C81B3}" presName="node" presStyleLbl="node1" presStyleIdx="3" presStyleCnt="4">
        <dgm:presLayoutVars>
          <dgm:bulletEnabled val="1"/>
        </dgm:presLayoutVars>
      </dgm:prSet>
      <dgm:spPr/>
    </dgm:pt>
    <dgm:pt modelId="{EF3487EF-573B-024B-A98E-AEBA53C739F0}" type="pres">
      <dgm:prSet presAssocID="{78F2177A-DCA9-0D48-8521-40C1B0E71E25}" presName="sibTrans" presStyleLbl="sibTrans2D1" presStyleIdx="3" presStyleCnt="4"/>
      <dgm:spPr/>
    </dgm:pt>
    <dgm:pt modelId="{3A942622-D0FA-9040-A33B-C44DC7DCABA2}" type="pres">
      <dgm:prSet presAssocID="{78F2177A-DCA9-0D48-8521-40C1B0E71E25}" presName="connectorText" presStyleLbl="sibTrans2D1" presStyleIdx="3" presStyleCnt="4"/>
      <dgm:spPr/>
    </dgm:pt>
  </dgm:ptLst>
  <dgm:cxnLst>
    <dgm:cxn modelId="{24DE010C-A097-7C40-9509-2724948603CF}" type="presOf" srcId="{39F4985A-43BB-DB45-A03D-C47698270634}" destId="{0EF21EB5-7060-2D47-9199-849E03F7178C}" srcOrd="0" destOrd="0" presId="urn:microsoft.com/office/officeart/2005/8/layout/cycle2"/>
    <dgm:cxn modelId="{201DEC1A-F0F9-FD4F-8CF2-39D30E819F19}" type="presOf" srcId="{1D34040E-906F-B647-B308-5A33E7EB6BFD}" destId="{F68DB8BE-091D-FF45-895C-903520395CFD}" srcOrd="0" destOrd="0" presId="urn:microsoft.com/office/officeart/2005/8/layout/cycle2"/>
    <dgm:cxn modelId="{93FC5121-D128-764F-B58B-638D433D080C}" srcId="{46BB14E1-261E-C04A-B69B-3FE40A0ACB62}" destId="{12887212-1F66-4E47-A90D-09498E310A47}" srcOrd="2" destOrd="0" parTransId="{428025DB-ED4C-534B-9522-B3089F7790D5}" sibTransId="{FF590143-B342-F945-A3BC-20E0E4F06E7A}"/>
    <dgm:cxn modelId="{BFE0B432-5093-2C48-8692-B562F2FBFB3F}" type="presOf" srcId="{1D34040E-906F-B647-B308-5A33E7EB6BFD}" destId="{B4CCFAE9-8F09-8F4C-9C57-B092D02AABA2}" srcOrd="1" destOrd="0" presId="urn:microsoft.com/office/officeart/2005/8/layout/cycle2"/>
    <dgm:cxn modelId="{5B13313D-3C3D-8B43-ADC6-C6D58678A003}" type="presOf" srcId="{62BAFA5F-4A81-F14D-92E3-9290DCD5E2D4}" destId="{78610663-4DDA-BC4C-BBD1-2655E1F55BF5}" srcOrd="1" destOrd="0" presId="urn:microsoft.com/office/officeart/2005/8/layout/cycle2"/>
    <dgm:cxn modelId="{97783A57-1564-F94F-AC84-0DC9DE07E759}" type="presOf" srcId="{09737932-DA4F-174C-81C1-8741596C81B3}" destId="{53A76801-DF33-554F-9FC2-38DF90495872}" srcOrd="0" destOrd="0" presId="urn:microsoft.com/office/officeart/2005/8/layout/cycle2"/>
    <dgm:cxn modelId="{F178FE66-19E0-EE46-9E9C-E4C61000AE64}" type="presOf" srcId="{46BB14E1-261E-C04A-B69B-3FE40A0ACB62}" destId="{A9ACA2B2-14A6-AD43-B61D-520CB1397662}" srcOrd="0" destOrd="0" presId="urn:microsoft.com/office/officeart/2005/8/layout/cycle2"/>
    <dgm:cxn modelId="{FF76E776-E930-D246-8F8D-51143C66661F}" type="presOf" srcId="{78F2177A-DCA9-0D48-8521-40C1B0E71E25}" destId="{EF3487EF-573B-024B-A98E-AEBA53C739F0}" srcOrd="0" destOrd="0" presId="urn:microsoft.com/office/officeart/2005/8/layout/cycle2"/>
    <dgm:cxn modelId="{9DB0917D-D1FF-764F-BB4E-4A7657579BD1}" type="presOf" srcId="{12887212-1F66-4E47-A90D-09498E310A47}" destId="{28A9886A-9D36-1149-A8D8-74B978D615E8}" srcOrd="0" destOrd="0" presId="urn:microsoft.com/office/officeart/2005/8/layout/cycle2"/>
    <dgm:cxn modelId="{E6204884-1158-4343-9237-CE6DA3EBC428}" srcId="{46BB14E1-261E-C04A-B69B-3FE40A0ACB62}" destId="{41369DD8-2BEE-284A-9F9B-74F58A54F5E2}" srcOrd="1" destOrd="0" parTransId="{35DBC27A-1528-3445-A995-627BF6E3E1C2}" sibTransId="{62BAFA5F-4A81-F14D-92E3-9290DCD5E2D4}"/>
    <dgm:cxn modelId="{35F3B1BA-FF20-1F42-B882-3252DE300E3A}" type="presOf" srcId="{FF590143-B342-F945-A3BC-20E0E4F06E7A}" destId="{7B5A1727-1611-BF45-BFF9-E66BA8B5D4DC}" srcOrd="0" destOrd="0" presId="urn:microsoft.com/office/officeart/2005/8/layout/cycle2"/>
    <dgm:cxn modelId="{01DCC4CA-0840-DB43-807A-01D40D445C6E}" srcId="{46BB14E1-261E-C04A-B69B-3FE40A0ACB62}" destId="{09737932-DA4F-174C-81C1-8741596C81B3}" srcOrd="3" destOrd="0" parTransId="{74C4F515-DCD5-FD40-B2CA-A7A9249499EC}" sibTransId="{78F2177A-DCA9-0D48-8521-40C1B0E71E25}"/>
    <dgm:cxn modelId="{846FBDE0-0739-F14F-8DF4-B4EE281A4431}" type="presOf" srcId="{62BAFA5F-4A81-F14D-92E3-9290DCD5E2D4}" destId="{966FD3A2-20DB-FB40-A2BD-ABBD377303FA}" srcOrd="0" destOrd="0" presId="urn:microsoft.com/office/officeart/2005/8/layout/cycle2"/>
    <dgm:cxn modelId="{5ED2DCEA-752B-794C-B9BA-743536A9B428}" srcId="{46BB14E1-261E-C04A-B69B-3FE40A0ACB62}" destId="{39F4985A-43BB-DB45-A03D-C47698270634}" srcOrd="0" destOrd="0" parTransId="{FCD401ED-82DA-734A-8442-AD262AE0D046}" sibTransId="{1D34040E-906F-B647-B308-5A33E7EB6BFD}"/>
    <dgm:cxn modelId="{299184ED-A31E-AC48-B1A7-1D0E4846A455}" type="presOf" srcId="{FF590143-B342-F945-A3BC-20E0E4F06E7A}" destId="{A43ADD08-14FD-9A47-BC79-FCB22661E49E}" srcOrd="1" destOrd="0" presId="urn:microsoft.com/office/officeart/2005/8/layout/cycle2"/>
    <dgm:cxn modelId="{3397D6F8-A56A-E349-9F97-A468550C70DD}" type="presOf" srcId="{41369DD8-2BEE-284A-9F9B-74F58A54F5E2}" destId="{44162474-8170-0D44-9516-075AB4AB030C}" srcOrd="0" destOrd="0" presId="urn:microsoft.com/office/officeart/2005/8/layout/cycle2"/>
    <dgm:cxn modelId="{47850DFA-64C1-D44B-B487-1A388FF7C25F}" type="presOf" srcId="{78F2177A-DCA9-0D48-8521-40C1B0E71E25}" destId="{3A942622-D0FA-9040-A33B-C44DC7DCABA2}" srcOrd="1" destOrd="0" presId="urn:microsoft.com/office/officeart/2005/8/layout/cycle2"/>
    <dgm:cxn modelId="{0CEFCB09-32BB-164C-86EC-0C5AFEE2D100}" type="presParOf" srcId="{A9ACA2B2-14A6-AD43-B61D-520CB1397662}" destId="{0EF21EB5-7060-2D47-9199-849E03F7178C}" srcOrd="0" destOrd="0" presId="urn:microsoft.com/office/officeart/2005/8/layout/cycle2"/>
    <dgm:cxn modelId="{0CD33599-344B-254C-B043-B3B6FF89578D}" type="presParOf" srcId="{A9ACA2B2-14A6-AD43-B61D-520CB1397662}" destId="{F68DB8BE-091D-FF45-895C-903520395CFD}" srcOrd="1" destOrd="0" presId="urn:microsoft.com/office/officeart/2005/8/layout/cycle2"/>
    <dgm:cxn modelId="{D33BCD5F-B9F3-7741-BA1A-E65D136AF95B}" type="presParOf" srcId="{F68DB8BE-091D-FF45-895C-903520395CFD}" destId="{B4CCFAE9-8F09-8F4C-9C57-B092D02AABA2}" srcOrd="0" destOrd="0" presId="urn:microsoft.com/office/officeart/2005/8/layout/cycle2"/>
    <dgm:cxn modelId="{CC4E351D-CB8A-8044-B25B-8E38DA9522FB}" type="presParOf" srcId="{A9ACA2B2-14A6-AD43-B61D-520CB1397662}" destId="{44162474-8170-0D44-9516-075AB4AB030C}" srcOrd="2" destOrd="0" presId="urn:microsoft.com/office/officeart/2005/8/layout/cycle2"/>
    <dgm:cxn modelId="{1498EFC9-578C-1A41-8465-05C81587E094}" type="presParOf" srcId="{A9ACA2B2-14A6-AD43-B61D-520CB1397662}" destId="{966FD3A2-20DB-FB40-A2BD-ABBD377303FA}" srcOrd="3" destOrd="0" presId="urn:microsoft.com/office/officeart/2005/8/layout/cycle2"/>
    <dgm:cxn modelId="{74678C5B-0341-2944-B7BC-ED8323DBDC56}" type="presParOf" srcId="{966FD3A2-20DB-FB40-A2BD-ABBD377303FA}" destId="{78610663-4DDA-BC4C-BBD1-2655E1F55BF5}" srcOrd="0" destOrd="0" presId="urn:microsoft.com/office/officeart/2005/8/layout/cycle2"/>
    <dgm:cxn modelId="{7481CDAA-C235-9C4E-8F9C-C6FC5D130D86}" type="presParOf" srcId="{A9ACA2B2-14A6-AD43-B61D-520CB1397662}" destId="{28A9886A-9D36-1149-A8D8-74B978D615E8}" srcOrd="4" destOrd="0" presId="urn:microsoft.com/office/officeart/2005/8/layout/cycle2"/>
    <dgm:cxn modelId="{7ECCDD05-2CCC-7A41-8FF6-693DF909F5DF}" type="presParOf" srcId="{A9ACA2B2-14A6-AD43-B61D-520CB1397662}" destId="{7B5A1727-1611-BF45-BFF9-E66BA8B5D4DC}" srcOrd="5" destOrd="0" presId="urn:microsoft.com/office/officeart/2005/8/layout/cycle2"/>
    <dgm:cxn modelId="{C89D2646-7629-6747-8A90-4A92D8551837}" type="presParOf" srcId="{7B5A1727-1611-BF45-BFF9-E66BA8B5D4DC}" destId="{A43ADD08-14FD-9A47-BC79-FCB22661E49E}" srcOrd="0" destOrd="0" presId="urn:microsoft.com/office/officeart/2005/8/layout/cycle2"/>
    <dgm:cxn modelId="{04242AC7-AFCF-2349-832C-F4C4D238E48F}" type="presParOf" srcId="{A9ACA2B2-14A6-AD43-B61D-520CB1397662}" destId="{53A76801-DF33-554F-9FC2-38DF90495872}" srcOrd="6" destOrd="0" presId="urn:microsoft.com/office/officeart/2005/8/layout/cycle2"/>
    <dgm:cxn modelId="{8A20766B-DC06-AE49-9ED7-44B6005271B1}" type="presParOf" srcId="{A9ACA2B2-14A6-AD43-B61D-520CB1397662}" destId="{EF3487EF-573B-024B-A98E-AEBA53C739F0}" srcOrd="7" destOrd="0" presId="urn:microsoft.com/office/officeart/2005/8/layout/cycle2"/>
    <dgm:cxn modelId="{BB28468E-1FA7-6E44-8FFD-3B92A126B75C}" type="presParOf" srcId="{EF3487EF-573B-024B-A98E-AEBA53C739F0}" destId="{3A942622-D0FA-9040-A33B-C44DC7DCABA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D3E14-3CEB-5A40-AF5E-E7382FB76A6B}" type="doc">
      <dgm:prSet loTypeId="urn:microsoft.com/office/officeart/2005/8/layout/vList6" loCatId="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D191C97-51FE-2E4D-A53D-FA482E4FE367}">
      <dgm:prSet phldrT="[Text]" custT="1"/>
      <dgm:spPr/>
      <dgm:t>
        <a:bodyPr/>
        <a:lstStyle/>
        <a:p>
          <a:r>
            <a:rPr lang="en-US" sz="6000" dirty="0">
              <a:latin typeface="Arial" panose="020B0604020202020204" pitchFamily="34" charset="0"/>
              <a:cs typeface="Arial" panose="020B0604020202020204" pitchFamily="34" charset="0"/>
            </a:rPr>
            <a:t>Boys</a:t>
          </a:r>
        </a:p>
      </dgm:t>
    </dgm:pt>
    <dgm:pt modelId="{32583594-0D30-1C4C-B4BF-F9421FFE8A20}" type="parTrans" cxnId="{18002684-2900-8F44-9AB0-ADB83D714FBD}">
      <dgm:prSet/>
      <dgm:spPr/>
      <dgm:t>
        <a:bodyPr/>
        <a:lstStyle/>
        <a:p>
          <a:endParaRPr lang="en-US"/>
        </a:p>
      </dgm:t>
    </dgm:pt>
    <dgm:pt modelId="{7A4B8CE9-B071-974B-B10B-80C4B5968A43}" type="sibTrans" cxnId="{18002684-2900-8F44-9AB0-ADB83D714FBD}">
      <dgm:prSet/>
      <dgm:spPr/>
      <dgm:t>
        <a:bodyPr/>
        <a:lstStyle/>
        <a:p>
          <a:endParaRPr lang="en-US"/>
        </a:p>
      </dgm:t>
    </dgm:pt>
    <dgm:pt modelId="{27CB19C0-0FAB-DE48-82D5-58D850F7C9A5}">
      <dgm:prSet phldrT="[Text]"/>
      <dgm:spPr/>
      <dgm:t>
        <a:bodyPr lIns="182880" anchor="ctr" anchorCtr="0"/>
        <a:lstStyle/>
        <a:p>
          <a:pPr marL="0" indent="0">
            <a:buNone/>
            <a:tabLst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Encouraged to pursue role paths that will prepare them for an occupational commitment</a:t>
          </a:r>
        </a:p>
      </dgm:t>
    </dgm:pt>
    <dgm:pt modelId="{23A53756-C9D2-8645-83C5-5E6F634FB704}" type="parTrans" cxnId="{8F294D5D-7167-0748-B0C6-8C753879C9F0}">
      <dgm:prSet/>
      <dgm:spPr/>
      <dgm:t>
        <a:bodyPr/>
        <a:lstStyle/>
        <a:p>
          <a:endParaRPr lang="en-US"/>
        </a:p>
      </dgm:t>
    </dgm:pt>
    <dgm:pt modelId="{12A34E73-0702-9D4E-BABE-F76D4798B3FC}" type="sibTrans" cxnId="{8F294D5D-7167-0748-B0C6-8C753879C9F0}">
      <dgm:prSet/>
      <dgm:spPr/>
      <dgm:t>
        <a:bodyPr/>
        <a:lstStyle/>
        <a:p>
          <a:endParaRPr lang="en-US"/>
        </a:p>
      </dgm:t>
    </dgm:pt>
    <dgm:pt modelId="{6DBF9FA4-FE66-6845-B1EE-2F237DEE5160}">
      <dgm:prSet phldrT="[Text]" custT="1"/>
      <dgm:spPr/>
      <dgm:t>
        <a:bodyPr/>
        <a:lstStyle/>
        <a:p>
          <a:r>
            <a:rPr lang="en-US" sz="6000" dirty="0">
              <a:latin typeface="Arial" panose="020B0604020202020204" pitchFamily="34" charset="0"/>
              <a:cs typeface="Arial" panose="020B0604020202020204" pitchFamily="34" charset="0"/>
            </a:rPr>
            <a:t>Girls</a:t>
          </a:r>
        </a:p>
      </dgm:t>
    </dgm:pt>
    <dgm:pt modelId="{588D4B3E-B851-F94D-B96F-D84AD03FF0FC}" type="parTrans" cxnId="{1643ADBA-C3F9-7240-B54C-7CEBB05DC57B}">
      <dgm:prSet/>
      <dgm:spPr/>
      <dgm:t>
        <a:bodyPr/>
        <a:lstStyle/>
        <a:p>
          <a:endParaRPr lang="en-US"/>
        </a:p>
      </dgm:t>
    </dgm:pt>
    <dgm:pt modelId="{4BF36E19-0519-2D42-9BDD-1EE624FB0419}" type="sibTrans" cxnId="{1643ADBA-C3F9-7240-B54C-7CEBB05DC57B}">
      <dgm:prSet/>
      <dgm:spPr/>
      <dgm:t>
        <a:bodyPr/>
        <a:lstStyle/>
        <a:p>
          <a:endParaRPr lang="en-US"/>
        </a:p>
      </dgm:t>
    </dgm:pt>
    <dgm:pt modelId="{4FABBDFA-AA31-DA42-8D3E-F0D5D58F6BC9}">
      <dgm:prSet phldrT="[Text]"/>
      <dgm:spPr/>
      <dgm:t>
        <a:bodyPr lIns="182880" anchor="ctr" anchorCtr="0"/>
        <a:lstStyle/>
        <a:p>
          <a:pPr marL="0" indent="0">
            <a:buNone/>
            <a:tabLst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Encouraged to develop behavior patterns designed to attract a suitable mate</a:t>
          </a:r>
        </a:p>
      </dgm:t>
    </dgm:pt>
    <dgm:pt modelId="{98FF6351-D6D1-9B43-A828-826BEBEB2757}" type="parTrans" cxnId="{77975298-C155-C240-838F-4874F913F344}">
      <dgm:prSet/>
      <dgm:spPr/>
      <dgm:t>
        <a:bodyPr/>
        <a:lstStyle/>
        <a:p>
          <a:endParaRPr lang="en-US"/>
        </a:p>
      </dgm:t>
    </dgm:pt>
    <dgm:pt modelId="{1109BF4F-DD24-F54F-9A23-4ECF54D4A61A}" type="sibTrans" cxnId="{77975298-C155-C240-838F-4874F913F344}">
      <dgm:prSet/>
      <dgm:spPr/>
      <dgm:t>
        <a:bodyPr/>
        <a:lstStyle/>
        <a:p>
          <a:endParaRPr lang="en-US"/>
        </a:p>
      </dgm:t>
    </dgm:pt>
    <dgm:pt modelId="{70D04C46-9B57-EC4E-A311-09E2D986FE16}" type="pres">
      <dgm:prSet presAssocID="{04BD3E14-3CEB-5A40-AF5E-E7382FB76A6B}" presName="Name0" presStyleCnt="0">
        <dgm:presLayoutVars>
          <dgm:dir/>
          <dgm:animLvl val="lvl"/>
          <dgm:resizeHandles/>
        </dgm:presLayoutVars>
      </dgm:prSet>
      <dgm:spPr/>
    </dgm:pt>
    <dgm:pt modelId="{D0AC118A-3057-7546-90CC-9C753880F64D}" type="pres">
      <dgm:prSet presAssocID="{7D191C97-51FE-2E4D-A53D-FA482E4FE367}" presName="linNode" presStyleCnt="0"/>
      <dgm:spPr/>
    </dgm:pt>
    <dgm:pt modelId="{7F449CD8-E054-F941-A767-EFE3CB03EE23}" type="pres">
      <dgm:prSet presAssocID="{7D191C97-51FE-2E4D-A53D-FA482E4FE367}" presName="parentShp" presStyleLbl="node1" presStyleIdx="0" presStyleCnt="2" custScaleY="82708">
        <dgm:presLayoutVars>
          <dgm:bulletEnabled val="1"/>
        </dgm:presLayoutVars>
      </dgm:prSet>
      <dgm:spPr/>
    </dgm:pt>
    <dgm:pt modelId="{B380F30A-B857-9046-A40E-7AEFC7353AA5}" type="pres">
      <dgm:prSet presAssocID="{7D191C97-51FE-2E4D-A53D-FA482E4FE367}" presName="childShp" presStyleLbl="bgAccFollowNode1" presStyleIdx="0" presStyleCnt="2">
        <dgm:presLayoutVars>
          <dgm:bulletEnabled val="1"/>
        </dgm:presLayoutVars>
      </dgm:prSet>
      <dgm:spPr/>
    </dgm:pt>
    <dgm:pt modelId="{095A58F3-8ED2-744D-BC86-503371A85872}" type="pres">
      <dgm:prSet presAssocID="{7A4B8CE9-B071-974B-B10B-80C4B5968A43}" presName="spacing" presStyleCnt="0"/>
      <dgm:spPr/>
    </dgm:pt>
    <dgm:pt modelId="{AD7E5540-FA66-B242-9738-F21CC18D9ADC}" type="pres">
      <dgm:prSet presAssocID="{6DBF9FA4-FE66-6845-B1EE-2F237DEE5160}" presName="linNode" presStyleCnt="0"/>
      <dgm:spPr/>
    </dgm:pt>
    <dgm:pt modelId="{A3B144F0-278F-8D46-959F-5BB9790F2D9F}" type="pres">
      <dgm:prSet presAssocID="{6DBF9FA4-FE66-6845-B1EE-2F237DEE5160}" presName="parentShp" presStyleLbl="node1" presStyleIdx="1" presStyleCnt="2" custScaleY="82708">
        <dgm:presLayoutVars>
          <dgm:bulletEnabled val="1"/>
        </dgm:presLayoutVars>
      </dgm:prSet>
      <dgm:spPr/>
    </dgm:pt>
    <dgm:pt modelId="{73FD705B-13C9-6F4D-A889-9A1B8B18B364}" type="pres">
      <dgm:prSet presAssocID="{6DBF9FA4-FE66-6845-B1EE-2F237DEE5160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8C7C8A33-CC65-7D4E-90DA-1E199BBD07A2}" type="presOf" srcId="{7D191C97-51FE-2E4D-A53D-FA482E4FE367}" destId="{7F449CD8-E054-F941-A767-EFE3CB03EE23}" srcOrd="0" destOrd="0" presId="urn:microsoft.com/office/officeart/2005/8/layout/vList6"/>
    <dgm:cxn modelId="{38CF8737-E701-3447-9DAA-54867BCACE93}" type="presOf" srcId="{6DBF9FA4-FE66-6845-B1EE-2F237DEE5160}" destId="{A3B144F0-278F-8D46-959F-5BB9790F2D9F}" srcOrd="0" destOrd="0" presId="urn:microsoft.com/office/officeart/2005/8/layout/vList6"/>
    <dgm:cxn modelId="{8F294D5D-7167-0748-B0C6-8C753879C9F0}" srcId="{7D191C97-51FE-2E4D-A53D-FA482E4FE367}" destId="{27CB19C0-0FAB-DE48-82D5-58D850F7C9A5}" srcOrd="0" destOrd="0" parTransId="{23A53756-C9D2-8645-83C5-5E6F634FB704}" sibTransId="{12A34E73-0702-9D4E-BABE-F76D4798B3FC}"/>
    <dgm:cxn modelId="{009BF76B-E524-E548-B7FA-56B52FE2F570}" type="presOf" srcId="{4FABBDFA-AA31-DA42-8D3E-F0D5D58F6BC9}" destId="{73FD705B-13C9-6F4D-A889-9A1B8B18B364}" srcOrd="0" destOrd="0" presId="urn:microsoft.com/office/officeart/2005/8/layout/vList6"/>
    <dgm:cxn modelId="{18002684-2900-8F44-9AB0-ADB83D714FBD}" srcId="{04BD3E14-3CEB-5A40-AF5E-E7382FB76A6B}" destId="{7D191C97-51FE-2E4D-A53D-FA482E4FE367}" srcOrd="0" destOrd="0" parTransId="{32583594-0D30-1C4C-B4BF-F9421FFE8A20}" sibTransId="{7A4B8CE9-B071-974B-B10B-80C4B5968A43}"/>
    <dgm:cxn modelId="{77975298-C155-C240-838F-4874F913F344}" srcId="{6DBF9FA4-FE66-6845-B1EE-2F237DEE5160}" destId="{4FABBDFA-AA31-DA42-8D3E-F0D5D58F6BC9}" srcOrd="0" destOrd="0" parTransId="{98FF6351-D6D1-9B43-A828-826BEBEB2757}" sibTransId="{1109BF4F-DD24-F54F-9A23-4ECF54D4A61A}"/>
    <dgm:cxn modelId="{1643ADBA-C3F9-7240-B54C-7CEBB05DC57B}" srcId="{04BD3E14-3CEB-5A40-AF5E-E7382FB76A6B}" destId="{6DBF9FA4-FE66-6845-B1EE-2F237DEE5160}" srcOrd="1" destOrd="0" parTransId="{588D4B3E-B851-F94D-B96F-D84AD03FF0FC}" sibTransId="{4BF36E19-0519-2D42-9BDD-1EE624FB0419}"/>
    <dgm:cxn modelId="{17FDD5D9-40A4-694C-B8C3-9D32C73620CF}" type="presOf" srcId="{04BD3E14-3CEB-5A40-AF5E-E7382FB76A6B}" destId="{70D04C46-9B57-EC4E-A311-09E2D986FE16}" srcOrd="0" destOrd="0" presId="urn:microsoft.com/office/officeart/2005/8/layout/vList6"/>
    <dgm:cxn modelId="{875368EA-5278-784F-8B16-B5C95DC00267}" type="presOf" srcId="{27CB19C0-0FAB-DE48-82D5-58D850F7C9A5}" destId="{B380F30A-B857-9046-A40E-7AEFC7353AA5}" srcOrd="0" destOrd="0" presId="urn:microsoft.com/office/officeart/2005/8/layout/vList6"/>
    <dgm:cxn modelId="{68E12305-F16F-8F44-A854-276AA39214DA}" type="presParOf" srcId="{70D04C46-9B57-EC4E-A311-09E2D986FE16}" destId="{D0AC118A-3057-7546-90CC-9C753880F64D}" srcOrd="0" destOrd="0" presId="urn:microsoft.com/office/officeart/2005/8/layout/vList6"/>
    <dgm:cxn modelId="{21F21A12-D72B-E940-A458-F5A6E5597D1A}" type="presParOf" srcId="{D0AC118A-3057-7546-90CC-9C753880F64D}" destId="{7F449CD8-E054-F941-A767-EFE3CB03EE23}" srcOrd="0" destOrd="0" presId="urn:microsoft.com/office/officeart/2005/8/layout/vList6"/>
    <dgm:cxn modelId="{005A9B29-8E4F-AA40-A1EC-DC69F4F9F97E}" type="presParOf" srcId="{D0AC118A-3057-7546-90CC-9C753880F64D}" destId="{B380F30A-B857-9046-A40E-7AEFC7353AA5}" srcOrd="1" destOrd="0" presId="urn:microsoft.com/office/officeart/2005/8/layout/vList6"/>
    <dgm:cxn modelId="{AEA7687B-725B-6949-BD26-EC1FC7CA31A1}" type="presParOf" srcId="{70D04C46-9B57-EC4E-A311-09E2D986FE16}" destId="{095A58F3-8ED2-744D-BC86-503371A85872}" srcOrd="1" destOrd="0" presId="urn:microsoft.com/office/officeart/2005/8/layout/vList6"/>
    <dgm:cxn modelId="{6229A548-2375-3D48-AB94-87B8E4EC1099}" type="presParOf" srcId="{70D04C46-9B57-EC4E-A311-09E2D986FE16}" destId="{AD7E5540-FA66-B242-9738-F21CC18D9ADC}" srcOrd="2" destOrd="0" presId="urn:microsoft.com/office/officeart/2005/8/layout/vList6"/>
    <dgm:cxn modelId="{1F4AADB5-E2C1-3D4E-80F5-B9A96B0056BC}" type="presParOf" srcId="{AD7E5540-FA66-B242-9738-F21CC18D9ADC}" destId="{A3B144F0-278F-8D46-959F-5BB9790F2D9F}" srcOrd="0" destOrd="0" presId="urn:microsoft.com/office/officeart/2005/8/layout/vList6"/>
    <dgm:cxn modelId="{C4708D37-02E9-3A46-9E7F-FDC7883782B5}" type="presParOf" srcId="{AD7E5540-FA66-B242-9738-F21CC18D9ADC}" destId="{73FD705B-13C9-6F4D-A889-9A1B8B18B36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F21EB5-7060-2D47-9199-849E03F7178C}">
      <dsp:nvSpPr>
        <dsp:cNvPr id="0" name=""/>
        <dsp:cNvSpPr/>
      </dsp:nvSpPr>
      <dsp:spPr>
        <a:xfrm>
          <a:off x="3080705" y="600"/>
          <a:ext cx="1470019" cy="147001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Conflict</a:t>
          </a:r>
        </a:p>
      </dsp:txBody>
      <dsp:txXfrm>
        <a:off x="3295984" y="215879"/>
        <a:ext cx="1039461" cy="1039461"/>
      </dsp:txXfrm>
    </dsp:sp>
    <dsp:sp modelId="{F68DB8BE-091D-FF45-895C-903520395CFD}">
      <dsp:nvSpPr>
        <dsp:cNvPr id="0" name=""/>
        <dsp:cNvSpPr/>
      </dsp:nvSpPr>
      <dsp:spPr>
        <a:xfrm rot="2700000">
          <a:off x="4392886" y="1260002"/>
          <a:ext cx="390573" cy="4961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410045" y="1317801"/>
        <a:ext cx="273401" cy="297679"/>
      </dsp:txXfrm>
    </dsp:sp>
    <dsp:sp modelId="{44162474-8170-0D44-9516-075AB4AB030C}">
      <dsp:nvSpPr>
        <dsp:cNvPr id="0" name=""/>
        <dsp:cNvSpPr/>
      </dsp:nvSpPr>
      <dsp:spPr>
        <a:xfrm>
          <a:off x="4641255" y="1561150"/>
          <a:ext cx="1470019" cy="1470019"/>
        </a:xfrm>
        <a:prstGeom prst="ellipse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Males dominate females</a:t>
          </a:r>
        </a:p>
      </dsp:txBody>
      <dsp:txXfrm>
        <a:off x="4856534" y="1776429"/>
        <a:ext cx="1039461" cy="1039461"/>
      </dsp:txXfrm>
    </dsp:sp>
    <dsp:sp modelId="{966FD3A2-20DB-FB40-A2BD-ABBD377303FA}">
      <dsp:nvSpPr>
        <dsp:cNvPr id="0" name=""/>
        <dsp:cNvSpPr/>
      </dsp:nvSpPr>
      <dsp:spPr>
        <a:xfrm rot="8100000">
          <a:off x="4408519" y="2820552"/>
          <a:ext cx="390573" cy="4961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4508532" y="2878351"/>
        <a:ext cx="273401" cy="297679"/>
      </dsp:txXfrm>
    </dsp:sp>
    <dsp:sp modelId="{28A9886A-9D36-1149-A8D8-74B978D615E8}">
      <dsp:nvSpPr>
        <dsp:cNvPr id="0" name=""/>
        <dsp:cNvSpPr/>
      </dsp:nvSpPr>
      <dsp:spPr>
        <a:xfrm>
          <a:off x="3080705" y="3121700"/>
          <a:ext cx="1470019" cy="1470019"/>
        </a:xfrm>
        <a:prstGeom prst="ellipse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Exploitation of women</a:t>
          </a:r>
        </a:p>
      </dsp:txBody>
      <dsp:txXfrm>
        <a:off x="3295984" y="3336979"/>
        <a:ext cx="1039461" cy="1039461"/>
      </dsp:txXfrm>
    </dsp:sp>
    <dsp:sp modelId="{7B5A1727-1611-BF45-BFF9-E66BA8B5D4DC}">
      <dsp:nvSpPr>
        <dsp:cNvPr id="0" name=""/>
        <dsp:cNvSpPr/>
      </dsp:nvSpPr>
      <dsp:spPr>
        <a:xfrm rot="13500000">
          <a:off x="2847969" y="2836185"/>
          <a:ext cx="390573" cy="4961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2947982" y="2976838"/>
        <a:ext cx="273401" cy="297679"/>
      </dsp:txXfrm>
    </dsp:sp>
    <dsp:sp modelId="{53A76801-DF33-554F-9FC2-38DF90495872}">
      <dsp:nvSpPr>
        <dsp:cNvPr id="0" name=""/>
        <dsp:cNvSpPr/>
      </dsp:nvSpPr>
      <dsp:spPr>
        <a:xfrm>
          <a:off x="1520155" y="1561150"/>
          <a:ext cx="1470019" cy="1470019"/>
        </a:xfrm>
        <a:prstGeom prst="ellips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Men gain greater power</a:t>
          </a:r>
        </a:p>
      </dsp:txBody>
      <dsp:txXfrm>
        <a:off x="1735434" y="1776429"/>
        <a:ext cx="1039461" cy="1039461"/>
      </dsp:txXfrm>
    </dsp:sp>
    <dsp:sp modelId="{EF3487EF-573B-024B-A98E-AEBA53C739F0}">
      <dsp:nvSpPr>
        <dsp:cNvPr id="0" name=""/>
        <dsp:cNvSpPr/>
      </dsp:nvSpPr>
      <dsp:spPr>
        <a:xfrm rot="18900000">
          <a:off x="2832336" y="1275635"/>
          <a:ext cx="390573" cy="4961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849495" y="1416288"/>
        <a:ext cx="273401" cy="297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0F30A-B857-9046-A40E-7AEFC7353AA5}">
      <dsp:nvSpPr>
        <dsp:cNvPr id="0" name=""/>
        <dsp:cNvSpPr/>
      </dsp:nvSpPr>
      <dsp:spPr>
        <a:xfrm>
          <a:off x="2796539" y="496"/>
          <a:ext cx="419481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13970" rIns="13970" bIns="13970" numCol="1" spcCol="1270" anchor="ctr" anchorCtr="0">
          <a:noAutofit/>
        </a:bodyPr>
        <a:lstStyle/>
        <a:p>
          <a:pPr marL="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Encouraged to pursue role paths that will prepare them for an occupational commitment</a:t>
          </a:r>
        </a:p>
      </dsp:txBody>
      <dsp:txXfrm>
        <a:off x="2796539" y="242342"/>
        <a:ext cx="3469273" cy="1451073"/>
      </dsp:txXfrm>
    </dsp:sp>
    <dsp:sp modelId="{7F449CD8-E054-F941-A767-EFE3CB03EE23}">
      <dsp:nvSpPr>
        <dsp:cNvPr id="0" name=""/>
        <dsp:cNvSpPr/>
      </dsp:nvSpPr>
      <dsp:spPr>
        <a:xfrm>
          <a:off x="0" y="167775"/>
          <a:ext cx="2796540" cy="160020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>
              <a:latin typeface="Arial" panose="020B0604020202020204" pitchFamily="34" charset="0"/>
              <a:cs typeface="Arial" panose="020B0604020202020204" pitchFamily="34" charset="0"/>
            </a:rPr>
            <a:t>Boys</a:t>
          </a:r>
        </a:p>
      </dsp:txBody>
      <dsp:txXfrm>
        <a:off x="78116" y="245891"/>
        <a:ext cx="2640308" cy="1443973"/>
      </dsp:txXfrm>
    </dsp:sp>
    <dsp:sp modelId="{73FD705B-13C9-6F4D-A889-9A1B8B18B364}">
      <dsp:nvSpPr>
        <dsp:cNvPr id="0" name=""/>
        <dsp:cNvSpPr/>
      </dsp:nvSpPr>
      <dsp:spPr>
        <a:xfrm>
          <a:off x="2796539" y="2128738"/>
          <a:ext cx="419481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13970" rIns="13970" bIns="13970" numCol="1" spcCol="1270" anchor="ctr" anchorCtr="0">
          <a:noAutofit/>
        </a:bodyPr>
        <a:lstStyle/>
        <a:p>
          <a:pPr marL="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Encouraged to develop behavior patterns designed to attract a suitable mate</a:t>
          </a:r>
        </a:p>
      </dsp:txBody>
      <dsp:txXfrm>
        <a:off x="2796539" y="2370584"/>
        <a:ext cx="3469273" cy="1451073"/>
      </dsp:txXfrm>
    </dsp:sp>
    <dsp:sp modelId="{A3B144F0-278F-8D46-959F-5BB9790F2D9F}">
      <dsp:nvSpPr>
        <dsp:cNvPr id="0" name=""/>
        <dsp:cNvSpPr/>
      </dsp:nvSpPr>
      <dsp:spPr>
        <a:xfrm>
          <a:off x="0" y="2296018"/>
          <a:ext cx="2796540" cy="1600205"/>
        </a:xfrm>
        <a:prstGeom prst="round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>
              <a:latin typeface="Arial" panose="020B0604020202020204" pitchFamily="34" charset="0"/>
              <a:cs typeface="Arial" panose="020B0604020202020204" pitchFamily="34" charset="0"/>
            </a:rPr>
            <a:t>Girls</a:t>
          </a:r>
        </a:p>
      </dsp:txBody>
      <dsp:txXfrm>
        <a:off x="78116" y="2374134"/>
        <a:ext cx="2640308" cy="1443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406608-7191-C74C-8A53-249D9B4FE9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FB7FC6-3E11-D042-ADBE-96EF0BBB62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4A124-A7DD-4E43-8F15-6BDBE0A77790}" type="datetimeFigureOut">
              <a:rPr lang="en-US" smtClean="0"/>
              <a:t>2/20/18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C1F80-2AC0-7341-A410-192361F7FD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5758B1-C15A-A440-8B65-11182835F8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E3109-1951-B94E-80F6-9A8DE7656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89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CDE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D302D-F62A-D141-A0E4-A25395AF0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7315200" cy="2661064"/>
          </a:xfrm>
        </p:spPr>
        <p:txBody>
          <a:bodyPr lIns="0" tIns="0" rIns="0" bIns="0" anchor="t" anchorCtr="0"/>
          <a:lstStyle>
            <a:lvl1pPr algn="ctr">
              <a:defRPr sz="4500" b="1" i="0">
                <a:solidFill>
                  <a:srgbClr val="41409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D4D296-BE44-9C44-8BD0-0F55B8706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371600"/>
            <a:ext cx="7315200" cy="1143000"/>
          </a:xfrm>
          <a:prstGeom prst="rect">
            <a:avLst/>
          </a:prstGeom>
        </p:spPr>
        <p:txBody>
          <a:bodyPr lIns="0" tIns="0" rIns="0" bIns="228600" anchor="b" anchorCtr="0">
            <a:normAutofit/>
          </a:bodyPr>
          <a:lstStyle>
            <a:lvl1pPr marL="0" indent="0" algn="ctr">
              <a:buNone/>
              <a:defRPr sz="2400" b="1">
                <a:solidFill>
                  <a:srgbClr val="C5352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870E7-0004-6F4C-9B98-233593171B51}"/>
              </a:ext>
            </a:extLst>
          </p:cNvPr>
          <p:cNvSpPr txBox="1"/>
          <p:nvPr userDrawn="1"/>
        </p:nvSpPr>
        <p:spPr>
          <a:xfrm>
            <a:off x="914400" y="786825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Introduction to Sociology 12e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by Henry L.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Tischler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455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11194-2E4F-6746-B713-49DF9E445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130201-EC1D-DC45-8757-8334F85F1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71600"/>
            <a:ext cx="7886700" cy="48742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5C91E-2099-4449-AC9D-5ABB964296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4EBFD2-C9A4-A84E-8CEB-E830E06A9A48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49C5E-32B9-6140-B319-B1E7C009B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41931-F937-DA49-B303-65DC6146C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5D4FD1-9D52-344F-927A-3CBF399C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3288C9-5B33-2841-9883-D90253445B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887838-47E2-9844-809A-0C3477262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360F9-4AFE-014B-8ED6-02D8CDB577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4EBFD2-C9A4-A84E-8CEB-E830E06A9A48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44616-5C75-9E4C-9684-3A846DB26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A7A38-40BD-4C4B-80AE-5F004EBB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5D4FD1-9D52-344F-927A-3CBF399C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6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67FF4-B0E0-2A4F-9DAE-55B6105AD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E6B12-6F0F-2D4E-8930-7E75A86EA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631430" cy="4874274"/>
          </a:xfrm>
          <a:prstGeom prst="rect">
            <a:avLst/>
          </a:prstGeom>
        </p:spPr>
        <p:txBody>
          <a:bodyPr/>
          <a:lstStyle>
            <a:lvl1pPr marL="463550" indent="-450850">
              <a:lnSpc>
                <a:spcPts val="3400"/>
              </a:lnSpc>
              <a:spcBef>
                <a:spcPts val="1200"/>
              </a:spcBef>
              <a:buFont typeface="Wingdings" pitchFamily="2" charset="2"/>
              <a:buChar char="v"/>
              <a:tabLst/>
              <a:defRPr sz="2800"/>
            </a:lvl1pPr>
            <a:lvl2pPr marL="804863" indent="-231775">
              <a:spcBef>
                <a:spcPts val="600"/>
              </a:spcBef>
              <a:tabLst/>
              <a:defRPr sz="2400"/>
            </a:lvl2pPr>
            <a:lvl3pPr marL="1147763" indent="-231775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2200"/>
            </a:lvl3pPr>
            <a:lvl4pPr marL="1379538" indent="-231775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2000"/>
            </a:lvl4pPr>
            <a:lvl5pPr marL="1543050" indent="-171450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FFDF1-2322-A04D-886B-3AFC0AB439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Introduction to Sociology 12e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72F06-EEBF-E84C-91CD-A3CB65851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5D4FD1-9D52-344F-927A-3CBF399CD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52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37758-60EA-4046-B56B-56CDE1AB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E19DD-79E6-9A4B-B61C-6935A7014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28657-57DB-E444-97F0-E8F6E72E87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4EBFD2-C9A4-A84E-8CEB-E830E06A9A48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6BE9A-8F52-9645-ACC0-0CFF42DA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5D5A0-2D53-E943-9512-7FAA3A6E5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5D4FD1-9D52-344F-927A-3CBF399C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2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51CDF-C36C-4B43-93F9-779D2F4CB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82437-842E-4249-850F-1882400408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0E586F-C27B-7840-B1BD-FEAB43F45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AA40C-3F7B-0D4C-B261-86690FA041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4EBFD2-C9A4-A84E-8CEB-E830E06A9A48}" type="datetimeFigureOut">
              <a:rPr lang="en-US" smtClean="0"/>
              <a:t>2/20/18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9D976-4BB6-FF42-A2D2-5D2C0CD93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B5DC86-2149-4B4A-8C05-DA033213E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5D4FD1-9D52-344F-927A-3CBF399C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5898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0DAFD-0346-3F4E-9603-081FCA49E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93C5-1419-D844-9A2F-0BF4B3487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A36F57-B7F4-4446-B84D-4457D8BE7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945-0BD7-554F-BD66-F6FA8B009F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C79FC1-5C15-ED47-9943-AB21EAA0B0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5A57D3-35DF-D147-98FC-C5898CB7B1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4EBFD2-C9A4-A84E-8CEB-E830E06A9A48}" type="datetimeFigureOut">
              <a:rPr lang="en-US" smtClean="0"/>
              <a:t>2/20/18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DAA3-B438-C64D-8198-9E67967DA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EC0A82-1A4F-5740-9938-827A12F2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5D4FD1-9D52-344F-927A-3CBF399C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4905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203AB-9AF8-934E-9D3C-2B64D93ED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350A50-9186-024A-AE08-6D0310EDEF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4EBFD2-C9A4-A84E-8CEB-E830E06A9A48}" type="datetimeFigureOut">
              <a:rPr lang="en-US" smtClean="0"/>
              <a:t>2/20/18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B21945-81C4-3947-86D2-6DD29340D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3B0B-4FA2-D042-A08C-1925446F9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5D4FD1-9D52-344F-927A-3CBF399C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9070A1-283D-1449-A96E-EA092A40C3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4EBFD2-C9A4-A84E-8CEB-E830E06A9A48}" type="datetimeFigureOut">
              <a:rPr lang="en-US" smtClean="0"/>
              <a:t>2/20/18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153CAD-0C4F-1B4E-95AA-2118F577A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6047E-7E88-A94D-B6A4-EAF7DA4EF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5D4FD1-9D52-344F-927A-3CBF399C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9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2EEC5-8B44-E243-B115-83F83646A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6A98A-6D9E-5644-98D7-A6D4B717D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D35281-71C4-5B43-8171-195F67E8A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EBC85-FC7C-8846-A8CF-3F3115D745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4EBFD2-C9A4-A84E-8CEB-E830E06A9A48}" type="datetimeFigureOut">
              <a:rPr lang="en-US" smtClean="0"/>
              <a:t>2/20/18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2CB69-AD0A-764C-A88D-E6BABAC48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79485-01FB-9B41-B079-251DCD24E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5D4FD1-9D52-344F-927A-3CBF399C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697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16C75-BDEB-4D45-A6F4-32718F60F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3D1ADC-C78B-6C47-B887-20A35DFE80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B12D9-A373-A144-8169-6753D751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D2B4C1-48B3-EF42-9BCF-524A1AF85A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4EBFD2-C9A4-A84E-8CEB-E830E06A9A48}" type="datetimeFigureOut">
              <a:rPr lang="en-US" smtClean="0"/>
              <a:t>2/20/18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6978C3-33E7-264D-8C93-4E40B7E1F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A1B34C-B5C3-3A46-B5EF-0CE0C464D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5D4FD1-9D52-344F-927A-3CBF399C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03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8FED66-2FC9-6A4B-B5DD-B0E4815D7813}"/>
              </a:ext>
            </a:extLst>
          </p:cNvPr>
          <p:cNvSpPr/>
          <p:nvPr userDrawn="1"/>
        </p:nvSpPr>
        <p:spPr>
          <a:xfrm>
            <a:off x="0" y="6356351"/>
            <a:ext cx="9144000" cy="506412"/>
          </a:xfrm>
          <a:prstGeom prst="rect">
            <a:avLst/>
          </a:prstGeom>
          <a:solidFill>
            <a:srgbClr val="FCD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D9926-3F9B-E54B-BCA8-03DD44E96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14299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CA47F-2C25-2448-AE97-280189E51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1600"/>
            <a:ext cx="7886700" cy="48742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E5CDFA-6ACC-B549-B5DB-98E2036969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Introduction to Sociology 12e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1B54AE7-D0D8-9B40-8FC8-B55D77AD6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D55D4FD1-9D52-344F-927A-3CBF399CD54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52B06C-47E1-E543-85F5-7F7E037F7CD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441700" y="6438107"/>
            <a:ext cx="22606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4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414099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346075" indent="-346075" algn="l" defTabSz="685800" rtl="0" eaLnBrk="1" latinLnBrk="0" hangingPunct="1">
        <a:lnSpc>
          <a:spcPct val="90000"/>
        </a:lnSpc>
        <a:spcBef>
          <a:spcPts val="750"/>
        </a:spcBef>
        <a:buClr>
          <a:srgbClr val="C53526"/>
        </a:buClr>
        <a:buFont typeface="Wingdings" pitchFamily="2" charset="2"/>
        <a:buChar char="v"/>
        <a:tabLst/>
        <a:defRPr sz="26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693738" indent="-228600" algn="l" defTabSz="685800" rtl="0" eaLnBrk="1" latinLnBrk="0" hangingPunct="1">
        <a:lnSpc>
          <a:spcPct val="90000"/>
        </a:lnSpc>
        <a:spcBef>
          <a:spcPts val="600"/>
        </a:spcBef>
        <a:buClr>
          <a:srgbClr val="C53526"/>
        </a:buClr>
        <a:buFont typeface="Wingdings" pitchFamily="2" charset="2"/>
        <a:buChar char="§"/>
        <a:tabLst/>
        <a:defRPr sz="22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976313" indent="-173038" algn="l" defTabSz="685800" rtl="0" eaLnBrk="1" latinLnBrk="0" hangingPunct="1">
        <a:lnSpc>
          <a:spcPct val="90000"/>
        </a:lnSpc>
        <a:spcBef>
          <a:spcPts val="600"/>
        </a:spcBef>
        <a:buClr>
          <a:srgbClr val="C53526"/>
        </a:buClr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260475" indent="-174625" algn="l" defTabSz="685800" rtl="0" eaLnBrk="1" latinLnBrk="0" hangingPunct="1">
        <a:lnSpc>
          <a:spcPct val="90000"/>
        </a:lnSpc>
        <a:spcBef>
          <a:spcPts val="600"/>
        </a:spcBef>
        <a:buClr>
          <a:srgbClr val="C53526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600"/>
        </a:spcBef>
        <a:buClr>
          <a:srgbClr val="C5352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BB8D6-C23C-0444-92A5-0CE8FDDD68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Gender Stratification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4942E-4CFC-B144-BD77-ACD99FA518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11</a:t>
            </a:r>
          </a:p>
        </p:txBody>
      </p:sp>
    </p:spTree>
    <p:extLst>
      <p:ext uri="{BB962C8B-B14F-4D97-AF65-F5344CB8AC3E}">
        <p14:creationId xmlns:p14="http://schemas.microsoft.com/office/powerpoint/2010/main" val="1914621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8088630" cy="1142999"/>
          </a:xfrm>
        </p:spPr>
        <p:txBody>
          <a:bodyPr/>
          <a:lstStyle/>
          <a:p>
            <a:r>
              <a:rPr lang="en-US" dirty="0"/>
              <a:t>What Produces Gender Inequality?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51280"/>
            <a:ext cx="7631430" cy="4894594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  <a:spcBef>
                <a:spcPts val="1800"/>
              </a:spcBef>
            </a:pPr>
            <a:r>
              <a:rPr lang="en-US" dirty="0"/>
              <a:t>Two theoretical approaches have been used to explain dominance and gender inequality</a:t>
            </a:r>
          </a:p>
          <a:p>
            <a:pPr marL="804863" indent="-231775">
              <a:lnSpc>
                <a:spcPts val="4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600" dirty="0"/>
              <a:t>Functionalism</a:t>
            </a:r>
          </a:p>
          <a:p>
            <a:pPr marL="804863" indent="-231775">
              <a:lnSpc>
                <a:spcPts val="4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600" dirty="0"/>
              <a:t>Conflict theory</a:t>
            </a:r>
          </a:p>
        </p:txBody>
      </p:sp>
    </p:spTree>
    <p:extLst>
      <p:ext uri="{BB962C8B-B14F-4D97-AF65-F5344CB8AC3E}">
        <p14:creationId xmlns:p14="http://schemas.microsoft.com/office/powerpoint/2010/main" val="2830472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Functionalist Viewpoint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71600"/>
            <a:ext cx="7519670" cy="48742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Talcott Parsons and Robert Bales (1955)</a:t>
            </a:r>
          </a:p>
          <a:p>
            <a:pPr marL="804863" indent="-2317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600" dirty="0"/>
              <a:t>Division of labor and role differentiation by sex are universal principles of family organization and are functional to the modern family</a:t>
            </a:r>
          </a:p>
          <a:p>
            <a:pPr marL="804863" indent="-2317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600" dirty="0"/>
              <a:t>Family functions best when roles are assigned</a:t>
            </a:r>
          </a:p>
          <a:p>
            <a:pPr marL="1147763" indent="-2317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Instrumental role – the father</a:t>
            </a:r>
          </a:p>
          <a:p>
            <a:pPr marL="1147763" indent="-2317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Expressive role – the mother</a:t>
            </a:r>
          </a:p>
        </p:txBody>
      </p:sp>
    </p:spTree>
    <p:extLst>
      <p:ext uri="{BB962C8B-B14F-4D97-AF65-F5344CB8AC3E}">
        <p14:creationId xmlns:p14="http://schemas.microsoft.com/office/powerpoint/2010/main" val="3570039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Instrumental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71600"/>
            <a:ext cx="7519670" cy="48742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Focuses on relationships between the family and the outside world</a:t>
            </a:r>
          </a:p>
          <a:p>
            <a:pPr marL="695325" indent="-2317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/>
              <a:t>Supporting and protecting the family</a:t>
            </a:r>
          </a:p>
        </p:txBody>
      </p:sp>
    </p:spTree>
    <p:extLst>
      <p:ext uri="{BB962C8B-B14F-4D97-AF65-F5344CB8AC3E}">
        <p14:creationId xmlns:p14="http://schemas.microsoft.com/office/powerpoint/2010/main" val="2968780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Expressive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71600"/>
            <a:ext cx="7519670" cy="48742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Focuses on relationships within the family</a:t>
            </a:r>
          </a:p>
          <a:p>
            <a:pPr marL="695325" indent="-2317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/>
              <a:t>Love and emotional support needed to sustain the family</a:t>
            </a:r>
          </a:p>
        </p:txBody>
      </p:sp>
    </p:spTree>
    <p:extLst>
      <p:ext uri="{BB962C8B-B14F-4D97-AF65-F5344CB8AC3E}">
        <p14:creationId xmlns:p14="http://schemas.microsoft.com/office/powerpoint/2010/main" val="106941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Conflict Viewpoint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71600"/>
            <a:ext cx="7519670" cy="48742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Friedrich Engels</a:t>
            </a:r>
          </a:p>
          <a:p>
            <a:pPr marL="804863" indent="-2317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600" dirty="0"/>
              <a:t>Acknowledgment of early functionalist-based gender roles</a:t>
            </a:r>
          </a:p>
          <a:p>
            <a:pPr marL="804863" indent="-2317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600" dirty="0"/>
              <a:t>Linked modern gender inequality to economic system, capitalism</a:t>
            </a:r>
          </a:p>
          <a:p>
            <a:pPr marL="1147763" indent="-2317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Concentration of wealth in hands of powerful / men</a:t>
            </a:r>
          </a:p>
          <a:p>
            <a:pPr marL="1490663" indent="-23177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/>
              <a:t>Subordination of women follows</a:t>
            </a:r>
          </a:p>
          <a:p>
            <a:pPr marL="1147763" indent="-2317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Perception that current gender role division is dysfunctional and economically regressive</a:t>
            </a:r>
          </a:p>
        </p:txBody>
      </p:sp>
    </p:spTree>
    <p:extLst>
      <p:ext uri="{BB962C8B-B14F-4D97-AF65-F5344CB8AC3E}">
        <p14:creationId xmlns:p14="http://schemas.microsoft.com/office/powerpoint/2010/main" val="1592431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Conflict Viewpoint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15CAFAF-3FB1-724C-A32F-C3867B5A7B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6578132"/>
              </p:ext>
            </p:extLst>
          </p:nvPr>
        </p:nvGraphicFramePr>
        <p:xfrm>
          <a:off x="628650" y="1361440"/>
          <a:ext cx="7631430" cy="459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0609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Gender-Role Socialization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71600"/>
            <a:ext cx="7519670" cy="48742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dirty="0"/>
              <a:t>Lifelong process whereby people learn</a:t>
            </a:r>
          </a:p>
          <a:p>
            <a:pPr marL="804863" indent="-23177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200" dirty="0"/>
              <a:t>Values</a:t>
            </a:r>
          </a:p>
          <a:p>
            <a:pPr marL="804863" indent="-23177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200" dirty="0"/>
              <a:t>Attitudes</a:t>
            </a:r>
          </a:p>
          <a:p>
            <a:pPr marL="804863" indent="-23177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200" dirty="0"/>
              <a:t>Motivations</a:t>
            </a:r>
          </a:p>
          <a:p>
            <a:pPr marL="804863" indent="-23177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200" dirty="0"/>
              <a:t>Behaviors</a:t>
            </a:r>
          </a:p>
          <a:p>
            <a:pPr marL="573088" indent="0" algn="ctr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dirty="0"/>
              <a:t>All considered appropriate to each sex according to their culture</a:t>
            </a:r>
          </a:p>
        </p:txBody>
      </p:sp>
    </p:spTree>
    <p:extLst>
      <p:ext uri="{BB962C8B-B14F-4D97-AF65-F5344CB8AC3E}">
        <p14:creationId xmlns:p14="http://schemas.microsoft.com/office/powerpoint/2010/main" val="3980767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Childhood Socialization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71600"/>
            <a:ext cx="7519670" cy="48742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dirty="0"/>
              <a:t>Parent response and training based on their perception of what girls and boys are like and should be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Parent responses to girls and boys differ from the beginning</a:t>
            </a:r>
          </a:p>
          <a:p>
            <a:pPr marL="804863" indent="-23177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/>
              <a:t>Girls are caressed more than boys</a:t>
            </a:r>
          </a:p>
          <a:p>
            <a:pPr marL="804863" indent="-23177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/>
              <a:t>Boys are jostled and rough-housed more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Mothers talk more to their daughters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Fathers interact more with their sons</a:t>
            </a:r>
          </a:p>
        </p:txBody>
      </p:sp>
    </p:spTree>
    <p:extLst>
      <p:ext uri="{BB962C8B-B14F-4D97-AF65-F5344CB8AC3E}">
        <p14:creationId xmlns:p14="http://schemas.microsoft.com/office/powerpoint/2010/main" val="2788402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Adolescent Socialization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71600"/>
            <a:ext cx="7519670" cy="48742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Establishment of social identity</a:t>
            </a:r>
          </a:p>
          <a:p>
            <a:pPr>
              <a:lnSpc>
                <a:spcPct val="100000"/>
              </a:lnSpc>
            </a:pPr>
            <a:r>
              <a:rPr lang="en-US" dirty="0"/>
              <a:t>Social role training</a:t>
            </a:r>
          </a:p>
          <a:p>
            <a:pPr marL="804863" indent="-2317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/>
              <a:t>Males – occupational commitment training</a:t>
            </a:r>
          </a:p>
          <a:p>
            <a:pPr marL="804863" indent="-2317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/>
              <a:t>Females – training in behaviors oriented to attracting a suitable mate</a:t>
            </a:r>
          </a:p>
          <a:p>
            <a:pPr marL="804863" indent="-2317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/>
              <a:t>Role training is evolving as social and economic system has evolved</a:t>
            </a:r>
          </a:p>
        </p:txBody>
      </p:sp>
    </p:spTree>
    <p:extLst>
      <p:ext uri="{BB962C8B-B14F-4D97-AF65-F5344CB8AC3E}">
        <p14:creationId xmlns:p14="http://schemas.microsoft.com/office/powerpoint/2010/main" val="83178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Erik Erikson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56AAB4D-9A7F-9943-AC61-FEBE4519E2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6916164"/>
              </p:ext>
            </p:extLst>
          </p:nvPr>
        </p:nvGraphicFramePr>
        <p:xfrm>
          <a:off x="628650" y="1397000"/>
          <a:ext cx="699135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3291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D4188-A2EA-A14B-9E92-D4EC3CE68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71600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F5DA7-E209-B44D-8DB3-D8B06FFB9AD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371601"/>
            <a:ext cx="7631430" cy="462565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Contrast biological and sociological views of sex and gender.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Describe the concept of patriarchal ideology.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Understand the functionalist and conflict theory viewpoints on gender stratification.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Explain the process of gender-role socialization.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Describe gender differences in the world of work.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Be aware of the effect of changes in gender roles in U.S. society.</a:t>
            </a:r>
          </a:p>
        </p:txBody>
      </p:sp>
    </p:spTree>
    <p:extLst>
      <p:ext uri="{BB962C8B-B14F-4D97-AF65-F5344CB8AC3E}">
        <p14:creationId xmlns:p14="http://schemas.microsoft.com/office/powerpoint/2010/main" val="1418789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Discrimination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662F14-8674-2149-BF1C-28095F9D6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510" y="1143000"/>
            <a:ext cx="4792980" cy="42208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F90FCA-FA4F-0A49-9F9C-342FBEB07889}"/>
              </a:ext>
            </a:extLst>
          </p:cNvPr>
          <p:cNvSpPr txBox="1"/>
          <p:nvPr/>
        </p:nvSpPr>
        <p:spPr>
          <a:xfrm>
            <a:off x="628650" y="5852160"/>
            <a:ext cx="78867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Source: Bureau of Labor Statistics, “Earnings and employment by occupation, race, ethnicity, and sex, 2010,” September 14, 2011 (https://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www.bls.gov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opub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/ted/2011/ted_20110914.htm), accessed August 4, 2017.</a:t>
            </a:r>
          </a:p>
        </p:txBody>
      </p:sp>
    </p:spTree>
    <p:extLst>
      <p:ext uri="{BB962C8B-B14F-4D97-AF65-F5344CB8AC3E}">
        <p14:creationId xmlns:p14="http://schemas.microsoft.com/office/powerpoint/2010/main" val="1577644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Discrimination Against Women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40D031E-A16F-9643-A69B-DC0FB1974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71600"/>
            <a:ext cx="7519670" cy="4874274"/>
          </a:xfrm>
        </p:spPr>
        <p:txBody>
          <a:bodyPr>
            <a:noAutofit/>
          </a:bodyPr>
          <a:lstStyle/>
          <a:p>
            <a:pPr marL="12700" indent="0">
              <a:lnSpc>
                <a:spcPct val="100000"/>
              </a:lnSpc>
              <a:buNone/>
            </a:pPr>
            <a:r>
              <a:rPr lang="en-US" sz="2600" dirty="0"/>
              <a:t>Three primary methods of discrimination: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During the hiring process</a:t>
            </a:r>
          </a:p>
          <a:p>
            <a:pPr marL="804863" indent="-23177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200" dirty="0"/>
              <a:t>Women are given jobs with lower occupational prestige than men who have equivalent qualifications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Through unequal wage policies</a:t>
            </a:r>
          </a:p>
          <a:p>
            <a:pPr marL="804863" indent="-23177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200" dirty="0"/>
              <a:t>Women receive less pay than men for equivalent work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In the awarding of promotions</a:t>
            </a:r>
          </a:p>
          <a:p>
            <a:pPr marL="804863" indent="-23177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200" dirty="0"/>
              <a:t>Women find it more difficult than men to move up the career ladder</a:t>
            </a:r>
          </a:p>
        </p:txBody>
      </p:sp>
    </p:spTree>
    <p:extLst>
      <p:ext uri="{BB962C8B-B14F-4D97-AF65-F5344CB8AC3E}">
        <p14:creationId xmlns:p14="http://schemas.microsoft.com/office/powerpoint/2010/main" val="2811599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Inequality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F5E8ED-26C8-C34C-A73C-E77CA2D3FCF8}"/>
              </a:ext>
            </a:extLst>
          </p:cNvPr>
          <p:cNvSpPr txBox="1"/>
          <p:nvPr/>
        </p:nvSpPr>
        <p:spPr>
          <a:xfrm>
            <a:off x="628650" y="5862320"/>
            <a:ext cx="78867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Source: U.S. Department of Education, Digest of Education Statistics; “Graduate Enrollment and Degrees: 2005 to 2015,” Hironao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Okahana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Keonna Feaster, Jeff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Allum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September 2016.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7011DE-C4A1-D949-B270-5F29CE98E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480" y="1066800"/>
            <a:ext cx="5527040" cy="462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57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Contemporary Ethnic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636809" cy="487427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White Anglo-Saxon Protestants (WASPs)</a:t>
            </a:r>
          </a:p>
          <a:p>
            <a:pPr>
              <a:lnSpc>
                <a:spcPct val="100000"/>
              </a:lnSpc>
            </a:pPr>
            <a:r>
              <a:rPr lang="en-US" dirty="0"/>
              <a:t>African Americans</a:t>
            </a:r>
          </a:p>
          <a:p>
            <a:pPr>
              <a:lnSpc>
                <a:spcPct val="100000"/>
              </a:lnSpc>
            </a:pPr>
            <a:r>
              <a:rPr lang="en-US" dirty="0"/>
              <a:t>Hispanics (Latinos)</a:t>
            </a:r>
          </a:p>
          <a:p>
            <a:pPr marL="804863" indent="-23177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600" dirty="0"/>
              <a:t>Mexican Americans</a:t>
            </a:r>
          </a:p>
          <a:p>
            <a:pPr marL="804863" indent="-23177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600" dirty="0"/>
              <a:t>Puerto Ricans</a:t>
            </a:r>
          </a:p>
          <a:p>
            <a:pPr marL="804863" indent="-23177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600" dirty="0"/>
              <a:t>Cuban Americans</a:t>
            </a:r>
          </a:p>
          <a:p>
            <a:pPr indent="-454025">
              <a:lnSpc>
                <a:spcPct val="100000"/>
              </a:lnSpc>
            </a:pPr>
            <a:r>
              <a:rPr lang="en-US" dirty="0"/>
              <a:t>Asian Americans</a:t>
            </a:r>
          </a:p>
          <a:p>
            <a:pPr indent="-454025">
              <a:lnSpc>
                <a:spcPct val="100000"/>
              </a:lnSpc>
            </a:pPr>
            <a:r>
              <a:rPr lang="en-US" dirty="0"/>
              <a:t>Native Americans</a:t>
            </a:r>
          </a:p>
        </p:txBody>
      </p:sp>
    </p:spTree>
    <p:extLst>
      <p:ext uri="{BB962C8B-B14F-4D97-AF65-F5344CB8AC3E}">
        <p14:creationId xmlns:p14="http://schemas.microsoft.com/office/powerpoint/2010/main" val="75446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Diverse Society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636809" cy="48742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Complex and constantly changing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Evolving trends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Resurgent ethnic identity movements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Not a melting pot</a:t>
            </a:r>
          </a:p>
          <a:p>
            <a:pPr marL="804863" indent="-23177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600" dirty="0"/>
              <a:t>Simplistic, idealistic concept</a:t>
            </a:r>
          </a:p>
          <a:p>
            <a:pPr indent="-454025">
              <a:lnSpc>
                <a:spcPct val="100000"/>
              </a:lnSpc>
            </a:pPr>
            <a:r>
              <a:rPr lang="en-US" dirty="0"/>
              <a:t>Dependent on mutual respect</a:t>
            </a:r>
          </a:p>
        </p:txBody>
      </p:sp>
    </p:spTree>
    <p:extLst>
      <p:ext uri="{BB962C8B-B14F-4D97-AF65-F5344CB8AC3E}">
        <p14:creationId xmlns:p14="http://schemas.microsoft.com/office/powerpoint/2010/main" val="2512832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88F55C-5995-4049-899F-5130F8DFD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dirty="0"/>
              <a:t>Refers to the physical and biological differences between men and women</a:t>
            </a:r>
          </a:p>
          <a:p>
            <a:pPr marL="804863" indent="-23177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/>
              <a:t>Evident by physical distinctions in anatomical, chromosomal, hormonal, and physiological characteristics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600" b="1" dirty="0"/>
              <a:t>Ascribed</a:t>
            </a:r>
            <a:r>
              <a:rPr lang="en-US" sz="2600" dirty="0"/>
              <a:t> status</a:t>
            </a:r>
          </a:p>
          <a:p>
            <a:pPr marL="804863" indent="-23177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/>
              <a:t>Person is born either male or female</a:t>
            </a:r>
          </a:p>
        </p:txBody>
      </p:sp>
    </p:spTree>
    <p:extLst>
      <p:ext uri="{BB962C8B-B14F-4D97-AF65-F5344CB8AC3E}">
        <p14:creationId xmlns:p14="http://schemas.microsoft.com/office/powerpoint/2010/main" val="2819113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88F55C-5995-4049-899F-5130F8DFD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dirty="0"/>
              <a:t>Refers to the social, psychological, and cultural attributes of masculinity and femininity that are based on the previous biological distinctions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Important factor in shaping people’s self-images and social identities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Learned through the socialization process and thus is an </a:t>
            </a:r>
            <a:r>
              <a:rPr lang="en-US" sz="2600" b="1" dirty="0"/>
              <a:t>achieved</a:t>
            </a:r>
            <a:r>
              <a:rPr lang="en-US" sz="2600" dirty="0"/>
              <a:t> status</a:t>
            </a:r>
          </a:p>
        </p:txBody>
      </p:sp>
    </p:spTree>
    <p:extLst>
      <p:ext uri="{BB962C8B-B14F-4D97-AF65-F5344CB8AC3E}">
        <p14:creationId xmlns:p14="http://schemas.microsoft.com/office/powerpoint/2010/main" val="357011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042160"/>
            <a:ext cx="7631430" cy="4203714"/>
          </a:xfrm>
        </p:spPr>
        <p:txBody>
          <a:bodyPr>
            <a:normAutofit/>
          </a:bodyPr>
          <a:lstStyle/>
          <a:p>
            <a:pPr marL="12700" indent="0" algn="ctr">
              <a:lnSpc>
                <a:spcPts val="4000"/>
              </a:lnSpc>
              <a:spcBef>
                <a:spcPts val="1800"/>
              </a:spcBef>
              <a:buNone/>
            </a:pPr>
            <a:r>
              <a:rPr lang="en-US" sz="3000" dirty="0"/>
              <a:t>Understanding the traditional </a:t>
            </a:r>
            <a:br>
              <a:rPr lang="en-US" sz="3000" dirty="0"/>
            </a:br>
            <a:r>
              <a:rPr lang="en-US" sz="3000" dirty="0"/>
              <a:t>social roles of </a:t>
            </a:r>
            <a:r>
              <a:rPr lang="en-US" sz="3000" b="1" dirty="0"/>
              <a:t>men</a:t>
            </a:r>
            <a:r>
              <a:rPr lang="en-US" sz="3000" dirty="0"/>
              <a:t> and </a:t>
            </a:r>
            <a:r>
              <a:rPr lang="en-US" sz="3000" b="1" dirty="0"/>
              <a:t>women</a:t>
            </a:r>
          </a:p>
        </p:txBody>
      </p:sp>
    </p:spTree>
    <p:extLst>
      <p:ext uri="{BB962C8B-B14F-4D97-AF65-F5344CB8AC3E}">
        <p14:creationId xmlns:p14="http://schemas.microsoft.com/office/powerpoint/2010/main" val="2055211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Religious Views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88F55C-5995-4049-899F-5130F8DFD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Patriarchal ideology</a:t>
            </a:r>
          </a:p>
          <a:p>
            <a:pPr marL="804863" indent="-231775">
              <a:lnSpc>
                <a:spcPts val="3000"/>
              </a:lnSpc>
              <a:buFont typeface="Wingdings" pitchFamily="2" charset="2"/>
              <a:buChar char="§"/>
            </a:pPr>
            <a:r>
              <a:rPr lang="en-US" sz="2600" dirty="0"/>
              <a:t>The belief that men are superior to women and should control all important aspects of society</a:t>
            </a:r>
          </a:p>
        </p:txBody>
      </p:sp>
    </p:spTree>
    <p:extLst>
      <p:ext uri="{BB962C8B-B14F-4D97-AF65-F5344CB8AC3E}">
        <p14:creationId xmlns:p14="http://schemas.microsoft.com/office/powerpoint/2010/main" val="3230641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Religious Views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88F55C-5995-4049-899F-5130F8DFD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According to much religion tradition, three groups of people are not eligible for legal and religious equality:</a:t>
            </a:r>
          </a:p>
          <a:p>
            <a:pPr marL="804863" indent="-231775">
              <a:lnSpc>
                <a:spcPts val="3000"/>
              </a:lnSpc>
              <a:buFont typeface="Wingdings" pitchFamily="2" charset="2"/>
              <a:buChar char="§"/>
            </a:pPr>
            <a:r>
              <a:rPr lang="en-US" sz="2600" dirty="0"/>
              <a:t>Non-believers</a:t>
            </a:r>
          </a:p>
          <a:p>
            <a:pPr marL="804863" indent="-231775">
              <a:lnSpc>
                <a:spcPts val="3000"/>
              </a:lnSpc>
              <a:buFont typeface="Wingdings" pitchFamily="2" charset="2"/>
              <a:buChar char="§"/>
            </a:pPr>
            <a:r>
              <a:rPr lang="en-US" sz="2600" dirty="0"/>
              <a:t>Women</a:t>
            </a:r>
          </a:p>
          <a:p>
            <a:pPr marL="804863" indent="-231775">
              <a:lnSpc>
                <a:spcPts val="3000"/>
              </a:lnSpc>
              <a:buFont typeface="Wingdings" pitchFamily="2" charset="2"/>
              <a:buChar char="§"/>
            </a:pPr>
            <a:r>
              <a:rPr lang="en-US" sz="2600" dirty="0"/>
              <a:t>Slaves</a:t>
            </a:r>
          </a:p>
        </p:txBody>
      </p:sp>
    </p:spTree>
    <p:extLst>
      <p:ext uri="{BB962C8B-B14F-4D97-AF65-F5344CB8AC3E}">
        <p14:creationId xmlns:p14="http://schemas.microsoft.com/office/powerpoint/2010/main" val="735775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71600"/>
            <a:ext cx="7519670" cy="48742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Animal studies and sociobiology</a:t>
            </a:r>
          </a:p>
          <a:p>
            <a:pPr marL="695325" indent="-2317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600" dirty="0"/>
              <a:t>Ethology</a:t>
            </a:r>
          </a:p>
          <a:p>
            <a:pPr marL="1147763" indent="-2317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Scientific study of nonhuman animal behavior</a:t>
            </a:r>
          </a:p>
          <a:p>
            <a:pPr marL="1147763" indent="-2317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Sexual differences in behavior exist throughout much of the nonhuman animal world</a:t>
            </a:r>
          </a:p>
          <a:p>
            <a:pPr marL="695325" indent="-23177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600" dirty="0"/>
              <a:t>Sociobiology</a:t>
            </a:r>
          </a:p>
          <a:p>
            <a:pPr marL="1147763" indent="-2317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Human behavior grounded in genetics</a:t>
            </a:r>
          </a:p>
          <a:p>
            <a:pPr marL="1147763" indent="-2317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Overlooks important processes of socialization</a:t>
            </a:r>
          </a:p>
        </p:txBody>
      </p:sp>
    </p:spTree>
    <p:extLst>
      <p:ext uri="{BB962C8B-B14F-4D97-AF65-F5344CB8AC3E}">
        <p14:creationId xmlns:p14="http://schemas.microsoft.com/office/powerpoint/2010/main" val="1651792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E467-DC28-964A-B644-E55DF342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 and Sex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E0C9-BDD6-2A45-BEC0-A3C4BD21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71600"/>
            <a:ext cx="7519670" cy="48742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Perception of role of sexual activity varies</a:t>
            </a:r>
          </a:p>
          <a:p>
            <a:pPr marL="695325" indent="-2317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/>
              <a:t>Larger percentage of women connect to desirability of monogamous behavior</a:t>
            </a:r>
          </a:p>
          <a:p>
            <a:pPr marL="695325" indent="-2317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/>
              <a:t>Socialization processes support differential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dirty="0"/>
              <a:t>Gender-based biology</a:t>
            </a:r>
          </a:p>
          <a:p>
            <a:pPr marL="695325" indent="-2317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/>
              <a:t>Biological and physiological differences between men and women as well as differences in responses to drugs</a:t>
            </a:r>
          </a:p>
        </p:txBody>
      </p:sp>
    </p:spTree>
    <p:extLst>
      <p:ext uri="{BB962C8B-B14F-4D97-AF65-F5344CB8AC3E}">
        <p14:creationId xmlns:p14="http://schemas.microsoft.com/office/powerpoint/2010/main" val="2663297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1551</TotalTime>
  <Words>775</Words>
  <Application>Microsoft Macintosh PowerPoint</Application>
  <PresentationFormat>On-screen Show (4:3)</PresentationFormat>
  <Paragraphs>123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Verdana</vt:lpstr>
      <vt:lpstr>Wingdings</vt:lpstr>
      <vt:lpstr>Office Theme</vt:lpstr>
      <vt:lpstr>Gender Stratification</vt:lpstr>
      <vt:lpstr>Learning Objectives</vt:lpstr>
      <vt:lpstr>Sex</vt:lpstr>
      <vt:lpstr>Gender</vt:lpstr>
      <vt:lpstr>Historical Views</vt:lpstr>
      <vt:lpstr>Religious Views</vt:lpstr>
      <vt:lpstr>Religious Views</vt:lpstr>
      <vt:lpstr>Biological Views</vt:lpstr>
      <vt:lpstr>Gender and Sex</vt:lpstr>
      <vt:lpstr>What Produces Gender Inequality?</vt:lpstr>
      <vt:lpstr>The Functionalist Viewpoint</vt:lpstr>
      <vt:lpstr>Instrumental Role</vt:lpstr>
      <vt:lpstr>Expressive Role</vt:lpstr>
      <vt:lpstr>The Conflict Viewpoint</vt:lpstr>
      <vt:lpstr>The Conflict Viewpoint</vt:lpstr>
      <vt:lpstr>Gender-Role Socialization</vt:lpstr>
      <vt:lpstr>Childhood Socialization</vt:lpstr>
      <vt:lpstr>Adolescent Socialization</vt:lpstr>
      <vt:lpstr>Erik Erikson</vt:lpstr>
      <vt:lpstr>Job Discrimination</vt:lpstr>
      <vt:lpstr>Discrimination Against Women</vt:lpstr>
      <vt:lpstr>Education Inequality</vt:lpstr>
      <vt:lpstr>Contemporary Ethnic Groups</vt:lpstr>
      <vt:lpstr>A Diverse Society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Botelho</dc:creator>
  <cp:lastModifiedBy>Anna Botelho</cp:lastModifiedBy>
  <cp:revision>74</cp:revision>
  <dcterms:created xsi:type="dcterms:W3CDTF">2018-02-14T21:02:22Z</dcterms:created>
  <dcterms:modified xsi:type="dcterms:W3CDTF">2018-02-20T20:11:02Z</dcterms:modified>
</cp:coreProperties>
</file>