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21"/>
  </p:handoutMasterIdLst>
  <p:sldIdLst>
    <p:sldId id="256" r:id="rId2"/>
    <p:sldId id="257" r:id="rId3"/>
    <p:sldId id="343" r:id="rId4"/>
    <p:sldId id="377" r:id="rId5"/>
    <p:sldId id="367" r:id="rId6"/>
    <p:sldId id="363" r:id="rId7"/>
    <p:sldId id="378" r:id="rId8"/>
    <p:sldId id="346" r:id="rId9"/>
    <p:sldId id="379" r:id="rId10"/>
    <p:sldId id="370" r:id="rId11"/>
    <p:sldId id="365" r:id="rId12"/>
    <p:sldId id="380" r:id="rId13"/>
    <p:sldId id="381" r:id="rId14"/>
    <p:sldId id="382" r:id="rId15"/>
    <p:sldId id="384" r:id="rId16"/>
    <p:sldId id="383" r:id="rId17"/>
    <p:sldId id="371" r:id="rId18"/>
    <p:sldId id="372" r:id="rId19"/>
    <p:sldId id="3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40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C4F14A-33F1-CA4D-BFC7-593F6F9DE0DF}" type="doc">
      <dgm:prSet loTypeId="urn:microsoft.com/office/officeart/2005/8/layout/cycle3" loCatId="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6F4EEDA-C768-274F-AAE4-329669E7BB17}">
      <dgm:prSet phldrT="[Text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Regulating sexual behavior</a:t>
          </a:r>
        </a:p>
      </dgm:t>
    </dgm:pt>
    <dgm:pt modelId="{22E6BAE1-0E9D-1A4C-B5E8-08F4967BB2B4}" type="parTrans" cxnId="{3EEB356D-93B2-A945-AFA2-12AF31EAEC65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FAA5F7-4D01-6146-A8F3-E4B350BCA819}" type="sibTrans" cxnId="{3EEB356D-93B2-A945-AFA2-12AF31EAEC65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74E73E-C86B-0A48-A663-2B9118514E23}">
      <dgm:prSet phldrT="[Text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Patterning reproduction</a:t>
          </a:r>
        </a:p>
      </dgm:t>
    </dgm:pt>
    <dgm:pt modelId="{EF50051F-C12C-8443-8705-F9422206C468}" type="parTrans" cxnId="{9D13F829-18CB-9048-807A-901F2951F32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AAB8E-180F-BB49-A8AD-B1E0886357A0}" type="sibTrans" cxnId="{9D13F829-18CB-9048-807A-901F2951F32F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46FA19-9CED-3449-8EEA-A9CC3880B728}">
      <dgm:prSet phldrT="[Text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Organizing production and consumption</a:t>
          </a:r>
        </a:p>
      </dgm:t>
    </dgm:pt>
    <dgm:pt modelId="{D8BD66B8-2CFB-4241-86F4-7F59139E3AF0}" type="parTrans" cxnId="{5F5AD8E8-A66F-524C-849D-1E4CAF067806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D2F964-B81D-0447-A909-6B5749363854}" type="sibTrans" cxnId="{5F5AD8E8-A66F-524C-849D-1E4CAF067806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CABED7-9224-8044-AD6C-488ECB4C8B6B}">
      <dgm:prSet phldrT="[Text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Socializing children</a:t>
          </a:r>
        </a:p>
      </dgm:t>
    </dgm:pt>
    <dgm:pt modelId="{7C7F5C9C-5F65-1940-9C10-3D45C06A3F75}" type="parTrans" cxnId="{8FAE9BA5-5010-E748-8460-DB0E454D095D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7903B9-DC99-354F-B5D3-B3F8175C5814}" type="sibTrans" cxnId="{8FAE9BA5-5010-E748-8460-DB0E454D095D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3FC5F3-CB12-2D41-AF82-E7D124BD41AD}">
      <dgm:prSet phldrT="[Text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Providing care and protection</a:t>
          </a:r>
        </a:p>
      </dgm:t>
    </dgm:pt>
    <dgm:pt modelId="{C31EED5A-CD68-074B-BAE8-D9FF2AD1ED98}" type="parTrans" cxnId="{74B4E478-55E7-1142-919D-D53099CC95D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8DEDB8-FFA8-2741-AE1A-52E2326E218F}" type="sibTrans" cxnId="{74B4E478-55E7-1142-919D-D53099CC95D0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2B96E1-11C5-0B41-9F32-94F0ACAF6E83}">
      <dgm:prSet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Providing social status</a:t>
          </a:r>
        </a:p>
      </dgm:t>
    </dgm:pt>
    <dgm:pt modelId="{B3FE4033-CDBE-8146-9993-AAD7459F094F}" type="parTrans" cxnId="{E990D202-F014-DB4A-AA98-3E3FFFD3EA3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3FE7AA-1CF7-6448-B1B5-BF539817FF58}" type="sibTrans" cxnId="{E990D202-F014-DB4A-AA98-3E3FFFD3EA34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E013E0-892D-8842-9F28-55B39980043E}" type="pres">
      <dgm:prSet presAssocID="{B3C4F14A-33F1-CA4D-BFC7-593F6F9DE0DF}" presName="Name0" presStyleCnt="0">
        <dgm:presLayoutVars>
          <dgm:dir/>
          <dgm:resizeHandles val="exact"/>
        </dgm:presLayoutVars>
      </dgm:prSet>
      <dgm:spPr/>
    </dgm:pt>
    <dgm:pt modelId="{ECC6A4BE-85C5-6C43-9E54-757A30070521}" type="pres">
      <dgm:prSet presAssocID="{B3C4F14A-33F1-CA4D-BFC7-593F6F9DE0DF}" presName="cycle" presStyleCnt="0"/>
      <dgm:spPr/>
    </dgm:pt>
    <dgm:pt modelId="{3E65BC3A-DFA4-CA45-807E-98CFA6C05DEC}" type="pres">
      <dgm:prSet presAssocID="{46F4EEDA-C768-274F-AAE4-329669E7BB17}" presName="nodeFirstNode" presStyleLbl="node1" presStyleIdx="0" presStyleCnt="6">
        <dgm:presLayoutVars>
          <dgm:bulletEnabled val="1"/>
        </dgm:presLayoutVars>
      </dgm:prSet>
      <dgm:spPr/>
    </dgm:pt>
    <dgm:pt modelId="{B788CC6D-6D64-F74B-907F-F3C37F2550A0}" type="pres">
      <dgm:prSet presAssocID="{4DFAA5F7-4D01-6146-A8F3-E4B350BCA819}" presName="sibTransFirstNode" presStyleLbl="bgShp" presStyleIdx="0" presStyleCnt="1"/>
      <dgm:spPr/>
    </dgm:pt>
    <dgm:pt modelId="{1A331598-B1A2-0B44-BA25-8C82864D1564}" type="pres">
      <dgm:prSet presAssocID="{9274E73E-C86B-0A48-A663-2B9118514E23}" presName="nodeFollowingNodes" presStyleLbl="node1" presStyleIdx="1" presStyleCnt="6" custRadScaleRad="98346" custRadScaleInc="7418">
        <dgm:presLayoutVars>
          <dgm:bulletEnabled val="1"/>
        </dgm:presLayoutVars>
      </dgm:prSet>
      <dgm:spPr/>
    </dgm:pt>
    <dgm:pt modelId="{4756CAF8-FB38-A344-8F2C-E51AD3EAF379}" type="pres">
      <dgm:prSet presAssocID="{EA46FA19-9CED-3449-8EEA-A9CC3880B728}" presName="nodeFollowingNodes" presStyleLbl="node1" presStyleIdx="2" presStyleCnt="6" custRadScaleRad="97055" custRadScaleInc="-13649">
        <dgm:presLayoutVars>
          <dgm:bulletEnabled val="1"/>
        </dgm:presLayoutVars>
      </dgm:prSet>
      <dgm:spPr/>
    </dgm:pt>
    <dgm:pt modelId="{CCCADA8B-CE58-5E45-81DD-17AB420D4E54}" type="pres">
      <dgm:prSet presAssocID="{BCCABED7-9224-8044-AD6C-488ECB4C8B6B}" presName="nodeFollowingNodes" presStyleLbl="node1" presStyleIdx="3" presStyleCnt="6">
        <dgm:presLayoutVars>
          <dgm:bulletEnabled val="1"/>
        </dgm:presLayoutVars>
      </dgm:prSet>
      <dgm:spPr/>
    </dgm:pt>
    <dgm:pt modelId="{F0B9ED1F-0E3A-D043-876C-D729D1B617FA}" type="pres">
      <dgm:prSet presAssocID="{B73FC5F3-CB12-2D41-AF82-E7D124BD41AD}" presName="nodeFollowingNodes" presStyleLbl="node1" presStyleIdx="4" presStyleCnt="6" custRadScaleRad="97055" custRadScaleInc="13649">
        <dgm:presLayoutVars>
          <dgm:bulletEnabled val="1"/>
        </dgm:presLayoutVars>
      </dgm:prSet>
      <dgm:spPr/>
    </dgm:pt>
    <dgm:pt modelId="{076076DF-3510-F949-B803-6E0A77F847AD}" type="pres">
      <dgm:prSet presAssocID="{782B96E1-11C5-0B41-9F32-94F0ACAF6E83}" presName="nodeFollowingNodes" presStyleLbl="node1" presStyleIdx="5" presStyleCnt="6" custRadScaleRad="98836" custRadScaleInc="-6305">
        <dgm:presLayoutVars>
          <dgm:bulletEnabled val="1"/>
        </dgm:presLayoutVars>
      </dgm:prSet>
      <dgm:spPr/>
    </dgm:pt>
  </dgm:ptLst>
  <dgm:cxnLst>
    <dgm:cxn modelId="{E990D202-F014-DB4A-AA98-3E3FFFD3EA34}" srcId="{B3C4F14A-33F1-CA4D-BFC7-593F6F9DE0DF}" destId="{782B96E1-11C5-0B41-9F32-94F0ACAF6E83}" srcOrd="5" destOrd="0" parTransId="{B3FE4033-CDBE-8146-9993-AAD7459F094F}" sibTransId="{0F3FE7AA-1CF7-6448-B1B5-BF539817FF58}"/>
    <dgm:cxn modelId="{BC258710-C901-B747-B678-5E052524A8D2}" type="presOf" srcId="{4DFAA5F7-4D01-6146-A8F3-E4B350BCA819}" destId="{B788CC6D-6D64-F74B-907F-F3C37F2550A0}" srcOrd="0" destOrd="0" presId="urn:microsoft.com/office/officeart/2005/8/layout/cycle3"/>
    <dgm:cxn modelId="{9D13F829-18CB-9048-807A-901F2951F32F}" srcId="{B3C4F14A-33F1-CA4D-BFC7-593F6F9DE0DF}" destId="{9274E73E-C86B-0A48-A663-2B9118514E23}" srcOrd="1" destOrd="0" parTransId="{EF50051F-C12C-8443-8705-F9422206C468}" sibTransId="{C37AAB8E-180F-BB49-A8AD-B1E0886357A0}"/>
    <dgm:cxn modelId="{AF3F7D68-23E0-2441-93BB-8A2FA9E6CA03}" type="presOf" srcId="{BCCABED7-9224-8044-AD6C-488ECB4C8B6B}" destId="{CCCADA8B-CE58-5E45-81DD-17AB420D4E54}" srcOrd="0" destOrd="0" presId="urn:microsoft.com/office/officeart/2005/8/layout/cycle3"/>
    <dgm:cxn modelId="{31129B68-1461-7849-B1AD-4A6208213A5B}" type="presOf" srcId="{9274E73E-C86B-0A48-A663-2B9118514E23}" destId="{1A331598-B1A2-0B44-BA25-8C82864D1564}" srcOrd="0" destOrd="0" presId="urn:microsoft.com/office/officeart/2005/8/layout/cycle3"/>
    <dgm:cxn modelId="{69638F6B-5F7A-AB46-9BAF-96E4240E1474}" type="presOf" srcId="{782B96E1-11C5-0B41-9F32-94F0ACAF6E83}" destId="{076076DF-3510-F949-B803-6E0A77F847AD}" srcOrd="0" destOrd="0" presId="urn:microsoft.com/office/officeart/2005/8/layout/cycle3"/>
    <dgm:cxn modelId="{4F07BA6C-8DA0-7D4D-80C9-4F5D7584119F}" type="presOf" srcId="{B73FC5F3-CB12-2D41-AF82-E7D124BD41AD}" destId="{F0B9ED1F-0E3A-D043-876C-D729D1B617FA}" srcOrd="0" destOrd="0" presId="urn:microsoft.com/office/officeart/2005/8/layout/cycle3"/>
    <dgm:cxn modelId="{3EEB356D-93B2-A945-AFA2-12AF31EAEC65}" srcId="{B3C4F14A-33F1-CA4D-BFC7-593F6F9DE0DF}" destId="{46F4EEDA-C768-274F-AAE4-329669E7BB17}" srcOrd="0" destOrd="0" parTransId="{22E6BAE1-0E9D-1A4C-B5E8-08F4967BB2B4}" sibTransId="{4DFAA5F7-4D01-6146-A8F3-E4B350BCA819}"/>
    <dgm:cxn modelId="{0DB80A73-E81C-4141-B7CF-80050DB550C4}" type="presOf" srcId="{EA46FA19-9CED-3449-8EEA-A9CC3880B728}" destId="{4756CAF8-FB38-A344-8F2C-E51AD3EAF379}" srcOrd="0" destOrd="0" presId="urn:microsoft.com/office/officeart/2005/8/layout/cycle3"/>
    <dgm:cxn modelId="{74B4E478-55E7-1142-919D-D53099CC95D0}" srcId="{B3C4F14A-33F1-CA4D-BFC7-593F6F9DE0DF}" destId="{B73FC5F3-CB12-2D41-AF82-E7D124BD41AD}" srcOrd="4" destOrd="0" parTransId="{C31EED5A-CD68-074B-BAE8-D9FF2AD1ED98}" sibTransId="{D28DEDB8-FFA8-2741-AE1A-52E2326E218F}"/>
    <dgm:cxn modelId="{8FAE9BA5-5010-E748-8460-DB0E454D095D}" srcId="{B3C4F14A-33F1-CA4D-BFC7-593F6F9DE0DF}" destId="{BCCABED7-9224-8044-AD6C-488ECB4C8B6B}" srcOrd="3" destOrd="0" parTransId="{7C7F5C9C-5F65-1940-9C10-3D45C06A3F75}" sibTransId="{317903B9-DC99-354F-B5D3-B3F8175C5814}"/>
    <dgm:cxn modelId="{7EC764AC-172B-EA44-8EF7-C4F388E84FE2}" type="presOf" srcId="{46F4EEDA-C768-274F-AAE4-329669E7BB17}" destId="{3E65BC3A-DFA4-CA45-807E-98CFA6C05DEC}" srcOrd="0" destOrd="0" presId="urn:microsoft.com/office/officeart/2005/8/layout/cycle3"/>
    <dgm:cxn modelId="{5F5AD8E8-A66F-524C-849D-1E4CAF067806}" srcId="{B3C4F14A-33F1-CA4D-BFC7-593F6F9DE0DF}" destId="{EA46FA19-9CED-3449-8EEA-A9CC3880B728}" srcOrd="2" destOrd="0" parTransId="{D8BD66B8-2CFB-4241-86F4-7F59139E3AF0}" sibTransId="{37D2F964-B81D-0447-A909-6B5749363854}"/>
    <dgm:cxn modelId="{91C101EB-F792-EA48-A684-B15701141B60}" type="presOf" srcId="{B3C4F14A-33F1-CA4D-BFC7-593F6F9DE0DF}" destId="{95E013E0-892D-8842-9F28-55B39980043E}" srcOrd="0" destOrd="0" presId="urn:microsoft.com/office/officeart/2005/8/layout/cycle3"/>
    <dgm:cxn modelId="{130F75C1-2309-2546-9853-AAF4FDD84B4A}" type="presParOf" srcId="{95E013E0-892D-8842-9F28-55B39980043E}" destId="{ECC6A4BE-85C5-6C43-9E54-757A30070521}" srcOrd="0" destOrd="0" presId="urn:microsoft.com/office/officeart/2005/8/layout/cycle3"/>
    <dgm:cxn modelId="{7EA8AEF0-0A4E-CE4E-841F-D43BE329EEEB}" type="presParOf" srcId="{ECC6A4BE-85C5-6C43-9E54-757A30070521}" destId="{3E65BC3A-DFA4-CA45-807E-98CFA6C05DEC}" srcOrd="0" destOrd="0" presId="urn:microsoft.com/office/officeart/2005/8/layout/cycle3"/>
    <dgm:cxn modelId="{45B479D3-8AD4-BE45-BC7D-9CD4BFEA711A}" type="presParOf" srcId="{ECC6A4BE-85C5-6C43-9E54-757A30070521}" destId="{B788CC6D-6D64-F74B-907F-F3C37F2550A0}" srcOrd="1" destOrd="0" presId="urn:microsoft.com/office/officeart/2005/8/layout/cycle3"/>
    <dgm:cxn modelId="{03BCAF2C-0C36-EC4A-A5CA-684D88E3955B}" type="presParOf" srcId="{ECC6A4BE-85C5-6C43-9E54-757A30070521}" destId="{1A331598-B1A2-0B44-BA25-8C82864D1564}" srcOrd="2" destOrd="0" presId="urn:microsoft.com/office/officeart/2005/8/layout/cycle3"/>
    <dgm:cxn modelId="{F57F72F1-6C0F-694E-BC1D-C4A1B9618E3E}" type="presParOf" srcId="{ECC6A4BE-85C5-6C43-9E54-757A30070521}" destId="{4756CAF8-FB38-A344-8F2C-E51AD3EAF379}" srcOrd="3" destOrd="0" presId="urn:microsoft.com/office/officeart/2005/8/layout/cycle3"/>
    <dgm:cxn modelId="{E615E98A-F977-5248-BF12-E41771FA8041}" type="presParOf" srcId="{ECC6A4BE-85C5-6C43-9E54-757A30070521}" destId="{CCCADA8B-CE58-5E45-81DD-17AB420D4E54}" srcOrd="4" destOrd="0" presId="urn:microsoft.com/office/officeart/2005/8/layout/cycle3"/>
    <dgm:cxn modelId="{1CBC30B5-1856-9A44-88E9-2F314C090907}" type="presParOf" srcId="{ECC6A4BE-85C5-6C43-9E54-757A30070521}" destId="{F0B9ED1F-0E3A-D043-876C-D729D1B617FA}" srcOrd="5" destOrd="0" presId="urn:microsoft.com/office/officeart/2005/8/layout/cycle3"/>
    <dgm:cxn modelId="{BE36132A-179F-A642-9308-EE5C7743F0F4}" type="presParOf" srcId="{ECC6A4BE-85C5-6C43-9E54-757A30070521}" destId="{076076DF-3510-F949-B803-6E0A77F847AD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8CC6D-6D64-F74B-907F-F3C37F2550A0}">
      <dsp:nvSpPr>
        <dsp:cNvPr id="0" name=""/>
        <dsp:cNvSpPr/>
      </dsp:nvSpPr>
      <dsp:spPr>
        <a:xfrm>
          <a:off x="1540354" y="-4255"/>
          <a:ext cx="4550720" cy="4550720"/>
        </a:xfrm>
        <a:prstGeom prst="circularArrow">
          <a:avLst>
            <a:gd name="adj1" fmla="val 5274"/>
            <a:gd name="adj2" fmla="val 312630"/>
            <a:gd name="adj3" fmla="val 14235008"/>
            <a:gd name="adj4" fmla="val 17122995"/>
            <a:gd name="adj5" fmla="val 5477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E65BC3A-DFA4-CA45-807E-98CFA6C05DEC}">
      <dsp:nvSpPr>
        <dsp:cNvPr id="0" name=""/>
        <dsp:cNvSpPr/>
      </dsp:nvSpPr>
      <dsp:spPr>
        <a:xfrm>
          <a:off x="2954011" y="1394"/>
          <a:ext cx="1723406" cy="86170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Regulating sexual behavior</a:t>
          </a:r>
        </a:p>
      </dsp:txBody>
      <dsp:txXfrm>
        <a:off x="2996076" y="43459"/>
        <a:ext cx="1639276" cy="777573"/>
      </dsp:txXfrm>
    </dsp:sp>
    <dsp:sp modelId="{1A331598-B1A2-0B44-BA25-8C82864D1564}">
      <dsp:nvSpPr>
        <dsp:cNvPr id="0" name=""/>
        <dsp:cNvSpPr/>
      </dsp:nvSpPr>
      <dsp:spPr>
        <a:xfrm>
          <a:off x="4583282" y="1046356"/>
          <a:ext cx="1723406" cy="861703"/>
        </a:xfrm>
        <a:prstGeom prst="roundRect">
          <a:avLst/>
        </a:prstGeom>
        <a:gradFill rotWithShape="0">
          <a:gsLst>
            <a:gs pos="0">
              <a:schemeClr val="accent3">
                <a:hueOff val="542120"/>
                <a:satOff val="20000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542120"/>
                <a:satOff val="20000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542120"/>
                <a:satOff val="20000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Patterning reproduction</a:t>
          </a:r>
        </a:p>
      </dsp:txBody>
      <dsp:txXfrm>
        <a:off x="4625347" y="1088421"/>
        <a:ext cx="1639276" cy="777573"/>
      </dsp:txXfrm>
    </dsp:sp>
    <dsp:sp modelId="{4756CAF8-FB38-A344-8F2C-E51AD3EAF379}">
      <dsp:nvSpPr>
        <dsp:cNvPr id="0" name=""/>
        <dsp:cNvSpPr/>
      </dsp:nvSpPr>
      <dsp:spPr>
        <a:xfrm>
          <a:off x="4603578" y="2547065"/>
          <a:ext cx="1723406" cy="861703"/>
        </a:xfrm>
        <a:prstGeom prst="roundRect">
          <a:avLst/>
        </a:prstGeom>
        <a:gradFill rotWithShape="0">
          <a:gsLst>
            <a:gs pos="0">
              <a:schemeClr val="accent3">
                <a:hueOff val="1084240"/>
                <a:satOff val="40000"/>
                <a:lumOff val="-58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084240"/>
                <a:satOff val="40000"/>
                <a:lumOff val="-58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084240"/>
                <a:satOff val="40000"/>
                <a:lumOff val="-58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Organizing production and consumption</a:t>
          </a:r>
        </a:p>
      </dsp:txBody>
      <dsp:txXfrm>
        <a:off x="4645643" y="2589130"/>
        <a:ext cx="1639276" cy="777573"/>
      </dsp:txXfrm>
    </dsp:sp>
    <dsp:sp modelId="{CCCADA8B-CE58-5E45-81DD-17AB420D4E54}">
      <dsp:nvSpPr>
        <dsp:cNvPr id="0" name=""/>
        <dsp:cNvSpPr/>
      </dsp:nvSpPr>
      <dsp:spPr>
        <a:xfrm>
          <a:off x="2954011" y="3693662"/>
          <a:ext cx="1723406" cy="861703"/>
        </a:xfrm>
        <a:prstGeom prst="roundRect">
          <a:avLst/>
        </a:prstGeom>
        <a:gradFill rotWithShape="0">
          <a:gsLst>
            <a:gs pos="0">
              <a:schemeClr val="accent3">
                <a:hueOff val="1626359"/>
                <a:satOff val="60000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626359"/>
                <a:satOff val="60000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626359"/>
                <a:satOff val="60000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Socializing children</a:t>
          </a:r>
        </a:p>
      </dsp:txBody>
      <dsp:txXfrm>
        <a:off x="2996076" y="3735727"/>
        <a:ext cx="1639276" cy="777573"/>
      </dsp:txXfrm>
    </dsp:sp>
    <dsp:sp modelId="{F0B9ED1F-0E3A-D043-876C-D729D1B617FA}">
      <dsp:nvSpPr>
        <dsp:cNvPr id="0" name=""/>
        <dsp:cNvSpPr/>
      </dsp:nvSpPr>
      <dsp:spPr>
        <a:xfrm>
          <a:off x="1304444" y="2547065"/>
          <a:ext cx="1723406" cy="861703"/>
        </a:xfrm>
        <a:prstGeom prst="roundRect">
          <a:avLst/>
        </a:prstGeom>
        <a:gradFill rotWithShape="0">
          <a:gsLst>
            <a:gs pos="0">
              <a:schemeClr val="accent3">
                <a:hueOff val="2168479"/>
                <a:satOff val="80000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168479"/>
                <a:satOff val="80000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168479"/>
                <a:satOff val="80000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Providing care and protection</a:t>
          </a:r>
        </a:p>
      </dsp:txBody>
      <dsp:txXfrm>
        <a:off x="1346509" y="2589130"/>
        <a:ext cx="1639276" cy="777573"/>
      </dsp:txXfrm>
    </dsp:sp>
    <dsp:sp modelId="{076076DF-3510-F949-B803-6E0A77F847AD}">
      <dsp:nvSpPr>
        <dsp:cNvPr id="0" name=""/>
        <dsp:cNvSpPr/>
      </dsp:nvSpPr>
      <dsp:spPr>
        <a:xfrm>
          <a:off x="1324748" y="1026047"/>
          <a:ext cx="1723406" cy="861703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Providing social status</a:t>
          </a:r>
        </a:p>
      </dsp:txBody>
      <dsp:txXfrm>
        <a:off x="1366813" y="1068112"/>
        <a:ext cx="1639276" cy="777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  <a:prstGeom prst="rect">
            <a:avLst/>
          </a:prstGeom>
        </p:spPr>
        <p:txBody>
          <a:bodyPr/>
          <a:lstStyle>
            <a:lvl1pPr marL="463550" indent="-450850">
              <a:lnSpc>
                <a:spcPts val="3400"/>
              </a:lnSpc>
              <a:spcBef>
                <a:spcPts val="1200"/>
              </a:spcBef>
              <a:buFont typeface="Wingdings" pitchFamily="2" charset="2"/>
              <a:buChar char="v"/>
              <a:tabLst/>
              <a:defRPr sz="2800"/>
            </a:lvl1pPr>
            <a:lvl2pPr marL="804863" indent="-231775">
              <a:spcBef>
                <a:spcPts val="600"/>
              </a:spcBef>
              <a:tabLst/>
              <a:defRPr sz="2400"/>
            </a:lvl2pPr>
            <a:lvl3pPr marL="1147763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/>
            </a:lvl3pPr>
            <a:lvl4pPr marL="1379538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Marriage and Changing Family Arrangements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12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8088630" cy="1142999"/>
          </a:xfrm>
        </p:spPr>
        <p:txBody>
          <a:bodyPr/>
          <a:lstStyle/>
          <a:p>
            <a:r>
              <a:rPr lang="en-US" dirty="0"/>
              <a:t>Marital Residence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51280"/>
            <a:ext cx="7631430" cy="48945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Marital residence rules govern where a couple settles</a:t>
            </a:r>
          </a:p>
          <a:p>
            <a:pPr marL="695325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b="1" dirty="0"/>
              <a:t>Patrilocal</a:t>
            </a:r>
            <a:r>
              <a:rPr lang="en-US" sz="2400" dirty="0"/>
              <a:t> residence</a:t>
            </a:r>
          </a:p>
          <a:p>
            <a:pPr marL="1036638" indent="-220663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Couple settles near or within the husband’s father’s household</a:t>
            </a:r>
          </a:p>
          <a:p>
            <a:pPr marL="695325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b="1" dirty="0"/>
              <a:t>Matrilocal </a:t>
            </a:r>
            <a:r>
              <a:rPr lang="en-US" sz="2400" dirty="0"/>
              <a:t>residence</a:t>
            </a:r>
          </a:p>
          <a:p>
            <a:pPr marL="1036638" indent="-23177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Couple settles near or within the wife’s mother’s household</a:t>
            </a:r>
          </a:p>
          <a:p>
            <a:pPr marL="695325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b="1" dirty="0" err="1"/>
              <a:t>Bilocal</a:t>
            </a:r>
            <a:r>
              <a:rPr lang="en-US" sz="2400" dirty="0"/>
              <a:t> residence</a:t>
            </a:r>
          </a:p>
          <a:p>
            <a:pPr marL="1036638" indent="-23177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Couple chooses whether to live with the husband’s or wife’ family of origin</a:t>
            </a:r>
          </a:p>
          <a:p>
            <a:pPr marL="695325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b="1" dirty="0" err="1"/>
              <a:t>Neolocal</a:t>
            </a:r>
            <a:r>
              <a:rPr lang="en-US" sz="2400" b="1" dirty="0"/>
              <a:t> </a:t>
            </a:r>
            <a:r>
              <a:rPr lang="en-US" sz="2400" dirty="0"/>
              <a:t>residence</a:t>
            </a:r>
          </a:p>
          <a:p>
            <a:pPr marL="1036638" indent="-231775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Couple may choose to live virtually anywhere</a:t>
            </a:r>
          </a:p>
        </p:txBody>
      </p:sp>
    </p:spTree>
    <p:extLst>
      <p:ext uri="{BB962C8B-B14F-4D97-AF65-F5344CB8AC3E}">
        <p14:creationId xmlns:p14="http://schemas.microsoft.com/office/powerpoint/2010/main" val="2830472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In the United States, this process is not based on statistical probabilities of random connection, but dominated by </a:t>
            </a:r>
            <a:r>
              <a:rPr lang="en-US" b="1" dirty="0"/>
              <a:t>homogamy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Homogamy – the tendency of like to marry like</a:t>
            </a:r>
          </a:p>
        </p:txBody>
      </p:sp>
    </p:spTree>
    <p:extLst>
      <p:ext uri="{BB962C8B-B14F-4D97-AF65-F5344CB8AC3E}">
        <p14:creationId xmlns:p14="http://schemas.microsoft.com/office/powerpoint/2010/main" val="3570039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Homogamy – Primary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Age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Race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Religion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Social status</a:t>
            </a:r>
          </a:p>
        </p:txBody>
      </p:sp>
    </p:spTree>
    <p:extLst>
      <p:ext uri="{BB962C8B-B14F-4D97-AF65-F5344CB8AC3E}">
        <p14:creationId xmlns:p14="http://schemas.microsoft.com/office/powerpoint/2010/main" val="2968780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Transformation of the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Impact of industrialization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Isolated nuclear family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Weak ties to extensive kinship network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Increased movement between classes</a:t>
            </a:r>
          </a:p>
        </p:txBody>
      </p:sp>
    </p:spTree>
    <p:extLst>
      <p:ext uri="{BB962C8B-B14F-4D97-AF65-F5344CB8AC3E}">
        <p14:creationId xmlns:p14="http://schemas.microsoft.com/office/powerpoint/2010/main" val="106941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Evolved Nuclear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Child-centered family</a:t>
            </a:r>
          </a:p>
          <a:p>
            <a:pPr>
              <a:lnSpc>
                <a:spcPct val="100000"/>
              </a:lnSpc>
            </a:pPr>
            <a:r>
              <a:rPr lang="en-US" dirty="0"/>
              <a:t>Companionate marriage (romantic love)</a:t>
            </a:r>
          </a:p>
          <a:p>
            <a:pPr>
              <a:lnSpc>
                <a:spcPct val="100000"/>
              </a:lnSpc>
            </a:pPr>
            <a:r>
              <a:rPr lang="en-US" dirty="0"/>
              <a:t>Increased equality for women</a:t>
            </a:r>
          </a:p>
          <a:p>
            <a:pPr>
              <a:lnSpc>
                <a:spcPct val="100000"/>
              </a:lnSpc>
            </a:pPr>
            <a:r>
              <a:rPr lang="en-US" dirty="0"/>
              <a:t>Decreased links with extended families or kinship networks</a:t>
            </a:r>
          </a:p>
          <a:p>
            <a:pPr>
              <a:lnSpc>
                <a:spcPct val="100000"/>
              </a:lnSpc>
            </a:pPr>
            <a:r>
              <a:rPr lang="en-US" dirty="0"/>
              <a:t>Increased geographic mobility</a:t>
            </a:r>
          </a:p>
          <a:p>
            <a:pPr>
              <a:lnSpc>
                <a:spcPct val="100000"/>
              </a:lnSpc>
            </a:pPr>
            <a:r>
              <a:rPr lang="en-US" dirty="0"/>
              <a:t>Increased social mobility</a:t>
            </a:r>
          </a:p>
          <a:p>
            <a:pPr>
              <a:lnSpc>
                <a:spcPct val="100000"/>
              </a:lnSpc>
            </a:pPr>
            <a:r>
              <a:rPr lang="en-US" dirty="0"/>
              <a:t>Clear separation between work and leisure</a:t>
            </a:r>
          </a:p>
        </p:txBody>
      </p:sp>
    </p:spTree>
    <p:extLst>
      <p:ext uri="{BB962C8B-B14F-4D97-AF65-F5344CB8AC3E}">
        <p14:creationId xmlns:p14="http://schemas.microsoft.com/office/powerpoint/2010/main" val="1592431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Family Decline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Postponement of marriage</a:t>
            </a:r>
          </a:p>
          <a:p>
            <a:pPr>
              <a:lnSpc>
                <a:spcPct val="100000"/>
              </a:lnSpc>
            </a:pPr>
            <a:r>
              <a:rPr lang="en-US" dirty="0"/>
              <a:t>Single-parent homes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Divorced or never-married parent</a:t>
            </a:r>
          </a:p>
          <a:p>
            <a:pPr>
              <a:lnSpc>
                <a:spcPct val="100000"/>
              </a:lnSpc>
            </a:pPr>
            <a:r>
              <a:rPr lang="en-US" dirty="0"/>
              <a:t>Decline in marriage rate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Cohabitation increase</a:t>
            </a:r>
          </a:p>
          <a:p>
            <a:pPr>
              <a:lnSpc>
                <a:spcPct val="100000"/>
              </a:lnSpc>
            </a:pPr>
            <a:r>
              <a:rPr lang="en-US" dirty="0"/>
              <a:t>Childless marriage</a:t>
            </a:r>
          </a:p>
          <a:p>
            <a:pPr>
              <a:lnSpc>
                <a:spcPct val="100000"/>
              </a:lnSpc>
            </a:pPr>
            <a:r>
              <a:rPr lang="en-US" dirty="0"/>
              <a:t>Household size decline</a:t>
            </a:r>
          </a:p>
          <a:p>
            <a:pPr>
              <a:lnSpc>
                <a:spcPct val="100000"/>
              </a:lnSpc>
            </a:pPr>
            <a:r>
              <a:rPr lang="en-US" dirty="0"/>
              <a:t>Impact of divorce</a:t>
            </a:r>
          </a:p>
        </p:txBody>
      </p:sp>
    </p:spTree>
    <p:extLst>
      <p:ext uri="{BB962C8B-B14F-4D97-AF65-F5344CB8AC3E}">
        <p14:creationId xmlns:p14="http://schemas.microsoft.com/office/powerpoint/2010/main" val="1719316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Divorce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85693D-55B1-D742-8DFD-1C6D6481F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837" y="1545034"/>
            <a:ext cx="5648325" cy="4238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571BC0-9414-7D43-A29F-32CE6BB8D2CC}"/>
              </a:ext>
            </a:extLst>
          </p:cNvPr>
          <p:cNvSpPr txBox="1"/>
          <p:nvPr/>
        </p:nvSpPr>
        <p:spPr>
          <a:xfrm>
            <a:off x="628650" y="6024880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Cherlin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Andrew J. 2009. </a:t>
            </a:r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The Marriage-Go-Round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 New York: Alfred A. Knopf, p. 206.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D7BDE7-62DE-1141-AE99-3A6EAF17909C}"/>
              </a:ext>
            </a:extLst>
          </p:cNvPr>
          <p:cNvSpPr txBox="1"/>
          <p:nvPr/>
        </p:nvSpPr>
        <p:spPr>
          <a:xfrm>
            <a:off x="628650" y="1026814"/>
            <a:ext cx="762127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Percentage of marriages ending in divorce within first five years</a:t>
            </a:r>
          </a:p>
        </p:txBody>
      </p:sp>
    </p:spTree>
    <p:extLst>
      <p:ext uri="{BB962C8B-B14F-4D97-AF65-F5344CB8AC3E}">
        <p14:creationId xmlns:p14="http://schemas.microsoft.com/office/powerpoint/2010/main" val="281060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Process of Divorce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Changing divorce laws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Pre-1970 – fault required for divorce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Post-1970 – no-fault divorce dominates</a:t>
            </a:r>
          </a:p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sz="2600" dirty="0"/>
              <a:t>Child custody issues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Pre-1970 – preference for mother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Move toward balance today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Greater potential for joint custody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200" dirty="0"/>
              <a:t>Problems remain</a:t>
            </a:r>
          </a:p>
        </p:txBody>
      </p:sp>
    </p:spTree>
    <p:extLst>
      <p:ext uri="{BB962C8B-B14F-4D97-AF65-F5344CB8AC3E}">
        <p14:creationId xmlns:p14="http://schemas.microsoft.com/office/powerpoint/2010/main" val="3980767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Diversity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Growing single population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Single-parent family statistics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National – 43.4% of births to unmarried women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Gay and lesbian couples</a:t>
            </a:r>
          </a:p>
        </p:txBody>
      </p:sp>
    </p:spTree>
    <p:extLst>
      <p:ext uri="{BB962C8B-B14F-4D97-AF65-F5344CB8AC3E}">
        <p14:creationId xmlns:p14="http://schemas.microsoft.com/office/powerpoint/2010/main" val="2788402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Future Hold?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Social universals continue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Marriage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Divorce</a:t>
            </a:r>
          </a:p>
          <a:p>
            <a:pPr marL="1147763" indent="-220663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Remarriage rate is high</a:t>
            </a:r>
          </a:p>
          <a:p>
            <a:pPr>
              <a:lnSpc>
                <a:spcPct val="100000"/>
              </a:lnSpc>
            </a:pPr>
            <a:r>
              <a:rPr lang="en-US" dirty="0"/>
              <a:t>Family as institution remains valued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Family arrangements evolving to changing lifestyles</a:t>
            </a:r>
          </a:p>
          <a:p>
            <a:pPr>
              <a:lnSpc>
                <a:spcPct val="100000"/>
              </a:lnSpc>
            </a:pPr>
            <a:r>
              <a:rPr lang="en-US" dirty="0"/>
              <a:t>Continued evolution and flexibility a certainty</a:t>
            </a:r>
          </a:p>
        </p:txBody>
      </p:sp>
    </p:spTree>
    <p:extLst>
      <p:ext uri="{BB962C8B-B14F-4D97-AF65-F5344CB8AC3E}">
        <p14:creationId xmlns:p14="http://schemas.microsoft.com/office/powerpoint/2010/main" val="8317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Explain the functions of the family.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major variations in family structure.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Define marriage and describe its relationship to the phenomenon of romantic love.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various rules governing marriage.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Explain the ways in which mate selection is not random.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Summarize recent changes in the family as an institution.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Explain the impact of changes in divorce and child custody laws.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various alternative family arrangements in contemporary American society.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Nature of Family Life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George P. Murdock (1949) defined the family as:</a:t>
            </a:r>
          </a:p>
          <a:p>
            <a:pPr marL="573088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dirty="0"/>
              <a:t>“[A] social group characterized by common residence, economic cooperation, and reproduction. It includes adults of both sexes, at least two of whom maintain a socially approved sexual relationship, and one or more children, own or adopted, of the sexually cohabiting adults.”</a:t>
            </a:r>
          </a:p>
          <a:p>
            <a:pPr marL="12700" indent="0" algn="ctr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2600" dirty="0"/>
              <a:t>Too limited by contemporary standards</a:t>
            </a:r>
          </a:p>
        </p:txBody>
      </p:sp>
    </p:spTree>
    <p:extLst>
      <p:ext uri="{BB962C8B-B14F-4D97-AF65-F5344CB8AC3E}">
        <p14:creationId xmlns:p14="http://schemas.microsoft.com/office/powerpoint/2010/main" val="281911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Societal Functions of the Family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Regulating sexual behavior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Patterning reproduction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Organizing production and consumption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Socializing children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Providing care and protection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Providing social status</a:t>
            </a:r>
          </a:p>
        </p:txBody>
      </p:sp>
    </p:spTree>
    <p:extLst>
      <p:ext uri="{BB962C8B-B14F-4D97-AF65-F5344CB8AC3E}">
        <p14:creationId xmlns:p14="http://schemas.microsoft.com/office/powerpoint/2010/main" val="357011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of the Family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A304FDA-8F6A-284E-8D0A-6F530328C7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8688465"/>
              </p:ext>
            </p:extLst>
          </p:nvPr>
        </p:nvGraphicFramePr>
        <p:xfrm>
          <a:off x="628650" y="1397000"/>
          <a:ext cx="7631430" cy="4556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5211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Structures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Nuclear family – most basic form; married couple with biological or adopted children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Polygamous family – central individual married to several spouses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Polyandrous when the central person is female and the multiple spouses are male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Biological or adopted children</a:t>
            </a:r>
          </a:p>
          <a:p>
            <a:pPr indent="-454025">
              <a:lnSpc>
                <a:spcPct val="100000"/>
              </a:lnSpc>
            </a:pPr>
            <a:r>
              <a:rPr lang="en-US" sz="2600" dirty="0"/>
              <a:t>Extended family – includes other relations and generations in addition to the nuclear family; live in one house/unit or close to one another, forming one cooperative unit</a:t>
            </a:r>
          </a:p>
        </p:txBody>
      </p:sp>
    </p:spTree>
    <p:extLst>
      <p:ext uri="{BB962C8B-B14F-4D97-AF65-F5344CB8AC3E}">
        <p14:creationId xmlns:p14="http://schemas.microsoft.com/office/powerpoint/2010/main" val="3230641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 of Generational Relationships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Patrilineal system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Ties and dominance through male (father) lineage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Matrilineal system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Ties and dominance through female (mother) lineage (less common)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Bilateral system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Ties through both male and female lineage (most common in United States)</a:t>
            </a:r>
          </a:p>
        </p:txBody>
      </p:sp>
    </p:spTree>
    <p:extLst>
      <p:ext uri="{BB962C8B-B14F-4D97-AF65-F5344CB8AC3E}">
        <p14:creationId xmlns:p14="http://schemas.microsoft.com/office/powerpoint/2010/main" val="73577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 marL="12700" indent="0" algn="ctr">
              <a:lnSpc>
                <a:spcPts val="3600"/>
              </a:lnSpc>
              <a:spcBef>
                <a:spcPts val="1800"/>
              </a:spcBef>
              <a:buNone/>
            </a:pPr>
            <a:r>
              <a:rPr lang="en-US" b="1" dirty="0"/>
              <a:t>“Socially recognized, legitimized, </a:t>
            </a:r>
            <a:br>
              <a:rPr lang="en-US" b="1" dirty="0"/>
            </a:br>
            <a:r>
              <a:rPr lang="en-US" b="1" dirty="0"/>
              <a:t>and supported union of individuals </a:t>
            </a:r>
            <a:br>
              <a:rPr lang="en-US" b="1" dirty="0"/>
            </a:br>
            <a:r>
              <a:rPr lang="en-US" b="1" dirty="0"/>
              <a:t>of opposite sexes.”</a:t>
            </a:r>
          </a:p>
          <a:p>
            <a:pPr marL="292100" indent="-282575">
              <a:lnSpc>
                <a:spcPct val="100000"/>
              </a:lnSpc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600" dirty="0"/>
              <a:t>Definition is evolving with changing recognition on a global basis</a:t>
            </a:r>
          </a:p>
        </p:txBody>
      </p:sp>
    </p:spTree>
    <p:extLst>
      <p:ext uri="{BB962C8B-B14F-4D97-AF65-F5344CB8AC3E}">
        <p14:creationId xmlns:p14="http://schemas.microsoft.com/office/powerpoint/2010/main" val="1651792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Rules of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Romantic love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Idealization; a one and only; love at first sight; love conquers all; emotional indulgence</a:t>
            </a:r>
          </a:p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dirty="0"/>
              <a:t>Marriage rules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Endogamy or exogamy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Monogamy or polygamy</a:t>
            </a:r>
          </a:p>
        </p:txBody>
      </p:sp>
    </p:spTree>
    <p:extLst>
      <p:ext uri="{BB962C8B-B14F-4D97-AF65-F5344CB8AC3E}">
        <p14:creationId xmlns:p14="http://schemas.microsoft.com/office/powerpoint/2010/main" val="2663297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1682</TotalTime>
  <Words>674</Words>
  <Application>Microsoft Macintosh PowerPoint</Application>
  <PresentationFormat>On-screen Show (4:3)</PresentationFormat>
  <Paragraphs>116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Verdana</vt:lpstr>
      <vt:lpstr>Wingdings</vt:lpstr>
      <vt:lpstr>Office Theme</vt:lpstr>
      <vt:lpstr>Marriage and Changing Family Arrangements</vt:lpstr>
      <vt:lpstr>Learning Objectives</vt:lpstr>
      <vt:lpstr>The Nature of Family Life</vt:lpstr>
      <vt:lpstr>Societal Functions of the Family</vt:lpstr>
      <vt:lpstr>Functions of the Family</vt:lpstr>
      <vt:lpstr>Family Structures</vt:lpstr>
      <vt:lpstr>Systems of Generational Relationships</vt:lpstr>
      <vt:lpstr>Defining Marriage</vt:lpstr>
      <vt:lpstr>Components and Rules of Marriage</vt:lpstr>
      <vt:lpstr>Marital Residence</vt:lpstr>
      <vt:lpstr>Mate Selection</vt:lpstr>
      <vt:lpstr>Homogamy – Primary Variables</vt:lpstr>
      <vt:lpstr>The Transformation of the Family</vt:lpstr>
      <vt:lpstr>The Evolved Nuclear Family</vt:lpstr>
      <vt:lpstr>Traditional Family Decline</vt:lpstr>
      <vt:lpstr>Impact of Divorce</vt:lpstr>
      <vt:lpstr>Social Process of Divorce</vt:lpstr>
      <vt:lpstr>Family Diversity</vt:lpstr>
      <vt:lpstr>What Does the Future Hold?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80</cp:revision>
  <dcterms:created xsi:type="dcterms:W3CDTF">2018-02-14T21:02:22Z</dcterms:created>
  <dcterms:modified xsi:type="dcterms:W3CDTF">2018-02-21T14:28:59Z</dcterms:modified>
</cp:coreProperties>
</file>