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handoutMasterIdLst>
    <p:handoutMasterId r:id="rId25"/>
  </p:handoutMasterIdLst>
  <p:sldIdLst>
    <p:sldId id="256" r:id="rId2"/>
    <p:sldId id="257" r:id="rId3"/>
    <p:sldId id="363" r:id="rId4"/>
    <p:sldId id="384" r:id="rId5"/>
    <p:sldId id="38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389" r:id="rId14"/>
    <p:sldId id="406" r:id="rId15"/>
    <p:sldId id="371" r:id="rId16"/>
    <p:sldId id="390" r:id="rId17"/>
    <p:sldId id="407" r:id="rId18"/>
    <p:sldId id="408" r:id="rId19"/>
    <p:sldId id="409" r:id="rId20"/>
    <p:sldId id="410" r:id="rId21"/>
    <p:sldId id="411" r:id="rId22"/>
    <p:sldId id="412" r:id="rId23"/>
    <p:sldId id="39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099"/>
    <a:srgbClr val="FCDEAB"/>
    <a:srgbClr val="C53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40"/>
    <p:restoredTop sz="94643"/>
  </p:normalViewPr>
  <p:slideViewPr>
    <p:cSldViewPr snapToGrid="0" snapToObjects="1">
      <p:cViewPr varScale="1">
        <p:scale>
          <a:sx n="126" d="100"/>
          <a:sy n="126" d="100"/>
        </p:scale>
        <p:origin x="19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150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406608-7191-C74C-8A53-249D9B4FE9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B7FC6-3E11-D042-ADBE-96EF0BBB62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4A124-A7DD-4E43-8F15-6BDBE0A77790}" type="datetimeFigureOut">
              <a:rPr lang="en-US" smtClean="0"/>
              <a:t>2/21/18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C1F80-2AC0-7341-A410-192361F7F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758B1-C15A-A440-8B65-11182835F8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E3109-1951-B94E-80F6-9A8DE765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89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CD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D302D-F62A-D141-A0E4-A25395AF0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7315200" cy="2661064"/>
          </a:xfrm>
        </p:spPr>
        <p:txBody>
          <a:bodyPr lIns="0" tIns="0" rIns="0" bIns="0" anchor="t" anchorCtr="0"/>
          <a:lstStyle>
            <a:lvl1pPr algn="ctr">
              <a:defRPr sz="4500" b="1" i="0">
                <a:solidFill>
                  <a:srgbClr val="4140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4D296-BE44-9C44-8BD0-0F55B8706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7315200" cy="1143000"/>
          </a:xfrm>
          <a:prstGeom prst="rect">
            <a:avLst/>
          </a:prstGeom>
        </p:spPr>
        <p:txBody>
          <a:bodyPr lIns="0" tIns="0" rIns="0" bIns="228600" anchor="b" anchorCtr="0">
            <a:normAutofit/>
          </a:bodyPr>
          <a:lstStyle>
            <a:lvl1pPr marL="0" indent="0" algn="ctr">
              <a:buNone/>
              <a:defRPr sz="2400" b="1">
                <a:solidFill>
                  <a:srgbClr val="C5352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870E7-0004-6F4C-9B98-233593171B51}"/>
              </a:ext>
            </a:extLst>
          </p:cNvPr>
          <p:cNvSpPr txBox="1"/>
          <p:nvPr userDrawn="1"/>
        </p:nvSpPr>
        <p:spPr>
          <a:xfrm>
            <a:off x="914400" y="7868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Introduction to Sociology 12e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by Henry L.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Tischler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5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1194-2E4F-6746-B713-49DF9E44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30201-EC1D-DC45-8757-8334F85F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1600"/>
            <a:ext cx="7886700" cy="48742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C91E-2099-4449-AC9D-5ABB9642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49C5E-32B9-6140-B319-B1E7C009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41931-F937-DA49-B303-65DC6146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3288C9-5B33-2841-9883-D90253445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87838-47E2-9844-809A-0C3477262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360F9-4AFE-014B-8ED6-02D8CDB5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44616-5C75-9E4C-9684-3A846DB2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A7A38-40BD-4C4B-80AE-5F004EBB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7FF4-B0E0-2A4F-9DAE-55B6105A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6B12-6F0F-2D4E-8930-7E75A86EA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1430" cy="4874274"/>
          </a:xfrm>
          <a:prstGeom prst="rect">
            <a:avLst/>
          </a:prstGeom>
        </p:spPr>
        <p:txBody>
          <a:bodyPr/>
          <a:lstStyle>
            <a:lvl1pPr marL="463550" indent="-450850">
              <a:lnSpc>
                <a:spcPts val="3400"/>
              </a:lnSpc>
              <a:spcBef>
                <a:spcPts val="1200"/>
              </a:spcBef>
              <a:buFont typeface="Wingdings" pitchFamily="2" charset="2"/>
              <a:buChar char="v"/>
              <a:tabLst/>
              <a:defRPr sz="2800"/>
            </a:lvl1pPr>
            <a:lvl2pPr marL="804863" indent="-231775">
              <a:spcBef>
                <a:spcPts val="600"/>
              </a:spcBef>
              <a:tabLst/>
              <a:defRPr sz="2400"/>
            </a:lvl2pPr>
            <a:lvl3pPr marL="1147763" indent="-231775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200"/>
            </a:lvl3pPr>
            <a:lvl4pPr marL="1379538" indent="-231775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000"/>
            </a:lvl4pPr>
            <a:lvl5pPr marL="1543050" indent="-17145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FFDF1-2322-A04D-886B-3AFC0AB4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Introduction to Sociology 12e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72F06-EEBF-E84C-91CD-A3CB6585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5D4FD1-9D52-344F-927A-3CBF399CD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2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7758-60EA-4046-B56B-56CDE1AB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E19DD-79E6-9A4B-B61C-6935A7014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28657-57DB-E444-97F0-E8F6E72E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6BE9A-8F52-9645-ACC0-0CFF42DA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D5A0-2D53-E943-9512-7FAA3A6E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2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1CDF-C36C-4B43-93F9-779D2F4C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82437-842E-4249-850F-188240040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E586F-C27B-7840-B1BD-FEAB43F45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AA40C-3F7B-0D4C-B261-86690FA04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9D976-4BB6-FF42-A2D2-5D2C0CD9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5DC86-2149-4B4A-8C05-DA033213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589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0DAFD-0346-3F4E-9603-081FCA49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93C5-1419-D844-9A2F-0BF4B348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36F57-B7F4-4446-B84D-4457D8BE7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945-0BD7-554F-BD66-F6FA8B009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79FC1-5C15-ED47-9943-AB21EAA0B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5A57D3-35DF-D147-98FC-C5898CB7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DAA3-B438-C64D-8198-9E67967D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C0A82-1A4F-5740-9938-827A12F2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490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03AB-9AF8-934E-9D3C-2B64D93E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50A50-9186-024A-AE08-6D0310ED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21945-81C4-3947-86D2-6DD29340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3B0B-4FA2-D042-A08C-1925446F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070A1-283D-1449-A96E-EA092A40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53CAD-0C4F-1B4E-95AA-2118F577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6047E-7E88-A94D-B6A4-EAF7DA4E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9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EEC5-8B44-E243-B115-83F83646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6A98A-6D9E-5644-98D7-A6D4B717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35281-71C4-5B43-8171-195F67E8A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EBC85-FC7C-8846-A8CF-3F3115D7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2CB69-AD0A-764C-A88D-E6BABAC4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79485-01FB-9B41-B079-251DCD24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697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6C75-BDEB-4D45-A6F4-32718F60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D1ADC-C78B-6C47-B887-20A35DFE8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B12D9-A373-A144-8169-6753D751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2B4C1-48B3-EF42-9BCF-524A1AF8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978C3-33E7-264D-8C93-4E40B7E1F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1B34C-B5C3-3A46-B5EF-0CE0C464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0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8FED66-2FC9-6A4B-B5DD-B0E4815D7813}"/>
              </a:ext>
            </a:extLst>
          </p:cNvPr>
          <p:cNvSpPr/>
          <p:nvPr userDrawn="1"/>
        </p:nvSpPr>
        <p:spPr>
          <a:xfrm>
            <a:off x="0" y="6356351"/>
            <a:ext cx="9144000" cy="506412"/>
          </a:xfrm>
          <a:prstGeom prst="rect">
            <a:avLst/>
          </a:prstGeom>
          <a:solidFill>
            <a:srgbClr val="FCD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D9926-3F9B-E54B-BCA8-03DD44E9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4299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CA47F-2C25-2448-AE97-280189E51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1600"/>
            <a:ext cx="7886700" cy="4874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E5CDFA-6ACC-B549-B5DB-98E203696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Introduction to Sociology 12e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B54AE7-D0D8-9B40-8FC8-B55D77AD6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D55D4FD1-9D52-344F-927A-3CBF399CD5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52B06C-47E1-E543-85F5-7F7E037F7CD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441700" y="6438107"/>
            <a:ext cx="2260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414099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346075" indent="-346075" algn="l" defTabSz="685800" rtl="0" eaLnBrk="1" latinLnBrk="0" hangingPunct="1">
        <a:lnSpc>
          <a:spcPct val="90000"/>
        </a:lnSpc>
        <a:spcBef>
          <a:spcPts val="750"/>
        </a:spcBef>
        <a:buClr>
          <a:srgbClr val="C53526"/>
        </a:buClr>
        <a:buFont typeface="Wingdings" pitchFamily="2" charset="2"/>
        <a:buChar char="v"/>
        <a:tabLst/>
        <a:defRPr sz="26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93738" indent="-228600" algn="l" defTabSz="685800" rtl="0" eaLnBrk="1" latinLnBrk="0" hangingPunct="1">
        <a:lnSpc>
          <a:spcPct val="90000"/>
        </a:lnSpc>
        <a:spcBef>
          <a:spcPts val="600"/>
        </a:spcBef>
        <a:buClr>
          <a:srgbClr val="C53526"/>
        </a:buClr>
        <a:buFont typeface="Wingdings" pitchFamily="2" charset="2"/>
        <a:buChar char="§"/>
        <a:tabLst/>
        <a:defRPr sz="22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976313" indent="-173038" algn="l" defTabSz="685800" rtl="0" eaLnBrk="1" latinLnBrk="0" hangingPunct="1">
        <a:lnSpc>
          <a:spcPct val="90000"/>
        </a:lnSpc>
        <a:spcBef>
          <a:spcPts val="600"/>
        </a:spcBef>
        <a:buClr>
          <a:srgbClr val="C53526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60475" indent="-174625" algn="l" defTabSz="685800" rtl="0" eaLnBrk="1" latinLnBrk="0" hangingPunct="1">
        <a:lnSpc>
          <a:spcPct val="90000"/>
        </a:lnSpc>
        <a:spcBef>
          <a:spcPts val="600"/>
        </a:spcBef>
        <a:buClr>
          <a:srgbClr val="C53526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600"/>
        </a:spcBef>
        <a:buClr>
          <a:srgbClr val="C5352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B8D6-C23C-0444-92A5-0CE8FDDD68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4942E-4CFC-B144-BD77-ACD99FA51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14</a:t>
            </a:r>
          </a:p>
        </p:txBody>
      </p:sp>
    </p:spTree>
    <p:extLst>
      <p:ext uri="{BB962C8B-B14F-4D97-AF65-F5344CB8AC3E}">
        <p14:creationId xmlns:p14="http://schemas.microsoft.com/office/powerpoint/2010/main" val="191462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C835-95FC-4549-ADBD-EF2B43A9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257A-91A1-4B42-B7C9-7E92A2ADC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/>
              <a:t>Latent function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600" dirty="0"/>
              <a:t>Provision of child care outside the nuclear family</a:t>
            </a:r>
          </a:p>
        </p:txBody>
      </p:sp>
    </p:spTree>
    <p:extLst>
      <p:ext uri="{BB962C8B-B14F-4D97-AF65-F5344CB8AC3E}">
        <p14:creationId xmlns:p14="http://schemas.microsoft.com/office/powerpoint/2010/main" val="104704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C835-95FC-4549-ADBD-EF2B43A9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Postponing Job Hunting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257A-91A1-4B42-B7C9-7E92A2ADC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/>
              <a:t>Extension of education into post-high school learning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600" dirty="0"/>
              <a:t>Increased skills via additional education and training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600" dirty="0"/>
              <a:t>Reduction in unemployment and competition</a:t>
            </a:r>
          </a:p>
        </p:txBody>
      </p:sp>
    </p:spTree>
    <p:extLst>
      <p:ext uri="{BB962C8B-B14F-4D97-AF65-F5344CB8AC3E}">
        <p14:creationId xmlns:p14="http://schemas.microsoft.com/office/powerpoint/2010/main" val="27787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C835-95FC-4549-ADBD-EF2B43A9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Postponing Job Hunting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257A-91A1-4B42-B7C9-7E92A2ADC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1430" cy="721360"/>
          </a:xfrm>
        </p:spPr>
        <p:txBody>
          <a:bodyPr>
            <a:normAutofit/>
          </a:bodyPr>
          <a:lstStyle/>
          <a:p>
            <a:pPr marL="12700" indent="0">
              <a:lnSpc>
                <a:spcPct val="100000"/>
              </a:lnSpc>
              <a:buNone/>
            </a:pPr>
            <a:r>
              <a:rPr lang="en-US" sz="2000" dirty="0"/>
              <a:t>Percentage of adults age 25 years and older who had attained high school and bachelor’s degrees, 1940 to 2015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DC176-716A-3043-AEB1-650166C6E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" y="2321560"/>
            <a:ext cx="7752080" cy="25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4F6AF2-70E6-C84C-81FA-1C81C8B8B11F}"/>
              </a:ext>
            </a:extLst>
          </p:cNvPr>
          <p:cNvSpPr txBox="1"/>
          <p:nvPr/>
        </p:nvSpPr>
        <p:spPr>
          <a:xfrm>
            <a:off x="628650" y="5249614"/>
            <a:ext cx="763143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Department of Commerce, U.S. Bureau of the Census.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U.S. Census of Population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1960, vol. I, part 1; Folger, J. K., and C. B. Nam. Education of the American Population (1960 Census Monograph);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Current Population Reports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Series P-20, various years;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Current Population Survey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(CPS), March 1970 through March 2011; “Educational Attainment in the United States: 2015 Population Characteristics” by Camille L. Ryan and Kurt Bauman,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Current Population Reports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P20-578, March 2016.</a:t>
            </a:r>
          </a:p>
        </p:txBody>
      </p:sp>
    </p:spTree>
    <p:extLst>
      <p:ext uri="{BB962C8B-B14F-4D97-AF65-F5344CB8AC3E}">
        <p14:creationId xmlns:p14="http://schemas.microsoft.com/office/powerpoint/2010/main" val="2420961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Conflict Theory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 marL="9525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600" b="1" dirty="0"/>
              <a:t>Social Control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Hidden curriculum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Attitudes and values taught in school prepare children to accept:</a:t>
            </a:r>
          </a:p>
          <a:p>
            <a:pPr marL="1147763" indent="-231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Requirements of adult life</a:t>
            </a:r>
          </a:p>
          <a:p>
            <a:pPr marL="1147763" indent="-231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Social, political, and economic statuses the society provides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Screening and allocation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Tracking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The </a:t>
            </a:r>
            <a:r>
              <a:rPr lang="en-US" sz="2400" dirty="0" err="1"/>
              <a:t>credentialized</a:t>
            </a:r>
            <a:r>
              <a:rPr lang="en-US" sz="2400" dirty="0"/>
              <a:t> society</a:t>
            </a:r>
          </a:p>
        </p:txBody>
      </p:sp>
    </p:spTree>
    <p:extLst>
      <p:ext uri="{BB962C8B-B14F-4D97-AF65-F5344CB8AC3E}">
        <p14:creationId xmlns:p14="http://schemas.microsoft.com/office/powerpoint/2010/main" val="158637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DBF7-9D93-AE40-9FC7-049100F2D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American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2AD77-B017-DF4F-8D48-C6E0C3B92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Unequal access to education</a:t>
            </a:r>
          </a:p>
          <a:p>
            <a:r>
              <a:rPr lang="en-US" dirty="0"/>
              <a:t>Students who speak English as a second language</a:t>
            </a:r>
          </a:p>
          <a:p>
            <a:r>
              <a:rPr lang="en-US" dirty="0"/>
              <a:t>High school dropouts</a:t>
            </a:r>
          </a:p>
          <a:p>
            <a:r>
              <a:rPr lang="en-US" dirty="0"/>
              <a:t>Violence in the schools</a:t>
            </a:r>
          </a:p>
          <a:p>
            <a:r>
              <a:rPr lang="en-US" dirty="0"/>
              <a:t>Home schooling</a:t>
            </a:r>
          </a:p>
          <a:p>
            <a:r>
              <a:rPr lang="en-US" dirty="0"/>
              <a:t>Standardized testing</a:t>
            </a:r>
          </a:p>
          <a:p>
            <a:r>
              <a:rPr lang="en-US" dirty="0"/>
              <a:t>Gifted students</a:t>
            </a:r>
          </a:p>
        </p:txBody>
      </p:sp>
    </p:spTree>
    <p:extLst>
      <p:ext uri="{BB962C8B-B14F-4D97-AF65-F5344CB8AC3E}">
        <p14:creationId xmlns:p14="http://schemas.microsoft.com/office/powerpoint/2010/main" val="3432128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Access to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Forms of segregation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De jure segregation</a:t>
            </a:r>
          </a:p>
          <a:p>
            <a:pPr marL="1147763" indent="-2206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Brown v. Board of Education of Topeka, Kansas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De factor segregation</a:t>
            </a:r>
          </a:p>
          <a:p>
            <a:pPr marL="1147763" indent="-2206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“White flight”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Financial problems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Social class, financial aid issues</a:t>
            </a:r>
          </a:p>
        </p:txBody>
      </p:sp>
    </p:spTree>
    <p:extLst>
      <p:ext uri="{BB962C8B-B14F-4D97-AF65-F5344CB8AC3E}">
        <p14:creationId xmlns:p14="http://schemas.microsoft.com/office/powerpoint/2010/main" val="3980767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Who Speak English as a Second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Children aged 5 to 17 speak a language other than English at home</a:t>
            </a:r>
          </a:p>
          <a:p>
            <a:pPr>
              <a:lnSpc>
                <a:spcPct val="100000"/>
              </a:lnSpc>
            </a:pPr>
            <a:r>
              <a:rPr lang="en-US" dirty="0"/>
              <a:t>4.6 million students in language assistance programs in 2014–2015 school year – to help ensure they attain English proficiency and meet the same academic content and achievement standards all students expected to meet</a:t>
            </a:r>
          </a:p>
          <a:p>
            <a:pPr marL="12700" indent="0" algn="r">
              <a:lnSpc>
                <a:spcPct val="100000"/>
              </a:lnSpc>
              <a:buNone/>
            </a:pPr>
            <a:r>
              <a:rPr lang="en-US" sz="2000" dirty="0"/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4065877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Dropouts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Significant social impact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Pay less in taxes (lower earnings)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Increase the demand for social services including welfare, medical assistance, unemployment compensation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Less likely to vote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Have poorer health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Greater criminal deviance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200" dirty="0"/>
              <a:t>Half of all state prison inmates did not complete high school</a:t>
            </a:r>
          </a:p>
        </p:txBody>
      </p:sp>
    </p:spTree>
    <p:extLst>
      <p:ext uri="{BB962C8B-B14F-4D97-AF65-F5344CB8AC3E}">
        <p14:creationId xmlns:p14="http://schemas.microsoft.com/office/powerpoint/2010/main" val="3910131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C835-95FC-4549-ADBD-EF2B43A9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Income by Education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F6AF2-70E6-C84C-81FA-1C81C8B8B11F}"/>
              </a:ext>
            </a:extLst>
          </p:cNvPr>
          <p:cNvSpPr txBox="1"/>
          <p:nvPr/>
        </p:nvSpPr>
        <p:spPr>
          <a:xfrm>
            <a:off x="628650" y="5513774"/>
            <a:ext cx="763143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Bureau of Labor Statistics, U.S. Department of Labor,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The Economics Daily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Median weekly earnings by educational attainment in 2014 on the Internet at https://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www.bls.gov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opub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/ted/2015/median-weekly-earnings-by-education-gender-race-and-ethnicity-in-2014.htm, accessed August 18, 2017.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0D1721-E5DE-2444-BE15-140B75A45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559560"/>
            <a:ext cx="77914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7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Violence in the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2014 statistics (grades 9–12):</a:t>
            </a:r>
          </a:p>
          <a:p>
            <a:pPr marL="804863" indent="-2317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/>
              <a:t>10% of male students threatened or injured with a weapon on school property</a:t>
            </a:r>
          </a:p>
          <a:p>
            <a:pPr marL="804863" indent="-2317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/>
              <a:t>18% of students carried weapons anywhere, somewhere</a:t>
            </a:r>
          </a:p>
          <a:p>
            <a:pPr marL="1147763" indent="-2206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6% carried weapons on school property</a:t>
            </a:r>
          </a:p>
          <a:p>
            <a:pPr marL="804863" indent="-2317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/>
              <a:t>22% of all students reported someone had offered, sold, or given them an illegal drug on school property</a:t>
            </a:r>
          </a:p>
        </p:txBody>
      </p:sp>
    </p:spTree>
    <p:extLst>
      <p:ext uri="{BB962C8B-B14F-4D97-AF65-F5344CB8AC3E}">
        <p14:creationId xmlns:p14="http://schemas.microsoft.com/office/powerpoint/2010/main" val="428019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4188-A2EA-A14B-9E92-D4EC3CE6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716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F5DA7-E209-B44D-8DB3-D8B06FFB9A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1601"/>
            <a:ext cx="7631430" cy="462565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Describe the manifest and latent functions of education.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Explain the nature of education from the conflict theory view.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Explain the causes and effects of racial segregation in the public schools.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Identify issues related to students who speak English as a second language.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Discuss the extent to which high school dropouts are a social problem.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Discuss the issue of standardized testing.</a:t>
            </a:r>
          </a:p>
        </p:txBody>
      </p:sp>
    </p:spTree>
    <p:extLst>
      <p:ext uri="{BB962C8B-B14F-4D97-AF65-F5344CB8AC3E}">
        <p14:creationId xmlns:p14="http://schemas.microsoft.com/office/powerpoint/2010/main" val="141878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Schooling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 matter of choice</a:t>
            </a:r>
          </a:p>
          <a:p>
            <a:pPr>
              <a:lnSpc>
                <a:spcPct val="100000"/>
              </a:lnSpc>
            </a:pPr>
            <a:r>
              <a:rPr lang="en-US" dirty="0"/>
              <a:t>Origins in liberal community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Pursuit of personal agenda and curriculum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Movement to conservative and religious community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Fear of undermining community-held values and norms</a:t>
            </a:r>
          </a:p>
        </p:txBody>
      </p:sp>
    </p:spTree>
    <p:extLst>
      <p:ext uri="{BB962C8B-B14F-4D97-AF65-F5344CB8AC3E}">
        <p14:creationId xmlns:p14="http://schemas.microsoft.com/office/powerpoint/2010/main" val="4266094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Scientifically-based evaluation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Chart, scientifically and objectively, different levels of mental achievement and aptitude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Criticism of standardized tests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Tests are invalid academically and biased against minorities</a:t>
            </a:r>
          </a:p>
        </p:txBody>
      </p:sp>
    </p:spTree>
    <p:extLst>
      <p:ext uri="{BB962C8B-B14F-4D97-AF65-F5344CB8AC3E}">
        <p14:creationId xmlns:p14="http://schemas.microsoft.com/office/powerpoint/2010/main" val="2326608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C835-95FC-4549-ADBD-EF2B43A9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SAT Scores 1995–2016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F6AF2-70E6-C84C-81FA-1C81C8B8B11F}"/>
              </a:ext>
            </a:extLst>
          </p:cNvPr>
          <p:cNvSpPr txBox="1"/>
          <p:nvPr/>
        </p:nvSpPr>
        <p:spPr>
          <a:xfrm>
            <a:off x="628650" y="5513774"/>
            <a:ext cx="763143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The College Board, 2017.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219FD-582D-1F4D-85E4-72DF1D56B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" y="1638657"/>
            <a:ext cx="7903210" cy="31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78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CE03-185F-D04A-AA06-DFA93A25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Gifted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F0B1-77E7-B34F-8AF8-BA5B20925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displaying three atypical traits</a:t>
            </a:r>
          </a:p>
          <a:p>
            <a:pPr marL="915988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Precociousness – gifted children begin early to master some domain</a:t>
            </a:r>
          </a:p>
          <a:p>
            <a:pPr marL="915988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Nonconformity – gifted children insist on doing things according to their own specific rules</a:t>
            </a:r>
          </a:p>
          <a:p>
            <a:pPr marL="915988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A rage to master – gifted children exhibit a passion to know everything there is to know about a subject</a:t>
            </a:r>
          </a:p>
          <a:p>
            <a:pPr marL="573088" indent="0" algn="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None/>
            </a:pPr>
            <a:r>
              <a:rPr lang="en-US" sz="2000" dirty="0"/>
              <a:t>Ellen Winner (1996)</a:t>
            </a:r>
          </a:p>
        </p:txBody>
      </p:sp>
    </p:spTree>
    <p:extLst>
      <p:ext uri="{BB962C8B-B14F-4D97-AF65-F5344CB8AC3E}">
        <p14:creationId xmlns:p14="http://schemas.microsoft.com/office/powerpoint/2010/main" val="381276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Education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88F55C-5995-4049-899F-5130F8DFD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Main purpose of education is to equalize society</a:t>
            </a:r>
          </a:p>
          <a:p>
            <a:pPr>
              <a:lnSpc>
                <a:spcPct val="100000"/>
              </a:lnSpc>
            </a:pPr>
            <a:r>
              <a:rPr lang="en-US" dirty="0"/>
              <a:t>Source of social inequality is the unequal distribution of knowledge</a:t>
            </a:r>
          </a:p>
          <a:p>
            <a:pPr>
              <a:lnSpc>
                <a:spcPct val="100000"/>
              </a:lnSpc>
            </a:pPr>
            <a:r>
              <a:rPr lang="en-US" dirty="0"/>
              <a:t>Main purpose of education is to equalize society by diffusing knowledge to all</a:t>
            </a:r>
          </a:p>
          <a:p>
            <a:pPr marL="12700" indent="0" algn="r">
              <a:lnSpc>
                <a:spcPct val="100000"/>
              </a:lnSpc>
              <a:buNone/>
            </a:pPr>
            <a:r>
              <a:rPr lang="en-US" sz="2000" dirty="0"/>
              <a:t>Lester Frank Ward (President, ASA)</a:t>
            </a:r>
          </a:p>
        </p:txBody>
      </p:sp>
    </p:spTree>
    <p:extLst>
      <p:ext uri="{BB962C8B-B14F-4D97-AF65-F5344CB8AC3E}">
        <p14:creationId xmlns:p14="http://schemas.microsoft.com/office/powerpoint/2010/main" val="323064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Sociological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Functionalists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Stress the importance of education in socializing the young, transmitting the culture, and developing skills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Conflict theorists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Note that education preserves social class distinctions, maintains social control, and promotes inequality</a:t>
            </a:r>
          </a:p>
        </p:txBody>
      </p:sp>
    </p:spTree>
    <p:extLst>
      <p:ext uri="{BB962C8B-B14F-4D97-AF65-F5344CB8AC3E}">
        <p14:creationId xmlns:p14="http://schemas.microsoft.com/office/powerpoint/2010/main" val="171931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Functionalist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Socialization</a:t>
            </a:r>
          </a:p>
          <a:p>
            <a:pPr>
              <a:lnSpc>
                <a:spcPct val="100000"/>
              </a:lnSpc>
            </a:pPr>
            <a:r>
              <a:rPr lang="en-US" dirty="0"/>
              <a:t>Cultural transmission</a:t>
            </a:r>
          </a:p>
          <a:p>
            <a:pPr>
              <a:lnSpc>
                <a:spcPct val="100000"/>
              </a:lnSpc>
            </a:pPr>
            <a:r>
              <a:rPr lang="en-US" dirty="0"/>
              <a:t>Academic skills</a:t>
            </a:r>
          </a:p>
          <a:p>
            <a:pPr>
              <a:lnSpc>
                <a:spcPct val="100000"/>
              </a:lnSpc>
            </a:pPr>
            <a:r>
              <a:rPr lang="en-US" dirty="0"/>
              <a:t>Innovation</a:t>
            </a:r>
          </a:p>
          <a:p>
            <a:pPr>
              <a:lnSpc>
                <a:spcPct val="100000"/>
              </a:lnSpc>
            </a:pPr>
            <a:r>
              <a:rPr lang="en-US" dirty="0"/>
              <a:t>Child care</a:t>
            </a:r>
          </a:p>
          <a:p>
            <a:pPr>
              <a:lnSpc>
                <a:spcPct val="100000"/>
              </a:lnSpc>
            </a:pPr>
            <a:r>
              <a:rPr lang="en-US" dirty="0"/>
              <a:t>Postponing job hunting</a:t>
            </a:r>
          </a:p>
        </p:txBody>
      </p:sp>
    </p:spTree>
    <p:extLst>
      <p:ext uri="{BB962C8B-B14F-4D97-AF65-F5344CB8AC3E}">
        <p14:creationId xmlns:p14="http://schemas.microsoft.com/office/powerpoint/2010/main" val="246819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C835-95FC-4549-ADBD-EF2B43A9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257A-91A1-4B42-B7C9-7E92A2ADC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/>
              <a:t>Formal education system extends the socialization process that starts in the family</a:t>
            </a:r>
          </a:p>
        </p:txBody>
      </p:sp>
    </p:spTree>
    <p:extLst>
      <p:ext uri="{BB962C8B-B14F-4D97-AF65-F5344CB8AC3E}">
        <p14:creationId xmlns:p14="http://schemas.microsoft.com/office/powerpoint/2010/main" val="321099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C835-95FC-4549-ADBD-EF2B43A9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257A-91A1-4B42-B7C9-7E92A2ADC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/>
              <a:t>Passage of major portions of society’s knowledge from one generation to the next</a:t>
            </a:r>
          </a:p>
        </p:txBody>
      </p:sp>
    </p:spTree>
    <p:extLst>
      <p:ext uri="{BB962C8B-B14F-4D97-AF65-F5344CB8AC3E}">
        <p14:creationId xmlns:p14="http://schemas.microsoft.com/office/powerpoint/2010/main" val="220457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C835-95FC-4549-ADBD-EF2B43A9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257A-91A1-4B42-B7C9-7E92A2ADC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/>
              <a:t>Provision of knowledge essential to daily activities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600" dirty="0"/>
              <a:t>Literacy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600" dirty="0"/>
              <a:t>Mathematics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600" dirty="0"/>
              <a:t>Critical thinking and analysis</a:t>
            </a:r>
          </a:p>
        </p:txBody>
      </p:sp>
    </p:spTree>
    <p:extLst>
      <p:ext uri="{BB962C8B-B14F-4D97-AF65-F5344CB8AC3E}">
        <p14:creationId xmlns:p14="http://schemas.microsoft.com/office/powerpoint/2010/main" val="351283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C835-95FC-4549-ADBD-EF2B43A9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257A-91A1-4B42-B7C9-7E92A2ADC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/>
              <a:t>Transmission of society’s knowledge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600" dirty="0"/>
              <a:t>Foundation for creation and transmission of new knowledge</a:t>
            </a:r>
          </a:p>
          <a:p>
            <a:pPr indent="-463550">
              <a:lnSpc>
                <a:spcPts val="3600"/>
              </a:lnSpc>
              <a:spcBef>
                <a:spcPts val="1800"/>
              </a:spcBef>
            </a:pPr>
            <a:r>
              <a:rPr lang="en-US" dirty="0"/>
              <a:t>Learning independent and creative thinking</a:t>
            </a:r>
          </a:p>
        </p:txBody>
      </p:sp>
    </p:spTree>
    <p:extLst>
      <p:ext uri="{BB962C8B-B14F-4D97-AF65-F5344CB8AC3E}">
        <p14:creationId xmlns:p14="http://schemas.microsoft.com/office/powerpoint/2010/main" val="347279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821</Words>
  <Application>Microsoft Macintosh PowerPoint</Application>
  <PresentationFormat>On-screen Show (4:3)</PresentationFormat>
  <Paragraphs>113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Office Theme</vt:lpstr>
      <vt:lpstr>Education</vt:lpstr>
      <vt:lpstr>Learning Objectives</vt:lpstr>
      <vt:lpstr>Purpose of Education</vt:lpstr>
      <vt:lpstr>Sociological Perspectives</vt:lpstr>
      <vt:lpstr>The Functionalist Perspective</vt:lpstr>
      <vt:lpstr>Socialization</vt:lpstr>
      <vt:lpstr>Cultural Transmission</vt:lpstr>
      <vt:lpstr>Academic Skills</vt:lpstr>
      <vt:lpstr>Innovation</vt:lpstr>
      <vt:lpstr>Child Care</vt:lpstr>
      <vt:lpstr>Postponing Job Hunting</vt:lpstr>
      <vt:lpstr>Postponing Job Hunting</vt:lpstr>
      <vt:lpstr>The Conflict Theory Perspective</vt:lpstr>
      <vt:lpstr>Issues in American Education</vt:lpstr>
      <vt:lpstr>Unequal Access to Education</vt:lpstr>
      <vt:lpstr>Students Who Speak English as a Second Language</vt:lpstr>
      <vt:lpstr>High School Dropouts</vt:lpstr>
      <vt:lpstr>Median Income by Education Level</vt:lpstr>
      <vt:lpstr>Violence in the Schools</vt:lpstr>
      <vt:lpstr>Home Schooling</vt:lpstr>
      <vt:lpstr>Standardized Testing</vt:lpstr>
      <vt:lpstr>Average SAT Scores 1995–2016</vt:lpstr>
      <vt:lpstr>Gifted Students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Anna Botelho</cp:lastModifiedBy>
  <cp:revision>92</cp:revision>
  <dcterms:created xsi:type="dcterms:W3CDTF">2018-02-14T21:02:22Z</dcterms:created>
  <dcterms:modified xsi:type="dcterms:W3CDTF">2018-02-21T17:12:40Z</dcterms:modified>
</cp:coreProperties>
</file>