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34"/>
  </p:handoutMasterIdLst>
  <p:sldIdLst>
    <p:sldId id="256" r:id="rId2"/>
    <p:sldId id="257" r:id="rId3"/>
    <p:sldId id="363" r:id="rId4"/>
    <p:sldId id="413" r:id="rId5"/>
    <p:sldId id="414" r:id="rId6"/>
    <p:sldId id="415" r:id="rId7"/>
    <p:sldId id="416" r:id="rId8"/>
    <p:sldId id="417" r:id="rId9"/>
    <p:sldId id="384" r:id="rId10"/>
    <p:sldId id="418" r:id="rId11"/>
    <p:sldId id="388" r:id="rId12"/>
    <p:sldId id="399" r:id="rId13"/>
    <p:sldId id="419" r:id="rId14"/>
    <p:sldId id="420" r:id="rId15"/>
    <p:sldId id="421" r:id="rId16"/>
    <p:sldId id="400" r:id="rId17"/>
    <p:sldId id="401" r:id="rId18"/>
    <p:sldId id="422" r:id="rId19"/>
    <p:sldId id="402" r:id="rId20"/>
    <p:sldId id="423" r:id="rId21"/>
    <p:sldId id="424" r:id="rId22"/>
    <p:sldId id="403" r:id="rId23"/>
    <p:sldId id="404" r:id="rId24"/>
    <p:sldId id="389" r:id="rId25"/>
    <p:sldId id="406" r:id="rId26"/>
    <p:sldId id="371" r:id="rId27"/>
    <p:sldId id="390" r:id="rId28"/>
    <p:sldId id="410" r:id="rId29"/>
    <p:sldId id="411" r:id="rId30"/>
    <p:sldId id="426" r:id="rId31"/>
    <p:sldId id="427" r:id="rId32"/>
    <p:sldId id="42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22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99481F-90C6-4346-9BF3-24C57BAFE761}" type="doc">
      <dgm:prSet loTypeId="urn:microsoft.com/office/officeart/2005/8/layout/vList3" loCatId="" qsTypeId="urn:microsoft.com/office/officeart/2005/8/quickstyle/3d1" qsCatId="3D" csTypeId="urn:microsoft.com/office/officeart/2005/8/colors/colorful3" csCatId="colorful" phldr="1"/>
      <dgm:spPr/>
    </dgm:pt>
    <dgm:pt modelId="{B76921C5-94A9-6B4B-9C22-2DBC974DD0F9}">
      <dgm:prSet phldrT="[Text]" custT="1"/>
      <dgm:spPr/>
      <dgm:t>
        <a:bodyPr/>
        <a:lstStyle/>
        <a:p>
          <a:pPr algn="l"/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Legal-Rational Authority</a:t>
          </a:r>
        </a:p>
      </dgm:t>
    </dgm:pt>
    <dgm:pt modelId="{75F178AA-3A9C-264A-B1A2-DF75FEEBA634}" type="parTrans" cxnId="{6B5BC0EE-3A3A-1746-879E-BFE94A6EAFE8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FC6CB3-EF25-224E-8469-D98909947492}" type="sibTrans" cxnId="{6B5BC0EE-3A3A-1746-879E-BFE94A6EAFE8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9DCB3F-5C21-8B44-BB39-292EF0213EE9}">
      <dgm:prSet phldrT="[Text]" custT="1"/>
      <dgm:spPr/>
      <dgm:t>
        <a:bodyPr/>
        <a:lstStyle/>
        <a:p>
          <a:pPr algn="l"/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Traditional Authority</a:t>
          </a:r>
        </a:p>
      </dgm:t>
    </dgm:pt>
    <dgm:pt modelId="{9146ED80-1059-0A4F-864E-161175ECBFBD}" type="parTrans" cxnId="{0AAC9C3E-776B-5D45-B0A4-22E0822CB858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3F79E0-C74A-084D-82AC-4211D7CBA867}" type="sibTrans" cxnId="{0AAC9C3E-776B-5D45-B0A4-22E0822CB858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1D732F-1CB0-224C-9735-12CE03109C20}">
      <dgm:prSet phldrT="[Text]" custT="1"/>
      <dgm:spPr/>
      <dgm:t>
        <a:bodyPr/>
        <a:lstStyle/>
        <a:p>
          <a:pPr algn="l"/>
          <a:r>
            <a:rPr lang="en-US" sz="3000" dirty="0">
              <a:latin typeface="Arial" panose="020B0604020202020204" pitchFamily="34" charset="0"/>
              <a:cs typeface="Arial" panose="020B0604020202020204" pitchFamily="34" charset="0"/>
            </a:rPr>
            <a:t>Charismatic Authority</a:t>
          </a:r>
        </a:p>
      </dgm:t>
    </dgm:pt>
    <dgm:pt modelId="{3846EF72-C0BC-3D4B-A3C7-99911AB0F78F}" type="parTrans" cxnId="{3F798D1E-E8C3-0841-A6A3-722D5EB715E7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27787C-C6F1-D447-87DC-8E4588DE2E27}" type="sibTrans" cxnId="{3F798D1E-E8C3-0841-A6A3-722D5EB715E7}">
      <dgm:prSet/>
      <dgm:spPr/>
      <dgm:t>
        <a:bodyPr/>
        <a:lstStyle/>
        <a:p>
          <a:pPr algn="l"/>
          <a:endParaRPr lang="en-US" sz="3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69E53B-DCD8-5848-93C8-A3B653878663}" type="pres">
      <dgm:prSet presAssocID="{4699481F-90C6-4346-9BF3-24C57BAFE761}" presName="linearFlow" presStyleCnt="0">
        <dgm:presLayoutVars>
          <dgm:dir/>
          <dgm:resizeHandles val="exact"/>
        </dgm:presLayoutVars>
      </dgm:prSet>
      <dgm:spPr/>
    </dgm:pt>
    <dgm:pt modelId="{B83CD8A6-2122-3A49-8B77-295ADD3CC5D9}" type="pres">
      <dgm:prSet presAssocID="{B76921C5-94A9-6B4B-9C22-2DBC974DD0F9}" presName="composite" presStyleCnt="0"/>
      <dgm:spPr/>
    </dgm:pt>
    <dgm:pt modelId="{1858F271-EB5B-2B4E-9310-A83553E6E66A}" type="pres">
      <dgm:prSet presAssocID="{B76921C5-94A9-6B4B-9C22-2DBC974DD0F9}" presName="imgShp" presStyleLbl="fgImgPlace1" presStyleIdx="0" presStyleCnt="3"/>
      <dgm:spPr/>
    </dgm:pt>
    <dgm:pt modelId="{FFB90F0F-8E8C-B94F-BF4D-A4EE03F71CED}" type="pres">
      <dgm:prSet presAssocID="{B76921C5-94A9-6B4B-9C22-2DBC974DD0F9}" presName="txShp" presStyleLbl="node1" presStyleIdx="0" presStyleCnt="3">
        <dgm:presLayoutVars>
          <dgm:bulletEnabled val="1"/>
        </dgm:presLayoutVars>
      </dgm:prSet>
      <dgm:spPr/>
    </dgm:pt>
    <dgm:pt modelId="{EA052F27-A4AB-8149-BEE8-BE992F2D13F0}" type="pres">
      <dgm:prSet presAssocID="{A5FC6CB3-EF25-224E-8469-D98909947492}" presName="spacing" presStyleCnt="0"/>
      <dgm:spPr/>
    </dgm:pt>
    <dgm:pt modelId="{18043CE1-7927-FD48-B00C-D3BC84BD9975}" type="pres">
      <dgm:prSet presAssocID="{389DCB3F-5C21-8B44-BB39-292EF0213EE9}" presName="composite" presStyleCnt="0"/>
      <dgm:spPr/>
    </dgm:pt>
    <dgm:pt modelId="{70FC6157-3D50-A24E-8B0C-2E0B065B0B3D}" type="pres">
      <dgm:prSet presAssocID="{389DCB3F-5C21-8B44-BB39-292EF0213EE9}" presName="imgShp" presStyleLbl="fgImgPlace1" presStyleIdx="1" presStyleCnt="3"/>
      <dgm:spPr/>
    </dgm:pt>
    <dgm:pt modelId="{7772729C-43D5-914F-A1D5-4B5BB7431516}" type="pres">
      <dgm:prSet presAssocID="{389DCB3F-5C21-8B44-BB39-292EF0213EE9}" presName="txShp" presStyleLbl="node1" presStyleIdx="1" presStyleCnt="3">
        <dgm:presLayoutVars>
          <dgm:bulletEnabled val="1"/>
        </dgm:presLayoutVars>
      </dgm:prSet>
      <dgm:spPr/>
    </dgm:pt>
    <dgm:pt modelId="{2409AEEF-EF82-5749-BBF0-2C97736E2A8B}" type="pres">
      <dgm:prSet presAssocID="{213F79E0-C74A-084D-82AC-4211D7CBA867}" presName="spacing" presStyleCnt="0"/>
      <dgm:spPr/>
    </dgm:pt>
    <dgm:pt modelId="{12A0629D-1B16-AA4E-9F21-9EF3F091B3EE}" type="pres">
      <dgm:prSet presAssocID="{3B1D732F-1CB0-224C-9735-12CE03109C20}" presName="composite" presStyleCnt="0"/>
      <dgm:spPr/>
    </dgm:pt>
    <dgm:pt modelId="{D476EC96-70DE-F544-BB15-8DEFC5F5B53A}" type="pres">
      <dgm:prSet presAssocID="{3B1D732F-1CB0-224C-9735-12CE03109C20}" presName="imgShp" presStyleLbl="fgImgPlace1" presStyleIdx="2" presStyleCnt="3"/>
      <dgm:spPr/>
    </dgm:pt>
    <dgm:pt modelId="{7B6F2625-5BD3-0A4A-AEB1-D625CE61E963}" type="pres">
      <dgm:prSet presAssocID="{3B1D732F-1CB0-224C-9735-12CE03109C20}" presName="txShp" presStyleLbl="node1" presStyleIdx="2" presStyleCnt="3">
        <dgm:presLayoutVars>
          <dgm:bulletEnabled val="1"/>
        </dgm:presLayoutVars>
      </dgm:prSet>
      <dgm:spPr/>
    </dgm:pt>
  </dgm:ptLst>
  <dgm:cxnLst>
    <dgm:cxn modelId="{3F798D1E-E8C3-0841-A6A3-722D5EB715E7}" srcId="{4699481F-90C6-4346-9BF3-24C57BAFE761}" destId="{3B1D732F-1CB0-224C-9735-12CE03109C20}" srcOrd="2" destOrd="0" parTransId="{3846EF72-C0BC-3D4B-A3C7-99911AB0F78F}" sibTransId="{6D27787C-C6F1-D447-87DC-8E4588DE2E27}"/>
    <dgm:cxn modelId="{0AAC9C3E-776B-5D45-B0A4-22E0822CB858}" srcId="{4699481F-90C6-4346-9BF3-24C57BAFE761}" destId="{389DCB3F-5C21-8B44-BB39-292EF0213EE9}" srcOrd="1" destOrd="0" parTransId="{9146ED80-1059-0A4F-864E-161175ECBFBD}" sibTransId="{213F79E0-C74A-084D-82AC-4211D7CBA867}"/>
    <dgm:cxn modelId="{BCCC8A4D-20A9-FD41-8E94-A531D151563D}" type="presOf" srcId="{B76921C5-94A9-6B4B-9C22-2DBC974DD0F9}" destId="{FFB90F0F-8E8C-B94F-BF4D-A4EE03F71CED}" srcOrd="0" destOrd="0" presId="urn:microsoft.com/office/officeart/2005/8/layout/vList3"/>
    <dgm:cxn modelId="{5BC02DA6-0DEF-F848-92C3-C5F5BF722A96}" type="presOf" srcId="{389DCB3F-5C21-8B44-BB39-292EF0213EE9}" destId="{7772729C-43D5-914F-A1D5-4B5BB7431516}" srcOrd="0" destOrd="0" presId="urn:microsoft.com/office/officeart/2005/8/layout/vList3"/>
    <dgm:cxn modelId="{B55E23AB-9380-E74E-B5A1-ECDC5CC8E06E}" type="presOf" srcId="{3B1D732F-1CB0-224C-9735-12CE03109C20}" destId="{7B6F2625-5BD3-0A4A-AEB1-D625CE61E963}" srcOrd="0" destOrd="0" presId="urn:microsoft.com/office/officeart/2005/8/layout/vList3"/>
    <dgm:cxn modelId="{BE7A9DDB-3D16-B943-854E-EDE1FC633728}" type="presOf" srcId="{4699481F-90C6-4346-9BF3-24C57BAFE761}" destId="{A269E53B-DCD8-5848-93C8-A3B653878663}" srcOrd="0" destOrd="0" presId="urn:microsoft.com/office/officeart/2005/8/layout/vList3"/>
    <dgm:cxn modelId="{6B5BC0EE-3A3A-1746-879E-BFE94A6EAFE8}" srcId="{4699481F-90C6-4346-9BF3-24C57BAFE761}" destId="{B76921C5-94A9-6B4B-9C22-2DBC974DD0F9}" srcOrd="0" destOrd="0" parTransId="{75F178AA-3A9C-264A-B1A2-DF75FEEBA634}" sibTransId="{A5FC6CB3-EF25-224E-8469-D98909947492}"/>
    <dgm:cxn modelId="{03456C30-41BB-E14F-B4E7-495A3BFD27E7}" type="presParOf" srcId="{A269E53B-DCD8-5848-93C8-A3B653878663}" destId="{B83CD8A6-2122-3A49-8B77-295ADD3CC5D9}" srcOrd="0" destOrd="0" presId="urn:microsoft.com/office/officeart/2005/8/layout/vList3"/>
    <dgm:cxn modelId="{48319548-A1B0-A247-A086-872ED2F658B7}" type="presParOf" srcId="{B83CD8A6-2122-3A49-8B77-295ADD3CC5D9}" destId="{1858F271-EB5B-2B4E-9310-A83553E6E66A}" srcOrd="0" destOrd="0" presId="urn:microsoft.com/office/officeart/2005/8/layout/vList3"/>
    <dgm:cxn modelId="{DF1D63E4-7E33-764F-A944-9297BC7DEAED}" type="presParOf" srcId="{B83CD8A6-2122-3A49-8B77-295ADD3CC5D9}" destId="{FFB90F0F-8E8C-B94F-BF4D-A4EE03F71CED}" srcOrd="1" destOrd="0" presId="urn:microsoft.com/office/officeart/2005/8/layout/vList3"/>
    <dgm:cxn modelId="{C9110794-6A4B-F643-AA5A-0F4A0A07C1AB}" type="presParOf" srcId="{A269E53B-DCD8-5848-93C8-A3B653878663}" destId="{EA052F27-A4AB-8149-BEE8-BE992F2D13F0}" srcOrd="1" destOrd="0" presId="urn:microsoft.com/office/officeart/2005/8/layout/vList3"/>
    <dgm:cxn modelId="{71CF2734-BE4A-734E-BD9B-46DDA17DA5D4}" type="presParOf" srcId="{A269E53B-DCD8-5848-93C8-A3B653878663}" destId="{18043CE1-7927-FD48-B00C-D3BC84BD9975}" srcOrd="2" destOrd="0" presId="urn:microsoft.com/office/officeart/2005/8/layout/vList3"/>
    <dgm:cxn modelId="{73A5EB43-86CE-CE43-B420-4F8EC7DAAEAB}" type="presParOf" srcId="{18043CE1-7927-FD48-B00C-D3BC84BD9975}" destId="{70FC6157-3D50-A24E-8B0C-2E0B065B0B3D}" srcOrd="0" destOrd="0" presId="urn:microsoft.com/office/officeart/2005/8/layout/vList3"/>
    <dgm:cxn modelId="{214B00D4-466E-1D48-BFA9-439F72BE7357}" type="presParOf" srcId="{18043CE1-7927-FD48-B00C-D3BC84BD9975}" destId="{7772729C-43D5-914F-A1D5-4B5BB7431516}" srcOrd="1" destOrd="0" presId="urn:microsoft.com/office/officeart/2005/8/layout/vList3"/>
    <dgm:cxn modelId="{443826E8-9CF9-224E-93BF-B589E8EDFC09}" type="presParOf" srcId="{A269E53B-DCD8-5848-93C8-A3B653878663}" destId="{2409AEEF-EF82-5749-BBF0-2C97736E2A8B}" srcOrd="3" destOrd="0" presId="urn:microsoft.com/office/officeart/2005/8/layout/vList3"/>
    <dgm:cxn modelId="{C1DD0345-AF75-C347-AD44-66D7030CF0C5}" type="presParOf" srcId="{A269E53B-DCD8-5848-93C8-A3B653878663}" destId="{12A0629D-1B16-AA4E-9F21-9EF3F091B3EE}" srcOrd="4" destOrd="0" presId="urn:microsoft.com/office/officeart/2005/8/layout/vList3"/>
    <dgm:cxn modelId="{BD95D452-6031-894D-AA0F-9F94C8A58318}" type="presParOf" srcId="{12A0629D-1B16-AA4E-9F21-9EF3F091B3EE}" destId="{D476EC96-70DE-F544-BB15-8DEFC5F5B53A}" srcOrd="0" destOrd="0" presId="urn:microsoft.com/office/officeart/2005/8/layout/vList3"/>
    <dgm:cxn modelId="{E1151FFC-DE89-814F-91ED-A29B32214171}" type="presParOf" srcId="{12A0629D-1B16-AA4E-9F21-9EF3F091B3EE}" destId="{7B6F2625-5BD3-0A4A-AEB1-D625CE61E96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90F0F-8E8C-B94F-BF4D-A4EE03F71CED}">
      <dsp:nvSpPr>
        <dsp:cNvPr id="0" name=""/>
        <dsp:cNvSpPr/>
      </dsp:nvSpPr>
      <dsp:spPr>
        <a:xfrm rot="10800000">
          <a:off x="1558927" y="659"/>
          <a:ext cx="5068144" cy="1129458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8060" tIns="114300" rIns="21336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Legal-Rational Authority</a:t>
          </a:r>
        </a:p>
      </dsp:txBody>
      <dsp:txXfrm rot="10800000">
        <a:off x="1841291" y="659"/>
        <a:ext cx="4785780" cy="1129458"/>
      </dsp:txXfrm>
    </dsp:sp>
    <dsp:sp modelId="{1858F271-EB5B-2B4E-9310-A83553E6E66A}">
      <dsp:nvSpPr>
        <dsp:cNvPr id="0" name=""/>
        <dsp:cNvSpPr/>
      </dsp:nvSpPr>
      <dsp:spPr>
        <a:xfrm>
          <a:off x="994198" y="659"/>
          <a:ext cx="1129458" cy="1129458"/>
        </a:xfrm>
        <a:prstGeom prst="ellipse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772729C-43D5-914F-A1D5-4B5BB7431516}">
      <dsp:nvSpPr>
        <dsp:cNvPr id="0" name=""/>
        <dsp:cNvSpPr/>
      </dsp:nvSpPr>
      <dsp:spPr>
        <a:xfrm rot="10800000">
          <a:off x="1558927" y="1467270"/>
          <a:ext cx="5068144" cy="1129458"/>
        </a:xfrm>
        <a:prstGeom prst="homePlat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8060" tIns="114300" rIns="21336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Traditional Authority</a:t>
          </a:r>
        </a:p>
      </dsp:txBody>
      <dsp:txXfrm rot="10800000">
        <a:off x="1841291" y="1467270"/>
        <a:ext cx="4785780" cy="1129458"/>
      </dsp:txXfrm>
    </dsp:sp>
    <dsp:sp modelId="{70FC6157-3D50-A24E-8B0C-2E0B065B0B3D}">
      <dsp:nvSpPr>
        <dsp:cNvPr id="0" name=""/>
        <dsp:cNvSpPr/>
      </dsp:nvSpPr>
      <dsp:spPr>
        <a:xfrm>
          <a:off x="994198" y="1467270"/>
          <a:ext cx="1129458" cy="1129458"/>
        </a:xfrm>
        <a:prstGeom prst="ellipse">
          <a:avLst/>
        </a:prstGeom>
        <a:gradFill rotWithShape="0">
          <a:gsLst>
            <a:gs pos="0">
              <a:schemeClr val="accent3">
                <a:tint val="50000"/>
                <a:hueOff val="1037118"/>
                <a:satOff val="50000"/>
                <a:lumOff val="99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50000"/>
                <a:hueOff val="1037118"/>
                <a:satOff val="50000"/>
                <a:lumOff val="99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50000"/>
                <a:hueOff val="1037118"/>
                <a:satOff val="50000"/>
                <a:lumOff val="99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B6F2625-5BD3-0A4A-AEB1-D625CE61E963}">
      <dsp:nvSpPr>
        <dsp:cNvPr id="0" name=""/>
        <dsp:cNvSpPr/>
      </dsp:nvSpPr>
      <dsp:spPr>
        <a:xfrm rot="10800000">
          <a:off x="1558927" y="2933881"/>
          <a:ext cx="5068144" cy="1129458"/>
        </a:xfrm>
        <a:prstGeom prst="homePlat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8060" tIns="114300" rIns="21336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 panose="020B0604020202020204" pitchFamily="34" charset="0"/>
              <a:cs typeface="Arial" panose="020B0604020202020204" pitchFamily="34" charset="0"/>
            </a:rPr>
            <a:t>Charismatic Authority</a:t>
          </a:r>
        </a:p>
      </dsp:txBody>
      <dsp:txXfrm rot="10800000">
        <a:off x="1841291" y="2933881"/>
        <a:ext cx="4785780" cy="1129458"/>
      </dsp:txXfrm>
    </dsp:sp>
    <dsp:sp modelId="{D476EC96-70DE-F544-BB15-8DEFC5F5B53A}">
      <dsp:nvSpPr>
        <dsp:cNvPr id="0" name=""/>
        <dsp:cNvSpPr/>
      </dsp:nvSpPr>
      <dsp:spPr>
        <a:xfrm>
          <a:off x="994198" y="2933881"/>
          <a:ext cx="1129458" cy="1129458"/>
        </a:xfrm>
        <a:prstGeom prst="ellipse">
          <a:avLst/>
        </a:prstGeom>
        <a:gradFill rotWithShape="0">
          <a:gsLst>
            <a:gs pos="0">
              <a:schemeClr val="accent3">
                <a:tint val="50000"/>
                <a:hueOff val="2074236"/>
                <a:satOff val="100000"/>
                <a:lumOff val="19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50000"/>
                <a:hueOff val="2074236"/>
                <a:satOff val="100000"/>
                <a:lumOff val="19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50000"/>
                <a:hueOff val="2074236"/>
                <a:satOff val="100000"/>
                <a:lumOff val="19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Political and </a:t>
            </a:r>
            <a:br>
              <a:rPr lang="en-US" dirty="0"/>
            </a:br>
            <a:r>
              <a:rPr lang="en-US" dirty="0"/>
              <a:t>Economic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15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and the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Functions of the State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State is the institutionalized way of organizing power within territorial limits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Establishing laws and norms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Providing social control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Ensuring economic stability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Setting goals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Protecting against outside threats</a:t>
            </a:r>
          </a:p>
        </p:txBody>
      </p:sp>
    </p:spTree>
    <p:extLst>
      <p:ext uri="{BB962C8B-B14F-4D97-AF65-F5344CB8AC3E}">
        <p14:creationId xmlns:p14="http://schemas.microsoft.com/office/powerpoint/2010/main" val="865205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Autocracy</a:t>
            </a:r>
          </a:p>
          <a:p>
            <a:pPr>
              <a:lnSpc>
                <a:spcPct val="100000"/>
              </a:lnSpc>
            </a:pPr>
            <a:r>
              <a:rPr lang="en-US" dirty="0"/>
              <a:t>Totalitarianism</a:t>
            </a:r>
          </a:p>
          <a:p>
            <a:pPr>
              <a:lnSpc>
                <a:spcPct val="100000"/>
              </a:lnSpc>
            </a:pPr>
            <a:r>
              <a:rPr lang="en-US" dirty="0"/>
              <a:t>Democracy</a:t>
            </a:r>
          </a:p>
        </p:txBody>
      </p:sp>
    </p:spTree>
    <p:extLst>
      <p:ext uri="{BB962C8B-B14F-4D97-AF65-F5344CB8AC3E}">
        <p14:creationId xmlns:p14="http://schemas.microsoft.com/office/powerpoint/2010/main" val="2468193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Ultimate authority and rule of the government rest with one person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Chief source of laws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Major agent of social control</a:t>
            </a:r>
          </a:p>
        </p:txBody>
      </p:sp>
    </p:spTree>
    <p:extLst>
      <p:ext uri="{BB962C8B-B14F-4D97-AF65-F5344CB8AC3E}">
        <p14:creationId xmlns:p14="http://schemas.microsoft.com/office/powerpoint/2010/main" val="3210995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Totalitarianism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One group has virtually total control of the nation’s social institutions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Single political party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Terror used internally to enforce conformity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Control of media to assure suppression of dissent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Control over military apparatus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Control of the economy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Elaborate ideology providing explicit social conduct rules</a:t>
            </a:r>
          </a:p>
        </p:txBody>
      </p:sp>
    </p:spTree>
    <p:extLst>
      <p:ext uri="{BB962C8B-B14F-4D97-AF65-F5344CB8AC3E}">
        <p14:creationId xmlns:p14="http://schemas.microsoft.com/office/powerpoint/2010/main" val="123914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Democracy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Greek-based term</a:t>
            </a:r>
          </a:p>
          <a:p>
            <a:pPr marL="804863" indent="-231775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i="1" dirty="0"/>
              <a:t>Demos</a:t>
            </a:r>
            <a:r>
              <a:rPr lang="en-US" sz="2400" dirty="0"/>
              <a:t>, meaning “people,” and </a:t>
            </a:r>
            <a:r>
              <a:rPr lang="en-US" sz="2400" i="1" dirty="0" err="1"/>
              <a:t>kratia</a:t>
            </a:r>
            <a:r>
              <a:rPr lang="en-US" sz="2400" dirty="0"/>
              <a:t>, meaning “authority”</a:t>
            </a:r>
          </a:p>
          <a:p>
            <a:pPr>
              <a:lnSpc>
                <a:spcPts val="3600"/>
              </a:lnSpc>
            </a:pPr>
            <a:r>
              <a:rPr lang="en-US" dirty="0"/>
              <a:t>Political system operating under the principles of constitutionalism, representative government, majority civilian rule, and minority rights</a:t>
            </a:r>
          </a:p>
        </p:txBody>
      </p:sp>
    </p:spTree>
    <p:extLst>
      <p:ext uri="{BB962C8B-B14F-4D97-AF65-F5344CB8AC3E}">
        <p14:creationId xmlns:p14="http://schemas.microsoft.com/office/powerpoint/2010/main" val="1850839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Sociological Views of the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dirty="0"/>
              <a:t>Functionalism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Society grew so large and complex that only a specialized, central institution could manage its increasingly complicated and intertwined institutions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Conflict Theory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State is product of power being seized by elite for purposes of domination of workers and exploitation of wealth and resources</a:t>
            </a:r>
          </a:p>
        </p:txBody>
      </p:sp>
    </p:spTree>
    <p:extLst>
      <p:ext uri="{BB962C8B-B14F-4D97-AF65-F5344CB8AC3E}">
        <p14:creationId xmlns:p14="http://schemas.microsoft.com/office/powerpoint/2010/main" val="2689828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Economy and the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Capitalism</a:t>
            </a:r>
          </a:p>
          <a:p>
            <a:pPr>
              <a:lnSpc>
                <a:spcPts val="3600"/>
              </a:lnSpc>
            </a:pPr>
            <a:r>
              <a:rPr lang="en-US" dirty="0"/>
              <a:t>Marxist response to capitalism</a:t>
            </a:r>
          </a:p>
          <a:p>
            <a:pPr>
              <a:lnSpc>
                <a:spcPts val="3600"/>
              </a:lnSpc>
            </a:pPr>
            <a:r>
              <a:rPr lang="en-US" dirty="0"/>
              <a:t>Socialism</a:t>
            </a:r>
          </a:p>
          <a:p>
            <a:pPr>
              <a:lnSpc>
                <a:spcPts val="3600"/>
              </a:lnSpc>
            </a:pPr>
            <a:r>
              <a:rPr lang="en-US" dirty="0"/>
              <a:t>Capitalist view of socialism</a:t>
            </a:r>
          </a:p>
          <a:p>
            <a:pPr>
              <a:lnSpc>
                <a:spcPts val="3600"/>
              </a:lnSpc>
            </a:pPr>
            <a:r>
              <a:rPr lang="en-US" dirty="0"/>
              <a:t>Democratic socialism</a:t>
            </a:r>
          </a:p>
        </p:txBody>
      </p:sp>
    </p:spTree>
    <p:extLst>
      <p:ext uri="{BB962C8B-B14F-4D97-AF65-F5344CB8AC3E}">
        <p14:creationId xmlns:p14="http://schemas.microsoft.com/office/powerpoint/2010/main" val="2204577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An economic system based on private ownership of the means of production, and in which resource allocation depends largely on market forces</a:t>
            </a:r>
          </a:p>
        </p:txBody>
      </p:sp>
    </p:spTree>
    <p:extLst>
      <p:ext uri="{BB962C8B-B14F-4D97-AF65-F5344CB8AC3E}">
        <p14:creationId xmlns:p14="http://schemas.microsoft.com/office/powerpoint/2010/main" val="3512835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7BD1E-B983-CC44-B447-FEEF4F2C1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Features of Capitalism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B975B-3BB9-7E46-9EA1-F41FC925F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Private property</a:t>
            </a:r>
          </a:p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Freedom of choice</a:t>
            </a:r>
          </a:p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Freedom of competition</a:t>
            </a:r>
          </a:p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Freedom from government interference</a:t>
            </a:r>
          </a:p>
          <a:p>
            <a:pPr marL="12700" indent="0" algn="r">
              <a:buClr>
                <a:schemeClr val="tx1"/>
              </a:buClr>
              <a:buNone/>
            </a:pPr>
            <a:r>
              <a:rPr lang="en-US" sz="2000" dirty="0"/>
              <a:t>Adam Smith (1776)</a:t>
            </a:r>
          </a:p>
        </p:txBody>
      </p:sp>
    </p:spTree>
    <p:extLst>
      <p:ext uri="{BB962C8B-B14F-4D97-AF65-F5344CB8AC3E}">
        <p14:creationId xmlns:p14="http://schemas.microsoft.com/office/powerpoint/2010/main" val="802856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System guided by public needs rather than private profit</a:t>
            </a:r>
          </a:p>
        </p:txBody>
      </p:sp>
    </p:spTree>
    <p:extLst>
      <p:ext uri="{BB962C8B-B14F-4D97-AF65-F5344CB8AC3E}">
        <p14:creationId xmlns:p14="http://schemas.microsoft.com/office/powerpoint/2010/main" val="347279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Distinguish between authority and coercion.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Understand the basic functions of the state.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Know the basic features of capitalism.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Distinguish between capitalism, socialism, and democratic socialism.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basic features of political democracy.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Contrast the functionalist and conflict theory views of the state.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major features of the American political system.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7BD1E-B983-CC44-B447-FEEF4F2C1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Features of Socialism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B975B-3BB9-7E46-9EA1-F41FC925F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Public ownership of production and property</a:t>
            </a:r>
          </a:p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Government control of the economy without a profit motive</a:t>
            </a:r>
          </a:p>
          <a:p>
            <a:pPr marL="352425" indent="-339725">
              <a:buClr>
                <a:schemeClr val="tx1"/>
              </a:buClr>
              <a:buFont typeface="+mj-lt"/>
              <a:buAutoNum type="arabicPeriod"/>
            </a:pPr>
            <a:r>
              <a:rPr lang="en-US" sz="2600" dirty="0"/>
              <a:t>Central planning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09126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6D4C4-AD48-5D46-8F94-ED61BA20F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Capitalist View of Socialism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0FFE3-6257-6E4A-AFBD-258A2C833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incentive to increase production</a:t>
            </a:r>
          </a:p>
          <a:p>
            <a:r>
              <a:rPr lang="en-US" dirty="0"/>
              <a:t>Waste of resources</a:t>
            </a:r>
          </a:p>
          <a:p>
            <a:r>
              <a:rPr lang="en-US" dirty="0"/>
              <a:t>Overregulation and inflexibility</a:t>
            </a:r>
          </a:p>
          <a:p>
            <a:r>
              <a:rPr lang="en-US" dirty="0"/>
              <a:t>Corruption of power</a:t>
            </a:r>
          </a:p>
        </p:txBody>
      </p:sp>
    </p:spTree>
    <p:extLst>
      <p:ext uri="{BB962C8B-B14F-4D97-AF65-F5344CB8AC3E}">
        <p14:creationId xmlns:p14="http://schemas.microsoft.com/office/powerpoint/2010/main" val="3481363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Democratic Socialism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Convergence of capitalism and socialism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State assumes ownership of strategic industries and services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Allows other enterprises to remain in private hands</a:t>
            </a:r>
          </a:p>
        </p:txBody>
      </p:sp>
    </p:spTree>
    <p:extLst>
      <p:ext uri="{BB962C8B-B14F-4D97-AF65-F5344CB8AC3E}">
        <p14:creationId xmlns:p14="http://schemas.microsoft.com/office/powerpoint/2010/main" val="1047049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C835-95FC-4549-ADBD-EF2B43A9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57A-91A1-4B42-B7C9-7E92A2AD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Institutionalized political change</a:t>
            </a:r>
          </a:p>
          <a:p>
            <a:pPr>
              <a:lnSpc>
                <a:spcPts val="3600"/>
              </a:lnSpc>
            </a:pPr>
            <a:r>
              <a:rPr lang="en-US" dirty="0"/>
              <a:t>Rebellions</a:t>
            </a:r>
          </a:p>
          <a:p>
            <a:pPr>
              <a:lnSpc>
                <a:spcPts val="3600"/>
              </a:lnSpc>
            </a:pPr>
            <a:r>
              <a:rPr lang="en-US" dirty="0"/>
              <a:t>Revolutions</a:t>
            </a:r>
          </a:p>
        </p:txBody>
      </p:sp>
    </p:spTree>
    <p:extLst>
      <p:ext uri="{BB962C8B-B14F-4D97-AF65-F5344CB8AC3E}">
        <p14:creationId xmlns:p14="http://schemas.microsoft.com/office/powerpoint/2010/main" val="277876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Institutionalized Political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Democracies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Changing of leaders is implemented through elections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Dictatorship and totalitarian societies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Change of leadership when leader unexpectedly dies, is debilitated, or is deposed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Illegal, violent means used to overthrow a leader or the government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No democratic means for removal of leadership</a:t>
            </a:r>
          </a:p>
        </p:txBody>
      </p:sp>
    </p:spTree>
    <p:extLst>
      <p:ext uri="{BB962C8B-B14F-4D97-AF65-F5344CB8AC3E}">
        <p14:creationId xmlns:p14="http://schemas.microsoft.com/office/powerpoint/2010/main" val="1586379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CDBF7-9D93-AE40-9FC7-049100F2D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Rebellions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2AD77-B017-DF4F-8D48-C6E0C3B92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Attempts – typically through armed force – achieve rapid political change that is not possible within existing institutions</a:t>
            </a:r>
          </a:p>
        </p:txBody>
      </p:sp>
    </p:spTree>
    <p:extLst>
      <p:ext uri="{BB962C8B-B14F-4D97-AF65-F5344CB8AC3E}">
        <p14:creationId xmlns:p14="http://schemas.microsoft.com/office/powerpoint/2010/main" val="34321286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Attempts to rapidly and dramatically change a society’s previously existing structure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Political revolutions</a:t>
            </a:r>
          </a:p>
          <a:p>
            <a:pPr marL="1147763" indent="-220663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Relatively rapid transformations of state government structures that are not accompanied by changes in social structure or stratification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Social revolutions</a:t>
            </a:r>
          </a:p>
          <a:p>
            <a:pPr marL="1147763" indent="-220663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Rapid and basic transformations of a society’s state and class structures</a:t>
            </a:r>
          </a:p>
        </p:txBody>
      </p:sp>
    </p:spTree>
    <p:extLst>
      <p:ext uri="{BB962C8B-B14F-4D97-AF65-F5344CB8AC3E}">
        <p14:creationId xmlns:p14="http://schemas.microsoft.com/office/powerpoint/2010/main" val="39807670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American Political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two-party system</a:t>
            </a:r>
          </a:p>
          <a:p>
            <a:pPr>
              <a:lnSpc>
                <a:spcPct val="100000"/>
              </a:lnSpc>
            </a:pPr>
            <a:r>
              <a:rPr lang="en-US" dirty="0"/>
              <a:t>Voting behavior</a:t>
            </a:r>
          </a:p>
          <a:p>
            <a:pPr>
              <a:lnSpc>
                <a:spcPct val="100000"/>
              </a:lnSpc>
            </a:pPr>
            <a:r>
              <a:rPr lang="en-US" dirty="0"/>
              <a:t>African Americans as a political force</a:t>
            </a:r>
          </a:p>
          <a:p>
            <a:pPr>
              <a:lnSpc>
                <a:spcPct val="100000"/>
              </a:lnSpc>
            </a:pPr>
            <a:r>
              <a:rPr lang="en-US" dirty="0"/>
              <a:t>Hispanics as a political force</a:t>
            </a:r>
          </a:p>
          <a:p>
            <a:pPr>
              <a:lnSpc>
                <a:spcPct val="100000"/>
              </a:lnSpc>
            </a:pPr>
            <a:r>
              <a:rPr lang="en-US" dirty="0"/>
              <a:t>The role of the media</a:t>
            </a:r>
          </a:p>
          <a:p>
            <a:pPr>
              <a:lnSpc>
                <a:spcPct val="100000"/>
              </a:lnSpc>
            </a:pPr>
            <a:r>
              <a:rPr lang="en-US" dirty="0"/>
              <a:t>Special-interest groups</a:t>
            </a:r>
          </a:p>
        </p:txBody>
      </p:sp>
    </p:spTree>
    <p:extLst>
      <p:ext uri="{BB962C8B-B14F-4D97-AF65-F5344CB8AC3E}">
        <p14:creationId xmlns:p14="http://schemas.microsoft.com/office/powerpoint/2010/main" val="4065877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Two-Party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Operates on a winner-take-all basis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May mitigate extremism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Middle ground attractive as alternative to factionalism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Compromise essential avoid deadlock</a:t>
            </a:r>
          </a:p>
        </p:txBody>
      </p:sp>
    </p:spTree>
    <p:extLst>
      <p:ext uri="{BB962C8B-B14F-4D97-AF65-F5344CB8AC3E}">
        <p14:creationId xmlns:p14="http://schemas.microsoft.com/office/powerpoint/2010/main" val="42660945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Extremely dependent on voting behavior influenced by appeals to electorate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660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Politics, Power, and Authority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2700" indent="0">
              <a:lnSpc>
                <a:spcPct val="100000"/>
              </a:lnSpc>
              <a:buNone/>
            </a:pPr>
            <a:r>
              <a:rPr lang="en-US" b="1" dirty="0"/>
              <a:t>Politics</a:t>
            </a:r>
          </a:p>
          <a:p>
            <a:pPr>
              <a:lnSpc>
                <a:spcPct val="100000"/>
              </a:lnSpc>
            </a:pPr>
            <a:r>
              <a:rPr lang="en-US" dirty="0"/>
              <a:t>The process by which power is distributed and decisions are made</a:t>
            </a:r>
          </a:p>
        </p:txBody>
      </p:sp>
    </p:spTree>
    <p:extLst>
      <p:ext uri="{BB962C8B-B14F-4D97-AF65-F5344CB8AC3E}">
        <p14:creationId xmlns:p14="http://schemas.microsoft.com/office/powerpoint/2010/main" val="3230641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Forces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African Americans and Hispanics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Minorities with growing numbers and increased influence as a result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Powerfully influenced by social pressures not being mitigated by current leadership</a:t>
            </a:r>
          </a:p>
        </p:txBody>
      </p:sp>
    </p:spTree>
    <p:extLst>
      <p:ext uri="{BB962C8B-B14F-4D97-AF65-F5344CB8AC3E}">
        <p14:creationId xmlns:p14="http://schemas.microsoft.com/office/powerpoint/2010/main" val="2339723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Voter behavior influenced by candidate exposure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Candidate’s goals, generate news coverage, stimulate campaign contributions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Media provides interpretations of campaign events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Exercise discretion in how favorably candidates are presented in the news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Newspaper editors and publishers may officially endorse a candidate</a:t>
            </a:r>
          </a:p>
        </p:txBody>
      </p:sp>
    </p:spTree>
    <p:extLst>
      <p:ext uri="{BB962C8B-B14F-4D97-AF65-F5344CB8AC3E}">
        <p14:creationId xmlns:p14="http://schemas.microsoft.com/office/powerpoint/2010/main" val="19149746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Special-Interest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Lobbyists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Attempt to influence government policy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Political action committees (PACs)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Organized for the purpose of raising and spending money to elect and </a:t>
            </a:r>
            <a:r>
              <a:rPr lang="en-US" sz="2400"/>
              <a:t>defeat candidates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549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Politics, Power, and Authority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2700" indent="0">
              <a:lnSpc>
                <a:spcPct val="100000"/>
              </a:lnSpc>
              <a:buNone/>
            </a:pPr>
            <a:r>
              <a:rPr lang="en-US" b="1" dirty="0"/>
              <a:t>Power</a:t>
            </a:r>
          </a:p>
          <a:p>
            <a:pPr>
              <a:lnSpc>
                <a:spcPct val="100000"/>
              </a:lnSpc>
            </a:pPr>
            <a:r>
              <a:rPr lang="en-US" dirty="0"/>
              <a:t>The ability to carry out one person’s or group’s will, even in the presence of resistance or opposition from others</a:t>
            </a:r>
          </a:p>
        </p:txBody>
      </p:sp>
    </p:spTree>
    <p:extLst>
      <p:ext uri="{BB962C8B-B14F-4D97-AF65-F5344CB8AC3E}">
        <p14:creationId xmlns:p14="http://schemas.microsoft.com/office/powerpoint/2010/main" val="159951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Politics, Power, and Authority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2700" indent="0">
              <a:lnSpc>
                <a:spcPct val="100000"/>
              </a:lnSpc>
              <a:buNone/>
            </a:pPr>
            <a:r>
              <a:rPr lang="en-US" b="1" dirty="0"/>
              <a:t>Authority</a:t>
            </a:r>
          </a:p>
          <a:p>
            <a:pPr>
              <a:lnSpc>
                <a:spcPct val="100000"/>
              </a:lnSpc>
            </a:pPr>
            <a:r>
              <a:rPr lang="en-US" dirty="0"/>
              <a:t>Power that is regarded as legitimate by those over whom it is exercised, who also accept the authority’s legitimacy in imposing sanctions or even in using force if necessary</a:t>
            </a:r>
          </a:p>
        </p:txBody>
      </p:sp>
    </p:spTree>
    <p:extLst>
      <p:ext uri="{BB962C8B-B14F-4D97-AF65-F5344CB8AC3E}">
        <p14:creationId xmlns:p14="http://schemas.microsoft.com/office/powerpoint/2010/main" val="4148808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13E5A-6CB8-C545-B9B2-08D0CE19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Kinds of Authority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567B571-535A-9B40-BDA5-7EA87B824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5169222"/>
              </p:ext>
            </p:extLst>
          </p:nvPr>
        </p:nvGraphicFramePr>
        <p:xfrm>
          <a:off x="628650" y="1397000"/>
          <a:ext cx="76212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73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Legal-Rational Authority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Authority that is derived from the understanding that specific individuals have clearly defined rights and duties to uphold and implement rules and procedures impersonally</a:t>
            </a:r>
          </a:p>
        </p:txBody>
      </p:sp>
    </p:spTree>
    <p:extLst>
      <p:ext uri="{BB962C8B-B14F-4D97-AF65-F5344CB8AC3E}">
        <p14:creationId xmlns:p14="http://schemas.microsoft.com/office/powerpoint/2010/main" val="3858308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Authority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Authority that is rooted in the assumption that the customs of the past legitimize the present – that things are as they always have been and basically should remain that way</a:t>
            </a:r>
          </a:p>
        </p:txBody>
      </p:sp>
    </p:spTree>
    <p:extLst>
      <p:ext uri="{BB962C8B-B14F-4D97-AF65-F5344CB8AC3E}">
        <p14:creationId xmlns:p14="http://schemas.microsoft.com/office/powerpoint/2010/main" val="2026836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Charismatic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Authority derived from a ruler’s ability to inspire passion and devotion among followers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Perceiving a leader as somehow supernatural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Blindly believing the leader’s statements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Unconditionally complying with the leader’s directives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Giving the leader unqualified emotional commitment</a:t>
            </a:r>
          </a:p>
        </p:txBody>
      </p:sp>
    </p:spTree>
    <p:extLst>
      <p:ext uri="{BB962C8B-B14F-4D97-AF65-F5344CB8AC3E}">
        <p14:creationId xmlns:p14="http://schemas.microsoft.com/office/powerpoint/2010/main" val="171931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1932</TotalTime>
  <Words>863</Words>
  <Application>Microsoft Macintosh PowerPoint</Application>
  <PresentationFormat>On-screen Show (4:3)</PresentationFormat>
  <Paragraphs>143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Verdana</vt:lpstr>
      <vt:lpstr>Wingdings</vt:lpstr>
      <vt:lpstr>Office Theme</vt:lpstr>
      <vt:lpstr>Political and  Economic Systems</vt:lpstr>
      <vt:lpstr>Learning Objectives</vt:lpstr>
      <vt:lpstr>Politics, Power, and Authority</vt:lpstr>
      <vt:lpstr>Politics, Power, and Authority</vt:lpstr>
      <vt:lpstr>Politics, Power, and Authority</vt:lpstr>
      <vt:lpstr>Three Kinds of Authority</vt:lpstr>
      <vt:lpstr>Legal-Rational Authority</vt:lpstr>
      <vt:lpstr>Traditional Authority</vt:lpstr>
      <vt:lpstr>Charismatic Authority</vt:lpstr>
      <vt:lpstr>Government and the State</vt:lpstr>
      <vt:lpstr>Types of States</vt:lpstr>
      <vt:lpstr>Autocracy</vt:lpstr>
      <vt:lpstr>Totalitarianism</vt:lpstr>
      <vt:lpstr>Democracy</vt:lpstr>
      <vt:lpstr>Sociological Views of the State</vt:lpstr>
      <vt:lpstr>The Economy and the State</vt:lpstr>
      <vt:lpstr>Capitalism</vt:lpstr>
      <vt:lpstr>Four Features of Capitalism</vt:lpstr>
      <vt:lpstr>Socialism</vt:lpstr>
      <vt:lpstr>Three Features of Socialism</vt:lpstr>
      <vt:lpstr>Capitalist View of Socialism</vt:lpstr>
      <vt:lpstr>Democratic Socialism</vt:lpstr>
      <vt:lpstr>Political Change</vt:lpstr>
      <vt:lpstr>Institutionalized Political Change</vt:lpstr>
      <vt:lpstr>Rebellions</vt:lpstr>
      <vt:lpstr>Revolutions</vt:lpstr>
      <vt:lpstr>The American Political System</vt:lpstr>
      <vt:lpstr>The Two-Party System</vt:lpstr>
      <vt:lpstr>Voting Behavior</vt:lpstr>
      <vt:lpstr>Political Forces</vt:lpstr>
      <vt:lpstr>The Role of the Media</vt:lpstr>
      <vt:lpstr>Special-Interest Groups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98</cp:revision>
  <dcterms:created xsi:type="dcterms:W3CDTF">2018-02-14T21:02:22Z</dcterms:created>
  <dcterms:modified xsi:type="dcterms:W3CDTF">2018-02-21T18:41:37Z</dcterms:modified>
</cp:coreProperties>
</file>