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4" r:id="rId1"/>
  </p:sldMasterIdLst>
  <p:handoutMasterIdLst>
    <p:handoutMasterId r:id="rId29"/>
  </p:handoutMasterIdLst>
  <p:sldIdLst>
    <p:sldId id="256" r:id="rId2"/>
    <p:sldId id="257" r:id="rId3"/>
    <p:sldId id="363" r:id="rId4"/>
    <p:sldId id="422" r:id="rId5"/>
    <p:sldId id="402" r:id="rId6"/>
    <p:sldId id="429" r:id="rId7"/>
    <p:sldId id="430" r:id="rId8"/>
    <p:sldId id="431" r:id="rId9"/>
    <p:sldId id="433" r:id="rId10"/>
    <p:sldId id="434" r:id="rId11"/>
    <p:sldId id="435" r:id="rId12"/>
    <p:sldId id="432" r:id="rId13"/>
    <p:sldId id="436" r:id="rId14"/>
    <p:sldId id="403" r:id="rId15"/>
    <p:sldId id="437" r:id="rId16"/>
    <p:sldId id="389" r:id="rId17"/>
    <p:sldId id="438" r:id="rId18"/>
    <p:sldId id="439" r:id="rId19"/>
    <p:sldId id="406" r:id="rId20"/>
    <p:sldId id="371" r:id="rId21"/>
    <p:sldId id="440" r:id="rId22"/>
    <p:sldId id="410" r:id="rId23"/>
    <p:sldId id="441" r:id="rId24"/>
    <p:sldId id="442" r:id="rId25"/>
    <p:sldId id="443" r:id="rId26"/>
    <p:sldId id="411" r:id="rId27"/>
    <p:sldId id="428"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14099"/>
    <a:srgbClr val="FCDEAB"/>
    <a:srgbClr val="C535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22"/>
    <p:restoredTop sz="94643"/>
  </p:normalViewPr>
  <p:slideViewPr>
    <p:cSldViewPr snapToGrid="0" snapToObjects="1">
      <p:cViewPr varScale="1">
        <p:scale>
          <a:sx n="126" d="100"/>
          <a:sy n="126" d="100"/>
        </p:scale>
        <p:origin x="192" y="568"/>
      </p:cViewPr>
      <p:guideLst/>
    </p:cSldViewPr>
  </p:slideViewPr>
  <p:notesTextViewPr>
    <p:cViewPr>
      <p:scale>
        <a:sx n="1" d="1"/>
        <a:sy n="1" d="1"/>
      </p:scale>
      <p:origin x="0" y="0"/>
    </p:cViewPr>
  </p:notesTextViewPr>
  <p:notesViewPr>
    <p:cSldViewPr snapToGrid="0" snapToObjects="1">
      <p:cViewPr varScale="1">
        <p:scale>
          <a:sx n="111" d="100"/>
          <a:sy n="111" d="100"/>
        </p:scale>
        <p:origin x="1504" y="21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A84557-71DA-B443-BFD0-F2CDCEA96DA4}" type="doc">
      <dgm:prSet loTypeId="urn:microsoft.com/office/officeart/2005/8/layout/list1" loCatId="" qsTypeId="urn:microsoft.com/office/officeart/2005/8/quickstyle/3d1" qsCatId="3D" csTypeId="urn:microsoft.com/office/officeart/2005/8/colors/colorful3" csCatId="colorful" phldr="1"/>
      <dgm:spPr/>
      <dgm:t>
        <a:bodyPr/>
        <a:lstStyle/>
        <a:p>
          <a:endParaRPr lang="en-US"/>
        </a:p>
      </dgm:t>
    </dgm:pt>
    <dgm:pt modelId="{0F0B3C09-45C5-1946-8E17-D8BEE5ACD91A}">
      <dgm:prSet phldrT="[Text]" custT="1"/>
      <dgm:spPr/>
      <dgm:t>
        <a:bodyPr/>
        <a:lstStyle/>
        <a:p>
          <a:r>
            <a:rPr lang="en-US" sz="3000" dirty="0">
              <a:latin typeface="Arial" panose="020B0604020202020204" pitchFamily="34" charset="0"/>
              <a:cs typeface="Arial" panose="020B0604020202020204" pitchFamily="34" charset="0"/>
            </a:rPr>
            <a:t>Medical</a:t>
          </a:r>
        </a:p>
      </dgm:t>
    </dgm:pt>
    <dgm:pt modelId="{EEA591B7-1D89-A045-A3CD-F9348C8C5B38}" type="parTrans" cxnId="{FB5C178A-7AB1-2C4F-B334-70FEC11189B8}">
      <dgm:prSet/>
      <dgm:spPr/>
      <dgm:t>
        <a:bodyPr/>
        <a:lstStyle/>
        <a:p>
          <a:endParaRPr lang="en-US" sz="3000">
            <a:latin typeface="Arial" panose="020B0604020202020204" pitchFamily="34" charset="0"/>
            <a:cs typeface="Arial" panose="020B0604020202020204" pitchFamily="34" charset="0"/>
          </a:endParaRPr>
        </a:p>
      </dgm:t>
    </dgm:pt>
    <dgm:pt modelId="{7102D283-D571-9F49-B771-EC320E9582D5}" type="sibTrans" cxnId="{FB5C178A-7AB1-2C4F-B334-70FEC11189B8}">
      <dgm:prSet/>
      <dgm:spPr/>
      <dgm:t>
        <a:bodyPr/>
        <a:lstStyle/>
        <a:p>
          <a:endParaRPr lang="en-US" sz="3000">
            <a:latin typeface="Arial" panose="020B0604020202020204" pitchFamily="34" charset="0"/>
            <a:cs typeface="Arial" panose="020B0604020202020204" pitchFamily="34" charset="0"/>
          </a:endParaRPr>
        </a:p>
      </dgm:t>
    </dgm:pt>
    <dgm:pt modelId="{D8C5316B-4588-2B45-A5CA-51E30E1DCAFD}">
      <dgm:prSet phldrT="[Text]" custT="1"/>
      <dgm:spPr/>
      <dgm:t>
        <a:bodyPr/>
        <a:lstStyle/>
        <a:p>
          <a:r>
            <a:rPr lang="en-US" sz="3000" dirty="0">
              <a:latin typeface="Arial" panose="020B0604020202020204" pitchFamily="34" charset="0"/>
              <a:cs typeface="Arial" panose="020B0604020202020204" pitchFamily="34" charset="0"/>
            </a:rPr>
            <a:t>Behavioral</a:t>
          </a:r>
        </a:p>
      </dgm:t>
    </dgm:pt>
    <dgm:pt modelId="{538B440B-2CFB-9F42-BCDF-F00614287F01}" type="parTrans" cxnId="{D63CFDC9-01B7-0D4C-9028-D02533A7262D}">
      <dgm:prSet/>
      <dgm:spPr/>
      <dgm:t>
        <a:bodyPr/>
        <a:lstStyle/>
        <a:p>
          <a:endParaRPr lang="en-US" sz="3000">
            <a:latin typeface="Arial" panose="020B0604020202020204" pitchFamily="34" charset="0"/>
            <a:cs typeface="Arial" panose="020B0604020202020204" pitchFamily="34" charset="0"/>
          </a:endParaRPr>
        </a:p>
      </dgm:t>
    </dgm:pt>
    <dgm:pt modelId="{2FDDFFB4-521E-FD48-9A6B-36130FE7B4B8}" type="sibTrans" cxnId="{D63CFDC9-01B7-0D4C-9028-D02533A7262D}">
      <dgm:prSet/>
      <dgm:spPr/>
      <dgm:t>
        <a:bodyPr/>
        <a:lstStyle/>
        <a:p>
          <a:endParaRPr lang="en-US" sz="3000">
            <a:latin typeface="Arial" panose="020B0604020202020204" pitchFamily="34" charset="0"/>
            <a:cs typeface="Arial" panose="020B0604020202020204" pitchFamily="34" charset="0"/>
          </a:endParaRPr>
        </a:p>
      </dgm:t>
    </dgm:pt>
    <dgm:pt modelId="{C6727034-8BAC-EC44-BCE1-93236A3F8A3C}">
      <dgm:prSet phldrT="[Text]" custT="1"/>
      <dgm:spPr/>
      <dgm:t>
        <a:bodyPr/>
        <a:lstStyle/>
        <a:p>
          <a:r>
            <a:rPr lang="en-US" sz="3000" dirty="0">
              <a:latin typeface="Arial" panose="020B0604020202020204" pitchFamily="34" charset="0"/>
              <a:cs typeface="Arial" panose="020B0604020202020204" pitchFamily="34" charset="0"/>
            </a:rPr>
            <a:t>Structural</a:t>
          </a:r>
        </a:p>
      </dgm:t>
    </dgm:pt>
    <dgm:pt modelId="{D3944891-4E11-184E-9644-B626A27FBF56}" type="parTrans" cxnId="{482F8B15-05F6-A64F-91EA-701817B98383}">
      <dgm:prSet/>
      <dgm:spPr/>
      <dgm:t>
        <a:bodyPr/>
        <a:lstStyle/>
        <a:p>
          <a:endParaRPr lang="en-US" sz="3000">
            <a:latin typeface="Arial" panose="020B0604020202020204" pitchFamily="34" charset="0"/>
            <a:cs typeface="Arial" panose="020B0604020202020204" pitchFamily="34" charset="0"/>
          </a:endParaRPr>
        </a:p>
      </dgm:t>
    </dgm:pt>
    <dgm:pt modelId="{35D3776C-3A55-224E-8F75-A78AD8E30FC9}" type="sibTrans" cxnId="{482F8B15-05F6-A64F-91EA-701817B98383}">
      <dgm:prSet/>
      <dgm:spPr/>
      <dgm:t>
        <a:bodyPr/>
        <a:lstStyle/>
        <a:p>
          <a:endParaRPr lang="en-US" sz="3000">
            <a:latin typeface="Arial" panose="020B0604020202020204" pitchFamily="34" charset="0"/>
            <a:cs typeface="Arial" panose="020B0604020202020204" pitchFamily="34" charset="0"/>
          </a:endParaRPr>
        </a:p>
      </dgm:t>
    </dgm:pt>
    <dgm:pt modelId="{8AA4181F-C8D7-2945-8241-B807D1E539E3}" type="pres">
      <dgm:prSet presAssocID="{70A84557-71DA-B443-BFD0-F2CDCEA96DA4}" presName="linear" presStyleCnt="0">
        <dgm:presLayoutVars>
          <dgm:dir/>
          <dgm:animLvl val="lvl"/>
          <dgm:resizeHandles val="exact"/>
        </dgm:presLayoutVars>
      </dgm:prSet>
      <dgm:spPr/>
    </dgm:pt>
    <dgm:pt modelId="{551C4BCB-FB11-D444-A7C5-09000C37BEA5}" type="pres">
      <dgm:prSet presAssocID="{0F0B3C09-45C5-1946-8E17-D8BEE5ACD91A}" presName="parentLin" presStyleCnt="0"/>
      <dgm:spPr/>
    </dgm:pt>
    <dgm:pt modelId="{394817BE-69C7-804D-864D-5F8602111D6A}" type="pres">
      <dgm:prSet presAssocID="{0F0B3C09-45C5-1946-8E17-D8BEE5ACD91A}" presName="parentLeftMargin" presStyleLbl="node1" presStyleIdx="0" presStyleCnt="3"/>
      <dgm:spPr/>
    </dgm:pt>
    <dgm:pt modelId="{E0195D21-EA0D-BA40-A760-EBBC5E95AED9}" type="pres">
      <dgm:prSet presAssocID="{0F0B3C09-45C5-1946-8E17-D8BEE5ACD91A}" presName="parentText" presStyleLbl="node1" presStyleIdx="0" presStyleCnt="3">
        <dgm:presLayoutVars>
          <dgm:chMax val="0"/>
          <dgm:bulletEnabled val="1"/>
        </dgm:presLayoutVars>
      </dgm:prSet>
      <dgm:spPr/>
    </dgm:pt>
    <dgm:pt modelId="{90AA2D60-6E51-BE4B-8FA5-AB53499FB0AE}" type="pres">
      <dgm:prSet presAssocID="{0F0B3C09-45C5-1946-8E17-D8BEE5ACD91A}" presName="negativeSpace" presStyleCnt="0"/>
      <dgm:spPr/>
    </dgm:pt>
    <dgm:pt modelId="{4BACE183-84F2-9B4E-B982-B8AD3CCEDA27}" type="pres">
      <dgm:prSet presAssocID="{0F0B3C09-45C5-1946-8E17-D8BEE5ACD91A}" presName="childText" presStyleLbl="conFgAcc1" presStyleIdx="0" presStyleCnt="3">
        <dgm:presLayoutVars>
          <dgm:bulletEnabled val="1"/>
        </dgm:presLayoutVars>
      </dgm:prSet>
      <dgm:spPr/>
    </dgm:pt>
    <dgm:pt modelId="{4D312CDA-AA7D-5C41-B075-1102580C483F}" type="pres">
      <dgm:prSet presAssocID="{7102D283-D571-9F49-B771-EC320E9582D5}" presName="spaceBetweenRectangles" presStyleCnt="0"/>
      <dgm:spPr/>
    </dgm:pt>
    <dgm:pt modelId="{FD91047C-4E95-FD4F-A556-E1A231D6626D}" type="pres">
      <dgm:prSet presAssocID="{D8C5316B-4588-2B45-A5CA-51E30E1DCAFD}" presName="parentLin" presStyleCnt="0"/>
      <dgm:spPr/>
    </dgm:pt>
    <dgm:pt modelId="{20A438DB-C6FA-F448-95BD-47E18178B9D2}" type="pres">
      <dgm:prSet presAssocID="{D8C5316B-4588-2B45-A5CA-51E30E1DCAFD}" presName="parentLeftMargin" presStyleLbl="node1" presStyleIdx="0" presStyleCnt="3"/>
      <dgm:spPr/>
    </dgm:pt>
    <dgm:pt modelId="{E2343CDF-A0C6-2E4E-8C3E-A3FE39B186F0}" type="pres">
      <dgm:prSet presAssocID="{D8C5316B-4588-2B45-A5CA-51E30E1DCAFD}" presName="parentText" presStyleLbl="node1" presStyleIdx="1" presStyleCnt="3">
        <dgm:presLayoutVars>
          <dgm:chMax val="0"/>
          <dgm:bulletEnabled val="1"/>
        </dgm:presLayoutVars>
      </dgm:prSet>
      <dgm:spPr/>
    </dgm:pt>
    <dgm:pt modelId="{0B5543FE-E605-0845-B61B-2DBD8608607C}" type="pres">
      <dgm:prSet presAssocID="{D8C5316B-4588-2B45-A5CA-51E30E1DCAFD}" presName="negativeSpace" presStyleCnt="0"/>
      <dgm:spPr/>
    </dgm:pt>
    <dgm:pt modelId="{245F032E-0808-E540-83DE-6A2B85A68E07}" type="pres">
      <dgm:prSet presAssocID="{D8C5316B-4588-2B45-A5CA-51E30E1DCAFD}" presName="childText" presStyleLbl="conFgAcc1" presStyleIdx="1" presStyleCnt="3">
        <dgm:presLayoutVars>
          <dgm:bulletEnabled val="1"/>
        </dgm:presLayoutVars>
      </dgm:prSet>
      <dgm:spPr/>
    </dgm:pt>
    <dgm:pt modelId="{2A62F7FF-CC7F-0B43-A5DB-09BC6A954503}" type="pres">
      <dgm:prSet presAssocID="{2FDDFFB4-521E-FD48-9A6B-36130FE7B4B8}" presName="spaceBetweenRectangles" presStyleCnt="0"/>
      <dgm:spPr/>
    </dgm:pt>
    <dgm:pt modelId="{026D8391-B060-C141-BA3E-FF18B92CFA85}" type="pres">
      <dgm:prSet presAssocID="{C6727034-8BAC-EC44-BCE1-93236A3F8A3C}" presName="parentLin" presStyleCnt="0"/>
      <dgm:spPr/>
    </dgm:pt>
    <dgm:pt modelId="{51F2AF67-F35B-AC4B-9214-D3886CBE0297}" type="pres">
      <dgm:prSet presAssocID="{C6727034-8BAC-EC44-BCE1-93236A3F8A3C}" presName="parentLeftMargin" presStyleLbl="node1" presStyleIdx="1" presStyleCnt="3"/>
      <dgm:spPr/>
    </dgm:pt>
    <dgm:pt modelId="{D503260F-E8A4-6447-AA32-414A0F77B4B6}" type="pres">
      <dgm:prSet presAssocID="{C6727034-8BAC-EC44-BCE1-93236A3F8A3C}" presName="parentText" presStyleLbl="node1" presStyleIdx="2" presStyleCnt="3">
        <dgm:presLayoutVars>
          <dgm:chMax val="0"/>
          <dgm:bulletEnabled val="1"/>
        </dgm:presLayoutVars>
      </dgm:prSet>
      <dgm:spPr/>
    </dgm:pt>
    <dgm:pt modelId="{CA3FEE54-E440-7C40-AC28-1972BFED6EEB}" type="pres">
      <dgm:prSet presAssocID="{C6727034-8BAC-EC44-BCE1-93236A3F8A3C}" presName="negativeSpace" presStyleCnt="0"/>
      <dgm:spPr/>
    </dgm:pt>
    <dgm:pt modelId="{114BFF38-FF29-4641-99FE-41A2A2412548}" type="pres">
      <dgm:prSet presAssocID="{C6727034-8BAC-EC44-BCE1-93236A3F8A3C}" presName="childText" presStyleLbl="conFgAcc1" presStyleIdx="2" presStyleCnt="3">
        <dgm:presLayoutVars>
          <dgm:bulletEnabled val="1"/>
        </dgm:presLayoutVars>
      </dgm:prSet>
      <dgm:spPr/>
    </dgm:pt>
  </dgm:ptLst>
  <dgm:cxnLst>
    <dgm:cxn modelId="{482F8B15-05F6-A64F-91EA-701817B98383}" srcId="{70A84557-71DA-B443-BFD0-F2CDCEA96DA4}" destId="{C6727034-8BAC-EC44-BCE1-93236A3F8A3C}" srcOrd="2" destOrd="0" parTransId="{D3944891-4E11-184E-9644-B626A27FBF56}" sibTransId="{35D3776C-3A55-224E-8F75-A78AD8E30FC9}"/>
    <dgm:cxn modelId="{C7D69E4B-2DB6-C542-9D99-10EBD73D644B}" type="presOf" srcId="{D8C5316B-4588-2B45-A5CA-51E30E1DCAFD}" destId="{E2343CDF-A0C6-2E4E-8C3E-A3FE39B186F0}" srcOrd="1" destOrd="0" presId="urn:microsoft.com/office/officeart/2005/8/layout/list1"/>
    <dgm:cxn modelId="{EA21614C-2451-E449-9E46-B57B8D7039EF}" type="presOf" srcId="{D8C5316B-4588-2B45-A5CA-51E30E1DCAFD}" destId="{20A438DB-C6FA-F448-95BD-47E18178B9D2}" srcOrd="0" destOrd="0" presId="urn:microsoft.com/office/officeart/2005/8/layout/list1"/>
    <dgm:cxn modelId="{A81B1569-C6EF-5C47-8B50-B00660B808B4}" type="presOf" srcId="{0F0B3C09-45C5-1946-8E17-D8BEE5ACD91A}" destId="{394817BE-69C7-804D-864D-5F8602111D6A}" srcOrd="0" destOrd="0" presId="urn:microsoft.com/office/officeart/2005/8/layout/list1"/>
    <dgm:cxn modelId="{03A2267A-AAE7-EC45-BB0F-AE481022AB29}" type="presOf" srcId="{0F0B3C09-45C5-1946-8E17-D8BEE5ACD91A}" destId="{E0195D21-EA0D-BA40-A760-EBBC5E95AED9}" srcOrd="1" destOrd="0" presId="urn:microsoft.com/office/officeart/2005/8/layout/list1"/>
    <dgm:cxn modelId="{79278980-D61C-3E44-AFAA-CA8515CB1CCD}" type="presOf" srcId="{C6727034-8BAC-EC44-BCE1-93236A3F8A3C}" destId="{51F2AF67-F35B-AC4B-9214-D3886CBE0297}" srcOrd="0" destOrd="0" presId="urn:microsoft.com/office/officeart/2005/8/layout/list1"/>
    <dgm:cxn modelId="{FB5C178A-7AB1-2C4F-B334-70FEC11189B8}" srcId="{70A84557-71DA-B443-BFD0-F2CDCEA96DA4}" destId="{0F0B3C09-45C5-1946-8E17-D8BEE5ACD91A}" srcOrd="0" destOrd="0" parTransId="{EEA591B7-1D89-A045-A3CD-F9348C8C5B38}" sibTransId="{7102D283-D571-9F49-B771-EC320E9582D5}"/>
    <dgm:cxn modelId="{253B69B0-99BA-3E48-A81C-891BA295653E}" type="presOf" srcId="{70A84557-71DA-B443-BFD0-F2CDCEA96DA4}" destId="{8AA4181F-C8D7-2945-8241-B807D1E539E3}" srcOrd="0" destOrd="0" presId="urn:microsoft.com/office/officeart/2005/8/layout/list1"/>
    <dgm:cxn modelId="{6CA322C7-62A6-CD49-9E3E-230AEFAEE554}" type="presOf" srcId="{C6727034-8BAC-EC44-BCE1-93236A3F8A3C}" destId="{D503260F-E8A4-6447-AA32-414A0F77B4B6}" srcOrd="1" destOrd="0" presId="urn:microsoft.com/office/officeart/2005/8/layout/list1"/>
    <dgm:cxn modelId="{D63CFDC9-01B7-0D4C-9028-D02533A7262D}" srcId="{70A84557-71DA-B443-BFD0-F2CDCEA96DA4}" destId="{D8C5316B-4588-2B45-A5CA-51E30E1DCAFD}" srcOrd="1" destOrd="0" parTransId="{538B440B-2CFB-9F42-BCDF-F00614287F01}" sibTransId="{2FDDFFB4-521E-FD48-9A6B-36130FE7B4B8}"/>
    <dgm:cxn modelId="{6E86AF94-E43F-7543-8F84-39054EDBE0EF}" type="presParOf" srcId="{8AA4181F-C8D7-2945-8241-B807D1E539E3}" destId="{551C4BCB-FB11-D444-A7C5-09000C37BEA5}" srcOrd="0" destOrd="0" presId="urn:microsoft.com/office/officeart/2005/8/layout/list1"/>
    <dgm:cxn modelId="{3E52D52F-0C43-0543-80C2-7A6F1AC31C92}" type="presParOf" srcId="{551C4BCB-FB11-D444-A7C5-09000C37BEA5}" destId="{394817BE-69C7-804D-864D-5F8602111D6A}" srcOrd="0" destOrd="0" presId="urn:microsoft.com/office/officeart/2005/8/layout/list1"/>
    <dgm:cxn modelId="{29BBC0C6-D3A6-784F-83E8-ADF1171206FB}" type="presParOf" srcId="{551C4BCB-FB11-D444-A7C5-09000C37BEA5}" destId="{E0195D21-EA0D-BA40-A760-EBBC5E95AED9}" srcOrd="1" destOrd="0" presId="urn:microsoft.com/office/officeart/2005/8/layout/list1"/>
    <dgm:cxn modelId="{06861288-87AB-5A4F-B6B9-E7B3E41C2389}" type="presParOf" srcId="{8AA4181F-C8D7-2945-8241-B807D1E539E3}" destId="{90AA2D60-6E51-BE4B-8FA5-AB53499FB0AE}" srcOrd="1" destOrd="0" presId="urn:microsoft.com/office/officeart/2005/8/layout/list1"/>
    <dgm:cxn modelId="{B37B790B-781A-EC4A-9E4E-7BFC754DAC3E}" type="presParOf" srcId="{8AA4181F-C8D7-2945-8241-B807D1E539E3}" destId="{4BACE183-84F2-9B4E-B982-B8AD3CCEDA27}" srcOrd="2" destOrd="0" presId="urn:microsoft.com/office/officeart/2005/8/layout/list1"/>
    <dgm:cxn modelId="{D465602A-E40C-B34A-B9DC-9EC8F5970D6B}" type="presParOf" srcId="{8AA4181F-C8D7-2945-8241-B807D1E539E3}" destId="{4D312CDA-AA7D-5C41-B075-1102580C483F}" srcOrd="3" destOrd="0" presId="urn:microsoft.com/office/officeart/2005/8/layout/list1"/>
    <dgm:cxn modelId="{EDDBFCC4-F925-2842-BDE3-81D56999C7CB}" type="presParOf" srcId="{8AA4181F-C8D7-2945-8241-B807D1E539E3}" destId="{FD91047C-4E95-FD4F-A556-E1A231D6626D}" srcOrd="4" destOrd="0" presId="urn:microsoft.com/office/officeart/2005/8/layout/list1"/>
    <dgm:cxn modelId="{FFED5848-3431-1143-8583-3ED3E2B976E5}" type="presParOf" srcId="{FD91047C-4E95-FD4F-A556-E1A231D6626D}" destId="{20A438DB-C6FA-F448-95BD-47E18178B9D2}" srcOrd="0" destOrd="0" presId="urn:microsoft.com/office/officeart/2005/8/layout/list1"/>
    <dgm:cxn modelId="{E64B19E7-D5DA-974A-8BBA-509920908EF9}" type="presParOf" srcId="{FD91047C-4E95-FD4F-A556-E1A231D6626D}" destId="{E2343CDF-A0C6-2E4E-8C3E-A3FE39B186F0}" srcOrd="1" destOrd="0" presId="urn:microsoft.com/office/officeart/2005/8/layout/list1"/>
    <dgm:cxn modelId="{11F3DCEA-F792-7D4D-A36C-1FFF09989581}" type="presParOf" srcId="{8AA4181F-C8D7-2945-8241-B807D1E539E3}" destId="{0B5543FE-E605-0845-B61B-2DBD8608607C}" srcOrd="5" destOrd="0" presId="urn:microsoft.com/office/officeart/2005/8/layout/list1"/>
    <dgm:cxn modelId="{68AF151D-E155-2341-B95B-6329F9946BA2}" type="presParOf" srcId="{8AA4181F-C8D7-2945-8241-B807D1E539E3}" destId="{245F032E-0808-E540-83DE-6A2B85A68E07}" srcOrd="6" destOrd="0" presId="urn:microsoft.com/office/officeart/2005/8/layout/list1"/>
    <dgm:cxn modelId="{48554034-EF09-A549-B23B-CC57AE5F8E35}" type="presParOf" srcId="{8AA4181F-C8D7-2945-8241-B807D1E539E3}" destId="{2A62F7FF-CC7F-0B43-A5DB-09BC6A954503}" srcOrd="7" destOrd="0" presId="urn:microsoft.com/office/officeart/2005/8/layout/list1"/>
    <dgm:cxn modelId="{3986DB4A-1BC6-454D-9611-15A6B7793ACD}" type="presParOf" srcId="{8AA4181F-C8D7-2945-8241-B807D1E539E3}" destId="{026D8391-B060-C141-BA3E-FF18B92CFA85}" srcOrd="8" destOrd="0" presId="urn:microsoft.com/office/officeart/2005/8/layout/list1"/>
    <dgm:cxn modelId="{7EB838B2-F240-314D-88E4-A0783307A5BE}" type="presParOf" srcId="{026D8391-B060-C141-BA3E-FF18B92CFA85}" destId="{51F2AF67-F35B-AC4B-9214-D3886CBE0297}" srcOrd="0" destOrd="0" presId="urn:microsoft.com/office/officeart/2005/8/layout/list1"/>
    <dgm:cxn modelId="{7434C6C5-3867-C549-B311-F8D828C79C96}" type="presParOf" srcId="{026D8391-B060-C141-BA3E-FF18B92CFA85}" destId="{D503260F-E8A4-6447-AA32-414A0F77B4B6}" srcOrd="1" destOrd="0" presId="urn:microsoft.com/office/officeart/2005/8/layout/list1"/>
    <dgm:cxn modelId="{FD04E359-4381-E248-ACD9-6666F0F2753A}" type="presParOf" srcId="{8AA4181F-C8D7-2945-8241-B807D1E539E3}" destId="{CA3FEE54-E440-7C40-AC28-1972BFED6EEB}" srcOrd="9" destOrd="0" presId="urn:microsoft.com/office/officeart/2005/8/layout/list1"/>
    <dgm:cxn modelId="{7A50EC42-8063-8146-A493-5BD2F3584FE9}" type="presParOf" srcId="{8AA4181F-C8D7-2945-8241-B807D1E539E3}" destId="{114BFF38-FF29-4641-99FE-41A2A2412548}"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ACE183-84F2-9B4E-B982-B8AD3CCEDA27}">
      <dsp:nvSpPr>
        <dsp:cNvPr id="0" name=""/>
        <dsp:cNvSpPr/>
      </dsp:nvSpPr>
      <dsp:spPr>
        <a:xfrm>
          <a:off x="0" y="464019"/>
          <a:ext cx="6991350" cy="781200"/>
        </a:xfrm>
        <a:prstGeom prst="rect">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E0195D21-EA0D-BA40-A760-EBBC5E95AED9}">
      <dsp:nvSpPr>
        <dsp:cNvPr id="0" name=""/>
        <dsp:cNvSpPr/>
      </dsp:nvSpPr>
      <dsp:spPr>
        <a:xfrm>
          <a:off x="349567" y="6459"/>
          <a:ext cx="4893945" cy="915120"/>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4979" tIns="0" rIns="184979" bIns="0" numCol="1" spcCol="1270" anchor="ctr" anchorCtr="0">
          <a:noAutofit/>
        </a:bodyPr>
        <a:lstStyle/>
        <a:p>
          <a:pPr marL="0" lvl="0" indent="0" algn="l" defTabSz="1333500">
            <a:lnSpc>
              <a:spcPct val="90000"/>
            </a:lnSpc>
            <a:spcBef>
              <a:spcPct val="0"/>
            </a:spcBef>
            <a:spcAft>
              <a:spcPct val="35000"/>
            </a:spcAft>
            <a:buNone/>
          </a:pPr>
          <a:r>
            <a:rPr lang="en-US" sz="3000" kern="1200" dirty="0">
              <a:latin typeface="Arial" panose="020B0604020202020204" pitchFamily="34" charset="0"/>
              <a:cs typeface="Arial" panose="020B0604020202020204" pitchFamily="34" charset="0"/>
            </a:rPr>
            <a:t>Medical</a:t>
          </a:r>
        </a:p>
      </dsp:txBody>
      <dsp:txXfrm>
        <a:off x="394239" y="51131"/>
        <a:ext cx="4804601" cy="825776"/>
      </dsp:txXfrm>
    </dsp:sp>
    <dsp:sp modelId="{245F032E-0808-E540-83DE-6A2B85A68E07}">
      <dsp:nvSpPr>
        <dsp:cNvPr id="0" name=""/>
        <dsp:cNvSpPr/>
      </dsp:nvSpPr>
      <dsp:spPr>
        <a:xfrm>
          <a:off x="0" y="1870179"/>
          <a:ext cx="6991350" cy="781200"/>
        </a:xfrm>
        <a:prstGeom prst="rect">
          <a:avLst/>
        </a:prstGeom>
        <a:solidFill>
          <a:schemeClr val="lt1">
            <a:alpha val="90000"/>
            <a:hueOff val="0"/>
            <a:satOff val="0"/>
            <a:lumOff val="0"/>
            <a:alphaOff val="0"/>
          </a:schemeClr>
        </a:solidFill>
        <a:ln w="6350" cap="flat" cmpd="sng" algn="ctr">
          <a:solidFill>
            <a:schemeClr val="accent3">
              <a:hueOff val="1355300"/>
              <a:satOff val="50000"/>
              <a:lumOff val="-7353"/>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E2343CDF-A0C6-2E4E-8C3E-A3FE39B186F0}">
      <dsp:nvSpPr>
        <dsp:cNvPr id="0" name=""/>
        <dsp:cNvSpPr/>
      </dsp:nvSpPr>
      <dsp:spPr>
        <a:xfrm>
          <a:off x="349567" y="1412619"/>
          <a:ext cx="4893945" cy="915120"/>
        </a:xfrm>
        <a:prstGeom prst="roundRect">
          <a:avLst/>
        </a:prstGeom>
        <a:gradFill rotWithShape="0">
          <a:gsLst>
            <a:gs pos="0">
              <a:schemeClr val="accent3">
                <a:hueOff val="1355300"/>
                <a:satOff val="50000"/>
                <a:lumOff val="-7353"/>
                <a:alphaOff val="0"/>
                <a:satMod val="103000"/>
                <a:lumMod val="102000"/>
                <a:tint val="94000"/>
              </a:schemeClr>
            </a:gs>
            <a:gs pos="50000">
              <a:schemeClr val="accent3">
                <a:hueOff val="1355300"/>
                <a:satOff val="50000"/>
                <a:lumOff val="-7353"/>
                <a:alphaOff val="0"/>
                <a:satMod val="110000"/>
                <a:lumMod val="100000"/>
                <a:shade val="100000"/>
              </a:schemeClr>
            </a:gs>
            <a:gs pos="100000">
              <a:schemeClr val="accent3">
                <a:hueOff val="1355300"/>
                <a:satOff val="50000"/>
                <a:lumOff val="-735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4979" tIns="0" rIns="184979" bIns="0" numCol="1" spcCol="1270" anchor="ctr" anchorCtr="0">
          <a:noAutofit/>
        </a:bodyPr>
        <a:lstStyle/>
        <a:p>
          <a:pPr marL="0" lvl="0" indent="0" algn="l" defTabSz="1333500">
            <a:lnSpc>
              <a:spcPct val="90000"/>
            </a:lnSpc>
            <a:spcBef>
              <a:spcPct val="0"/>
            </a:spcBef>
            <a:spcAft>
              <a:spcPct val="35000"/>
            </a:spcAft>
            <a:buNone/>
          </a:pPr>
          <a:r>
            <a:rPr lang="en-US" sz="3000" kern="1200" dirty="0">
              <a:latin typeface="Arial" panose="020B0604020202020204" pitchFamily="34" charset="0"/>
              <a:cs typeface="Arial" panose="020B0604020202020204" pitchFamily="34" charset="0"/>
            </a:rPr>
            <a:t>Behavioral</a:t>
          </a:r>
        </a:p>
      </dsp:txBody>
      <dsp:txXfrm>
        <a:off x="394239" y="1457291"/>
        <a:ext cx="4804601" cy="825776"/>
      </dsp:txXfrm>
    </dsp:sp>
    <dsp:sp modelId="{114BFF38-FF29-4641-99FE-41A2A2412548}">
      <dsp:nvSpPr>
        <dsp:cNvPr id="0" name=""/>
        <dsp:cNvSpPr/>
      </dsp:nvSpPr>
      <dsp:spPr>
        <a:xfrm>
          <a:off x="0" y="3276340"/>
          <a:ext cx="6991350" cy="781200"/>
        </a:xfrm>
        <a:prstGeom prst="rect">
          <a:avLst/>
        </a:prstGeom>
        <a:solidFill>
          <a:schemeClr val="lt1">
            <a:alpha val="90000"/>
            <a:hueOff val="0"/>
            <a:satOff val="0"/>
            <a:lumOff val="0"/>
            <a:alphaOff val="0"/>
          </a:schemeClr>
        </a:solidFill>
        <a:ln w="6350" cap="flat" cmpd="sng" algn="ctr">
          <a:solidFill>
            <a:schemeClr val="accent3">
              <a:hueOff val="2710599"/>
              <a:satOff val="100000"/>
              <a:lumOff val="-14706"/>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D503260F-E8A4-6447-AA32-414A0F77B4B6}">
      <dsp:nvSpPr>
        <dsp:cNvPr id="0" name=""/>
        <dsp:cNvSpPr/>
      </dsp:nvSpPr>
      <dsp:spPr>
        <a:xfrm>
          <a:off x="349567" y="2818780"/>
          <a:ext cx="4893945" cy="915120"/>
        </a:xfrm>
        <a:prstGeom prst="roundRect">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4979" tIns="0" rIns="184979" bIns="0" numCol="1" spcCol="1270" anchor="ctr" anchorCtr="0">
          <a:noAutofit/>
        </a:bodyPr>
        <a:lstStyle/>
        <a:p>
          <a:pPr marL="0" lvl="0" indent="0" algn="l" defTabSz="1333500">
            <a:lnSpc>
              <a:spcPct val="90000"/>
            </a:lnSpc>
            <a:spcBef>
              <a:spcPct val="0"/>
            </a:spcBef>
            <a:spcAft>
              <a:spcPct val="35000"/>
            </a:spcAft>
            <a:buNone/>
          </a:pPr>
          <a:r>
            <a:rPr lang="en-US" sz="3000" kern="1200" dirty="0">
              <a:latin typeface="Arial" panose="020B0604020202020204" pitchFamily="34" charset="0"/>
              <a:cs typeface="Arial" panose="020B0604020202020204" pitchFamily="34" charset="0"/>
            </a:rPr>
            <a:t>Structural</a:t>
          </a:r>
        </a:p>
      </dsp:txBody>
      <dsp:txXfrm>
        <a:off x="394239" y="2863452"/>
        <a:ext cx="4804601" cy="82577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8406608-7191-C74C-8A53-249D9B4FE95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9FB7FC6-3E11-D042-ADBE-96EF0BBB629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594A124-A7DD-4E43-8F15-6BDBE0A77790}" type="datetimeFigureOut">
              <a:rPr lang="en-US" smtClean="0"/>
              <a:t>2/21/18</a:t>
            </a:fld>
            <a:endParaRPr lang="en-US"/>
          </a:p>
        </p:txBody>
      </p:sp>
      <p:sp>
        <p:nvSpPr>
          <p:cNvPr id="4" name="Footer Placeholder 3">
            <a:extLst>
              <a:ext uri="{FF2B5EF4-FFF2-40B4-BE49-F238E27FC236}">
                <a16:creationId xmlns:a16="http://schemas.microsoft.com/office/drawing/2014/main" id="{179C1F80-2AC0-7341-A410-192361F7FD0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A5758B1-C15A-A440-8B65-11182835F8E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2E3109-1951-B94E-80F6-9A8DE7656AA8}" type="slidenum">
              <a:rPr lang="en-US" smtClean="0"/>
              <a:t>‹#›</a:t>
            </a:fld>
            <a:endParaRPr lang="en-US"/>
          </a:p>
        </p:txBody>
      </p:sp>
    </p:spTree>
    <p:extLst>
      <p:ext uri="{BB962C8B-B14F-4D97-AF65-F5344CB8AC3E}">
        <p14:creationId xmlns:p14="http://schemas.microsoft.com/office/powerpoint/2010/main" val="142468971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FCDEA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302D-F62A-D141-A0E4-A25395AF05DA}"/>
              </a:ext>
            </a:extLst>
          </p:cNvPr>
          <p:cNvSpPr>
            <a:spLocks noGrp="1"/>
          </p:cNvSpPr>
          <p:nvPr>
            <p:ph type="ctrTitle"/>
          </p:nvPr>
        </p:nvSpPr>
        <p:spPr>
          <a:xfrm>
            <a:off x="914400" y="2514600"/>
            <a:ext cx="7315200" cy="2661064"/>
          </a:xfrm>
        </p:spPr>
        <p:txBody>
          <a:bodyPr lIns="0" tIns="0" rIns="0" bIns="0" anchor="t" anchorCtr="0"/>
          <a:lstStyle>
            <a:lvl1pPr algn="ctr">
              <a:defRPr sz="4500" b="1" i="0">
                <a:solidFill>
                  <a:srgbClr val="414099"/>
                </a:solidFill>
                <a:latin typeface="Arial" panose="020B0604020202020204" pitchFamily="34" charset="0"/>
                <a:ea typeface="Verdana" panose="020B0604030504040204" pitchFamily="34" charset="0"/>
                <a:cs typeface="Arial" panose="020B0604020202020204" pitchFamily="34" charset="0"/>
              </a:defRPr>
            </a:lvl1pPr>
          </a:lstStyle>
          <a:p>
            <a:endParaRPr lang="en-US" dirty="0"/>
          </a:p>
        </p:txBody>
      </p:sp>
      <p:sp>
        <p:nvSpPr>
          <p:cNvPr id="3" name="Subtitle 2">
            <a:extLst>
              <a:ext uri="{FF2B5EF4-FFF2-40B4-BE49-F238E27FC236}">
                <a16:creationId xmlns:a16="http://schemas.microsoft.com/office/drawing/2014/main" id="{C4D4D296-BE44-9C44-8BD0-0F55B8706852}"/>
              </a:ext>
            </a:extLst>
          </p:cNvPr>
          <p:cNvSpPr>
            <a:spLocks noGrp="1"/>
          </p:cNvSpPr>
          <p:nvPr>
            <p:ph type="subTitle" idx="1"/>
          </p:nvPr>
        </p:nvSpPr>
        <p:spPr>
          <a:xfrm>
            <a:off x="914400" y="1371600"/>
            <a:ext cx="7315200" cy="1143000"/>
          </a:xfrm>
          <a:prstGeom prst="rect">
            <a:avLst/>
          </a:prstGeom>
        </p:spPr>
        <p:txBody>
          <a:bodyPr lIns="0" tIns="0" rIns="0" bIns="228600" anchor="b" anchorCtr="0">
            <a:normAutofit/>
          </a:bodyPr>
          <a:lstStyle>
            <a:lvl1pPr marL="0" indent="0" algn="ctr">
              <a:buNone/>
              <a:defRPr sz="2400" b="1">
                <a:solidFill>
                  <a:srgbClr val="C53526"/>
                </a:solidFill>
                <a:latin typeface="Arial" panose="020B0604020202020204" pitchFamily="34" charset="0"/>
                <a:ea typeface="Verdana" panose="020B0604030504040204" pitchFamily="34" charset="0"/>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endParaRPr lang="en-US" dirty="0"/>
          </a:p>
        </p:txBody>
      </p:sp>
      <p:sp>
        <p:nvSpPr>
          <p:cNvPr id="4" name="TextBox 3">
            <a:extLst>
              <a:ext uri="{FF2B5EF4-FFF2-40B4-BE49-F238E27FC236}">
                <a16:creationId xmlns:a16="http://schemas.microsoft.com/office/drawing/2014/main" id="{E4F870E7-0004-6F4C-9B98-233593171B51}"/>
              </a:ext>
            </a:extLst>
          </p:cNvPr>
          <p:cNvSpPr txBox="1"/>
          <p:nvPr userDrawn="1"/>
        </p:nvSpPr>
        <p:spPr>
          <a:xfrm>
            <a:off x="914400" y="786825"/>
            <a:ext cx="7315200" cy="584775"/>
          </a:xfrm>
          <a:prstGeom prst="rect">
            <a:avLst/>
          </a:prstGeom>
          <a:noFill/>
        </p:spPr>
        <p:txBody>
          <a:bodyPr wrap="square" rtlCol="0">
            <a:spAutoFit/>
          </a:bodyPr>
          <a:lstStyle/>
          <a:p>
            <a:pPr algn="ctr"/>
            <a:r>
              <a:rPr lang="en-US" sz="1600" b="1" dirty="0">
                <a:latin typeface="Arial" panose="020B0604020202020204" pitchFamily="34" charset="0"/>
                <a:cs typeface="Arial" panose="020B0604020202020204" pitchFamily="34" charset="0"/>
              </a:rPr>
              <a:t>Introduction to Sociology 12e</a:t>
            </a:r>
          </a:p>
          <a:p>
            <a:pPr algn="ctr"/>
            <a:r>
              <a:rPr lang="en-US" sz="1600" b="1" dirty="0">
                <a:latin typeface="Arial" panose="020B0604020202020204" pitchFamily="34" charset="0"/>
                <a:cs typeface="Arial" panose="020B0604020202020204" pitchFamily="34" charset="0"/>
              </a:rPr>
              <a:t>by Henry L. </a:t>
            </a:r>
            <a:r>
              <a:rPr lang="en-US" sz="1600" b="1" dirty="0" err="1">
                <a:latin typeface="Arial" panose="020B0604020202020204" pitchFamily="34" charset="0"/>
                <a:cs typeface="Arial" panose="020B0604020202020204" pitchFamily="34" charset="0"/>
              </a:rPr>
              <a:t>Tischler</a:t>
            </a:r>
            <a:endParaRPr lang="en-US"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5455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11194-2E4F-6746-B713-49DF9E44592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7130201-EC1D-DC45-8757-8334F85F15A7}"/>
              </a:ext>
            </a:extLst>
          </p:cNvPr>
          <p:cNvSpPr>
            <a:spLocks noGrp="1"/>
          </p:cNvSpPr>
          <p:nvPr>
            <p:ph type="body" orient="vert" idx="1"/>
          </p:nvPr>
        </p:nvSpPr>
        <p:spPr>
          <a:xfrm>
            <a:off x="628650" y="1371600"/>
            <a:ext cx="7886700" cy="4874274"/>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85C91E-2099-4449-AC9D-5ABB96429637}"/>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2/21/18</a:t>
            </a:fld>
            <a:endParaRPr lang="en-US"/>
          </a:p>
        </p:txBody>
      </p:sp>
      <p:sp>
        <p:nvSpPr>
          <p:cNvPr id="5" name="Footer Placeholder 4">
            <a:extLst>
              <a:ext uri="{FF2B5EF4-FFF2-40B4-BE49-F238E27FC236}">
                <a16:creationId xmlns:a16="http://schemas.microsoft.com/office/drawing/2014/main" id="{34B49C5E-32B9-6140-B319-B1E7C009B43C}"/>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3741931-F937-DA49-B303-65DC6146C7B3}"/>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2312486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3288C9-5B33-2841-9883-D90253445B0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887838-47E2-9844-809A-0C3477262702}"/>
              </a:ext>
            </a:extLst>
          </p:cNvPr>
          <p:cNvSpPr>
            <a:spLocks noGrp="1"/>
          </p:cNvSpPr>
          <p:nvPr>
            <p:ph type="body" orient="vert" idx="1"/>
          </p:nvPr>
        </p:nvSpPr>
        <p:spPr>
          <a:xfrm>
            <a:off x="628650" y="365125"/>
            <a:ext cx="5800725"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5360F9-4AFE-014B-8ED6-02D8CDB57799}"/>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2/21/18</a:t>
            </a:fld>
            <a:endParaRPr lang="en-US"/>
          </a:p>
        </p:txBody>
      </p:sp>
      <p:sp>
        <p:nvSpPr>
          <p:cNvPr id="5" name="Footer Placeholder 4">
            <a:extLst>
              <a:ext uri="{FF2B5EF4-FFF2-40B4-BE49-F238E27FC236}">
                <a16:creationId xmlns:a16="http://schemas.microsoft.com/office/drawing/2014/main" id="{53044616-5C75-9E4C-9684-3A846DB26DA1}"/>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38A7A38-40BD-4C4B-80AE-5F004EBB6295}"/>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135366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67FF4-B0E0-2A4F-9DAE-55B6105ADCDB}"/>
              </a:ext>
            </a:extLst>
          </p:cNvPr>
          <p:cNvSpPr>
            <a:spLocks noGrp="1"/>
          </p:cNvSpPr>
          <p:nvPr>
            <p:ph type="title"/>
          </p:nvPr>
        </p:nvSpPr>
        <p:spPr/>
        <p:txBody>
          <a:bodyPr/>
          <a:lstStyle>
            <a:lvl1pPr>
              <a:defRPr b="1"/>
            </a:lvl1pPr>
          </a:lstStyle>
          <a:p>
            <a:r>
              <a:rPr lang="en-US" dirty="0"/>
              <a:t>Click to edit Master title style</a:t>
            </a:r>
          </a:p>
        </p:txBody>
      </p:sp>
      <p:sp>
        <p:nvSpPr>
          <p:cNvPr id="3" name="Content Placeholder 2">
            <a:extLst>
              <a:ext uri="{FF2B5EF4-FFF2-40B4-BE49-F238E27FC236}">
                <a16:creationId xmlns:a16="http://schemas.microsoft.com/office/drawing/2014/main" id="{92FE6B12-6F0F-2D4E-8930-7E75A86EAF65}"/>
              </a:ext>
            </a:extLst>
          </p:cNvPr>
          <p:cNvSpPr>
            <a:spLocks noGrp="1"/>
          </p:cNvSpPr>
          <p:nvPr>
            <p:ph idx="1"/>
          </p:nvPr>
        </p:nvSpPr>
        <p:spPr>
          <a:xfrm>
            <a:off x="628650" y="1371600"/>
            <a:ext cx="7631430" cy="4874274"/>
          </a:xfrm>
          <a:prstGeom prst="rect">
            <a:avLst/>
          </a:prstGeom>
        </p:spPr>
        <p:txBody>
          <a:bodyPr/>
          <a:lstStyle>
            <a:lvl1pPr marL="463550" indent="-450850">
              <a:lnSpc>
                <a:spcPts val="3400"/>
              </a:lnSpc>
              <a:spcBef>
                <a:spcPts val="1200"/>
              </a:spcBef>
              <a:buFont typeface="Wingdings" pitchFamily="2" charset="2"/>
              <a:buChar char="v"/>
              <a:tabLst/>
              <a:defRPr sz="2800"/>
            </a:lvl1pPr>
            <a:lvl2pPr marL="804863" indent="-231775">
              <a:spcBef>
                <a:spcPts val="600"/>
              </a:spcBef>
              <a:tabLst/>
              <a:defRPr sz="2400"/>
            </a:lvl2pPr>
            <a:lvl3pPr marL="1147763" indent="-231775">
              <a:spcBef>
                <a:spcPts val="600"/>
              </a:spcBef>
              <a:buFont typeface="Arial" panose="020B0604020202020204" pitchFamily="34" charset="0"/>
              <a:buChar char="•"/>
              <a:tabLst/>
              <a:defRPr sz="2200"/>
            </a:lvl3pPr>
            <a:lvl4pPr marL="1379538" indent="-231775">
              <a:spcBef>
                <a:spcPts val="600"/>
              </a:spcBef>
              <a:buFont typeface="Arial" panose="020B0604020202020204" pitchFamily="34" charset="0"/>
              <a:buChar char="•"/>
              <a:tabLst/>
              <a:defRPr sz="2000"/>
            </a:lvl4pPr>
            <a:lvl5pPr marL="1543050" indent="-171450">
              <a:spcBef>
                <a:spcPts val="600"/>
              </a:spcBef>
              <a:buFont typeface="Arial" panose="020B0604020202020204" pitchFamily="34" charset="0"/>
              <a:buChar char="•"/>
              <a:tabLst/>
              <a:defRPr sz="1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84FFDF1-2322-A04D-886B-3AFC0AB43924}"/>
              </a:ext>
            </a:extLst>
          </p:cNvPr>
          <p:cNvSpPr>
            <a:spLocks noGrp="1"/>
          </p:cNvSpPr>
          <p:nvPr>
            <p:ph type="dt" sz="half" idx="10"/>
          </p:nvPr>
        </p:nvSpPr>
        <p:spPr>
          <a:xfrm>
            <a:off x="628650" y="6356351"/>
            <a:ext cx="2057400" cy="365125"/>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Introduction to Sociology 12e</a:t>
            </a:r>
            <a:endParaRPr lang="en-US" dirty="0"/>
          </a:p>
        </p:txBody>
      </p:sp>
      <p:sp>
        <p:nvSpPr>
          <p:cNvPr id="6" name="Slide Number Placeholder 5">
            <a:extLst>
              <a:ext uri="{FF2B5EF4-FFF2-40B4-BE49-F238E27FC236}">
                <a16:creationId xmlns:a16="http://schemas.microsoft.com/office/drawing/2014/main" id="{A8672F06-EEBF-E84C-91CD-A3CB65851834}"/>
              </a:ext>
            </a:extLst>
          </p:cNvPr>
          <p:cNvSpPr>
            <a:spLocks noGrp="1"/>
          </p:cNvSpPr>
          <p:nvPr>
            <p:ph type="sldNum" sz="quarter" idx="12"/>
          </p:nvPr>
        </p:nvSpPr>
        <p:spPr>
          <a:xfrm>
            <a:off x="6457950" y="6356351"/>
            <a:ext cx="2057400" cy="365125"/>
          </a:xfrm>
          <a:prstGeom prst="rect">
            <a:avLst/>
          </a:prstGeom>
        </p:spPr>
        <p:txBody>
          <a:bodyPr/>
          <a:lstStyle>
            <a:lvl1pPr>
              <a:defRPr>
                <a:latin typeface="Arial" panose="020B0604020202020204" pitchFamily="34" charset="0"/>
                <a:cs typeface="Arial" panose="020B0604020202020204" pitchFamily="34" charset="0"/>
              </a:defRPr>
            </a:lvl1pPr>
          </a:lstStyle>
          <a:p>
            <a:fld id="{D55D4FD1-9D52-344F-927A-3CBF399CD548}" type="slidenum">
              <a:rPr lang="en-US" smtClean="0"/>
              <a:pPr/>
              <a:t>‹#›</a:t>
            </a:fld>
            <a:endParaRPr lang="en-US" dirty="0"/>
          </a:p>
        </p:txBody>
      </p:sp>
    </p:spTree>
    <p:extLst>
      <p:ext uri="{BB962C8B-B14F-4D97-AF65-F5344CB8AC3E}">
        <p14:creationId xmlns:p14="http://schemas.microsoft.com/office/powerpoint/2010/main" val="3009528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37758-60EA-4046-B56B-56CDE1AB4C3D}"/>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04AE19DD-79E6-9A4B-B61C-6935A701498E}"/>
              </a:ext>
            </a:extLst>
          </p:cNvPr>
          <p:cNvSpPr>
            <a:spLocks noGrp="1"/>
          </p:cNvSpPr>
          <p:nvPr>
            <p:ph type="body" idx="1"/>
          </p:nvPr>
        </p:nvSpPr>
        <p:spPr>
          <a:xfrm>
            <a:off x="623888" y="4589464"/>
            <a:ext cx="7886700" cy="1500187"/>
          </a:xfrm>
          <a:prstGeom prst="rect">
            <a:avLst/>
          </a:prstGeo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8B28657-57DB-E444-97F0-E8F6E72E87A3}"/>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2/21/18</a:t>
            </a:fld>
            <a:endParaRPr lang="en-US"/>
          </a:p>
        </p:txBody>
      </p:sp>
      <p:sp>
        <p:nvSpPr>
          <p:cNvPr id="5" name="Footer Placeholder 4">
            <a:extLst>
              <a:ext uri="{FF2B5EF4-FFF2-40B4-BE49-F238E27FC236}">
                <a16:creationId xmlns:a16="http://schemas.microsoft.com/office/drawing/2014/main" id="{1456BE9A-8F52-9645-ACC0-0CFF42DA72DF}"/>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E935D5A0-2D53-E943-9512-7FAA3A6E583A}"/>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3960428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51CDF-C36C-4B43-93F9-779D2F4CB3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F82437-842E-4249-850F-18824004086E}"/>
              </a:ext>
            </a:extLst>
          </p:cNvPr>
          <p:cNvSpPr>
            <a:spLocks noGrp="1"/>
          </p:cNvSpPr>
          <p:nvPr>
            <p:ph sz="half" idx="1"/>
          </p:nvPr>
        </p:nvSpPr>
        <p:spPr>
          <a:xfrm>
            <a:off x="628650" y="1825625"/>
            <a:ext cx="38862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0E586F-C27B-7840-B1BD-FEAB43F45C58}"/>
              </a:ext>
            </a:extLst>
          </p:cNvPr>
          <p:cNvSpPr>
            <a:spLocks noGrp="1"/>
          </p:cNvSpPr>
          <p:nvPr>
            <p:ph sz="half" idx="2"/>
          </p:nvPr>
        </p:nvSpPr>
        <p:spPr>
          <a:xfrm>
            <a:off x="4629150" y="1825625"/>
            <a:ext cx="38862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CAA40C-3F7B-0D4C-B261-86690FA041B4}"/>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2/21/18</a:t>
            </a:fld>
            <a:endParaRPr lang="en-US"/>
          </a:p>
        </p:txBody>
      </p:sp>
      <p:sp>
        <p:nvSpPr>
          <p:cNvPr id="6" name="Footer Placeholder 5">
            <a:extLst>
              <a:ext uri="{FF2B5EF4-FFF2-40B4-BE49-F238E27FC236}">
                <a16:creationId xmlns:a16="http://schemas.microsoft.com/office/drawing/2014/main" id="{0C39D976-4BB6-FF42-A2D2-5D2C0CD931CE}"/>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C1B5DC86-2149-4B4A-8C05-DA033213E21F}"/>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1127858989"/>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0DAFD-0346-3F4E-9603-081FCA49E0A9}"/>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33B93C5-1419-D844-9A2F-0BF4B3487AB2}"/>
              </a:ext>
            </a:extLst>
          </p:cNvPr>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86A36F57-B7F4-4446-B84D-4457D8BE7BFC}"/>
              </a:ext>
            </a:extLst>
          </p:cNvPr>
          <p:cNvSpPr>
            <a:spLocks noGrp="1"/>
          </p:cNvSpPr>
          <p:nvPr>
            <p:ph sz="half" idx="2"/>
          </p:nvPr>
        </p:nvSpPr>
        <p:spPr>
          <a:xfrm>
            <a:off x="629842" y="2505075"/>
            <a:ext cx="3868340"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945-0BD7-554F-BD66-F6FA8B009FC8}"/>
              </a:ext>
            </a:extLst>
          </p:cNvPr>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0BC79FC1-5C15-ED47-9943-AB21EAA0B062}"/>
              </a:ext>
            </a:extLst>
          </p:cNvPr>
          <p:cNvSpPr>
            <a:spLocks noGrp="1"/>
          </p:cNvSpPr>
          <p:nvPr>
            <p:ph sz="quarter" idx="4"/>
          </p:nvPr>
        </p:nvSpPr>
        <p:spPr>
          <a:xfrm>
            <a:off x="4629150" y="2505075"/>
            <a:ext cx="3887391"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15A57D3-35DF-D147-98FC-C5898CB7B1E7}"/>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2/21/18</a:t>
            </a:fld>
            <a:endParaRPr lang="en-US"/>
          </a:p>
        </p:txBody>
      </p:sp>
      <p:sp>
        <p:nvSpPr>
          <p:cNvPr id="8" name="Footer Placeholder 7">
            <a:extLst>
              <a:ext uri="{FF2B5EF4-FFF2-40B4-BE49-F238E27FC236}">
                <a16:creationId xmlns:a16="http://schemas.microsoft.com/office/drawing/2014/main" id="{40F7DAA3-B438-C64D-8198-9E67967DA2F7}"/>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ECEC0A82-1A4F-5740-9938-827A12F29C2E}"/>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2546549056"/>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203AB-9AF8-934E-9D3C-2B64D93ED4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6350A50-9186-024A-AE08-6D0310EDEF2E}"/>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2/21/18</a:t>
            </a:fld>
            <a:endParaRPr lang="en-US"/>
          </a:p>
        </p:txBody>
      </p:sp>
      <p:sp>
        <p:nvSpPr>
          <p:cNvPr id="4" name="Footer Placeholder 3">
            <a:extLst>
              <a:ext uri="{FF2B5EF4-FFF2-40B4-BE49-F238E27FC236}">
                <a16:creationId xmlns:a16="http://schemas.microsoft.com/office/drawing/2014/main" id="{A8B21945-81C4-3947-86D2-6DD29340DACA}"/>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10523B0B-4FA2-D042-A08C-1925446F943F}"/>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556469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9070A1-283D-1449-A96E-EA092A40C37D}"/>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2/21/18</a:t>
            </a:fld>
            <a:endParaRPr lang="en-US"/>
          </a:p>
        </p:txBody>
      </p:sp>
      <p:sp>
        <p:nvSpPr>
          <p:cNvPr id="3" name="Footer Placeholder 2">
            <a:extLst>
              <a:ext uri="{FF2B5EF4-FFF2-40B4-BE49-F238E27FC236}">
                <a16:creationId xmlns:a16="http://schemas.microsoft.com/office/drawing/2014/main" id="{AF153CAD-0C4F-1B4E-95AA-2118F577A446}"/>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5B26047E-7E88-A94D-B6A4-EAF7DA4EFE42}"/>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3559198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2EEC5-8B44-E243-B115-83F83646AB42}"/>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B726A98A-6D9E-5644-98D7-A6D4B717D89A}"/>
              </a:ext>
            </a:extLst>
          </p:cNvPr>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1D35281-71C4-5B43-8171-195F67E8AB25}"/>
              </a:ext>
            </a:extLst>
          </p:cNvPr>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13AEBC85-FC7C-8846-A8CF-3F3115D745BA}"/>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2/21/18</a:t>
            </a:fld>
            <a:endParaRPr lang="en-US"/>
          </a:p>
        </p:txBody>
      </p:sp>
      <p:sp>
        <p:nvSpPr>
          <p:cNvPr id="6" name="Footer Placeholder 5">
            <a:extLst>
              <a:ext uri="{FF2B5EF4-FFF2-40B4-BE49-F238E27FC236}">
                <a16:creationId xmlns:a16="http://schemas.microsoft.com/office/drawing/2014/main" id="{86D2CB69-AD0A-764C-A88D-E6BABAC48CF7}"/>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AD79485-01FB-9B41-B079-251DCD24EAEC}"/>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2076169738"/>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16C75-BDEB-4D45-A6F4-32718F60F95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E53D1ADC-C78B-6C47-B887-20A35DFE80B9}"/>
              </a:ext>
            </a:extLst>
          </p:cNvPr>
          <p:cNvSpPr>
            <a:spLocks noGrp="1"/>
          </p:cNvSpPr>
          <p:nvPr>
            <p:ph type="pic" idx="1"/>
          </p:nvPr>
        </p:nvSpPr>
        <p:spPr>
          <a:xfrm>
            <a:off x="3887391" y="987426"/>
            <a:ext cx="462915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2C5B12D9-A373-A144-8169-6753D7516845}"/>
              </a:ext>
            </a:extLst>
          </p:cNvPr>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B7D2B4C1-48B3-EF42-9BCF-524A1AF85A75}"/>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2/21/18</a:t>
            </a:fld>
            <a:endParaRPr lang="en-US"/>
          </a:p>
        </p:txBody>
      </p:sp>
      <p:sp>
        <p:nvSpPr>
          <p:cNvPr id="6" name="Footer Placeholder 5">
            <a:extLst>
              <a:ext uri="{FF2B5EF4-FFF2-40B4-BE49-F238E27FC236}">
                <a16:creationId xmlns:a16="http://schemas.microsoft.com/office/drawing/2014/main" id="{AC6978C3-33E7-264D-8C93-4E40B7E1F569}"/>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6A1B34C-B5C3-3A46-B5EF-0CE0C464D06E}"/>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1172603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08FED66-2FC9-6A4B-B5DD-B0E4815D7813}"/>
              </a:ext>
            </a:extLst>
          </p:cNvPr>
          <p:cNvSpPr/>
          <p:nvPr userDrawn="1"/>
        </p:nvSpPr>
        <p:spPr>
          <a:xfrm>
            <a:off x="0" y="6356351"/>
            <a:ext cx="9144000" cy="506412"/>
          </a:xfrm>
          <a:prstGeom prst="rect">
            <a:avLst/>
          </a:prstGeom>
          <a:solidFill>
            <a:srgbClr val="FCDE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A89D9926-3F9B-E54B-BCA8-03DD44E96AB2}"/>
              </a:ext>
            </a:extLst>
          </p:cNvPr>
          <p:cNvSpPr>
            <a:spLocks noGrp="1"/>
          </p:cNvSpPr>
          <p:nvPr>
            <p:ph type="title"/>
          </p:nvPr>
        </p:nvSpPr>
        <p:spPr>
          <a:xfrm>
            <a:off x="628650" y="1"/>
            <a:ext cx="7886700" cy="1142999"/>
          </a:xfrm>
          <a:prstGeom prst="rect">
            <a:avLst/>
          </a:prstGeom>
        </p:spPr>
        <p:txBody>
          <a:bodyPr vert="horz" lIns="0" tIns="0" rIns="0" bIns="0" rtlCol="0" anchor="ctr"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023CA47F-2C25-2448-AE97-280189E51161}"/>
              </a:ext>
            </a:extLst>
          </p:cNvPr>
          <p:cNvSpPr>
            <a:spLocks noGrp="1"/>
          </p:cNvSpPr>
          <p:nvPr>
            <p:ph type="body" idx="1"/>
          </p:nvPr>
        </p:nvSpPr>
        <p:spPr>
          <a:xfrm>
            <a:off x="628650" y="1371600"/>
            <a:ext cx="7886700" cy="4874274"/>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a:extLst>
              <a:ext uri="{FF2B5EF4-FFF2-40B4-BE49-F238E27FC236}">
                <a16:creationId xmlns:a16="http://schemas.microsoft.com/office/drawing/2014/main" id="{69E5CDFA-6ACC-B549-B5DB-98E2036969E6}"/>
              </a:ext>
            </a:extLst>
          </p:cNvPr>
          <p:cNvSpPr>
            <a:spLocks noGrp="1"/>
          </p:cNvSpPr>
          <p:nvPr>
            <p:ph type="dt" sz="half" idx="2"/>
          </p:nvPr>
        </p:nvSpPr>
        <p:spPr>
          <a:xfrm>
            <a:off x="628650" y="6356351"/>
            <a:ext cx="2057400" cy="365125"/>
          </a:xfrm>
          <a:prstGeom prst="rect">
            <a:avLst/>
          </a:prstGeom>
        </p:spPr>
        <p:txBody>
          <a:bodyPr lIns="0" tIns="0" rIns="0" bIns="0" anchor="b" anchorCtr="0"/>
          <a:lstStyle>
            <a:lvl1pPr>
              <a:defRPr sz="900">
                <a:solidFill>
                  <a:schemeClr val="tx1"/>
                </a:solidFill>
                <a:latin typeface="Arial" panose="020B0604020202020204" pitchFamily="34" charset="0"/>
                <a:ea typeface="Verdana" panose="020B0604030504040204" pitchFamily="34" charset="0"/>
                <a:cs typeface="Arial" panose="020B0604020202020204" pitchFamily="34" charset="0"/>
              </a:defRPr>
            </a:lvl1pPr>
          </a:lstStyle>
          <a:p>
            <a:r>
              <a:rPr lang="en-US"/>
              <a:t>Introduction to Sociology 12e</a:t>
            </a:r>
            <a:endParaRPr lang="en-US" dirty="0"/>
          </a:p>
        </p:txBody>
      </p:sp>
      <p:sp>
        <p:nvSpPr>
          <p:cNvPr id="8" name="Slide Number Placeholder 5">
            <a:extLst>
              <a:ext uri="{FF2B5EF4-FFF2-40B4-BE49-F238E27FC236}">
                <a16:creationId xmlns:a16="http://schemas.microsoft.com/office/drawing/2014/main" id="{91B54AE7-D0D8-9B40-8FC8-B55D77AD6B8C}"/>
              </a:ext>
            </a:extLst>
          </p:cNvPr>
          <p:cNvSpPr>
            <a:spLocks noGrp="1"/>
          </p:cNvSpPr>
          <p:nvPr>
            <p:ph type="sldNum" sz="quarter" idx="4"/>
          </p:nvPr>
        </p:nvSpPr>
        <p:spPr>
          <a:xfrm>
            <a:off x="6457950" y="6356351"/>
            <a:ext cx="2057400" cy="365125"/>
          </a:xfrm>
          <a:prstGeom prst="rect">
            <a:avLst/>
          </a:prstGeom>
        </p:spPr>
        <p:txBody>
          <a:bodyPr lIns="0" tIns="0" rIns="0" bIns="0" anchor="b" anchorCtr="0"/>
          <a:lstStyle>
            <a:lvl1pPr algn="r">
              <a:defRPr sz="900">
                <a:solidFill>
                  <a:schemeClr val="tx1"/>
                </a:solidFill>
                <a:latin typeface="Arial" panose="020B0604020202020204" pitchFamily="34" charset="0"/>
                <a:ea typeface="Verdana" panose="020B0604030504040204" pitchFamily="34" charset="0"/>
                <a:cs typeface="Arial" panose="020B0604020202020204" pitchFamily="34" charset="0"/>
              </a:defRPr>
            </a:lvl1pPr>
          </a:lstStyle>
          <a:p>
            <a:fld id="{D55D4FD1-9D52-344F-927A-3CBF399CD548}" type="slidenum">
              <a:rPr lang="en-US" smtClean="0"/>
              <a:pPr/>
              <a:t>‹#›</a:t>
            </a:fld>
            <a:endParaRPr lang="en-US" dirty="0"/>
          </a:p>
        </p:txBody>
      </p:sp>
      <p:pic>
        <p:nvPicPr>
          <p:cNvPr id="12" name="Picture 11">
            <a:extLst>
              <a:ext uri="{FF2B5EF4-FFF2-40B4-BE49-F238E27FC236}">
                <a16:creationId xmlns:a16="http://schemas.microsoft.com/office/drawing/2014/main" id="{2952B06C-47E1-E543-85F5-7F7E037F7CDF}"/>
              </a:ext>
            </a:extLst>
          </p:cNvPr>
          <p:cNvPicPr>
            <a:picLocks noChangeAspect="1"/>
          </p:cNvPicPr>
          <p:nvPr userDrawn="1"/>
        </p:nvPicPr>
        <p:blipFill>
          <a:blip r:embed="rId13"/>
          <a:stretch>
            <a:fillRect/>
          </a:stretch>
        </p:blipFill>
        <p:spPr>
          <a:xfrm>
            <a:off x="3441700" y="6438107"/>
            <a:ext cx="2260600" cy="342900"/>
          </a:xfrm>
          <a:prstGeom prst="rect">
            <a:avLst/>
          </a:prstGeom>
        </p:spPr>
      </p:pic>
    </p:spTree>
    <p:extLst>
      <p:ext uri="{BB962C8B-B14F-4D97-AF65-F5344CB8AC3E}">
        <p14:creationId xmlns:p14="http://schemas.microsoft.com/office/powerpoint/2010/main" val="263804326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685800" rtl="0" eaLnBrk="1" latinLnBrk="0" hangingPunct="1">
        <a:lnSpc>
          <a:spcPct val="90000"/>
        </a:lnSpc>
        <a:spcBef>
          <a:spcPct val="0"/>
        </a:spcBef>
        <a:buNone/>
        <a:defRPr sz="3200" b="1" kern="1200">
          <a:solidFill>
            <a:srgbClr val="414099"/>
          </a:solidFill>
          <a:latin typeface="Arial" panose="020B0604020202020204" pitchFamily="34" charset="0"/>
          <a:ea typeface="Verdana" panose="020B0604030504040204" pitchFamily="34" charset="0"/>
          <a:cs typeface="Arial" panose="020B0604020202020204" pitchFamily="34" charset="0"/>
        </a:defRPr>
      </a:lvl1pPr>
    </p:titleStyle>
    <p:bodyStyle>
      <a:lvl1pPr marL="346075" indent="-346075" algn="l" defTabSz="685800" rtl="0" eaLnBrk="1" latinLnBrk="0" hangingPunct="1">
        <a:lnSpc>
          <a:spcPct val="90000"/>
        </a:lnSpc>
        <a:spcBef>
          <a:spcPts val="750"/>
        </a:spcBef>
        <a:buClr>
          <a:srgbClr val="C53526"/>
        </a:buClr>
        <a:buFont typeface="Wingdings" pitchFamily="2" charset="2"/>
        <a:buChar char="v"/>
        <a:tabLst/>
        <a:defRPr sz="2600" kern="1200">
          <a:solidFill>
            <a:schemeClr val="tx1"/>
          </a:solidFill>
          <a:latin typeface="Arial" panose="020B0604020202020204" pitchFamily="34" charset="0"/>
          <a:ea typeface="Verdana" panose="020B0604030504040204" pitchFamily="34" charset="0"/>
          <a:cs typeface="Arial" panose="020B0604020202020204" pitchFamily="34" charset="0"/>
        </a:defRPr>
      </a:lvl1pPr>
      <a:lvl2pPr marL="693738" indent="-228600" algn="l" defTabSz="685800" rtl="0" eaLnBrk="1" latinLnBrk="0" hangingPunct="1">
        <a:lnSpc>
          <a:spcPct val="90000"/>
        </a:lnSpc>
        <a:spcBef>
          <a:spcPts val="600"/>
        </a:spcBef>
        <a:buClr>
          <a:srgbClr val="C53526"/>
        </a:buClr>
        <a:buFont typeface="Wingdings" pitchFamily="2" charset="2"/>
        <a:buChar char="§"/>
        <a:tabLst/>
        <a:defRPr sz="2200" kern="1200">
          <a:solidFill>
            <a:schemeClr val="tx1"/>
          </a:solidFill>
          <a:latin typeface="Arial" panose="020B0604020202020204" pitchFamily="34" charset="0"/>
          <a:ea typeface="Verdana" panose="020B0604030504040204" pitchFamily="34" charset="0"/>
          <a:cs typeface="Arial" panose="020B0604020202020204" pitchFamily="34" charset="0"/>
        </a:defRPr>
      </a:lvl2pPr>
      <a:lvl3pPr marL="976313" indent="-173038" algn="l" defTabSz="685800" rtl="0" eaLnBrk="1" latinLnBrk="0" hangingPunct="1">
        <a:lnSpc>
          <a:spcPct val="90000"/>
        </a:lnSpc>
        <a:spcBef>
          <a:spcPts val="600"/>
        </a:spcBef>
        <a:buClr>
          <a:srgbClr val="C53526"/>
        </a:buClr>
        <a:buFont typeface="Arial" panose="020B0604020202020204" pitchFamily="34" charset="0"/>
        <a:buChar char="•"/>
        <a:tabLst/>
        <a:defRPr sz="2000" kern="1200">
          <a:solidFill>
            <a:schemeClr val="tx1"/>
          </a:solidFill>
          <a:latin typeface="Arial" panose="020B0604020202020204" pitchFamily="34" charset="0"/>
          <a:ea typeface="Verdana" panose="020B0604030504040204" pitchFamily="34" charset="0"/>
          <a:cs typeface="Arial" panose="020B0604020202020204" pitchFamily="34" charset="0"/>
        </a:defRPr>
      </a:lvl3pPr>
      <a:lvl4pPr marL="1260475" indent="-174625" algn="l" defTabSz="685800" rtl="0" eaLnBrk="1" latinLnBrk="0" hangingPunct="1">
        <a:lnSpc>
          <a:spcPct val="90000"/>
        </a:lnSpc>
        <a:spcBef>
          <a:spcPts val="600"/>
        </a:spcBef>
        <a:buClr>
          <a:srgbClr val="C53526"/>
        </a:buClr>
        <a:buFont typeface="Arial" panose="020B0604020202020204" pitchFamily="34" charset="0"/>
        <a:buChar char="•"/>
        <a:tabLst/>
        <a:defRPr sz="1800" kern="1200">
          <a:solidFill>
            <a:schemeClr val="tx1"/>
          </a:solidFill>
          <a:latin typeface="Arial" panose="020B0604020202020204" pitchFamily="34" charset="0"/>
          <a:ea typeface="Verdana" panose="020B0604030504040204" pitchFamily="34" charset="0"/>
          <a:cs typeface="Arial" panose="020B0604020202020204" pitchFamily="34" charset="0"/>
        </a:defRPr>
      </a:lvl4pPr>
      <a:lvl5pPr marL="1543050" indent="-171450" algn="l" defTabSz="685800" rtl="0" eaLnBrk="1" latinLnBrk="0" hangingPunct="1">
        <a:lnSpc>
          <a:spcPct val="90000"/>
        </a:lnSpc>
        <a:spcBef>
          <a:spcPts val="600"/>
        </a:spcBef>
        <a:buClr>
          <a:srgbClr val="C53526"/>
        </a:buClr>
        <a:buFont typeface="Arial" panose="020B0604020202020204" pitchFamily="34" charset="0"/>
        <a:buChar char="•"/>
        <a:defRPr sz="1600" kern="1200">
          <a:solidFill>
            <a:schemeClr val="tx1"/>
          </a:solidFill>
          <a:latin typeface="Arial" panose="020B0604020202020204" pitchFamily="34" charset="0"/>
          <a:ea typeface="Verdana" panose="020B0604030504040204"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BB8D6-C23C-0444-92A5-0CE8FDDD6871}"/>
              </a:ext>
            </a:extLst>
          </p:cNvPr>
          <p:cNvSpPr>
            <a:spLocks noGrp="1"/>
          </p:cNvSpPr>
          <p:nvPr>
            <p:ph type="ctrTitle"/>
          </p:nvPr>
        </p:nvSpPr>
        <p:spPr/>
        <p:txBody>
          <a:bodyPr/>
          <a:lstStyle/>
          <a:p>
            <a:r>
              <a:rPr lang="en-US" dirty="0"/>
              <a:t>Health and Aging</a:t>
            </a:r>
          </a:p>
        </p:txBody>
      </p:sp>
      <p:sp>
        <p:nvSpPr>
          <p:cNvPr id="3" name="Subtitle 2">
            <a:extLst>
              <a:ext uri="{FF2B5EF4-FFF2-40B4-BE49-F238E27FC236}">
                <a16:creationId xmlns:a16="http://schemas.microsoft.com/office/drawing/2014/main" id="{A644942E-4CFC-B144-BD77-ACD99FA518CB}"/>
              </a:ext>
            </a:extLst>
          </p:cNvPr>
          <p:cNvSpPr>
            <a:spLocks noGrp="1"/>
          </p:cNvSpPr>
          <p:nvPr>
            <p:ph type="subTitle" idx="1"/>
          </p:nvPr>
        </p:nvSpPr>
        <p:spPr/>
        <p:txBody>
          <a:bodyPr/>
          <a:lstStyle/>
          <a:p>
            <a:r>
              <a:rPr lang="en-US" dirty="0"/>
              <a:t>Chapter 16</a:t>
            </a:r>
          </a:p>
        </p:txBody>
      </p:sp>
    </p:spTree>
    <p:extLst>
      <p:ext uri="{BB962C8B-B14F-4D97-AF65-F5344CB8AC3E}">
        <p14:creationId xmlns:p14="http://schemas.microsoft.com/office/powerpoint/2010/main" val="1914621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7C835-95FC-4549-ADBD-EF2B43A9AAC8}"/>
              </a:ext>
            </a:extLst>
          </p:cNvPr>
          <p:cNvSpPr>
            <a:spLocks noGrp="1"/>
          </p:cNvSpPr>
          <p:nvPr>
            <p:ph type="title"/>
          </p:nvPr>
        </p:nvSpPr>
        <p:spPr/>
        <p:txBody>
          <a:bodyPr/>
          <a:lstStyle/>
          <a:p>
            <a:r>
              <a:rPr lang="en-US" dirty="0"/>
              <a:t>Education and Health</a:t>
            </a:r>
          </a:p>
        </p:txBody>
      </p:sp>
      <p:sp>
        <p:nvSpPr>
          <p:cNvPr id="3" name="Content Placeholder 2">
            <a:extLst>
              <a:ext uri="{FF2B5EF4-FFF2-40B4-BE49-F238E27FC236}">
                <a16:creationId xmlns:a16="http://schemas.microsoft.com/office/drawing/2014/main" id="{8E54257A-91A1-4B42-B7C9-7E92A2ADC05B}"/>
              </a:ext>
            </a:extLst>
          </p:cNvPr>
          <p:cNvSpPr>
            <a:spLocks noGrp="1"/>
          </p:cNvSpPr>
          <p:nvPr>
            <p:ph idx="1"/>
          </p:nvPr>
        </p:nvSpPr>
        <p:spPr/>
        <p:txBody>
          <a:bodyPr/>
          <a:lstStyle/>
          <a:p>
            <a:pPr>
              <a:lnSpc>
                <a:spcPts val="3600"/>
              </a:lnSpc>
            </a:pPr>
            <a:r>
              <a:rPr lang="en-US" dirty="0"/>
              <a:t>Death rates</a:t>
            </a:r>
          </a:p>
          <a:p>
            <a:pPr marL="804863" indent="-231775">
              <a:lnSpc>
                <a:spcPct val="100000"/>
              </a:lnSpc>
              <a:spcBef>
                <a:spcPts val="600"/>
              </a:spcBef>
              <a:buFont typeface="Wingdings" pitchFamily="2" charset="2"/>
              <a:buChar char="§"/>
            </a:pPr>
            <a:r>
              <a:rPr lang="en-US" sz="2400" dirty="0"/>
              <a:t>College-educated death rates significantly lower than those who have not completed high school</a:t>
            </a:r>
          </a:p>
          <a:p>
            <a:pPr marL="804863" indent="-231775">
              <a:lnSpc>
                <a:spcPct val="100000"/>
              </a:lnSpc>
              <a:spcBef>
                <a:spcPts val="600"/>
              </a:spcBef>
              <a:buFont typeface="Wingdings" pitchFamily="2" charset="2"/>
              <a:buChar char="§"/>
            </a:pPr>
            <a:r>
              <a:rPr lang="en-US" sz="2400" dirty="0"/>
              <a:t>Lifestyle choices impacted by level of education attained</a:t>
            </a:r>
          </a:p>
        </p:txBody>
      </p:sp>
    </p:spTree>
    <p:extLst>
      <p:ext uri="{BB962C8B-B14F-4D97-AF65-F5344CB8AC3E}">
        <p14:creationId xmlns:p14="http://schemas.microsoft.com/office/powerpoint/2010/main" val="2138833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7C835-95FC-4549-ADBD-EF2B43A9AAC8}"/>
              </a:ext>
            </a:extLst>
          </p:cNvPr>
          <p:cNvSpPr>
            <a:spLocks noGrp="1"/>
          </p:cNvSpPr>
          <p:nvPr>
            <p:ph type="title"/>
          </p:nvPr>
        </p:nvSpPr>
        <p:spPr/>
        <p:txBody>
          <a:bodyPr/>
          <a:lstStyle/>
          <a:p>
            <a:r>
              <a:rPr lang="en-US" dirty="0"/>
              <a:t>Women in Medicine</a:t>
            </a:r>
          </a:p>
        </p:txBody>
      </p:sp>
      <p:sp>
        <p:nvSpPr>
          <p:cNvPr id="3" name="Content Placeholder 2">
            <a:extLst>
              <a:ext uri="{FF2B5EF4-FFF2-40B4-BE49-F238E27FC236}">
                <a16:creationId xmlns:a16="http://schemas.microsoft.com/office/drawing/2014/main" id="{8E54257A-91A1-4B42-B7C9-7E92A2ADC05B}"/>
              </a:ext>
            </a:extLst>
          </p:cNvPr>
          <p:cNvSpPr>
            <a:spLocks noGrp="1"/>
          </p:cNvSpPr>
          <p:nvPr>
            <p:ph idx="1"/>
          </p:nvPr>
        </p:nvSpPr>
        <p:spPr/>
        <p:txBody>
          <a:bodyPr/>
          <a:lstStyle/>
          <a:p>
            <a:pPr>
              <a:lnSpc>
                <a:spcPts val="3600"/>
              </a:lnSpc>
            </a:pPr>
            <a:r>
              <a:rPr lang="en-US" dirty="0"/>
              <a:t>2014 – 47.2 percent of new entrants into medical school were women</a:t>
            </a:r>
          </a:p>
          <a:p>
            <a:pPr>
              <a:lnSpc>
                <a:spcPts val="3600"/>
              </a:lnSpc>
            </a:pPr>
            <a:r>
              <a:rPr lang="en-US" dirty="0"/>
              <a:t>2014 – 36 percent of all medical faculty represented by women</a:t>
            </a:r>
          </a:p>
          <a:p>
            <a:pPr>
              <a:lnSpc>
                <a:spcPts val="3600"/>
              </a:lnSpc>
            </a:pPr>
            <a:r>
              <a:rPr lang="en-US" dirty="0"/>
              <a:t>Social perception of women in medicine</a:t>
            </a:r>
          </a:p>
          <a:p>
            <a:pPr marL="804863" indent="-231775">
              <a:lnSpc>
                <a:spcPct val="100000"/>
              </a:lnSpc>
              <a:spcBef>
                <a:spcPts val="600"/>
              </a:spcBef>
              <a:buFont typeface="Wingdings" pitchFamily="2" charset="2"/>
              <a:buChar char="§"/>
            </a:pPr>
            <a:r>
              <a:rPr lang="en-US" sz="2400" dirty="0"/>
              <a:t>Women physicians perceived as more sensitive, more altruistic, and less egoistic then men</a:t>
            </a:r>
          </a:p>
          <a:p>
            <a:pPr marL="804863" indent="-231775">
              <a:lnSpc>
                <a:spcPct val="100000"/>
              </a:lnSpc>
              <a:spcBef>
                <a:spcPts val="600"/>
              </a:spcBef>
              <a:buFont typeface="Wingdings" pitchFamily="2" charset="2"/>
              <a:buChar char="§"/>
            </a:pPr>
            <a:r>
              <a:rPr lang="en-US" sz="2400" dirty="0"/>
              <a:t>Patients attended by a female physician report a significantly higher total satisfaction level than those who see a male physician</a:t>
            </a:r>
          </a:p>
        </p:txBody>
      </p:sp>
    </p:spTree>
    <p:extLst>
      <p:ext uri="{BB962C8B-B14F-4D97-AF65-F5344CB8AC3E}">
        <p14:creationId xmlns:p14="http://schemas.microsoft.com/office/powerpoint/2010/main" val="952201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7C835-95FC-4549-ADBD-EF2B43A9AAC8}"/>
              </a:ext>
            </a:extLst>
          </p:cNvPr>
          <p:cNvSpPr>
            <a:spLocks noGrp="1"/>
          </p:cNvSpPr>
          <p:nvPr>
            <p:ph type="title"/>
          </p:nvPr>
        </p:nvSpPr>
        <p:spPr/>
        <p:txBody>
          <a:bodyPr/>
          <a:lstStyle/>
          <a:p>
            <a:r>
              <a:rPr lang="en-US" dirty="0"/>
              <a:t>Contemporary Healthcare Issues</a:t>
            </a:r>
          </a:p>
        </p:txBody>
      </p:sp>
      <p:sp>
        <p:nvSpPr>
          <p:cNvPr id="3" name="Content Placeholder 2">
            <a:extLst>
              <a:ext uri="{FF2B5EF4-FFF2-40B4-BE49-F238E27FC236}">
                <a16:creationId xmlns:a16="http://schemas.microsoft.com/office/drawing/2014/main" id="{8E54257A-91A1-4B42-B7C9-7E92A2ADC05B}"/>
              </a:ext>
            </a:extLst>
          </p:cNvPr>
          <p:cNvSpPr>
            <a:spLocks noGrp="1"/>
          </p:cNvSpPr>
          <p:nvPr>
            <p:ph idx="1"/>
          </p:nvPr>
        </p:nvSpPr>
        <p:spPr/>
        <p:txBody>
          <a:bodyPr>
            <a:normAutofit/>
          </a:bodyPr>
          <a:lstStyle/>
          <a:p>
            <a:pPr>
              <a:lnSpc>
                <a:spcPts val="3600"/>
              </a:lnSpc>
            </a:pPr>
            <a:r>
              <a:rPr lang="en-US" dirty="0"/>
              <a:t>Acquired immunodeficiency Syndrome (AIDS)</a:t>
            </a:r>
          </a:p>
          <a:p>
            <a:pPr>
              <a:lnSpc>
                <a:spcPts val="3600"/>
              </a:lnSpc>
            </a:pPr>
            <a:r>
              <a:rPr lang="en-US" dirty="0"/>
              <a:t>Health insurance</a:t>
            </a:r>
          </a:p>
          <a:p>
            <a:pPr>
              <a:lnSpc>
                <a:spcPts val="3600"/>
              </a:lnSpc>
            </a:pPr>
            <a:r>
              <a:rPr lang="en-US" dirty="0"/>
              <a:t>Preventing illness</a:t>
            </a:r>
          </a:p>
        </p:txBody>
      </p:sp>
    </p:spTree>
    <p:extLst>
      <p:ext uri="{BB962C8B-B14F-4D97-AF65-F5344CB8AC3E}">
        <p14:creationId xmlns:p14="http://schemas.microsoft.com/office/powerpoint/2010/main" val="1689464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2B787-56CB-6D44-ADDE-5A059E5488B2}"/>
              </a:ext>
            </a:extLst>
          </p:cNvPr>
          <p:cNvSpPr>
            <a:spLocks noGrp="1"/>
          </p:cNvSpPr>
          <p:nvPr>
            <p:ph type="title"/>
          </p:nvPr>
        </p:nvSpPr>
        <p:spPr/>
        <p:txBody>
          <a:bodyPr/>
          <a:lstStyle/>
          <a:p>
            <a:r>
              <a:rPr lang="en-US" dirty="0"/>
              <a:t>AIDS</a:t>
            </a:r>
          </a:p>
        </p:txBody>
      </p:sp>
      <p:sp>
        <p:nvSpPr>
          <p:cNvPr id="3" name="Content Placeholder 2">
            <a:extLst>
              <a:ext uri="{FF2B5EF4-FFF2-40B4-BE49-F238E27FC236}">
                <a16:creationId xmlns:a16="http://schemas.microsoft.com/office/drawing/2014/main" id="{61E4A3C0-E50C-5E40-8FFB-24EFDD6DCB9C}"/>
              </a:ext>
            </a:extLst>
          </p:cNvPr>
          <p:cNvSpPr>
            <a:spLocks noGrp="1"/>
          </p:cNvSpPr>
          <p:nvPr>
            <p:ph idx="1"/>
          </p:nvPr>
        </p:nvSpPr>
        <p:spPr/>
        <p:txBody>
          <a:bodyPr/>
          <a:lstStyle/>
          <a:p>
            <a:r>
              <a:rPr lang="en-US" dirty="0"/>
              <a:t>Caused by the human immunodeficiency virus (HIV)</a:t>
            </a:r>
          </a:p>
          <a:p>
            <a:r>
              <a:rPr lang="en-US" dirty="0"/>
              <a:t>Gradually incapacitates the immune system by infecting at least two types of white blood cells</a:t>
            </a:r>
          </a:p>
          <a:p>
            <a:r>
              <a:rPr lang="en-US" dirty="0"/>
              <a:t>Transmitted through sexual contact, piercing the skin with HIV-contaminated instruments, transfusion of contaminated blood products, transplantation of contaminated tissue</a:t>
            </a:r>
          </a:p>
        </p:txBody>
      </p:sp>
    </p:spTree>
    <p:extLst>
      <p:ext uri="{BB962C8B-B14F-4D97-AF65-F5344CB8AC3E}">
        <p14:creationId xmlns:p14="http://schemas.microsoft.com/office/powerpoint/2010/main" val="3907760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7C835-95FC-4549-ADBD-EF2B43A9AAC8}"/>
              </a:ext>
            </a:extLst>
          </p:cNvPr>
          <p:cNvSpPr>
            <a:spLocks noGrp="1"/>
          </p:cNvSpPr>
          <p:nvPr>
            <p:ph type="title"/>
          </p:nvPr>
        </p:nvSpPr>
        <p:spPr/>
        <p:txBody>
          <a:bodyPr/>
          <a:lstStyle/>
          <a:p>
            <a:r>
              <a:rPr lang="en-US" dirty="0"/>
              <a:t>AIDS</a:t>
            </a:r>
          </a:p>
        </p:txBody>
      </p:sp>
      <p:sp>
        <p:nvSpPr>
          <p:cNvPr id="3" name="Content Placeholder 2">
            <a:extLst>
              <a:ext uri="{FF2B5EF4-FFF2-40B4-BE49-F238E27FC236}">
                <a16:creationId xmlns:a16="http://schemas.microsoft.com/office/drawing/2014/main" id="{8E54257A-91A1-4B42-B7C9-7E92A2ADC05B}"/>
              </a:ext>
            </a:extLst>
          </p:cNvPr>
          <p:cNvSpPr>
            <a:spLocks noGrp="1"/>
          </p:cNvSpPr>
          <p:nvPr>
            <p:ph idx="1"/>
          </p:nvPr>
        </p:nvSpPr>
        <p:spPr/>
        <p:txBody>
          <a:bodyPr/>
          <a:lstStyle/>
          <a:p>
            <a:pPr>
              <a:lnSpc>
                <a:spcPts val="3600"/>
              </a:lnSpc>
            </a:pPr>
            <a:r>
              <a:rPr lang="en-US" dirty="0"/>
              <a:t>The CDC estimates 1.1 million people living with AIDS</a:t>
            </a:r>
          </a:p>
          <a:p>
            <a:pPr marL="804863" indent="-231775">
              <a:lnSpc>
                <a:spcPct val="100000"/>
              </a:lnSpc>
              <a:spcBef>
                <a:spcPts val="600"/>
              </a:spcBef>
              <a:buFont typeface="Wingdings" pitchFamily="2" charset="2"/>
              <a:buChar char="§"/>
            </a:pPr>
            <a:r>
              <a:rPr lang="en-US" sz="2600" dirty="0"/>
              <a:t>45% black</a:t>
            </a:r>
          </a:p>
          <a:p>
            <a:pPr marL="804863" indent="-231775">
              <a:lnSpc>
                <a:spcPct val="100000"/>
              </a:lnSpc>
              <a:spcBef>
                <a:spcPts val="600"/>
              </a:spcBef>
              <a:buFont typeface="Wingdings" pitchFamily="2" charset="2"/>
              <a:buChar char="§"/>
            </a:pPr>
            <a:r>
              <a:rPr lang="en-US" sz="2600" dirty="0"/>
              <a:t>27% white</a:t>
            </a:r>
          </a:p>
          <a:p>
            <a:pPr marL="804863" indent="-231775">
              <a:lnSpc>
                <a:spcPct val="100000"/>
              </a:lnSpc>
              <a:spcBef>
                <a:spcPts val="600"/>
              </a:spcBef>
              <a:buFont typeface="Wingdings" pitchFamily="2" charset="2"/>
              <a:buChar char="§"/>
            </a:pPr>
            <a:r>
              <a:rPr lang="en-US" sz="2600" dirty="0"/>
              <a:t>24% Hispanic</a:t>
            </a:r>
          </a:p>
          <a:p>
            <a:pPr marL="804863" indent="-231775">
              <a:lnSpc>
                <a:spcPct val="100000"/>
              </a:lnSpc>
              <a:spcBef>
                <a:spcPts val="600"/>
              </a:spcBef>
              <a:buFont typeface="Wingdings" pitchFamily="2" charset="2"/>
              <a:buChar char="§"/>
            </a:pPr>
            <a:r>
              <a:rPr lang="en-US" sz="2600" dirty="0"/>
              <a:t>2% Asian / Pacific Islander</a:t>
            </a:r>
          </a:p>
          <a:p>
            <a:pPr marL="804863" indent="-231775">
              <a:lnSpc>
                <a:spcPct val="100000"/>
              </a:lnSpc>
              <a:spcBef>
                <a:spcPts val="600"/>
              </a:spcBef>
              <a:buFont typeface="Wingdings" pitchFamily="2" charset="2"/>
              <a:buChar char="§"/>
            </a:pPr>
            <a:r>
              <a:rPr lang="en-US" sz="2600" dirty="0"/>
              <a:t>&lt;1% American Indian / Alaska Native</a:t>
            </a:r>
          </a:p>
        </p:txBody>
      </p:sp>
    </p:spTree>
    <p:extLst>
      <p:ext uri="{BB962C8B-B14F-4D97-AF65-F5344CB8AC3E}">
        <p14:creationId xmlns:p14="http://schemas.microsoft.com/office/powerpoint/2010/main" val="1047049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7C835-95FC-4549-ADBD-EF2B43A9AAC8}"/>
              </a:ext>
            </a:extLst>
          </p:cNvPr>
          <p:cNvSpPr>
            <a:spLocks noGrp="1"/>
          </p:cNvSpPr>
          <p:nvPr>
            <p:ph type="title"/>
          </p:nvPr>
        </p:nvSpPr>
        <p:spPr/>
        <p:txBody>
          <a:bodyPr/>
          <a:lstStyle/>
          <a:p>
            <a:r>
              <a:rPr lang="en-US" dirty="0"/>
              <a:t>Health Insurance – Coverage</a:t>
            </a:r>
          </a:p>
        </p:txBody>
      </p:sp>
      <p:sp>
        <p:nvSpPr>
          <p:cNvPr id="3" name="Content Placeholder 2">
            <a:extLst>
              <a:ext uri="{FF2B5EF4-FFF2-40B4-BE49-F238E27FC236}">
                <a16:creationId xmlns:a16="http://schemas.microsoft.com/office/drawing/2014/main" id="{8E54257A-91A1-4B42-B7C9-7E92A2ADC05B}"/>
              </a:ext>
            </a:extLst>
          </p:cNvPr>
          <p:cNvSpPr>
            <a:spLocks noGrp="1"/>
          </p:cNvSpPr>
          <p:nvPr>
            <p:ph idx="1"/>
          </p:nvPr>
        </p:nvSpPr>
        <p:spPr/>
        <p:txBody>
          <a:bodyPr/>
          <a:lstStyle/>
          <a:p>
            <a:pPr>
              <a:lnSpc>
                <a:spcPts val="3600"/>
              </a:lnSpc>
            </a:pPr>
            <a:r>
              <a:rPr lang="en-US" dirty="0"/>
              <a:t>Most pay for health services through some form of insurance</a:t>
            </a:r>
          </a:p>
          <a:p>
            <a:pPr>
              <a:lnSpc>
                <a:spcPts val="3600"/>
              </a:lnSpc>
            </a:pPr>
            <a:r>
              <a:rPr lang="en-US" dirty="0"/>
              <a:t>Poor people poorly protected</a:t>
            </a:r>
          </a:p>
          <a:p>
            <a:pPr marL="804863" indent="-231775">
              <a:lnSpc>
                <a:spcPct val="100000"/>
              </a:lnSpc>
              <a:spcBef>
                <a:spcPts val="600"/>
              </a:spcBef>
              <a:buFont typeface="Wingdings" pitchFamily="2" charset="2"/>
              <a:buChar char="§"/>
            </a:pPr>
            <a:r>
              <a:rPr lang="en-US" sz="2600" dirty="0"/>
              <a:t>Premium costs</a:t>
            </a:r>
          </a:p>
          <a:p>
            <a:pPr marL="804863" indent="-231775">
              <a:lnSpc>
                <a:spcPct val="100000"/>
              </a:lnSpc>
              <a:spcBef>
                <a:spcPts val="600"/>
              </a:spcBef>
              <a:buFont typeface="Wingdings" pitchFamily="2" charset="2"/>
              <a:buChar char="§"/>
            </a:pPr>
            <a:r>
              <a:rPr lang="en-US" sz="2600" dirty="0"/>
              <a:t>Out-of-pocket expenses</a:t>
            </a:r>
          </a:p>
          <a:p>
            <a:pPr marL="804863" indent="-231775">
              <a:lnSpc>
                <a:spcPct val="100000"/>
              </a:lnSpc>
              <a:spcBef>
                <a:spcPts val="600"/>
              </a:spcBef>
              <a:buFont typeface="Wingdings" pitchFamily="2" charset="2"/>
              <a:buChar char="§"/>
            </a:pPr>
            <a:r>
              <a:rPr lang="en-US" sz="2600" dirty="0"/>
              <a:t>Some coverage through government-sponsored Medicare and Medicaid programs</a:t>
            </a:r>
          </a:p>
        </p:txBody>
      </p:sp>
    </p:spTree>
    <p:extLst>
      <p:ext uri="{BB962C8B-B14F-4D97-AF65-F5344CB8AC3E}">
        <p14:creationId xmlns:p14="http://schemas.microsoft.com/office/powerpoint/2010/main" val="8191653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Preventing Illness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1" y="1371600"/>
            <a:ext cx="7519670" cy="4874274"/>
          </a:xfrm>
        </p:spPr>
        <p:txBody>
          <a:bodyPr>
            <a:noAutofit/>
          </a:bodyPr>
          <a:lstStyle/>
          <a:p>
            <a:pPr>
              <a:lnSpc>
                <a:spcPct val="100000"/>
              </a:lnSpc>
            </a:pPr>
            <a:r>
              <a:rPr lang="en-US" sz="2600" dirty="0"/>
              <a:t>Current system</a:t>
            </a:r>
          </a:p>
          <a:p>
            <a:pPr marL="804863" indent="-231775">
              <a:lnSpc>
                <a:spcPct val="100000"/>
              </a:lnSpc>
              <a:spcBef>
                <a:spcPts val="600"/>
              </a:spcBef>
              <a:buFont typeface="Wingdings" pitchFamily="2" charset="2"/>
              <a:buChar char="§"/>
            </a:pPr>
            <a:r>
              <a:rPr lang="en-US" sz="2400" dirty="0"/>
              <a:t>Assumes that aggressive medical treatments and procedures work better than other approaches</a:t>
            </a:r>
          </a:p>
          <a:p>
            <a:pPr>
              <a:lnSpc>
                <a:spcPct val="100000"/>
              </a:lnSpc>
            </a:pPr>
            <a:r>
              <a:rPr lang="en-US" sz="2600" dirty="0"/>
              <a:t>Alternative system</a:t>
            </a:r>
          </a:p>
          <a:p>
            <a:pPr marL="804863" indent="-231775">
              <a:lnSpc>
                <a:spcPct val="100000"/>
              </a:lnSpc>
              <a:spcBef>
                <a:spcPts val="600"/>
              </a:spcBef>
              <a:buFont typeface="Wingdings" pitchFamily="2" charset="2"/>
              <a:buChar char="§"/>
            </a:pPr>
            <a:r>
              <a:rPr lang="en-US" sz="2400" dirty="0"/>
              <a:t>Assumes that proactive focus on prevention mitigates need for aggressive and expensive treatments</a:t>
            </a:r>
          </a:p>
        </p:txBody>
      </p:sp>
    </p:spTree>
    <p:extLst>
      <p:ext uri="{BB962C8B-B14F-4D97-AF65-F5344CB8AC3E}">
        <p14:creationId xmlns:p14="http://schemas.microsoft.com/office/powerpoint/2010/main" val="1586379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Preventing Illness – Measures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1" y="1371600"/>
            <a:ext cx="7519670" cy="4874274"/>
          </a:xfrm>
        </p:spPr>
        <p:txBody>
          <a:bodyPr>
            <a:noAutofit/>
          </a:bodyPr>
          <a:lstStyle/>
          <a:p>
            <a:pPr>
              <a:lnSpc>
                <a:spcPct val="100000"/>
              </a:lnSpc>
            </a:pPr>
            <a:r>
              <a:rPr lang="en-US" sz="2600" dirty="0"/>
              <a:t>Better diets</a:t>
            </a:r>
          </a:p>
          <a:p>
            <a:pPr marL="804863" indent="-231775">
              <a:lnSpc>
                <a:spcPct val="100000"/>
              </a:lnSpc>
              <a:spcBef>
                <a:spcPts val="600"/>
              </a:spcBef>
              <a:buFont typeface="Wingdings" pitchFamily="2" charset="2"/>
              <a:buChar char="§"/>
            </a:pPr>
            <a:r>
              <a:rPr lang="en-US" sz="2400" dirty="0"/>
              <a:t>More whole grains</a:t>
            </a:r>
          </a:p>
          <a:p>
            <a:pPr marL="804863" indent="-231775">
              <a:lnSpc>
                <a:spcPct val="100000"/>
              </a:lnSpc>
              <a:spcBef>
                <a:spcPts val="600"/>
              </a:spcBef>
              <a:buFont typeface="Wingdings" pitchFamily="2" charset="2"/>
              <a:buChar char="§"/>
            </a:pPr>
            <a:r>
              <a:rPr lang="en-US" sz="2400" dirty="0"/>
              <a:t>Less red meat, sugar, salt</a:t>
            </a:r>
          </a:p>
          <a:p>
            <a:pPr>
              <a:lnSpc>
                <a:spcPct val="100000"/>
              </a:lnSpc>
            </a:pPr>
            <a:r>
              <a:rPr lang="en-US" sz="2600" dirty="0"/>
              <a:t>No smoking</a:t>
            </a:r>
          </a:p>
          <a:p>
            <a:pPr>
              <a:lnSpc>
                <a:spcPct val="100000"/>
              </a:lnSpc>
            </a:pPr>
            <a:r>
              <a:rPr lang="en-US" sz="2600" dirty="0"/>
              <a:t>Regular exercise</a:t>
            </a:r>
          </a:p>
          <a:p>
            <a:pPr>
              <a:lnSpc>
                <a:spcPct val="100000"/>
              </a:lnSpc>
            </a:pPr>
            <a:r>
              <a:rPr lang="en-US" sz="2600" dirty="0"/>
              <a:t>Weight reduction and maintenance</a:t>
            </a:r>
          </a:p>
        </p:txBody>
      </p:sp>
    </p:spTree>
    <p:extLst>
      <p:ext uri="{BB962C8B-B14F-4D97-AF65-F5344CB8AC3E}">
        <p14:creationId xmlns:p14="http://schemas.microsoft.com/office/powerpoint/2010/main" val="1780045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FDD97-6DF4-E741-A94C-D0750020D9A8}"/>
              </a:ext>
            </a:extLst>
          </p:cNvPr>
          <p:cNvSpPr>
            <a:spLocks noGrp="1"/>
          </p:cNvSpPr>
          <p:nvPr>
            <p:ph type="title"/>
          </p:nvPr>
        </p:nvSpPr>
        <p:spPr/>
        <p:txBody>
          <a:bodyPr/>
          <a:lstStyle/>
          <a:p>
            <a:r>
              <a:rPr lang="en-US" dirty="0"/>
              <a:t>Levels of Prevention</a:t>
            </a:r>
          </a:p>
        </p:txBody>
      </p:sp>
      <p:graphicFrame>
        <p:nvGraphicFramePr>
          <p:cNvPr id="4" name="Diagram 3">
            <a:extLst>
              <a:ext uri="{FF2B5EF4-FFF2-40B4-BE49-F238E27FC236}">
                <a16:creationId xmlns:a16="http://schemas.microsoft.com/office/drawing/2014/main" id="{CC3CDBAA-4E53-9D4C-924E-5F12B042D023}"/>
              </a:ext>
            </a:extLst>
          </p:cNvPr>
          <p:cNvGraphicFramePr/>
          <p:nvPr>
            <p:extLst>
              <p:ext uri="{D42A27DB-BD31-4B8C-83A1-F6EECF244321}">
                <p14:modId xmlns:p14="http://schemas.microsoft.com/office/powerpoint/2010/main" val="1717427222"/>
              </p:ext>
            </p:extLst>
          </p:nvPr>
        </p:nvGraphicFramePr>
        <p:xfrm>
          <a:off x="628650" y="1397000"/>
          <a:ext cx="699135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989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CDBF7-9D93-AE40-9FC7-049100F2DE3F}"/>
              </a:ext>
            </a:extLst>
          </p:cNvPr>
          <p:cNvSpPr>
            <a:spLocks noGrp="1"/>
          </p:cNvSpPr>
          <p:nvPr>
            <p:ph type="title"/>
          </p:nvPr>
        </p:nvSpPr>
        <p:spPr/>
        <p:txBody>
          <a:bodyPr/>
          <a:lstStyle/>
          <a:p>
            <a:r>
              <a:rPr lang="en-US" dirty="0"/>
              <a:t>Levels of Prevention</a:t>
            </a:r>
          </a:p>
        </p:txBody>
      </p:sp>
      <p:sp>
        <p:nvSpPr>
          <p:cNvPr id="3" name="Content Placeholder 2">
            <a:extLst>
              <a:ext uri="{FF2B5EF4-FFF2-40B4-BE49-F238E27FC236}">
                <a16:creationId xmlns:a16="http://schemas.microsoft.com/office/drawing/2014/main" id="{3A22AD77-B017-DF4F-8D48-C6E0C3B927FD}"/>
              </a:ext>
            </a:extLst>
          </p:cNvPr>
          <p:cNvSpPr>
            <a:spLocks noGrp="1"/>
          </p:cNvSpPr>
          <p:nvPr>
            <p:ph idx="1"/>
          </p:nvPr>
        </p:nvSpPr>
        <p:spPr/>
        <p:txBody>
          <a:bodyPr/>
          <a:lstStyle/>
          <a:p>
            <a:r>
              <a:rPr lang="en-US" dirty="0"/>
              <a:t>Medical – directed at the individual’s body</a:t>
            </a:r>
          </a:p>
          <a:p>
            <a:r>
              <a:rPr lang="en-US" dirty="0"/>
              <a:t>Behavioral – directed at changing people’s behavior</a:t>
            </a:r>
          </a:p>
          <a:p>
            <a:r>
              <a:rPr lang="en-US" dirty="0"/>
              <a:t>Structural – directed at changing the society or environments within which people work and live</a:t>
            </a:r>
          </a:p>
        </p:txBody>
      </p:sp>
    </p:spTree>
    <p:extLst>
      <p:ext uri="{BB962C8B-B14F-4D97-AF65-F5344CB8AC3E}">
        <p14:creationId xmlns:p14="http://schemas.microsoft.com/office/powerpoint/2010/main" val="3432128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D4188-A2EA-A14B-9E92-D4EC3CE68D4F}"/>
              </a:ext>
            </a:extLst>
          </p:cNvPr>
          <p:cNvSpPr>
            <a:spLocks noGrp="1"/>
          </p:cNvSpPr>
          <p:nvPr>
            <p:ph type="title"/>
          </p:nvPr>
        </p:nvSpPr>
        <p:spPr>
          <a:xfrm>
            <a:off x="628650" y="1"/>
            <a:ext cx="7886700" cy="1371600"/>
          </a:xfrm>
        </p:spPr>
        <p:txBody>
          <a:bodyPr/>
          <a:lstStyle/>
          <a:p>
            <a:r>
              <a:rPr lang="en-US" dirty="0"/>
              <a:t>Learning Objectives</a:t>
            </a:r>
          </a:p>
        </p:txBody>
      </p:sp>
      <p:sp>
        <p:nvSpPr>
          <p:cNvPr id="3" name="Content Placeholder 2">
            <a:extLst>
              <a:ext uri="{FF2B5EF4-FFF2-40B4-BE49-F238E27FC236}">
                <a16:creationId xmlns:a16="http://schemas.microsoft.com/office/drawing/2014/main" id="{C5DF5DA7-E209-B44D-8DB3-D8B06FFB9AD7}"/>
              </a:ext>
            </a:extLst>
          </p:cNvPr>
          <p:cNvSpPr>
            <a:spLocks noGrp="1"/>
          </p:cNvSpPr>
          <p:nvPr>
            <p:ph idx="4294967295"/>
          </p:nvPr>
        </p:nvSpPr>
        <p:spPr>
          <a:xfrm>
            <a:off x="628650" y="1371601"/>
            <a:ext cx="7631430" cy="4625657"/>
          </a:xfrm>
          <a:prstGeom prst="rect">
            <a:avLst/>
          </a:prstGeom>
        </p:spPr>
        <p:txBody>
          <a:bodyPr>
            <a:noAutofit/>
          </a:bodyPr>
          <a:lstStyle/>
          <a:p>
            <a:pPr>
              <a:lnSpc>
                <a:spcPct val="100000"/>
              </a:lnSpc>
              <a:spcBef>
                <a:spcPts val="1200"/>
              </a:spcBef>
            </a:pPr>
            <a:r>
              <a:rPr lang="en-US" sz="2000" dirty="0"/>
              <a:t>Know what sociologists mean by the sick role.</a:t>
            </a:r>
          </a:p>
          <a:p>
            <a:pPr>
              <a:lnSpc>
                <a:spcPct val="100000"/>
              </a:lnSpc>
              <a:spcBef>
                <a:spcPts val="1200"/>
              </a:spcBef>
            </a:pPr>
            <a:r>
              <a:rPr lang="en-US" sz="2000" dirty="0"/>
              <a:t>Describe the basic characteristics of the U.S. healthcare system.</a:t>
            </a:r>
          </a:p>
          <a:p>
            <a:pPr>
              <a:lnSpc>
                <a:spcPct val="100000"/>
              </a:lnSpc>
              <a:spcBef>
                <a:spcPts val="1200"/>
              </a:spcBef>
            </a:pPr>
            <a:r>
              <a:rPr lang="en-US" sz="2000" dirty="0"/>
              <a:t>Understand the link between demographic factors and health.</a:t>
            </a:r>
          </a:p>
          <a:p>
            <a:pPr>
              <a:lnSpc>
                <a:spcPct val="100000"/>
              </a:lnSpc>
              <a:spcBef>
                <a:spcPts val="1200"/>
              </a:spcBef>
            </a:pPr>
            <a:r>
              <a:rPr lang="en-US" sz="2000" dirty="0"/>
              <a:t>Describe the three major models of illness prevention.</a:t>
            </a:r>
          </a:p>
          <a:p>
            <a:pPr>
              <a:lnSpc>
                <a:spcPct val="100000"/>
              </a:lnSpc>
              <a:spcBef>
                <a:spcPts val="1200"/>
              </a:spcBef>
            </a:pPr>
            <a:r>
              <a:rPr lang="en-US" sz="2000" dirty="0"/>
              <a:t>Describe the basic demographic features of the older population in the United States.</a:t>
            </a:r>
          </a:p>
        </p:txBody>
      </p:sp>
    </p:spTree>
    <p:extLst>
      <p:ext uri="{BB962C8B-B14F-4D97-AF65-F5344CB8AC3E}">
        <p14:creationId xmlns:p14="http://schemas.microsoft.com/office/powerpoint/2010/main" val="14187896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The Aging Population</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1" y="1371600"/>
            <a:ext cx="7519670" cy="4874274"/>
          </a:xfrm>
        </p:spPr>
        <p:txBody>
          <a:bodyPr>
            <a:noAutofit/>
          </a:bodyPr>
          <a:lstStyle/>
          <a:p>
            <a:pPr>
              <a:lnSpc>
                <a:spcPct val="100000"/>
              </a:lnSpc>
            </a:pPr>
            <a:r>
              <a:rPr lang="en-US" dirty="0"/>
              <a:t>Population shift to older population</a:t>
            </a:r>
          </a:p>
          <a:p>
            <a:pPr marL="804863" indent="-231775">
              <a:lnSpc>
                <a:spcPct val="100000"/>
              </a:lnSpc>
              <a:buFont typeface="Wingdings" pitchFamily="2" charset="2"/>
              <a:buChar char="§"/>
            </a:pPr>
            <a:r>
              <a:rPr lang="en-US" sz="2400" dirty="0"/>
              <a:t>Demography of aging population</a:t>
            </a:r>
          </a:p>
          <a:p>
            <a:pPr marL="1147763" indent="-220663">
              <a:lnSpc>
                <a:spcPct val="100000"/>
              </a:lnSpc>
              <a:spcBef>
                <a:spcPts val="600"/>
              </a:spcBef>
              <a:buFont typeface="Arial" panose="020B0604020202020204" pitchFamily="34" charset="0"/>
              <a:buChar char="•"/>
            </a:pPr>
            <a:r>
              <a:rPr lang="en-US" sz="2200" dirty="0"/>
              <a:t>Post-World War II baby boom</a:t>
            </a:r>
          </a:p>
          <a:p>
            <a:pPr marL="1147763" indent="-220663">
              <a:lnSpc>
                <a:spcPct val="100000"/>
              </a:lnSpc>
              <a:spcBef>
                <a:spcPts val="600"/>
              </a:spcBef>
              <a:buFont typeface="Arial" panose="020B0604020202020204" pitchFamily="34" charset="0"/>
              <a:buChar char="•"/>
            </a:pPr>
            <a:r>
              <a:rPr lang="en-US" sz="2200" dirty="0"/>
              <a:t>Medical impact on life expectancy – improved technology</a:t>
            </a:r>
          </a:p>
          <a:p>
            <a:pPr marL="1147763" indent="-220663">
              <a:lnSpc>
                <a:spcPct val="100000"/>
              </a:lnSpc>
              <a:spcBef>
                <a:spcPts val="600"/>
              </a:spcBef>
              <a:buFont typeface="Arial" panose="020B0604020202020204" pitchFamily="34" charset="0"/>
              <a:buChar char="•"/>
            </a:pPr>
            <a:r>
              <a:rPr lang="en-US" sz="2200" dirty="0"/>
              <a:t>Diversity of elderly Americans</a:t>
            </a:r>
          </a:p>
          <a:p>
            <a:pPr marL="1490663" indent="-231775">
              <a:lnSpc>
                <a:spcPct val="100000"/>
              </a:lnSpc>
              <a:spcBef>
                <a:spcPts val="600"/>
              </a:spcBef>
              <a:buFont typeface="Wingdings" pitchFamily="2" charset="2"/>
              <a:buChar char="§"/>
            </a:pPr>
            <a:r>
              <a:rPr lang="en-US" sz="2000" dirty="0"/>
              <a:t>The wealthiest and among the poorest in our nation</a:t>
            </a:r>
          </a:p>
          <a:p>
            <a:pPr marL="1490663" indent="-231775">
              <a:lnSpc>
                <a:spcPct val="100000"/>
              </a:lnSpc>
              <a:spcBef>
                <a:spcPts val="600"/>
              </a:spcBef>
              <a:buFont typeface="Wingdings" pitchFamily="2" charset="2"/>
              <a:buChar char="§"/>
            </a:pPr>
            <a:r>
              <a:rPr lang="en-US" sz="2000" dirty="0"/>
              <a:t>Variety of racial and ethnic backgrounds</a:t>
            </a:r>
          </a:p>
        </p:txBody>
      </p:sp>
    </p:spTree>
    <p:extLst>
      <p:ext uri="{BB962C8B-B14F-4D97-AF65-F5344CB8AC3E}">
        <p14:creationId xmlns:p14="http://schemas.microsoft.com/office/powerpoint/2010/main" val="39807670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05DB4-176C-3349-ACA6-BF79BE1307EF}"/>
              </a:ext>
            </a:extLst>
          </p:cNvPr>
          <p:cNvSpPr>
            <a:spLocks noGrp="1"/>
          </p:cNvSpPr>
          <p:nvPr>
            <p:ph type="title"/>
          </p:nvPr>
        </p:nvSpPr>
        <p:spPr/>
        <p:txBody>
          <a:bodyPr/>
          <a:lstStyle/>
          <a:p>
            <a:r>
              <a:rPr lang="en-US" dirty="0"/>
              <a:t>U.S. Population Age 65 and Over</a:t>
            </a:r>
          </a:p>
        </p:txBody>
      </p:sp>
      <p:pic>
        <p:nvPicPr>
          <p:cNvPr id="4" name="Picture 3">
            <a:extLst>
              <a:ext uri="{FF2B5EF4-FFF2-40B4-BE49-F238E27FC236}">
                <a16:creationId xmlns:a16="http://schemas.microsoft.com/office/drawing/2014/main" id="{E7450D0B-AE5A-E74C-9E28-0F8C7C956181}"/>
              </a:ext>
            </a:extLst>
          </p:cNvPr>
          <p:cNvPicPr>
            <a:picLocks noChangeAspect="1"/>
          </p:cNvPicPr>
          <p:nvPr/>
        </p:nvPicPr>
        <p:blipFill>
          <a:blip r:embed="rId2"/>
          <a:stretch>
            <a:fillRect/>
          </a:stretch>
        </p:blipFill>
        <p:spPr>
          <a:xfrm>
            <a:off x="2124075" y="961391"/>
            <a:ext cx="4895850" cy="4676775"/>
          </a:xfrm>
          <a:prstGeom prst="rect">
            <a:avLst/>
          </a:prstGeom>
        </p:spPr>
      </p:pic>
      <p:sp>
        <p:nvSpPr>
          <p:cNvPr id="5" name="TextBox 4">
            <a:extLst>
              <a:ext uri="{FF2B5EF4-FFF2-40B4-BE49-F238E27FC236}">
                <a16:creationId xmlns:a16="http://schemas.microsoft.com/office/drawing/2014/main" id="{8BD00569-3F79-B844-A070-E06AACACE3E3}"/>
              </a:ext>
            </a:extLst>
          </p:cNvPr>
          <p:cNvSpPr txBox="1"/>
          <p:nvPr/>
        </p:nvSpPr>
        <p:spPr>
          <a:xfrm>
            <a:off x="628650" y="5727134"/>
            <a:ext cx="7631430" cy="553998"/>
          </a:xfrm>
          <a:prstGeom prst="rect">
            <a:avLst/>
          </a:prstGeom>
          <a:noFill/>
        </p:spPr>
        <p:txBody>
          <a:bodyPr wrap="square" lIns="0" tIns="0" rIns="0" bIns="0" rtlCol="0">
            <a:spAutoFit/>
          </a:bodyPr>
          <a:lstStyle/>
          <a:p>
            <a:r>
              <a:rPr lang="en-US" sz="900" dirty="0">
                <a:latin typeface="Arial" panose="020B0604020202020204" pitchFamily="34" charset="0"/>
                <a:cs typeface="Arial" panose="020B0604020202020204" pitchFamily="34" charset="0"/>
              </a:rPr>
              <a:t>U.S. Bureau of the Census. 1976. </a:t>
            </a:r>
            <a:r>
              <a:rPr lang="en-US" sz="900" i="1" dirty="0">
                <a:latin typeface="Arial" panose="020B0604020202020204" pitchFamily="34" charset="0"/>
                <a:cs typeface="Arial" panose="020B0604020202020204" pitchFamily="34" charset="0"/>
              </a:rPr>
              <a:t>Historical Statistics of the United States: Colonial Times to 1970</a:t>
            </a:r>
            <a:r>
              <a:rPr lang="en-US" sz="900" dirty="0">
                <a:latin typeface="Arial" panose="020B0604020202020204" pitchFamily="34" charset="0"/>
                <a:cs typeface="Arial" panose="020B0604020202020204" pitchFamily="34" charset="0"/>
              </a:rPr>
              <a:t>. Current Population Reports, pp. 25–1104, Table 2; U.S. Bureau of the Census. March 3, 2009. “Older Americans Month: May 2009.” Facts for Feature (</a:t>
            </a:r>
            <a:r>
              <a:rPr lang="en-US" sz="900" dirty="0" err="1">
                <a:latin typeface="Arial" panose="020B0604020202020204" pitchFamily="34" charset="0"/>
                <a:cs typeface="Arial" panose="020B0604020202020204" pitchFamily="34" charset="0"/>
              </a:rPr>
              <a:t>www.census.gov</a:t>
            </a:r>
            <a:r>
              <a:rPr lang="en-US" sz="900" dirty="0">
                <a:latin typeface="Arial" panose="020B0604020202020204" pitchFamily="34" charset="0"/>
                <a:cs typeface="Arial" panose="020B0604020202020204" pitchFamily="34" charset="0"/>
              </a:rPr>
              <a:t>/Press-Release/releases/archives/</a:t>
            </a:r>
            <a:r>
              <a:rPr lang="en-US" sz="900" dirty="0" err="1">
                <a:latin typeface="Arial" panose="020B0604020202020204" pitchFamily="34" charset="0"/>
                <a:cs typeface="Arial" panose="020B0604020202020204" pitchFamily="34" charset="0"/>
              </a:rPr>
              <a:t>facts_for_features_special_editions</a:t>
            </a:r>
            <a:r>
              <a:rPr lang="en-US" sz="900" dirty="0">
                <a:latin typeface="Arial" panose="020B0604020202020204" pitchFamily="34" charset="0"/>
                <a:cs typeface="Arial" panose="020B0604020202020204" pitchFamily="34" charset="0"/>
              </a:rPr>
              <a:t>/013384.html), accessed August 13, 2009; Jacobsen, Linda A., et al. 2011. “America’s Aging Population.” </a:t>
            </a:r>
            <a:r>
              <a:rPr lang="en-US" sz="900" i="1" dirty="0">
                <a:latin typeface="Arial" panose="020B0604020202020204" pitchFamily="34" charset="0"/>
                <a:cs typeface="Arial" panose="020B0604020202020204" pitchFamily="34" charset="0"/>
              </a:rPr>
              <a:t>Population Bulletin </a:t>
            </a:r>
            <a:r>
              <a:rPr lang="en-US" sz="900" dirty="0">
                <a:latin typeface="Arial" panose="020B0604020202020204" pitchFamily="34" charset="0"/>
                <a:cs typeface="Arial" panose="020B0604020202020204" pitchFamily="34" charset="0"/>
              </a:rPr>
              <a:t>66(1), 2011.</a:t>
            </a:r>
          </a:p>
        </p:txBody>
      </p:sp>
    </p:spTree>
    <p:extLst>
      <p:ext uri="{BB962C8B-B14F-4D97-AF65-F5344CB8AC3E}">
        <p14:creationId xmlns:p14="http://schemas.microsoft.com/office/powerpoint/2010/main" val="18081801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Aging and the Sex Ratio</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1" y="1371600"/>
            <a:ext cx="7519670" cy="4874274"/>
          </a:xfrm>
        </p:spPr>
        <p:txBody>
          <a:bodyPr>
            <a:noAutofit/>
          </a:bodyPr>
          <a:lstStyle/>
          <a:p>
            <a:pPr>
              <a:lnSpc>
                <a:spcPct val="100000"/>
              </a:lnSpc>
            </a:pPr>
            <a:r>
              <a:rPr lang="en-US" dirty="0"/>
              <a:t>Women outnumber men at every age category</a:t>
            </a:r>
          </a:p>
          <a:p>
            <a:pPr>
              <a:lnSpc>
                <a:spcPct val="100000"/>
              </a:lnSpc>
            </a:pPr>
            <a:r>
              <a:rPr lang="en-US" dirty="0"/>
              <a:t>Women at any age are less likely to die than men</a:t>
            </a:r>
          </a:p>
          <a:p>
            <a:pPr>
              <a:lnSpc>
                <a:spcPct val="100000"/>
              </a:lnSpc>
            </a:pPr>
            <a:r>
              <a:rPr lang="en-US" dirty="0"/>
              <a:t>Approximately 105 male babies born for every 100 female babies</a:t>
            </a:r>
          </a:p>
          <a:p>
            <a:pPr marL="804863" indent="-231775">
              <a:lnSpc>
                <a:spcPct val="100000"/>
              </a:lnSpc>
              <a:spcBef>
                <a:spcPts val="600"/>
              </a:spcBef>
              <a:buFont typeface="Wingdings" pitchFamily="2" charset="2"/>
              <a:buChar char="§"/>
            </a:pPr>
            <a:r>
              <a:rPr lang="en-US" sz="2400" dirty="0"/>
              <a:t>Higher male death rates cause the sex ratio to decline as age increases and, around age 35, females outnumber males in the United States</a:t>
            </a:r>
          </a:p>
        </p:txBody>
      </p:sp>
    </p:spTree>
    <p:extLst>
      <p:ext uri="{BB962C8B-B14F-4D97-AF65-F5344CB8AC3E}">
        <p14:creationId xmlns:p14="http://schemas.microsoft.com/office/powerpoint/2010/main" val="42660945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Aging and Racial Minorities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1" y="1371600"/>
            <a:ext cx="7519670" cy="4874274"/>
          </a:xfrm>
        </p:spPr>
        <p:txBody>
          <a:bodyPr>
            <a:noAutofit/>
          </a:bodyPr>
          <a:lstStyle/>
          <a:p>
            <a:pPr>
              <a:lnSpc>
                <a:spcPct val="100000"/>
              </a:lnSpc>
            </a:pPr>
            <a:r>
              <a:rPr lang="en-US" dirty="0"/>
              <a:t>Black-white lifespan gap disappears and even reverses as the two races get older</a:t>
            </a:r>
          </a:p>
          <a:p>
            <a:pPr marL="804863" indent="-231775">
              <a:lnSpc>
                <a:spcPct val="100000"/>
              </a:lnSpc>
              <a:spcBef>
                <a:spcPts val="600"/>
              </a:spcBef>
              <a:buFont typeface="Wingdings" pitchFamily="2" charset="2"/>
              <a:buChar char="§"/>
            </a:pPr>
            <a:r>
              <a:rPr lang="en-US" sz="2400" dirty="0"/>
              <a:t>Black survival of extraordinary mortality risks at younger ages</a:t>
            </a:r>
          </a:p>
        </p:txBody>
      </p:sp>
    </p:spTree>
    <p:extLst>
      <p:ext uri="{BB962C8B-B14F-4D97-AF65-F5344CB8AC3E}">
        <p14:creationId xmlns:p14="http://schemas.microsoft.com/office/powerpoint/2010/main" val="2248350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Aging and Marital Status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1" y="1371600"/>
            <a:ext cx="7519670" cy="4874274"/>
          </a:xfrm>
        </p:spPr>
        <p:txBody>
          <a:bodyPr>
            <a:noAutofit/>
          </a:bodyPr>
          <a:lstStyle/>
          <a:p>
            <a:pPr>
              <a:lnSpc>
                <a:spcPct val="100000"/>
              </a:lnSpc>
            </a:pPr>
            <a:r>
              <a:rPr lang="en-US" dirty="0"/>
              <a:t>The power of marriage</a:t>
            </a:r>
          </a:p>
          <a:p>
            <a:pPr marL="804863" indent="-231775">
              <a:lnSpc>
                <a:spcPct val="100000"/>
              </a:lnSpc>
              <a:spcBef>
                <a:spcPts val="600"/>
              </a:spcBef>
              <a:buFont typeface="Wingdings" pitchFamily="2" charset="2"/>
              <a:buChar char="§"/>
            </a:pPr>
            <a:r>
              <a:rPr lang="en-US" sz="2400" dirty="0"/>
              <a:t>Presence of a spouse provides a variety of resources in the household</a:t>
            </a:r>
          </a:p>
          <a:p>
            <a:pPr marL="804863" indent="-231775">
              <a:lnSpc>
                <a:spcPct val="100000"/>
              </a:lnSpc>
              <a:spcBef>
                <a:spcPts val="600"/>
              </a:spcBef>
              <a:buFont typeface="Wingdings" pitchFamily="2" charset="2"/>
              <a:buChar char="§"/>
            </a:pPr>
            <a:r>
              <a:rPr lang="en-US" sz="2400" dirty="0"/>
              <a:t>Married elderly less likely to be poor, enter a nursing home, or be in poor health</a:t>
            </a:r>
          </a:p>
          <a:p>
            <a:pPr marL="804863" indent="-231775">
              <a:lnSpc>
                <a:spcPct val="100000"/>
              </a:lnSpc>
              <a:spcBef>
                <a:spcPts val="600"/>
              </a:spcBef>
              <a:buFont typeface="Wingdings" pitchFamily="2" charset="2"/>
              <a:buChar char="§"/>
            </a:pPr>
            <a:r>
              <a:rPr lang="en-US" sz="2400" dirty="0"/>
              <a:t>Spouses primary caregivers to their partners</a:t>
            </a:r>
          </a:p>
          <a:p>
            <a:pPr marL="804863" indent="-231775">
              <a:lnSpc>
                <a:spcPct val="100000"/>
              </a:lnSpc>
              <a:spcBef>
                <a:spcPts val="600"/>
              </a:spcBef>
              <a:buFont typeface="Wingdings" pitchFamily="2" charset="2"/>
              <a:buChar char="§"/>
            </a:pPr>
            <a:r>
              <a:rPr lang="en-US" sz="2400" dirty="0"/>
              <a:t>Female life expectancy makes them more likely than men to outlive their spouses</a:t>
            </a:r>
          </a:p>
          <a:p>
            <a:pPr marL="1036638" indent="-220663">
              <a:lnSpc>
                <a:spcPct val="100000"/>
              </a:lnSpc>
              <a:spcBef>
                <a:spcPts val="600"/>
              </a:spcBef>
              <a:buFont typeface="Arial" panose="020B0604020202020204" pitchFamily="34" charset="0"/>
              <a:buChar char="•"/>
            </a:pPr>
            <a:r>
              <a:rPr lang="en-US" sz="2000" dirty="0"/>
              <a:t>Also, men tend to marry women younger than themselves</a:t>
            </a:r>
          </a:p>
        </p:txBody>
      </p:sp>
    </p:spTree>
    <p:extLst>
      <p:ext uri="{BB962C8B-B14F-4D97-AF65-F5344CB8AC3E}">
        <p14:creationId xmlns:p14="http://schemas.microsoft.com/office/powerpoint/2010/main" val="32139402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Aging and Wealth</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1" y="1371600"/>
            <a:ext cx="7519670" cy="4874274"/>
          </a:xfrm>
        </p:spPr>
        <p:txBody>
          <a:bodyPr>
            <a:noAutofit/>
          </a:bodyPr>
          <a:lstStyle/>
          <a:p>
            <a:pPr>
              <a:lnSpc>
                <a:spcPct val="100000"/>
              </a:lnSpc>
            </a:pPr>
            <a:r>
              <a:rPr lang="en-US" sz="2600" dirty="0"/>
              <a:t>Three factors contribute to elderly control of a substantial and increasing portion of the nation’s wealth</a:t>
            </a:r>
          </a:p>
          <a:p>
            <a:pPr marL="915988" indent="-342900">
              <a:lnSpc>
                <a:spcPct val="100000"/>
              </a:lnSpc>
              <a:spcBef>
                <a:spcPts val="600"/>
              </a:spcBef>
              <a:buClr>
                <a:schemeClr val="tx1"/>
              </a:buClr>
              <a:buFont typeface="+mj-lt"/>
              <a:buAutoNum type="arabicPeriod"/>
            </a:pPr>
            <a:r>
              <a:rPr lang="en-US" sz="2200" dirty="0"/>
              <a:t>Share of households headed by the elderly has been increasing, thereby increasing the aggregate wealth of older Americans.</a:t>
            </a:r>
          </a:p>
          <a:p>
            <a:pPr marL="915988" indent="-342900">
              <a:lnSpc>
                <a:spcPct val="100000"/>
              </a:lnSpc>
              <a:spcBef>
                <a:spcPts val="600"/>
              </a:spcBef>
              <a:buClr>
                <a:schemeClr val="tx1"/>
              </a:buClr>
              <a:buFont typeface="+mj-lt"/>
              <a:buAutoNum type="arabicPeriod"/>
            </a:pPr>
            <a:r>
              <a:rPr lang="en-US" sz="2200" dirty="0"/>
              <a:t>Stock market growth has benefited the affluent elderly, who control a large portion of individual stock holdings.</a:t>
            </a:r>
          </a:p>
          <a:p>
            <a:pPr marL="915988" indent="-342900">
              <a:lnSpc>
                <a:spcPct val="100000"/>
              </a:lnSpc>
              <a:spcBef>
                <a:spcPts val="600"/>
              </a:spcBef>
              <a:buClr>
                <a:schemeClr val="tx1"/>
              </a:buClr>
              <a:buFont typeface="+mj-lt"/>
              <a:buAutoNum type="arabicPeriod"/>
            </a:pPr>
            <a:r>
              <a:rPr lang="en-US" sz="2200" dirty="0"/>
              <a:t>Despite recent downturns, escalation in home values in many states has boosted the net worth of the elderly because most own their own home.</a:t>
            </a:r>
          </a:p>
        </p:txBody>
      </p:sp>
    </p:spTree>
    <p:extLst>
      <p:ext uri="{BB962C8B-B14F-4D97-AF65-F5344CB8AC3E}">
        <p14:creationId xmlns:p14="http://schemas.microsoft.com/office/powerpoint/2010/main" val="37672376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Global Aging</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1" y="1371600"/>
            <a:ext cx="7519670" cy="4874274"/>
          </a:xfrm>
        </p:spPr>
        <p:txBody>
          <a:bodyPr>
            <a:noAutofit/>
          </a:bodyPr>
          <a:lstStyle/>
          <a:p>
            <a:pPr>
              <a:lnSpc>
                <a:spcPct val="100000"/>
              </a:lnSpc>
            </a:pPr>
            <a:r>
              <a:rPr lang="en-US" dirty="0"/>
              <a:t>Percentage of the elderly population living alone varies widely among nations</a:t>
            </a:r>
          </a:p>
          <a:p>
            <a:pPr>
              <a:lnSpc>
                <a:spcPct val="100000"/>
              </a:lnSpc>
            </a:pPr>
            <a:r>
              <a:rPr lang="en-US" dirty="0"/>
              <a:t>Issue varies based on level of industrialization and long-established norms</a:t>
            </a:r>
          </a:p>
        </p:txBody>
      </p:sp>
    </p:spTree>
    <p:extLst>
      <p:ext uri="{BB962C8B-B14F-4D97-AF65-F5344CB8AC3E}">
        <p14:creationId xmlns:p14="http://schemas.microsoft.com/office/powerpoint/2010/main" val="23266087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Future Trends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1" y="1371600"/>
            <a:ext cx="7519670" cy="4874274"/>
          </a:xfrm>
        </p:spPr>
        <p:txBody>
          <a:bodyPr>
            <a:noAutofit/>
          </a:bodyPr>
          <a:lstStyle/>
          <a:p>
            <a:pPr>
              <a:lnSpc>
                <a:spcPct val="100000"/>
              </a:lnSpc>
            </a:pPr>
            <a:r>
              <a:rPr lang="en-US" dirty="0"/>
              <a:t>Major consequences and implications for global life</a:t>
            </a:r>
          </a:p>
          <a:p>
            <a:pPr marL="804863" indent="-231775">
              <a:lnSpc>
                <a:spcPct val="100000"/>
              </a:lnSpc>
              <a:spcBef>
                <a:spcPts val="600"/>
              </a:spcBef>
              <a:buFont typeface="Wingdings" pitchFamily="2" charset="2"/>
              <a:buChar char="§"/>
            </a:pPr>
            <a:r>
              <a:rPr lang="en-US" sz="2400" dirty="0"/>
              <a:t>Economic growth</a:t>
            </a:r>
          </a:p>
          <a:p>
            <a:pPr marL="804863" indent="-231775">
              <a:lnSpc>
                <a:spcPct val="100000"/>
              </a:lnSpc>
              <a:spcBef>
                <a:spcPts val="600"/>
              </a:spcBef>
              <a:buFont typeface="Wingdings" pitchFamily="2" charset="2"/>
              <a:buChar char="§"/>
            </a:pPr>
            <a:r>
              <a:rPr lang="en-US" sz="2400" dirty="0"/>
              <a:t>Savings, investment, and consumption</a:t>
            </a:r>
          </a:p>
          <a:p>
            <a:pPr marL="804863" indent="-231775">
              <a:lnSpc>
                <a:spcPct val="100000"/>
              </a:lnSpc>
              <a:spcBef>
                <a:spcPts val="600"/>
              </a:spcBef>
              <a:buFont typeface="Wingdings" pitchFamily="2" charset="2"/>
              <a:buChar char="§"/>
            </a:pPr>
            <a:r>
              <a:rPr lang="en-US" sz="2400" dirty="0"/>
              <a:t>Labor markets and pensions</a:t>
            </a:r>
          </a:p>
          <a:p>
            <a:pPr marL="804863" indent="-231775">
              <a:lnSpc>
                <a:spcPct val="100000"/>
              </a:lnSpc>
              <a:spcBef>
                <a:spcPts val="600"/>
              </a:spcBef>
              <a:buFont typeface="Wingdings" pitchFamily="2" charset="2"/>
              <a:buChar char="§"/>
            </a:pPr>
            <a:r>
              <a:rPr lang="en-US" sz="2400" dirty="0"/>
              <a:t>Taxation and wealth transfer</a:t>
            </a:r>
          </a:p>
          <a:p>
            <a:pPr marL="804863" indent="-231775">
              <a:lnSpc>
                <a:spcPct val="100000"/>
              </a:lnSpc>
              <a:spcBef>
                <a:spcPts val="600"/>
              </a:spcBef>
              <a:buFont typeface="Wingdings" pitchFamily="2" charset="2"/>
              <a:buChar char="§"/>
            </a:pPr>
            <a:r>
              <a:rPr lang="en-US" sz="2400" dirty="0"/>
              <a:t>Healthcare and cost of healthcare</a:t>
            </a:r>
          </a:p>
          <a:p>
            <a:pPr marL="804863" indent="-231775">
              <a:lnSpc>
                <a:spcPct val="100000"/>
              </a:lnSpc>
              <a:spcBef>
                <a:spcPts val="600"/>
              </a:spcBef>
              <a:buFont typeface="Wingdings" pitchFamily="2" charset="2"/>
              <a:buChar char="§"/>
            </a:pPr>
            <a:r>
              <a:rPr lang="en-US" sz="2400" dirty="0"/>
              <a:t>Family composition and living arrangements</a:t>
            </a:r>
          </a:p>
          <a:p>
            <a:pPr marL="804863" indent="-231775">
              <a:lnSpc>
                <a:spcPct val="100000"/>
              </a:lnSpc>
              <a:spcBef>
                <a:spcPts val="600"/>
              </a:spcBef>
              <a:buFont typeface="Wingdings" pitchFamily="2" charset="2"/>
              <a:buChar char="§"/>
            </a:pPr>
            <a:r>
              <a:rPr lang="en-US" sz="2400" dirty="0"/>
              <a:t>Immigration</a:t>
            </a:r>
          </a:p>
        </p:txBody>
      </p:sp>
    </p:spTree>
    <p:extLst>
      <p:ext uri="{BB962C8B-B14F-4D97-AF65-F5344CB8AC3E}">
        <p14:creationId xmlns:p14="http://schemas.microsoft.com/office/powerpoint/2010/main" val="2785496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The Experience of Illness</a:t>
            </a:r>
          </a:p>
        </p:txBody>
      </p:sp>
      <p:sp>
        <p:nvSpPr>
          <p:cNvPr id="5" name="Content Placeholder 4">
            <a:extLst>
              <a:ext uri="{FF2B5EF4-FFF2-40B4-BE49-F238E27FC236}">
                <a16:creationId xmlns:a16="http://schemas.microsoft.com/office/drawing/2014/main" id="{5488F55C-5995-4049-899F-5130F8DFD7E4}"/>
              </a:ext>
            </a:extLst>
          </p:cNvPr>
          <p:cNvSpPr>
            <a:spLocks noGrp="1"/>
          </p:cNvSpPr>
          <p:nvPr>
            <p:ph idx="1"/>
          </p:nvPr>
        </p:nvSpPr>
        <p:spPr/>
        <p:txBody>
          <a:bodyPr>
            <a:noAutofit/>
          </a:bodyPr>
          <a:lstStyle/>
          <a:p>
            <a:pPr marL="12700" indent="0">
              <a:lnSpc>
                <a:spcPct val="100000"/>
              </a:lnSpc>
              <a:buNone/>
            </a:pPr>
            <a:r>
              <a:rPr lang="en-US" b="1" dirty="0"/>
              <a:t>The existence of a sick role</a:t>
            </a:r>
          </a:p>
          <a:p>
            <a:pPr>
              <a:lnSpc>
                <a:spcPct val="100000"/>
              </a:lnSpc>
            </a:pPr>
            <a:r>
              <a:rPr lang="en-US" dirty="0"/>
              <a:t>A shared set of cultural norms that legitimates deviant behavior caused by the illness and channels the individual into the healthcare system</a:t>
            </a:r>
          </a:p>
          <a:p>
            <a:pPr marL="12700" indent="0" algn="r">
              <a:lnSpc>
                <a:spcPct val="100000"/>
              </a:lnSpc>
              <a:buNone/>
            </a:pPr>
            <a:r>
              <a:rPr lang="en-US" sz="2000" dirty="0"/>
              <a:t>Talcott Parsons (1951)</a:t>
            </a:r>
          </a:p>
        </p:txBody>
      </p:sp>
    </p:spTree>
    <p:extLst>
      <p:ext uri="{BB962C8B-B14F-4D97-AF65-F5344CB8AC3E}">
        <p14:creationId xmlns:p14="http://schemas.microsoft.com/office/powerpoint/2010/main" val="3230641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7BD1E-B983-CC44-B447-FEEF4F2C1C8D}"/>
              </a:ext>
            </a:extLst>
          </p:cNvPr>
          <p:cNvSpPr>
            <a:spLocks noGrp="1"/>
          </p:cNvSpPr>
          <p:nvPr>
            <p:ph type="title"/>
          </p:nvPr>
        </p:nvSpPr>
        <p:spPr/>
        <p:txBody>
          <a:bodyPr/>
          <a:lstStyle/>
          <a:p>
            <a:r>
              <a:rPr lang="en-US" dirty="0"/>
              <a:t>Four Components of the Sick Role</a:t>
            </a:r>
          </a:p>
        </p:txBody>
      </p:sp>
      <p:sp>
        <p:nvSpPr>
          <p:cNvPr id="3" name="Content Placeholder 2">
            <a:extLst>
              <a:ext uri="{FF2B5EF4-FFF2-40B4-BE49-F238E27FC236}">
                <a16:creationId xmlns:a16="http://schemas.microsoft.com/office/drawing/2014/main" id="{89BB975B-3BB9-7E46-9EA1-F41FC925FB09}"/>
              </a:ext>
            </a:extLst>
          </p:cNvPr>
          <p:cNvSpPr>
            <a:spLocks noGrp="1"/>
          </p:cNvSpPr>
          <p:nvPr>
            <p:ph idx="1"/>
          </p:nvPr>
        </p:nvSpPr>
        <p:spPr/>
        <p:txBody>
          <a:bodyPr>
            <a:normAutofit/>
          </a:bodyPr>
          <a:lstStyle/>
          <a:p>
            <a:pPr marL="352425" indent="-339725">
              <a:lnSpc>
                <a:spcPct val="100000"/>
              </a:lnSpc>
              <a:buClr>
                <a:schemeClr val="tx1"/>
              </a:buClr>
              <a:buFont typeface="+mj-lt"/>
              <a:buAutoNum type="arabicPeriod"/>
            </a:pPr>
            <a:r>
              <a:rPr lang="en-US" sz="2200" dirty="0"/>
              <a:t>The sick person is excused from normal social responsibilities, except to the extent that he or she is supposed to do whatever is necessary to get well.</a:t>
            </a:r>
          </a:p>
          <a:p>
            <a:pPr marL="352425" indent="-339725">
              <a:lnSpc>
                <a:spcPct val="100000"/>
              </a:lnSpc>
              <a:buClr>
                <a:schemeClr val="tx1"/>
              </a:buClr>
              <a:buFont typeface="+mj-lt"/>
              <a:buAutoNum type="arabicPeriod"/>
            </a:pPr>
            <a:r>
              <a:rPr lang="en-US" sz="2200" dirty="0"/>
              <a:t>The sick person is not held responsible for his or her condition and is not expected to recover by an act of will.</a:t>
            </a:r>
          </a:p>
          <a:p>
            <a:pPr marL="352425" indent="-339725">
              <a:lnSpc>
                <a:spcPct val="100000"/>
              </a:lnSpc>
              <a:buClr>
                <a:schemeClr val="tx1"/>
              </a:buClr>
              <a:buFont typeface="+mj-lt"/>
              <a:buAutoNum type="arabicPeriod"/>
            </a:pPr>
            <a:r>
              <a:rPr lang="en-US" sz="2200" dirty="0"/>
              <a:t>The sick person must recognize that being ill is undesirable and must want to recover.</a:t>
            </a:r>
          </a:p>
          <a:p>
            <a:pPr marL="352425" indent="-339725">
              <a:lnSpc>
                <a:spcPct val="100000"/>
              </a:lnSpc>
              <a:buClr>
                <a:schemeClr val="tx1"/>
              </a:buClr>
              <a:buFont typeface="+mj-lt"/>
              <a:buAutoNum type="arabicPeriod"/>
            </a:pPr>
            <a:r>
              <a:rPr lang="en-US" sz="2200" dirty="0"/>
              <a:t>The sick person is obligated to seek medical care and cooperate with the advice of the designated experts, notably the physicians. In this sense, sick people are not blamed for their illnesses, but they must work toward regaining their health.</a:t>
            </a:r>
          </a:p>
        </p:txBody>
      </p:sp>
    </p:spTree>
    <p:extLst>
      <p:ext uri="{BB962C8B-B14F-4D97-AF65-F5344CB8AC3E}">
        <p14:creationId xmlns:p14="http://schemas.microsoft.com/office/powerpoint/2010/main" val="802856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7C835-95FC-4549-ADBD-EF2B43A9AAC8}"/>
              </a:ext>
            </a:extLst>
          </p:cNvPr>
          <p:cNvSpPr>
            <a:spLocks noGrp="1"/>
          </p:cNvSpPr>
          <p:nvPr>
            <p:ph type="title"/>
          </p:nvPr>
        </p:nvSpPr>
        <p:spPr/>
        <p:txBody>
          <a:bodyPr/>
          <a:lstStyle/>
          <a:p>
            <a:r>
              <a:rPr lang="en-US" dirty="0"/>
              <a:t>Healthcare in the United States</a:t>
            </a:r>
          </a:p>
        </p:txBody>
      </p:sp>
      <p:sp>
        <p:nvSpPr>
          <p:cNvPr id="3" name="Content Placeholder 2">
            <a:extLst>
              <a:ext uri="{FF2B5EF4-FFF2-40B4-BE49-F238E27FC236}">
                <a16:creationId xmlns:a16="http://schemas.microsoft.com/office/drawing/2014/main" id="{8E54257A-91A1-4B42-B7C9-7E92A2ADC05B}"/>
              </a:ext>
            </a:extLst>
          </p:cNvPr>
          <p:cNvSpPr>
            <a:spLocks noGrp="1"/>
          </p:cNvSpPr>
          <p:nvPr>
            <p:ph idx="1"/>
          </p:nvPr>
        </p:nvSpPr>
        <p:spPr/>
        <p:txBody>
          <a:bodyPr/>
          <a:lstStyle/>
          <a:p>
            <a:pPr>
              <a:lnSpc>
                <a:spcPts val="3600"/>
              </a:lnSpc>
            </a:pPr>
            <a:r>
              <a:rPr lang="en-US" dirty="0"/>
              <a:t>Organized around the cure or control of serious diseases and repairing physical injuries, rather than caring for the sick or preventing disease</a:t>
            </a:r>
          </a:p>
          <a:p>
            <a:pPr>
              <a:lnSpc>
                <a:spcPts val="3600"/>
              </a:lnSpc>
            </a:pPr>
            <a:r>
              <a:rPr lang="en-US" dirty="0"/>
              <a:t>American medical care system is highly technological, specialized, and increasingly centralized</a:t>
            </a:r>
          </a:p>
          <a:p>
            <a:pPr marL="804863" indent="-231775">
              <a:lnSpc>
                <a:spcPct val="100000"/>
              </a:lnSpc>
              <a:spcBef>
                <a:spcPts val="600"/>
              </a:spcBef>
              <a:buFont typeface="Wingdings" pitchFamily="2" charset="2"/>
              <a:buChar char="§"/>
            </a:pPr>
            <a:r>
              <a:rPr lang="en-US" sz="2400" dirty="0"/>
              <a:t>The most advanced healthcare resources in the world</a:t>
            </a:r>
          </a:p>
        </p:txBody>
      </p:sp>
    </p:spTree>
    <p:extLst>
      <p:ext uri="{BB962C8B-B14F-4D97-AF65-F5344CB8AC3E}">
        <p14:creationId xmlns:p14="http://schemas.microsoft.com/office/powerpoint/2010/main" val="3472799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7C835-95FC-4549-ADBD-EF2B43A9AAC8}"/>
              </a:ext>
            </a:extLst>
          </p:cNvPr>
          <p:cNvSpPr>
            <a:spLocks noGrp="1"/>
          </p:cNvSpPr>
          <p:nvPr>
            <p:ph type="title"/>
          </p:nvPr>
        </p:nvSpPr>
        <p:spPr/>
        <p:txBody>
          <a:bodyPr/>
          <a:lstStyle/>
          <a:p>
            <a:r>
              <a:rPr lang="en-US" dirty="0"/>
              <a:t>Gender and Health</a:t>
            </a:r>
          </a:p>
        </p:txBody>
      </p:sp>
      <p:sp>
        <p:nvSpPr>
          <p:cNvPr id="3" name="Content Placeholder 2">
            <a:extLst>
              <a:ext uri="{FF2B5EF4-FFF2-40B4-BE49-F238E27FC236}">
                <a16:creationId xmlns:a16="http://schemas.microsoft.com/office/drawing/2014/main" id="{8E54257A-91A1-4B42-B7C9-7E92A2ADC05B}"/>
              </a:ext>
            </a:extLst>
          </p:cNvPr>
          <p:cNvSpPr>
            <a:spLocks noGrp="1"/>
          </p:cNvSpPr>
          <p:nvPr>
            <p:ph idx="1"/>
          </p:nvPr>
        </p:nvSpPr>
        <p:spPr/>
        <p:txBody>
          <a:bodyPr/>
          <a:lstStyle/>
          <a:p>
            <a:pPr>
              <a:lnSpc>
                <a:spcPts val="3600"/>
              </a:lnSpc>
            </a:pPr>
            <a:r>
              <a:rPr lang="en-US" dirty="0"/>
              <a:t>Life expectancy for both men and women has increased</a:t>
            </a:r>
          </a:p>
          <a:p>
            <a:pPr marL="804863" indent="-231775">
              <a:lnSpc>
                <a:spcPct val="100000"/>
              </a:lnSpc>
              <a:spcBef>
                <a:spcPts val="600"/>
              </a:spcBef>
              <a:buFont typeface="Wingdings" pitchFamily="2" charset="2"/>
              <a:buChar char="§"/>
            </a:pPr>
            <a:r>
              <a:rPr lang="en-US" sz="2400" dirty="0"/>
              <a:t>Increase has been greater for women</a:t>
            </a:r>
          </a:p>
        </p:txBody>
      </p:sp>
    </p:spTree>
    <p:extLst>
      <p:ext uri="{BB962C8B-B14F-4D97-AF65-F5344CB8AC3E}">
        <p14:creationId xmlns:p14="http://schemas.microsoft.com/office/powerpoint/2010/main" val="2842285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7C835-95FC-4549-ADBD-EF2B43A9AAC8}"/>
              </a:ext>
            </a:extLst>
          </p:cNvPr>
          <p:cNvSpPr>
            <a:spLocks noGrp="1"/>
          </p:cNvSpPr>
          <p:nvPr>
            <p:ph type="title"/>
          </p:nvPr>
        </p:nvSpPr>
        <p:spPr/>
        <p:txBody>
          <a:bodyPr/>
          <a:lstStyle/>
          <a:p>
            <a:r>
              <a:rPr lang="en-US" dirty="0"/>
              <a:t>Race and Health</a:t>
            </a:r>
          </a:p>
        </p:txBody>
      </p:sp>
      <p:sp>
        <p:nvSpPr>
          <p:cNvPr id="3" name="Content Placeholder 2">
            <a:extLst>
              <a:ext uri="{FF2B5EF4-FFF2-40B4-BE49-F238E27FC236}">
                <a16:creationId xmlns:a16="http://schemas.microsoft.com/office/drawing/2014/main" id="{8E54257A-91A1-4B42-B7C9-7E92A2ADC05B}"/>
              </a:ext>
            </a:extLst>
          </p:cNvPr>
          <p:cNvSpPr>
            <a:spLocks noGrp="1"/>
          </p:cNvSpPr>
          <p:nvPr>
            <p:ph idx="1"/>
          </p:nvPr>
        </p:nvSpPr>
        <p:spPr/>
        <p:txBody>
          <a:bodyPr/>
          <a:lstStyle/>
          <a:p>
            <a:pPr>
              <a:lnSpc>
                <a:spcPts val="3600"/>
              </a:lnSpc>
            </a:pPr>
            <a:r>
              <a:rPr lang="en-US" sz="2600" dirty="0"/>
              <a:t>Life expectancies for whites and blacks differ markedly</a:t>
            </a:r>
          </a:p>
          <a:p>
            <a:pPr marL="804863" indent="-231775">
              <a:lnSpc>
                <a:spcPct val="100000"/>
              </a:lnSpc>
              <a:spcBef>
                <a:spcPts val="600"/>
              </a:spcBef>
              <a:buFont typeface="Wingdings" pitchFamily="2" charset="2"/>
              <a:buChar char="§"/>
            </a:pPr>
            <a:r>
              <a:rPr lang="en-US" sz="2400" dirty="0"/>
              <a:t>Black health figures have changed in the last ten years</a:t>
            </a:r>
          </a:p>
          <a:p>
            <a:pPr>
              <a:lnSpc>
                <a:spcPts val="3600"/>
              </a:lnSpc>
            </a:pPr>
            <a:r>
              <a:rPr lang="en-US" sz="2600" dirty="0"/>
              <a:t>Hispanic Americans have:</a:t>
            </a:r>
          </a:p>
          <a:p>
            <a:pPr marL="804863" indent="-231775">
              <a:lnSpc>
                <a:spcPct val="100000"/>
              </a:lnSpc>
              <a:spcBef>
                <a:spcPts val="600"/>
              </a:spcBef>
              <a:buFont typeface="Wingdings" pitchFamily="2" charset="2"/>
              <a:buChar char="§"/>
            </a:pPr>
            <a:r>
              <a:rPr lang="en-US" sz="2400" dirty="0"/>
              <a:t>Higher infant mortality rate</a:t>
            </a:r>
          </a:p>
          <a:p>
            <a:pPr marL="804863" indent="-231775">
              <a:lnSpc>
                <a:spcPct val="100000"/>
              </a:lnSpc>
              <a:spcBef>
                <a:spcPts val="600"/>
              </a:spcBef>
              <a:buFont typeface="Wingdings" pitchFamily="2" charset="2"/>
              <a:buChar char="§"/>
            </a:pPr>
            <a:r>
              <a:rPr lang="en-US" sz="2400" dirty="0"/>
              <a:t>Shorter life expectancy</a:t>
            </a:r>
          </a:p>
          <a:p>
            <a:pPr marL="804863" indent="-231775">
              <a:lnSpc>
                <a:spcPct val="100000"/>
              </a:lnSpc>
              <a:spcBef>
                <a:spcPts val="600"/>
              </a:spcBef>
              <a:buFont typeface="Wingdings" pitchFamily="2" charset="2"/>
              <a:buChar char="§"/>
            </a:pPr>
            <a:r>
              <a:rPr lang="en-US" sz="2400" dirty="0"/>
              <a:t>Higher rates of death from influenza, pneumonia, diabetes, and accidents</a:t>
            </a:r>
          </a:p>
        </p:txBody>
      </p:sp>
    </p:spTree>
    <p:extLst>
      <p:ext uri="{BB962C8B-B14F-4D97-AF65-F5344CB8AC3E}">
        <p14:creationId xmlns:p14="http://schemas.microsoft.com/office/powerpoint/2010/main" val="639045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7C835-95FC-4549-ADBD-EF2B43A9AAC8}"/>
              </a:ext>
            </a:extLst>
          </p:cNvPr>
          <p:cNvSpPr>
            <a:spLocks noGrp="1"/>
          </p:cNvSpPr>
          <p:nvPr>
            <p:ph type="title"/>
          </p:nvPr>
        </p:nvSpPr>
        <p:spPr/>
        <p:txBody>
          <a:bodyPr/>
          <a:lstStyle/>
          <a:p>
            <a:r>
              <a:rPr lang="en-US" dirty="0"/>
              <a:t>Social Class and Health</a:t>
            </a:r>
          </a:p>
        </p:txBody>
      </p:sp>
      <p:sp>
        <p:nvSpPr>
          <p:cNvPr id="3" name="Content Placeholder 2">
            <a:extLst>
              <a:ext uri="{FF2B5EF4-FFF2-40B4-BE49-F238E27FC236}">
                <a16:creationId xmlns:a16="http://schemas.microsoft.com/office/drawing/2014/main" id="{8E54257A-91A1-4B42-B7C9-7E92A2ADC05B}"/>
              </a:ext>
            </a:extLst>
          </p:cNvPr>
          <p:cNvSpPr>
            <a:spLocks noGrp="1"/>
          </p:cNvSpPr>
          <p:nvPr>
            <p:ph idx="1"/>
          </p:nvPr>
        </p:nvSpPr>
        <p:spPr/>
        <p:txBody>
          <a:bodyPr>
            <a:normAutofit/>
          </a:bodyPr>
          <a:lstStyle/>
          <a:p>
            <a:pPr>
              <a:lnSpc>
                <a:spcPts val="3600"/>
              </a:lnSpc>
            </a:pPr>
            <a:r>
              <a:rPr lang="en-US" dirty="0"/>
              <a:t>Lack of access to medical care based on social class</a:t>
            </a:r>
          </a:p>
          <a:p>
            <a:pPr>
              <a:lnSpc>
                <a:spcPts val="3600"/>
              </a:lnSpc>
            </a:pPr>
            <a:r>
              <a:rPr lang="en-US" dirty="0"/>
              <a:t>Nutrition and life circumstances contributed to poor health outcomes of lower classes</a:t>
            </a:r>
          </a:p>
        </p:txBody>
      </p:sp>
    </p:spTree>
    <p:extLst>
      <p:ext uri="{BB962C8B-B14F-4D97-AF65-F5344CB8AC3E}">
        <p14:creationId xmlns:p14="http://schemas.microsoft.com/office/powerpoint/2010/main" val="3144952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7C835-95FC-4549-ADBD-EF2B43A9AAC8}"/>
              </a:ext>
            </a:extLst>
          </p:cNvPr>
          <p:cNvSpPr>
            <a:spLocks noGrp="1"/>
          </p:cNvSpPr>
          <p:nvPr>
            <p:ph type="title"/>
          </p:nvPr>
        </p:nvSpPr>
        <p:spPr/>
        <p:txBody>
          <a:bodyPr/>
          <a:lstStyle/>
          <a:p>
            <a:r>
              <a:rPr lang="en-US" dirty="0"/>
              <a:t>Age and Health</a:t>
            </a:r>
          </a:p>
        </p:txBody>
      </p:sp>
      <p:sp>
        <p:nvSpPr>
          <p:cNvPr id="3" name="Content Placeholder 2">
            <a:extLst>
              <a:ext uri="{FF2B5EF4-FFF2-40B4-BE49-F238E27FC236}">
                <a16:creationId xmlns:a16="http://schemas.microsoft.com/office/drawing/2014/main" id="{8E54257A-91A1-4B42-B7C9-7E92A2ADC05B}"/>
              </a:ext>
            </a:extLst>
          </p:cNvPr>
          <p:cNvSpPr>
            <a:spLocks noGrp="1"/>
          </p:cNvSpPr>
          <p:nvPr>
            <p:ph idx="1"/>
          </p:nvPr>
        </p:nvSpPr>
        <p:spPr/>
        <p:txBody>
          <a:bodyPr/>
          <a:lstStyle/>
          <a:p>
            <a:pPr>
              <a:lnSpc>
                <a:spcPts val="3600"/>
              </a:lnSpc>
            </a:pPr>
            <a:r>
              <a:rPr lang="en-US" dirty="0"/>
              <a:t>Medical science lengthened the life span of most Americans</a:t>
            </a:r>
          </a:p>
          <a:p>
            <a:pPr marL="804863" indent="-231775">
              <a:lnSpc>
                <a:spcPct val="100000"/>
              </a:lnSpc>
              <a:spcBef>
                <a:spcPts val="600"/>
              </a:spcBef>
              <a:buFont typeface="Wingdings" pitchFamily="2" charset="2"/>
              <a:buChar char="§"/>
            </a:pPr>
            <a:r>
              <a:rPr lang="en-US" sz="2400" dirty="0"/>
              <a:t>Problem of medical care for the aged becomes more acute</a:t>
            </a:r>
          </a:p>
          <a:p>
            <a:pPr marL="804863" indent="-231775">
              <a:lnSpc>
                <a:spcPct val="100000"/>
              </a:lnSpc>
              <a:spcBef>
                <a:spcPts val="600"/>
              </a:spcBef>
              <a:buFont typeface="Wingdings" pitchFamily="2" charset="2"/>
              <a:buChar char="§"/>
            </a:pPr>
            <a:r>
              <a:rPr lang="en-US" sz="2400" dirty="0"/>
              <a:t>Economic impact poses social problem</a:t>
            </a:r>
          </a:p>
        </p:txBody>
      </p:sp>
    </p:spTree>
    <p:extLst>
      <p:ext uri="{BB962C8B-B14F-4D97-AF65-F5344CB8AC3E}">
        <p14:creationId xmlns:p14="http://schemas.microsoft.com/office/powerpoint/2010/main" val="246593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1979</TotalTime>
  <Words>1153</Words>
  <Application>Microsoft Macintosh PowerPoint</Application>
  <PresentationFormat>On-screen Show (4:3)</PresentationFormat>
  <Paragraphs>131</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Verdana</vt:lpstr>
      <vt:lpstr>Wingdings</vt:lpstr>
      <vt:lpstr>Office Theme</vt:lpstr>
      <vt:lpstr>Health and Aging</vt:lpstr>
      <vt:lpstr>Learning Objectives</vt:lpstr>
      <vt:lpstr>The Experience of Illness</vt:lpstr>
      <vt:lpstr>Four Components of the Sick Role</vt:lpstr>
      <vt:lpstr>Healthcare in the United States</vt:lpstr>
      <vt:lpstr>Gender and Health</vt:lpstr>
      <vt:lpstr>Race and Health</vt:lpstr>
      <vt:lpstr>Social Class and Health</vt:lpstr>
      <vt:lpstr>Age and Health</vt:lpstr>
      <vt:lpstr>Education and Health</vt:lpstr>
      <vt:lpstr>Women in Medicine</vt:lpstr>
      <vt:lpstr>Contemporary Healthcare Issues</vt:lpstr>
      <vt:lpstr>AIDS</vt:lpstr>
      <vt:lpstr>AIDS</vt:lpstr>
      <vt:lpstr>Health Insurance – Coverage</vt:lpstr>
      <vt:lpstr>Preventing Illness</vt:lpstr>
      <vt:lpstr>Preventing Illness – Measures</vt:lpstr>
      <vt:lpstr>Levels of Prevention</vt:lpstr>
      <vt:lpstr>Levels of Prevention</vt:lpstr>
      <vt:lpstr>The Aging Population</vt:lpstr>
      <vt:lpstr>U.S. Population Age 65 and Over</vt:lpstr>
      <vt:lpstr>Aging and the Sex Ratio</vt:lpstr>
      <vt:lpstr>Aging and Racial Minorities</vt:lpstr>
      <vt:lpstr>Aging and Marital Status</vt:lpstr>
      <vt:lpstr>Aging and Wealth</vt:lpstr>
      <vt:lpstr>Global Aging</vt:lpstr>
      <vt:lpstr>Future Trends</vt:lpstr>
    </vt:vector>
  </TitlesOfParts>
  <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Botelho</dc:creator>
  <cp:lastModifiedBy>Anna Botelho</cp:lastModifiedBy>
  <cp:revision>104</cp:revision>
  <dcterms:created xsi:type="dcterms:W3CDTF">2018-02-14T21:02:22Z</dcterms:created>
  <dcterms:modified xsi:type="dcterms:W3CDTF">2018-02-21T19:29:31Z</dcterms:modified>
</cp:coreProperties>
</file>