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6" r:id="rId9"/>
    <p:sldId id="287" r:id="rId10"/>
    <p:sldId id="288" r:id="rId11"/>
    <p:sldId id="289" r:id="rId12"/>
    <p:sldId id="290" r:id="rId13"/>
    <p:sldId id="291" r:id="rId14"/>
    <p:sldId id="264" r:id="rId15"/>
    <p:sldId id="292" r:id="rId16"/>
    <p:sldId id="265" r:id="rId17"/>
    <p:sldId id="293" r:id="rId18"/>
    <p:sldId id="267" r:id="rId19"/>
    <p:sldId id="268" r:id="rId20"/>
    <p:sldId id="294" r:id="rId21"/>
    <p:sldId id="269" r:id="rId22"/>
    <p:sldId id="295" r:id="rId23"/>
    <p:sldId id="270" r:id="rId24"/>
    <p:sldId id="296" r:id="rId25"/>
    <p:sldId id="272" r:id="rId26"/>
    <p:sldId id="273" r:id="rId27"/>
    <p:sldId id="297" r:id="rId28"/>
    <p:sldId id="298" r:id="rId29"/>
    <p:sldId id="299" r:id="rId30"/>
    <p:sldId id="300" r:id="rId31"/>
    <p:sldId id="27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099"/>
    <a:srgbClr val="FCDEAB"/>
    <a:srgbClr val="C53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50"/>
    <p:restoredTop sz="94643"/>
  </p:normalViewPr>
  <p:slideViewPr>
    <p:cSldViewPr snapToGrid="0" snapToObjects="1">
      <p:cViewPr varScale="1">
        <p:scale>
          <a:sx n="143" d="100"/>
          <a:sy n="143" d="100"/>
        </p:scale>
        <p:origin x="28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1" d="100"/>
          <a:sy n="111" d="100"/>
        </p:scale>
        <p:origin x="150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406608-7191-C74C-8A53-249D9B4FE9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FB7FC6-3E11-D042-ADBE-96EF0BBB62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4A124-A7DD-4E43-8F15-6BDBE0A77790}" type="datetimeFigureOut">
              <a:rPr lang="en-US" smtClean="0"/>
              <a:t>2/15/18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C1F80-2AC0-7341-A410-192361F7FD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758B1-C15A-A440-8B65-11182835F8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E3109-1951-B94E-80F6-9A8DE7656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89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CD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D302D-F62A-D141-A0E4-A25395AF0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7315200" cy="2661064"/>
          </a:xfrm>
        </p:spPr>
        <p:txBody>
          <a:bodyPr lIns="0" tIns="0" rIns="0" bIns="0" anchor="t" anchorCtr="0"/>
          <a:lstStyle>
            <a:lvl1pPr algn="ctr">
              <a:defRPr sz="4500" b="1" i="0">
                <a:solidFill>
                  <a:srgbClr val="41409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D4D296-BE44-9C44-8BD0-0F55B8706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371600"/>
            <a:ext cx="7315200" cy="1143000"/>
          </a:xfrm>
          <a:prstGeom prst="rect">
            <a:avLst/>
          </a:prstGeom>
        </p:spPr>
        <p:txBody>
          <a:bodyPr lIns="0" tIns="0" rIns="0" bIns="228600" anchor="b" anchorCtr="0">
            <a:normAutofit/>
          </a:bodyPr>
          <a:lstStyle>
            <a:lvl1pPr marL="0" indent="0" algn="ctr">
              <a:buNone/>
              <a:defRPr sz="2400" b="1">
                <a:solidFill>
                  <a:srgbClr val="C5352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870E7-0004-6F4C-9B98-233593171B51}"/>
              </a:ext>
            </a:extLst>
          </p:cNvPr>
          <p:cNvSpPr txBox="1"/>
          <p:nvPr userDrawn="1"/>
        </p:nvSpPr>
        <p:spPr>
          <a:xfrm>
            <a:off x="914400" y="78682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Introduction to Sociology 12e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by Henry L.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Tischler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45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1194-2E4F-6746-B713-49DF9E44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30201-EC1D-DC45-8757-8334F85F1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1600"/>
            <a:ext cx="7886700" cy="48742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5C91E-2099-4449-AC9D-5ABB96429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49C5E-32B9-6140-B319-B1E7C009B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41931-F937-DA49-B303-65DC6146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3288C9-5B33-2841-9883-D90253445B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887838-47E2-9844-809A-0C3477262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360F9-4AFE-014B-8ED6-02D8CDB577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44616-5C75-9E4C-9684-3A846DB26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A7A38-40BD-4C4B-80AE-5F004EBB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67FF4-B0E0-2A4F-9DAE-55B6105A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E6B12-6F0F-2D4E-8930-7E75A86EA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74274"/>
          </a:xfrm>
          <a:prstGeom prst="rect">
            <a:avLst/>
          </a:prstGeom>
        </p:spPr>
        <p:txBody>
          <a:bodyPr/>
          <a:lstStyle>
            <a:lvl1pPr marL="352425" indent="-339725">
              <a:buFont typeface="Wingdings" pitchFamily="2" charset="2"/>
              <a:buChar char="v"/>
              <a:tabLst/>
              <a:defRPr sz="2600"/>
            </a:lvl1pPr>
            <a:lvl2pPr marL="693738" indent="-223838">
              <a:spcBef>
                <a:spcPts val="600"/>
              </a:spcBef>
              <a:tabLst/>
              <a:defRPr sz="2200"/>
            </a:lvl2pPr>
            <a:lvl3pPr marL="981075" indent="-169863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2000"/>
            </a:lvl3pPr>
            <a:lvl4pPr marL="1270000" indent="-184150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800"/>
            </a:lvl4pPr>
            <a:lvl5pPr marL="1543050" indent="-171450">
              <a:spcBef>
                <a:spcPts val="600"/>
              </a:spcBef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FFDF1-2322-A04D-886B-3AFC0AB43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Introduction to Sociology 12e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72F06-EEBF-E84C-91CD-A3CB65851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5D4FD1-9D52-344F-927A-3CBF399CD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2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7758-60EA-4046-B56B-56CDE1AB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E19DD-79E6-9A4B-B61C-6935A7014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28657-57DB-E444-97F0-E8F6E72E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6BE9A-8F52-9645-ACC0-0CFF42DA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5D5A0-2D53-E943-9512-7FAA3A6E5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2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51CDF-C36C-4B43-93F9-779D2F4CB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82437-842E-4249-850F-188240040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E586F-C27B-7840-B1BD-FEAB43F45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AA40C-3F7B-0D4C-B261-86690FA041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2/15/18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9D976-4BB6-FF42-A2D2-5D2C0CD9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5DC86-2149-4B4A-8C05-DA033213E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589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0DAFD-0346-3F4E-9603-081FCA49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93C5-1419-D844-9A2F-0BF4B3487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36F57-B7F4-4446-B84D-4457D8BE7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945-0BD7-554F-BD66-F6FA8B009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C79FC1-5C15-ED47-9943-AB21EAA0B0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5A57D3-35DF-D147-98FC-C5898CB7B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2/15/18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DAA3-B438-C64D-8198-9E67967DA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C0A82-1A4F-5740-9938-827A12F2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490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03AB-9AF8-934E-9D3C-2B64D93E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50A50-9186-024A-AE08-6D0310EDEF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2/15/18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B21945-81C4-3947-86D2-6DD29340D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3B0B-4FA2-D042-A08C-1925446F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9070A1-283D-1449-A96E-EA092A40C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2/15/18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153CAD-0C4F-1B4E-95AA-2118F577A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6047E-7E88-A94D-B6A4-EAF7DA4E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9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2EEC5-8B44-E243-B115-83F83646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6A98A-6D9E-5644-98D7-A6D4B717D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35281-71C4-5B43-8171-195F67E8A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EBC85-FC7C-8846-A8CF-3F3115D745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2/15/18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2CB69-AD0A-764C-A88D-E6BABAC48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79485-01FB-9B41-B079-251DCD24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697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16C75-BDEB-4D45-A6F4-32718F60F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3D1ADC-C78B-6C47-B887-20A35DFE80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B12D9-A373-A144-8169-6753D751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2B4C1-48B3-EF42-9BCF-524A1AF85A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2/15/18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978C3-33E7-264D-8C93-4E40B7E1F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1B34C-B5C3-3A46-B5EF-0CE0C464D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03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8FED66-2FC9-6A4B-B5DD-B0E4815D7813}"/>
              </a:ext>
            </a:extLst>
          </p:cNvPr>
          <p:cNvSpPr/>
          <p:nvPr userDrawn="1"/>
        </p:nvSpPr>
        <p:spPr>
          <a:xfrm>
            <a:off x="0" y="6356351"/>
            <a:ext cx="9144000" cy="506412"/>
          </a:xfrm>
          <a:prstGeom prst="rect">
            <a:avLst/>
          </a:prstGeom>
          <a:solidFill>
            <a:srgbClr val="FCD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D9926-3F9B-E54B-BCA8-03DD44E96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14299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CA47F-2C25-2448-AE97-280189E51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1600"/>
            <a:ext cx="7886700" cy="48742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E5CDFA-6ACC-B549-B5DB-98E2036969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Introduction to Sociology 12e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1B54AE7-D0D8-9B40-8FC8-B55D77AD6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D55D4FD1-9D52-344F-927A-3CBF399CD5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52B06C-47E1-E543-85F5-7F7E037F7CD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441700" y="6438107"/>
            <a:ext cx="22606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4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414099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346075" indent="-346075" algn="l" defTabSz="685800" rtl="0" eaLnBrk="1" latinLnBrk="0" hangingPunct="1">
        <a:lnSpc>
          <a:spcPct val="90000"/>
        </a:lnSpc>
        <a:spcBef>
          <a:spcPts val="750"/>
        </a:spcBef>
        <a:buClr>
          <a:srgbClr val="C53526"/>
        </a:buClr>
        <a:buFont typeface="Wingdings" pitchFamily="2" charset="2"/>
        <a:buChar char="v"/>
        <a:tabLst/>
        <a:defRPr sz="26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693738" indent="-228600" algn="l" defTabSz="685800" rtl="0" eaLnBrk="1" latinLnBrk="0" hangingPunct="1">
        <a:lnSpc>
          <a:spcPct val="90000"/>
        </a:lnSpc>
        <a:spcBef>
          <a:spcPts val="600"/>
        </a:spcBef>
        <a:buClr>
          <a:srgbClr val="C53526"/>
        </a:buClr>
        <a:buFont typeface="Wingdings" pitchFamily="2" charset="2"/>
        <a:buChar char="§"/>
        <a:tabLst/>
        <a:defRPr sz="22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976313" indent="-173038" algn="l" defTabSz="685800" rtl="0" eaLnBrk="1" latinLnBrk="0" hangingPunct="1">
        <a:lnSpc>
          <a:spcPct val="90000"/>
        </a:lnSpc>
        <a:spcBef>
          <a:spcPts val="600"/>
        </a:spcBef>
        <a:buClr>
          <a:srgbClr val="C53526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60475" indent="-174625" algn="l" defTabSz="685800" rtl="0" eaLnBrk="1" latinLnBrk="0" hangingPunct="1">
        <a:lnSpc>
          <a:spcPct val="90000"/>
        </a:lnSpc>
        <a:spcBef>
          <a:spcPts val="600"/>
        </a:spcBef>
        <a:buClr>
          <a:srgbClr val="C53526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600"/>
        </a:spcBef>
        <a:buClr>
          <a:srgbClr val="C5352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BB8D6-C23C-0444-92A5-0CE8FDDD68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Doing Sociology: Research Methods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4942E-4CFC-B144-BD77-ACD99FA518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2</a:t>
            </a:r>
          </a:p>
        </p:txBody>
      </p:sp>
    </p:spTree>
    <p:extLst>
      <p:ext uri="{BB962C8B-B14F-4D97-AF65-F5344CB8AC3E}">
        <p14:creationId xmlns:p14="http://schemas.microsoft.com/office/powerpoint/2010/main" val="1914621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"/>
            <a:ext cx="8094009" cy="1142999"/>
          </a:xfrm>
        </p:spPr>
        <p:txBody>
          <a:bodyPr/>
          <a:lstStyle/>
          <a:p>
            <a:r>
              <a:rPr lang="en-US" dirty="0"/>
              <a:t>Two Types of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636809" cy="4874274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2800" b="1" dirty="0"/>
              <a:t>Independent</a:t>
            </a:r>
            <a:r>
              <a:rPr lang="en-US" sz="2800" dirty="0"/>
              <a:t> – causes or changes another variable</a:t>
            </a:r>
          </a:p>
          <a:p>
            <a:pPr>
              <a:lnSpc>
                <a:spcPts val="3600"/>
              </a:lnSpc>
            </a:pPr>
            <a:r>
              <a:rPr lang="en-US" sz="2800" b="1" dirty="0"/>
              <a:t>Dependent</a:t>
            </a:r>
            <a:r>
              <a:rPr lang="en-US" sz="2800" dirty="0"/>
              <a:t> – is influenced by the independent variable</a:t>
            </a:r>
          </a:p>
          <a:p>
            <a:pPr marL="577850" indent="-225425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400" dirty="0"/>
              <a:t>Example: Men who live in </a:t>
            </a:r>
            <a:r>
              <a:rPr lang="en-US" sz="2400" u="sng" dirty="0"/>
              <a:t>cities</a:t>
            </a:r>
            <a:r>
              <a:rPr lang="en-US" sz="2400" dirty="0"/>
              <a:t> (location = independent variable) are more likely to marry </a:t>
            </a:r>
            <a:r>
              <a:rPr lang="en-US" sz="2400" u="sng" dirty="0"/>
              <a:t>young</a:t>
            </a:r>
            <a:r>
              <a:rPr lang="en-US" sz="2400" dirty="0"/>
              <a:t> (age = dependent variable) than are men who live in the country</a:t>
            </a:r>
          </a:p>
        </p:txBody>
      </p:sp>
    </p:spTree>
    <p:extLst>
      <p:ext uri="{BB962C8B-B14F-4D97-AF65-F5344CB8AC3E}">
        <p14:creationId xmlns:p14="http://schemas.microsoft.com/office/powerpoint/2010/main" val="1321388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"/>
            <a:ext cx="8094009" cy="1142999"/>
          </a:xfrm>
        </p:spPr>
        <p:txBody>
          <a:bodyPr/>
          <a:lstStyle/>
          <a:p>
            <a:r>
              <a:rPr lang="en-US" dirty="0"/>
              <a:t>Two Hypothesis Statements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D1429C-46E9-9F44-A971-99265199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6075" indent="-333375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Statement of causality</a:t>
            </a:r>
          </a:p>
          <a:p>
            <a:pPr marL="630238" indent="-276225">
              <a:buFont typeface="Wingdings" pitchFamily="2" charset="2"/>
              <a:buChar char="§"/>
            </a:pPr>
            <a:r>
              <a:rPr lang="en-US" sz="2200" dirty="0"/>
              <a:t>Something brings about, influences, or changes something else.</a:t>
            </a:r>
          </a:p>
          <a:p>
            <a:pPr marL="808038" indent="-177800">
              <a:buFont typeface="Arial" panose="020B0604020202020204" pitchFamily="34" charset="0"/>
              <a:buChar char="•"/>
            </a:pPr>
            <a:r>
              <a:rPr lang="en-US" sz="2000" dirty="0"/>
              <a:t>Example: Love between man and woman always produces marriage.</a:t>
            </a:r>
          </a:p>
          <a:p>
            <a:pPr marL="346075" indent="-333375">
              <a:spcBef>
                <a:spcPts val="1800"/>
              </a:spcBef>
              <a:buClr>
                <a:schemeClr val="tx1"/>
              </a:buClr>
              <a:buFont typeface="+mj-lt"/>
              <a:buAutoNum type="arabicPeriod" startAt="2"/>
            </a:pPr>
            <a:r>
              <a:rPr lang="en-US" dirty="0"/>
              <a:t>Statement of association</a:t>
            </a:r>
          </a:p>
          <a:p>
            <a:pPr marL="630238" indent="-276225">
              <a:buFont typeface="Wingdings" pitchFamily="2" charset="2"/>
              <a:buChar char="§"/>
            </a:pPr>
            <a:r>
              <a:rPr lang="en-US" sz="2200" dirty="0"/>
              <a:t>Changes in one thing are related to changes in another but one does not necessarily cause the other.</a:t>
            </a:r>
          </a:p>
          <a:p>
            <a:pPr marL="808038" indent="-177800">
              <a:buFont typeface="Arial" panose="020B0604020202020204" pitchFamily="34" charset="0"/>
              <a:buChar char="•"/>
            </a:pPr>
            <a:r>
              <a:rPr lang="en-US" sz="1800" dirty="0"/>
              <a:t>Example: If we propose that “the greater the love relationship between a man and a woman, then the more likely it is they will marry,” we are making a statement of association. We are noting a connection between love and marriage, but also that one does not necessarily cause the other.</a:t>
            </a:r>
          </a:p>
          <a:p>
            <a:pPr marL="808038" indent="-1778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8758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072E8-CFCA-0448-874A-12435A7D9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 and consider…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CDB25-5983-5547-BDC8-D31A8191D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indent="0" algn="ctr">
              <a:lnSpc>
                <a:spcPct val="150000"/>
              </a:lnSpc>
              <a:buNone/>
            </a:pPr>
            <a:r>
              <a:rPr lang="en-US" sz="3600" dirty="0"/>
              <a:t>Can you write a hypothesis and identify your independent and dependent variable?</a:t>
            </a:r>
          </a:p>
        </p:txBody>
      </p:sp>
    </p:spTree>
    <p:extLst>
      <p:ext uri="{BB962C8B-B14F-4D97-AF65-F5344CB8AC3E}">
        <p14:creationId xmlns:p14="http://schemas.microsoft.com/office/powerpoint/2010/main" val="3500439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Determine the Research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2800" dirty="0"/>
              <a:t>Four primary methods of research used by sociologists:</a:t>
            </a:r>
          </a:p>
          <a:p>
            <a:pPr marL="1144588" indent="-230188">
              <a:spcBef>
                <a:spcPts val="1800"/>
              </a:spcBef>
              <a:buFont typeface="Wingdings" pitchFamily="2" charset="2"/>
              <a:buChar char="§"/>
            </a:pPr>
            <a:r>
              <a:rPr lang="en-US" dirty="0"/>
              <a:t>Survey</a:t>
            </a:r>
          </a:p>
          <a:p>
            <a:pPr marL="1144588" indent="-230188">
              <a:spcBef>
                <a:spcPts val="1800"/>
              </a:spcBef>
              <a:buFont typeface="Wingdings" pitchFamily="2" charset="2"/>
              <a:buChar char="§"/>
            </a:pPr>
            <a:r>
              <a:rPr lang="en-US" dirty="0"/>
              <a:t>Participant observation</a:t>
            </a:r>
          </a:p>
          <a:p>
            <a:pPr marL="1144588" indent="-230188">
              <a:spcBef>
                <a:spcPts val="1800"/>
              </a:spcBef>
              <a:buFont typeface="Wingdings" pitchFamily="2" charset="2"/>
              <a:buChar char="§"/>
            </a:pPr>
            <a:r>
              <a:rPr lang="en-US" dirty="0"/>
              <a:t>Experiment</a:t>
            </a:r>
          </a:p>
          <a:p>
            <a:pPr marL="1144588" indent="-230188">
              <a:spcBef>
                <a:spcPts val="1800"/>
              </a:spcBef>
              <a:buFont typeface="Wingdings" pitchFamily="2" charset="2"/>
              <a:buChar char="§"/>
            </a:pPr>
            <a:r>
              <a:rPr lang="en-US" dirty="0"/>
              <a:t>Secondary analysis</a:t>
            </a:r>
          </a:p>
        </p:txBody>
      </p:sp>
    </p:spTree>
    <p:extLst>
      <p:ext uri="{BB962C8B-B14F-4D97-AF65-F5344CB8AC3E}">
        <p14:creationId xmlns:p14="http://schemas.microsoft.com/office/powerpoint/2010/main" val="3845089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68071"/>
            <a:ext cx="7886700" cy="3977802"/>
          </a:xfrm>
        </p:spPr>
        <p:txBody>
          <a:bodyPr/>
          <a:lstStyle/>
          <a:p>
            <a:r>
              <a:rPr lang="en-US" dirty="0"/>
              <a:t>Surveys can be used to conduct two types of studies:</a:t>
            </a:r>
          </a:p>
          <a:p>
            <a:pPr marL="577850" indent="-225425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b="1" dirty="0"/>
              <a:t>Cross-section study </a:t>
            </a:r>
            <a:r>
              <a:rPr lang="en-US" sz="2400" dirty="0"/>
              <a:t>– research across a population </a:t>
            </a:r>
            <a:r>
              <a:rPr lang="en-US" sz="2400" u="sng" dirty="0"/>
              <a:t>at a given time</a:t>
            </a:r>
          </a:p>
          <a:p>
            <a:pPr marL="577850" indent="-225425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b="1" dirty="0"/>
              <a:t>Longitudinal research </a:t>
            </a:r>
            <a:r>
              <a:rPr lang="en-US" sz="2400" dirty="0"/>
              <a:t>– research that investigates a population </a:t>
            </a:r>
            <a:r>
              <a:rPr lang="en-US" sz="2400" u="sng" dirty="0"/>
              <a:t>over a period of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716EF0-926F-0046-AF42-B8BA4D5018B8}"/>
              </a:ext>
            </a:extLst>
          </p:cNvPr>
          <p:cNvSpPr txBox="1"/>
          <p:nvPr/>
        </p:nvSpPr>
        <p:spPr>
          <a:xfrm>
            <a:off x="628650" y="1224144"/>
            <a:ext cx="78867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method in which a population, or a portion thereof, is questioned to reveal specific facts about itself.</a:t>
            </a:r>
          </a:p>
        </p:txBody>
      </p:sp>
    </p:spTree>
    <p:extLst>
      <p:ext uri="{BB962C8B-B14F-4D97-AF65-F5344CB8AC3E}">
        <p14:creationId xmlns:p14="http://schemas.microsoft.com/office/powerpoint/2010/main" val="444893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4706"/>
            <a:ext cx="7886700" cy="4901167"/>
          </a:xfrm>
        </p:spPr>
        <p:txBody>
          <a:bodyPr/>
          <a:lstStyle/>
          <a:p>
            <a:r>
              <a:rPr lang="en-US" dirty="0"/>
              <a:t>Objective Questions</a:t>
            </a:r>
          </a:p>
          <a:p>
            <a:pPr marL="577850" indent="-225425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200" dirty="0"/>
              <a:t>Seeking responses to specific, closed-ended questions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Interviews</a:t>
            </a:r>
          </a:p>
          <a:p>
            <a:pPr marL="577850" indent="-225425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200" dirty="0"/>
              <a:t>Conversations between two or more individuals in which one party attempts to gain information from the other by asking open-ended questions. Can be:</a:t>
            </a:r>
          </a:p>
          <a:p>
            <a:pPr marL="914400" indent="-2222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u="sng" dirty="0"/>
              <a:t>Structured</a:t>
            </a:r>
            <a:r>
              <a:rPr lang="en-US" sz="2000" dirty="0"/>
              <a:t> – a research interview entirely predetermined by questionnaire that is followed rigidly</a:t>
            </a:r>
          </a:p>
          <a:p>
            <a:pPr marL="914400" indent="-2222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u="sng" dirty="0"/>
              <a:t>Semi-structured</a:t>
            </a:r>
            <a:r>
              <a:rPr lang="en-US" sz="2000" dirty="0"/>
              <a:t> – in which the investigator asks a list of questions but is free to vary them or even to make up new questions on topics that can take importance in the course of the interview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804314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636809" cy="487427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Researchers enter into a group’s activities and observe the activities and actions of group members.</a:t>
            </a:r>
          </a:p>
        </p:txBody>
      </p:sp>
    </p:spTree>
    <p:extLst>
      <p:ext uri="{BB962C8B-B14F-4D97-AF65-F5344CB8AC3E}">
        <p14:creationId xmlns:p14="http://schemas.microsoft.com/office/powerpoint/2010/main" val="3616994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636809" cy="487427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An investigation in which the variables being studied are controlled and the researcher obtains the results through precise observation and measurement.</a:t>
            </a:r>
          </a:p>
        </p:txBody>
      </p:sp>
    </p:spTree>
    <p:extLst>
      <p:ext uri="{BB962C8B-B14F-4D97-AF65-F5344CB8AC3E}">
        <p14:creationId xmlns:p14="http://schemas.microsoft.com/office/powerpoint/2010/main" val="746887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77DA-DCB8-3042-92A8-6493CB5E2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8DB9B-5D2A-FF46-9EE6-1CDF978CE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dirty="0"/>
              <a:t>The process of making use of data that has been collected by others.</a:t>
            </a:r>
          </a:p>
          <a:p>
            <a:pPr marL="808038" indent="-231775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400" dirty="0"/>
              <a:t>New study</a:t>
            </a:r>
          </a:p>
          <a:p>
            <a:pPr marL="808038" indent="-231775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400" dirty="0"/>
              <a:t>Further advancement of prior study</a:t>
            </a:r>
          </a:p>
        </p:txBody>
      </p:sp>
    </p:spTree>
    <p:extLst>
      <p:ext uri="{BB962C8B-B14F-4D97-AF65-F5344CB8AC3E}">
        <p14:creationId xmlns:p14="http://schemas.microsoft.com/office/powerpoint/2010/main" val="1149413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and Disadvantages of Various Research Methods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BF6CF3-288A-6F4D-8BDA-551AD0858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68876"/>
            <a:ext cx="7881326" cy="374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59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D4188-A2EA-A14B-9E92-D4EC3CE68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71600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F5DA7-E209-B44D-8DB3-D8B06FFB9AD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1601"/>
            <a:ext cx="7886700" cy="462565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Explain the steps in the sociological research process.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Analyze the strengths and weaknesses of the various research designs.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Know what independent and dependent variables are.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Know what sampling is and how to create a representative sample.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Recognize researcher bias and how it can invalidate a study.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Explain the strengths and weaknesses of the various measures of central tendency.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Read and understand the contents of a table.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Explain the concepts of reliability and validity.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Understand the problems of objectivity and ethical issues that arise in sociological research.</a:t>
            </a:r>
          </a:p>
        </p:txBody>
      </p:sp>
    </p:spTree>
    <p:extLst>
      <p:ext uri="{BB962C8B-B14F-4D97-AF65-F5344CB8AC3E}">
        <p14:creationId xmlns:p14="http://schemas.microsoft.com/office/powerpoint/2010/main" val="1418789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Define Sample and Collect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636809" cy="4874274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2800" dirty="0"/>
              <a:t>Sampling – a research technique through which investigators study a manageable number of people, known as the sample, selected from a larger population or group.</a:t>
            </a:r>
          </a:p>
          <a:p>
            <a:pPr marL="808038" indent="-231775">
              <a:spcBef>
                <a:spcPts val="1800"/>
              </a:spcBef>
              <a:buFont typeface="Wingdings" pitchFamily="2" charset="2"/>
              <a:buChar char="§"/>
            </a:pPr>
            <a:r>
              <a:rPr lang="en-US" dirty="0"/>
              <a:t>Sample must be representative of larger population or there is possible </a:t>
            </a:r>
            <a:r>
              <a:rPr lang="en-US" u="sng" dirty="0"/>
              <a:t>sampling error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5119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36182-0FAF-6241-9D20-455B36EC5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1F723-98DF-2A41-A7CE-2D9543450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636809" cy="4874274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dirty="0"/>
              <a:t>Random</a:t>
            </a:r>
          </a:p>
          <a:p>
            <a:pPr marL="576263" indent="-230188">
              <a:lnSpc>
                <a:spcPts val="3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/>
              <a:t>Subjects selected so that each individual in the population has an equal chance of being chosen.</a:t>
            </a:r>
          </a:p>
          <a:p>
            <a:pPr>
              <a:lnSpc>
                <a:spcPts val="3600"/>
              </a:lnSpc>
              <a:spcBef>
                <a:spcPts val="1800"/>
              </a:spcBef>
            </a:pPr>
            <a:r>
              <a:rPr lang="en-US" sz="2400" dirty="0"/>
              <a:t>Stratified</a:t>
            </a:r>
          </a:p>
          <a:p>
            <a:pPr marL="576263" indent="-230188">
              <a:lnSpc>
                <a:spcPts val="3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/>
              <a:t>Selection from groups to assure certain groups are not under- or overrepresented.</a:t>
            </a:r>
          </a:p>
        </p:txBody>
      </p:sp>
    </p:spTree>
    <p:extLst>
      <p:ext uri="{BB962C8B-B14F-4D97-AF65-F5344CB8AC3E}">
        <p14:creationId xmlns:p14="http://schemas.microsoft.com/office/powerpoint/2010/main" val="3577809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36182-0FAF-6241-9D20-455B36EC5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1F723-98DF-2A41-A7CE-2D9543450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636809" cy="4874274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dirty="0"/>
              <a:t>Research Bias</a:t>
            </a:r>
          </a:p>
          <a:p>
            <a:pPr marL="576263" indent="-230188">
              <a:lnSpc>
                <a:spcPts val="3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/>
              <a:t>The tendency for researchers to select data that support, and to ignore data that seem to go against, their hypotheses.</a:t>
            </a:r>
          </a:p>
        </p:txBody>
      </p:sp>
    </p:spTree>
    <p:extLst>
      <p:ext uri="{BB962C8B-B14F-4D97-AF65-F5344CB8AC3E}">
        <p14:creationId xmlns:p14="http://schemas.microsoft.com/office/powerpoint/2010/main" val="2282215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18559-3FE4-0143-9D9D-93C102C99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B627F-4520-A44A-B5AF-F57CB7F7B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636809" cy="4874274"/>
          </a:xfrm>
        </p:spPr>
        <p:txBody>
          <a:bodyPr/>
          <a:lstStyle/>
          <a:p>
            <a:pPr>
              <a:lnSpc>
                <a:spcPts val="3300"/>
              </a:lnSpc>
              <a:spcBef>
                <a:spcPts val="1800"/>
              </a:spcBef>
            </a:pPr>
            <a:r>
              <a:rPr lang="en-US" b="1" dirty="0"/>
              <a:t>Blind investigators</a:t>
            </a:r>
            <a:r>
              <a:rPr lang="en-US" dirty="0"/>
              <a:t> do not know whether a specific subject belongs to the group of actual cases being investigated or to a comparison group.</a:t>
            </a:r>
          </a:p>
          <a:p>
            <a:pPr>
              <a:lnSpc>
                <a:spcPts val="3300"/>
              </a:lnSpc>
              <a:spcBef>
                <a:spcPts val="1800"/>
              </a:spcBef>
            </a:pPr>
            <a:r>
              <a:rPr lang="en-US" b="1" dirty="0"/>
              <a:t>Double-blind investigators</a:t>
            </a:r>
            <a:r>
              <a:rPr lang="en-US" dirty="0"/>
              <a:t> are kept uninformed not only of the kinds of subjects (case subjects or comparison group subjects) they are studying but also of the hypotheses being tested.</a:t>
            </a:r>
          </a:p>
        </p:txBody>
      </p:sp>
    </p:spTree>
    <p:extLst>
      <p:ext uri="{BB962C8B-B14F-4D97-AF65-F5344CB8AC3E}">
        <p14:creationId xmlns:p14="http://schemas.microsoft.com/office/powerpoint/2010/main" val="3061654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Data Analysis and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636809" cy="4874274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2800" dirty="0"/>
              <a:t>Analysis – the process through which large and complicated collections of scientific data are organized so that comparisons can be made and conclusions drawn.</a:t>
            </a:r>
          </a:p>
          <a:p>
            <a:pPr marL="692150" indent="-231775">
              <a:spcBef>
                <a:spcPts val="1800"/>
              </a:spcBef>
              <a:buFont typeface="Wingdings" pitchFamily="2" charset="2"/>
              <a:buChar char="§"/>
            </a:pPr>
            <a:r>
              <a:rPr lang="en-US" dirty="0"/>
              <a:t>Objective: Determine central tendency or mean</a:t>
            </a:r>
          </a:p>
        </p:txBody>
      </p:sp>
    </p:spTree>
    <p:extLst>
      <p:ext uri="{BB962C8B-B14F-4D97-AF65-F5344CB8AC3E}">
        <p14:creationId xmlns:p14="http://schemas.microsoft.com/office/powerpoint/2010/main" val="3782719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5DA9-BA22-D849-9060-212FBFCA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Tendency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A1BA0-BF71-AD4E-8E2B-56FFA06F0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Three measures of central tendency:</a:t>
            </a:r>
          </a:p>
          <a:p>
            <a:pPr marL="808038" indent="-347663">
              <a:spcBef>
                <a:spcPts val="15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200" dirty="0"/>
              <a:t>Mean = Average</a:t>
            </a:r>
          </a:p>
          <a:p>
            <a:pPr marL="808038" indent="-347663">
              <a:spcBef>
                <a:spcPts val="15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200" dirty="0"/>
              <a:t>Median = Midway in the series of numbers</a:t>
            </a:r>
          </a:p>
          <a:p>
            <a:pPr marL="808038" indent="-347663">
              <a:spcBef>
                <a:spcPts val="15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200" dirty="0"/>
              <a:t>Mode = The number that occurs often in the data</a:t>
            </a:r>
          </a:p>
        </p:txBody>
      </p:sp>
    </p:spTree>
    <p:extLst>
      <p:ext uri="{BB962C8B-B14F-4D97-AF65-F5344CB8AC3E}">
        <p14:creationId xmlns:p14="http://schemas.microsoft.com/office/powerpoint/2010/main" val="116704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5DA9-BA22-D849-9060-212FBFCA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of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A1BA0-BF71-AD4E-8E2B-56FFA06F0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636809" cy="4874274"/>
          </a:xfrm>
        </p:spPr>
        <p:txBody>
          <a:bodyPr/>
          <a:lstStyle/>
          <a:p>
            <a:r>
              <a:rPr lang="en-US" dirty="0"/>
              <a:t>Validity</a:t>
            </a:r>
          </a:p>
          <a:p>
            <a:pPr marL="571500" indent="-227013">
              <a:buFont typeface="Wingdings" pitchFamily="2" charset="2"/>
              <a:buChar char="§"/>
            </a:pPr>
            <a:r>
              <a:rPr lang="en-US" sz="2200" dirty="0"/>
              <a:t>The study must actually test what it was intended to test.</a:t>
            </a:r>
          </a:p>
          <a:p>
            <a:pPr marL="914400" indent="-222250">
              <a:buFont typeface="Arial" panose="020B0604020202020204" pitchFamily="34" charset="0"/>
              <a:buChar char="•"/>
            </a:pPr>
            <a:r>
              <a:rPr lang="en-US" sz="2000" dirty="0"/>
              <a:t>&lt; .05 (margin of error)</a:t>
            </a:r>
          </a:p>
          <a:p>
            <a:pPr>
              <a:spcBef>
                <a:spcPts val="2400"/>
              </a:spcBef>
            </a:pPr>
            <a:r>
              <a:rPr lang="en-US" dirty="0"/>
              <a:t>Reliability</a:t>
            </a:r>
          </a:p>
          <a:p>
            <a:pPr marL="571500" indent="-227013">
              <a:buFont typeface="Wingdings" pitchFamily="2" charset="2"/>
              <a:buChar char="§"/>
            </a:pPr>
            <a:r>
              <a:rPr lang="en-US" sz="2200" dirty="0"/>
              <a:t>The findings of the study must be repeatable.</a:t>
            </a:r>
          </a:p>
        </p:txBody>
      </p:sp>
    </p:spTree>
    <p:extLst>
      <p:ext uri="{BB962C8B-B14F-4D97-AF65-F5344CB8AC3E}">
        <p14:creationId xmlns:p14="http://schemas.microsoft.com/office/powerpoint/2010/main" val="4281994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Prepare the Research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4706"/>
            <a:ext cx="7886700" cy="4901167"/>
          </a:xfrm>
        </p:spPr>
        <p:txBody>
          <a:bodyPr/>
          <a:lstStyle/>
          <a:p>
            <a:r>
              <a:rPr lang="en-US" dirty="0"/>
              <a:t>Probable Publication</a:t>
            </a:r>
          </a:p>
          <a:p>
            <a:pPr marL="577850" indent="-225425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/>
              <a:t>Scientific journals</a:t>
            </a:r>
          </a:p>
          <a:p>
            <a:pPr marL="914400" indent="-2222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Peer review</a:t>
            </a:r>
          </a:p>
          <a:p>
            <a:pPr marL="577850" indent="-225425">
              <a:spcBef>
                <a:spcPts val="2400"/>
              </a:spcBef>
              <a:buFont typeface="Wingdings" pitchFamily="2" charset="2"/>
              <a:buChar char="§"/>
            </a:pPr>
            <a:r>
              <a:rPr lang="en-US" sz="2400" dirty="0"/>
              <a:t>Popular and semi-scientific periodicals</a:t>
            </a:r>
          </a:p>
          <a:p>
            <a:pPr marL="914400" indent="-2222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Potential for misuse and/or distortion</a:t>
            </a:r>
          </a:p>
          <a:p>
            <a:pPr marL="914400" indent="-2222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2642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5DA9-BA22-D849-9060-212FBFCA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Objectivity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A1BA0-BF71-AD4E-8E2B-56FFA06F0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636809" cy="487427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Three influential factors that assist with imposing value on research:</a:t>
            </a:r>
          </a:p>
          <a:p>
            <a:pPr marL="808038" indent="-347663">
              <a:spcBef>
                <a:spcPts val="15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200" dirty="0"/>
              <a:t>The scientific tradition within which the scientist is educated</a:t>
            </a:r>
          </a:p>
          <a:p>
            <a:pPr marL="808038" indent="-347663">
              <a:spcBef>
                <a:spcPts val="15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200" dirty="0"/>
              <a:t>The cultural, social, economic, and political environment within which the scientist is trained and engages in research</a:t>
            </a:r>
          </a:p>
          <a:p>
            <a:pPr marL="808038" indent="-347663">
              <a:spcBef>
                <a:spcPts val="15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200" dirty="0"/>
              <a:t>The scientist’s own temperament, inclinations, interests, concerns, and experiences</a:t>
            </a:r>
          </a:p>
          <a:p>
            <a:pPr marL="460375" indent="0" algn="r">
              <a:spcBef>
                <a:spcPts val="1500"/>
              </a:spcBef>
              <a:buClr>
                <a:schemeClr val="tx1"/>
              </a:buClr>
              <a:buNone/>
            </a:pPr>
            <a:r>
              <a:rPr lang="en-US" sz="1800" dirty="0"/>
              <a:t>Gunnar Myrdal (1969)</a:t>
            </a:r>
          </a:p>
        </p:txBody>
      </p:sp>
    </p:spTree>
    <p:extLst>
      <p:ext uri="{BB962C8B-B14F-4D97-AF65-F5344CB8AC3E}">
        <p14:creationId xmlns:p14="http://schemas.microsoft.com/office/powerpoint/2010/main" val="2230837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4706"/>
            <a:ext cx="7636809" cy="4901167"/>
          </a:xfrm>
        </p:spPr>
        <p:txBody>
          <a:bodyPr/>
          <a:lstStyle/>
          <a:p>
            <a:r>
              <a:rPr lang="en-US" dirty="0"/>
              <a:t>Fundamental Questions</a:t>
            </a:r>
          </a:p>
          <a:p>
            <a:pPr marL="577850" indent="-225425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/>
              <a:t>Whose interests are served?</a:t>
            </a:r>
          </a:p>
          <a:p>
            <a:pPr marL="577850" indent="-225425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/>
              <a:t>Who will benefit?</a:t>
            </a:r>
          </a:p>
          <a:p>
            <a:pPr marL="577850" indent="-225425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/>
              <a:t>How might people be hurt?</a:t>
            </a:r>
          </a:p>
          <a:p>
            <a:pPr marL="577850" indent="-225425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/>
              <a:t>To what degree do subjects have the right to be fully informed?</a:t>
            </a:r>
          </a:p>
          <a:p>
            <a:pPr marL="577850" indent="-225425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/>
              <a:t>Who should have access to and control over research data after a study is completed?</a:t>
            </a:r>
          </a:p>
          <a:p>
            <a:pPr marL="577850" indent="-225425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/>
              <a:t>Should research subjects have the right to participate in the planning of projects?</a:t>
            </a:r>
          </a:p>
        </p:txBody>
      </p:sp>
    </p:spTree>
    <p:extLst>
      <p:ext uri="{BB962C8B-B14F-4D97-AF65-F5344CB8AC3E}">
        <p14:creationId xmlns:p14="http://schemas.microsoft.com/office/powerpoint/2010/main" val="2537151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Primary Goals of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636809" cy="4874274"/>
          </a:xfrm>
        </p:spPr>
        <p:txBody>
          <a:bodyPr/>
          <a:lstStyle/>
          <a:p>
            <a:r>
              <a:rPr lang="en-US" dirty="0"/>
              <a:t>Describe in detail particular characteristics and events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Propose and test theories that help us understand these characteristics and events</a:t>
            </a:r>
          </a:p>
        </p:txBody>
      </p:sp>
    </p:spTree>
    <p:extLst>
      <p:ext uri="{BB962C8B-B14F-4D97-AF65-F5344CB8AC3E}">
        <p14:creationId xmlns:p14="http://schemas.microsoft.com/office/powerpoint/2010/main" val="2131563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5DA9-BA22-D849-9060-212FBFCA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Dilemmas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A1BA0-BF71-AD4E-8E2B-56FFA06F0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636809" cy="487427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Three potential dilemmas:</a:t>
            </a:r>
          </a:p>
          <a:p>
            <a:pPr marL="808038" indent="-347663">
              <a:spcBef>
                <a:spcPts val="15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200" dirty="0"/>
              <a:t>Degree of “permissible risk, pain, or harm”</a:t>
            </a:r>
          </a:p>
          <a:p>
            <a:pPr marL="808038" indent="-347663">
              <a:spcBef>
                <a:spcPts val="15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200" dirty="0"/>
              <a:t>Extent to which subjects should be deceived in a study</a:t>
            </a:r>
          </a:p>
          <a:p>
            <a:pPr marL="808038" indent="-347663">
              <a:spcBef>
                <a:spcPts val="15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200" dirty="0"/>
              <a:t>Disclosure of confidential or personally harmful information</a:t>
            </a:r>
          </a:p>
          <a:p>
            <a:pPr marL="460375" indent="0" algn="r">
              <a:spcBef>
                <a:spcPts val="1500"/>
              </a:spcBef>
              <a:buClr>
                <a:schemeClr val="tx1"/>
              </a:buClr>
              <a:buNone/>
            </a:pPr>
            <a:r>
              <a:rPr lang="en-US" sz="1800" dirty="0"/>
              <a:t>Herbert </a:t>
            </a:r>
            <a:r>
              <a:rPr lang="en-US" sz="1800" dirty="0" err="1"/>
              <a:t>Gans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07136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5DA9-BA22-D849-9060-212FBFCA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Contribution of Research…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A1BA0-BF71-AD4E-8E2B-56FFA06F0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indent="0">
              <a:buNone/>
            </a:pPr>
            <a:r>
              <a:rPr lang="en-US" sz="3000" dirty="0"/>
              <a:t>… and the promise of sociology</a:t>
            </a:r>
          </a:p>
          <a:p>
            <a:pPr>
              <a:lnSpc>
                <a:spcPts val="3400"/>
              </a:lnSpc>
              <a:spcBef>
                <a:spcPts val="3000"/>
              </a:spcBef>
            </a:pPr>
            <a:r>
              <a:rPr lang="en-US" dirty="0"/>
              <a:t>Promoting an understanding of individuals and the social world they inhabit</a:t>
            </a:r>
          </a:p>
          <a:p>
            <a:pPr>
              <a:lnSpc>
                <a:spcPts val="3400"/>
              </a:lnSpc>
              <a:spcBef>
                <a:spcPts val="3000"/>
              </a:spcBef>
            </a:pPr>
            <a:r>
              <a:rPr lang="en-US" dirty="0"/>
              <a:t>Providing social planners with </a:t>
            </a:r>
            <a:r>
              <a:rPr lang="en-US" b="1" dirty="0"/>
              <a:t>scientific information</a:t>
            </a:r>
            <a:r>
              <a:rPr lang="en-US" dirty="0"/>
              <a:t> from which well-founded decisions can be made and sound plans for future development adopted</a:t>
            </a:r>
          </a:p>
        </p:txBody>
      </p:sp>
    </p:spTree>
    <p:extLst>
      <p:ext uri="{BB962C8B-B14F-4D97-AF65-F5344CB8AC3E}">
        <p14:creationId xmlns:p14="http://schemas.microsoft.com/office/powerpoint/2010/main" val="329874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Research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a problem</a:t>
            </a:r>
          </a:p>
          <a:p>
            <a:r>
              <a:rPr lang="en-US" dirty="0"/>
              <a:t>Review previous research on the topic</a:t>
            </a:r>
          </a:p>
          <a:p>
            <a:r>
              <a:rPr lang="en-US" dirty="0"/>
              <a:t>Develop one or more hypotheses</a:t>
            </a:r>
          </a:p>
          <a:p>
            <a:r>
              <a:rPr lang="en-US" dirty="0"/>
              <a:t>Determine the research and design</a:t>
            </a:r>
          </a:p>
          <a:p>
            <a:r>
              <a:rPr lang="en-US" dirty="0"/>
              <a:t>Define the sample and collecting data</a:t>
            </a:r>
          </a:p>
          <a:p>
            <a:r>
              <a:rPr lang="en-US" dirty="0"/>
              <a:t>Analyze and interpret data</a:t>
            </a:r>
          </a:p>
          <a:p>
            <a:r>
              <a:rPr lang="en-US" dirty="0"/>
              <a:t>Prepare the research report</a:t>
            </a:r>
          </a:p>
        </p:txBody>
      </p:sp>
    </p:spTree>
    <p:extLst>
      <p:ext uri="{BB962C8B-B14F-4D97-AF65-F5344CB8AC3E}">
        <p14:creationId xmlns:p14="http://schemas.microsoft.com/office/powerpoint/2010/main" val="166624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Research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13445-E4E1-5243-A88A-AAD287A7D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17495"/>
            <a:ext cx="7886700" cy="51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48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Define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2800" dirty="0"/>
              <a:t>Two types of questions that will assist with defining the problem:</a:t>
            </a:r>
          </a:p>
          <a:p>
            <a:pPr marL="577850" indent="-225425">
              <a:spcBef>
                <a:spcPts val="1800"/>
              </a:spcBef>
              <a:buFont typeface="Wingdings" pitchFamily="2" charset="2"/>
              <a:buChar char="§"/>
            </a:pPr>
            <a:r>
              <a:rPr lang="en-US" b="1" dirty="0"/>
              <a:t>Empirical</a:t>
            </a:r>
          </a:p>
          <a:p>
            <a:pPr marL="808038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Example: How do we measure the existence of love?</a:t>
            </a:r>
          </a:p>
          <a:p>
            <a:pPr marL="577850" indent="-225425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400" b="1" dirty="0"/>
              <a:t>Operational</a:t>
            </a:r>
          </a:p>
          <a:p>
            <a:pPr marL="808038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Example: What are some features of love?</a:t>
            </a:r>
          </a:p>
        </p:txBody>
      </p:sp>
    </p:spTree>
    <p:extLst>
      <p:ext uri="{BB962C8B-B14F-4D97-AF65-F5344CB8AC3E}">
        <p14:creationId xmlns:p14="http://schemas.microsoft.com/office/powerpoint/2010/main" val="2637932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Empirical Question</a:t>
            </a:r>
          </a:p>
          <a:p>
            <a:pPr marL="577850" indent="-225425">
              <a:lnSpc>
                <a:spcPts val="3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/>
              <a:t>Can be answered by observing and analyzing the world as it is known</a:t>
            </a:r>
          </a:p>
          <a:p>
            <a:pPr marL="346075" indent="-338138">
              <a:spcBef>
                <a:spcPts val="2400"/>
              </a:spcBef>
            </a:pPr>
            <a:r>
              <a:rPr lang="en-US" dirty="0"/>
              <a:t>Operational definition</a:t>
            </a:r>
          </a:p>
          <a:p>
            <a:pPr marL="577850" indent="-225425">
              <a:lnSpc>
                <a:spcPts val="3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/>
              <a:t>A definition of an abstract concept in terms of the </a:t>
            </a:r>
            <a:r>
              <a:rPr lang="en-US" sz="2400" u="sng" dirty="0"/>
              <a:t>observable features</a:t>
            </a:r>
            <a:r>
              <a:rPr lang="en-US" sz="2400" dirty="0"/>
              <a:t> that describe the thing being investigated</a:t>
            </a:r>
          </a:p>
        </p:txBody>
      </p:sp>
    </p:spTree>
    <p:extLst>
      <p:ext uri="{BB962C8B-B14F-4D97-AF65-F5344CB8AC3E}">
        <p14:creationId xmlns:p14="http://schemas.microsoft.com/office/powerpoint/2010/main" val="1277764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Review Previous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2800" dirty="0"/>
              <a:t>Examine all possible data sources to assure familiarity with all prior research.</a:t>
            </a:r>
          </a:p>
          <a:p>
            <a:pPr marL="577850" indent="-225425">
              <a:spcBef>
                <a:spcPts val="1800"/>
              </a:spcBef>
              <a:buFont typeface="Wingdings" pitchFamily="2" charset="2"/>
              <a:buChar char="§"/>
            </a:pPr>
            <a:r>
              <a:rPr lang="en-US" dirty="0"/>
              <a:t>Avoid duplicating a previous study</a:t>
            </a:r>
          </a:p>
          <a:p>
            <a:pPr marL="577850" indent="-225425">
              <a:spcBef>
                <a:spcPts val="1800"/>
              </a:spcBef>
              <a:buFont typeface="Wingdings" pitchFamily="2" charset="2"/>
              <a:buChar char="§"/>
            </a:pPr>
            <a:r>
              <a:rPr lang="en-US" dirty="0"/>
              <a:t>Build on contributions others have made</a:t>
            </a:r>
          </a:p>
        </p:txBody>
      </p:sp>
    </p:spTree>
    <p:extLst>
      <p:ext uri="{BB962C8B-B14F-4D97-AF65-F5344CB8AC3E}">
        <p14:creationId xmlns:p14="http://schemas.microsoft.com/office/powerpoint/2010/main" val="3732828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"/>
            <a:ext cx="8094009" cy="1142999"/>
          </a:xfrm>
        </p:spPr>
        <p:txBody>
          <a:bodyPr/>
          <a:lstStyle/>
          <a:p>
            <a:r>
              <a:rPr lang="en-US" dirty="0"/>
              <a:t>Step 3: Develop One or More Hypotheses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indent="0">
              <a:lnSpc>
                <a:spcPts val="3600"/>
              </a:lnSpc>
              <a:buNone/>
            </a:pPr>
            <a:r>
              <a:rPr lang="en-US" sz="2800" b="1" dirty="0"/>
              <a:t>Hypothesis</a:t>
            </a:r>
            <a:r>
              <a:rPr lang="en-US" sz="2800" dirty="0"/>
              <a:t> – a </a:t>
            </a:r>
            <a:r>
              <a:rPr lang="en-US" sz="2800" u="sng" dirty="0"/>
              <a:t>testable</a:t>
            </a:r>
            <a:r>
              <a:rPr lang="en-US" sz="2800" dirty="0"/>
              <a:t> statement about the </a:t>
            </a:r>
            <a:r>
              <a:rPr lang="en-US" sz="2800" u="sng" dirty="0"/>
              <a:t>relationship</a:t>
            </a:r>
            <a:r>
              <a:rPr lang="en-US" sz="2800" dirty="0"/>
              <a:t> between two or more </a:t>
            </a:r>
            <a:r>
              <a:rPr lang="en-US" sz="2800" u="sng" dirty="0"/>
              <a:t>variables</a:t>
            </a:r>
          </a:p>
          <a:p>
            <a:pPr marL="577850" indent="-225425">
              <a:spcBef>
                <a:spcPts val="1800"/>
              </a:spcBef>
              <a:buFont typeface="Wingdings" pitchFamily="2" charset="2"/>
              <a:buChar char="§"/>
            </a:pPr>
            <a:r>
              <a:rPr lang="en-US" dirty="0"/>
              <a:t>Variable: Anything that can change (vary)</a:t>
            </a:r>
          </a:p>
          <a:p>
            <a:pPr marL="809625" indent="-23336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Examples: income, death rate</a:t>
            </a:r>
          </a:p>
        </p:txBody>
      </p:sp>
    </p:spTree>
    <p:extLst>
      <p:ext uri="{BB962C8B-B14F-4D97-AF65-F5344CB8AC3E}">
        <p14:creationId xmlns:p14="http://schemas.microsoft.com/office/powerpoint/2010/main" val="1758178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1219</Words>
  <Application>Microsoft Macintosh PowerPoint</Application>
  <PresentationFormat>On-screen Show (4:3)</PresentationFormat>
  <Paragraphs>140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Verdana</vt:lpstr>
      <vt:lpstr>Wingdings</vt:lpstr>
      <vt:lpstr>Office Theme</vt:lpstr>
      <vt:lpstr>Doing Sociology: Research Methods</vt:lpstr>
      <vt:lpstr>Learning Objectives</vt:lpstr>
      <vt:lpstr>The Primary Goals of Research</vt:lpstr>
      <vt:lpstr>The Research Process</vt:lpstr>
      <vt:lpstr>The Research Process</vt:lpstr>
      <vt:lpstr>Step 1: Define the Problem</vt:lpstr>
      <vt:lpstr>PowerPoint Presentation</vt:lpstr>
      <vt:lpstr>Step 2: Review Previous Research</vt:lpstr>
      <vt:lpstr>Step 3: Develop One or More Hypotheses</vt:lpstr>
      <vt:lpstr>Two Types of Variables</vt:lpstr>
      <vt:lpstr>Two Hypothesis Statements</vt:lpstr>
      <vt:lpstr>Pause and consider…</vt:lpstr>
      <vt:lpstr>Step 4: Determine the Research Design</vt:lpstr>
      <vt:lpstr>Survey Research</vt:lpstr>
      <vt:lpstr>Types of Surveys</vt:lpstr>
      <vt:lpstr>Participant Observation</vt:lpstr>
      <vt:lpstr>Experiment</vt:lpstr>
      <vt:lpstr>Secondary Analysis</vt:lpstr>
      <vt:lpstr>Advantages and Disadvantages of Various Research Methods</vt:lpstr>
      <vt:lpstr>Step 5: Define Sample and Collect Data</vt:lpstr>
      <vt:lpstr>Types of Samples</vt:lpstr>
      <vt:lpstr>Potential Problem?</vt:lpstr>
      <vt:lpstr>Bias Prevention</vt:lpstr>
      <vt:lpstr>Step 6: Data Analysis and Conclusion</vt:lpstr>
      <vt:lpstr>Central Tendency</vt:lpstr>
      <vt:lpstr>Objective of Conclusion</vt:lpstr>
      <vt:lpstr>Step 7: Prepare the Research Report</vt:lpstr>
      <vt:lpstr>Research Objectivity</vt:lpstr>
      <vt:lpstr>Research Ethics</vt:lpstr>
      <vt:lpstr>Research Dilemmas</vt:lpstr>
      <vt:lpstr>The Contribution of Research…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Botelho</dc:creator>
  <cp:lastModifiedBy>Anna Botelho</cp:lastModifiedBy>
  <cp:revision>23</cp:revision>
  <dcterms:created xsi:type="dcterms:W3CDTF">2018-02-14T21:02:22Z</dcterms:created>
  <dcterms:modified xsi:type="dcterms:W3CDTF">2018-02-15T22:14:12Z</dcterms:modified>
</cp:coreProperties>
</file>