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31"/>
  </p:handoutMasterIdLst>
  <p:sldIdLst>
    <p:sldId id="256" r:id="rId2"/>
    <p:sldId id="257" r:id="rId3"/>
    <p:sldId id="25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259" r:id="rId25"/>
    <p:sldId id="261" r:id="rId26"/>
    <p:sldId id="321" r:id="rId27"/>
    <p:sldId id="322" r:id="rId28"/>
    <p:sldId id="286" r:id="rId29"/>
    <p:sldId id="32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/>
          <a:lstStyle>
            <a:lvl1pPr marL="352425" indent="-339725">
              <a:buFont typeface="Wingdings" pitchFamily="2" charset="2"/>
              <a:buChar char="v"/>
              <a:tabLst/>
              <a:defRPr sz="2600"/>
            </a:lvl1pPr>
            <a:lvl2pPr marL="693738" indent="-223838">
              <a:spcBef>
                <a:spcPts val="600"/>
              </a:spcBef>
              <a:tabLst/>
              <a:defRPr sz="2200"/>
            </a:lvl2pPr>
            <a:lvl3pPr marL="981075" indent="-169863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3pPr>
            <a:lvl4pPr marL="1270000" indent="-1841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Rules of behavior that are agreed upon and shared within a culture and that prescribe limits of acceptable behavior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The behaviors we most commonly expect to encounter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The “normal” or predictable behaviors</a:t>
            </a:r>
          </a:p>
        </p:txBody>
      </p:sp>
    </p:spTree>
    <p:extLst>
      <p:ext uri="{BB962C8B-B14F-4D97-AF65-F5344CB8AC3E}">
        <p14:creationId xmlns:p14="http://schemas.microsoft.com/office/powerpoint/2010/main" val="310923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Levels of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800" dirty="0"/>
              <a:t>Mores</a:t>
            </a:r>
          </a:p>
          <a:p>
            <a:pPr>
              <a:lnSpc>
                <a:spcPts val="3400"/>
              </a:lnSpc>
              <a:spcBef>
                <a:spcPts val="1800"/>
              </a:spcBef>
            </a:pPr>
            <a:r>
              <a:rPr lang="en-US" sz="2800" dirty="0"/>
              <a:t>Folkways</a:t>
            </a:r>
          </a:p>
        </p:txBody>
      </p:sp>
    </p:spTree>
    <p:extLst>
      <p:ext uri="{BB962C8B-B14F-4D97-AF65-F5344CB8AC3E}">
        <p14:creationId xmlns:p14="http://schemas.microsoft.com/office/powerpoint/2010/main" val="38931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Most strongly held norms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Central in the values of the culture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Violations invoke strong negative reactions / sanctions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Examples of violations of American mores: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Desecration of a church or temple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Sexual molestation of a child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Rape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Murder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Incest</a:t>
            </a:r>
          </a:p>
          <a:p>
            <a:pPr marL="1147763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/>
              <a:t>Child abuse</a:t>
            </a:r>
          </a:p>
        </p:txBody>
      </p:sp>
    </p:spTree>
    <p:extLst>
      <p:ext uri="{BB962C8B-B14F-4D97-AF65-F5344CB8AC3E}">
        <p14:creationId xmlns:p14="http://schemas.microsoft.com/office/powerpoint/2010/main" val="342754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Folkways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Norms allowing individual interpretation within limits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Violators of folkways are seen as: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Peculiar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Possibly eccentric</a:t>
            </a:r>
          </a:p>
          <a:p>
            <a:pPr marL="573088" indent="-220663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Violations invoke mild reactions / stigma</a:t>
            </a:r>
          </a:p>
        </p:txBody>
      </p:sp>
    </p:spTree>
    <p:extLst>
      <p:ext uri="{BB962C8B-B14F-4D97-AF65-F5344CB8AC3E}">
        <p14:creationId xmlns:p14="http://schemas.microsoft.com/office/powerpoint/2010/main" val="310643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 Evolve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Mores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Alcohol as social beverage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Legal </a:t>
            </a:r>
            <a:r>
              <a:rPr lang="en-US" sz="2400" dirty="0"/>
              <a:t>→ Illegal (prohibition) → Legal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/>
              <a:t>Folkways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Styles of clothing</a:t>
            </a:r>
          </a:p>
        </p:txBody>
      </p:sp>
    </p:spTree>
    <p:extLst>
      <p:ext uri="{BB962C8B-B14F-4D97-AF65-F5344CB8AC3E}">
        <p14:creationId xmlns:p14="http://schemas.microsoft.com/office/powerpoint/2010/main" val="404701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Behavior and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Ideal norms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Expectations of what people should do under perfect conditions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Taught to children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Simple and without exception</a:t>
            </a:r>
          </a:p>
        </p:txBody>
      </p:sp>
    </p:spTree>
    <p:extLst>
      <p:ext uri="{BB962C8B-B14F-4D97-AF65-F5344CB8AC3E}">
        <p14:creationId xmlns:p14="http://schemas.microsoft.com/office/powerpoint/2010/main" val="1638765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Behavior and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Real norms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Norms with allowances for differences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Specify how people actually behave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Behavior is guided by norms and unique situations</a:t>
            </a:r>
          </a:p>
        </p:txBody>
      </p:sp>
    </p:spTree>
    <p:extLst>
      <p:ext uri="{BB962C8B-B14F-4D97-AF65-F5344CB8AC3E}">
        <p14:creationId xmlns:p14="http://schemas.microsoft.com/office/powerpoint/2010/main" val="1114127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Behavior and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Values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A culture’s general orientations toward life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What is good and bad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What is desirable and undesirable</a:t>
            </a:r>
          </a:p>
          <a:p>
            <a:pPr marL="573088" indent="-220663"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/>
              <a:t>Evident in patterns of behavior</a:t>
            </a:r>
          </a:p>
        </p:txBody>
      </p:sp>
    </p:spTree>
    <p:extLst>
      <p:ext uri="{BB962C8B-B14F-4D97-AF65-F5344CB8AC3E}">
        <p14:creationId xmlns:p14="http://schemas.microsoft.com/office/powerpoint/2010/main" val="211030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Enables humans to organize the world around them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Teach and share values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Transmit culture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Transcend limitations of environment and biological evolution</a:t>
            </a:r>
          </a:p>
        </p:txBody>
      </p:sp>
    </p:spTree>
    <p:extLst>
      <p:ext uri="{BB962C8B-B14F-4D97-AF65-F5344CB8AC3E}">
        <p14:creationId xmlns:p14="http://schemas.microsoft.com/office/powerpoint/2010/main" val="1849047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and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Sapir-Whorf Hypothesis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Language determines person’s perception of reality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Shaped by the selectivity of their culture</a:t>
            </a:r>
          </a:p>
          <a:p>
            <a:pPr marL="1258888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/>
              <a:t>Some aspects of the world viewed as important</a:t>
            </a:r>
          </a:p>
          <a:p>
            <a:pPr marL="1258888" indent="-23177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/>
              <a:t>Others are virtually neglected</a:t>
            </a:r>
          </a:p>
        </p:txBody>
      </p:sp>
    </p:spTree>
    <p:extLst>
      <p:ext uri="{BB962C8B-B14F-4D97-AF65-F5344CB8AC3E}">
        <p14:creationId xmlns:p14="http://schemas.microsoft.com/office/powerpoint/2010/main" val="98071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how culture makes possible the variation in human societies.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Distinguish between ethnocentrism and cultural relativism.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Know the difference between material and nonmaterial culture.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importance of language in shaping our perception and classification of the world.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Discuss whether animals have language.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roles of innovation, diffusion, and cultural lag in cultural change.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Explain what subcultures are.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Describe cultural universals.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and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Additions to language as a result of technology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Tweeting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Texting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Cyberspace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Virtual reality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Hackers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Phishing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Spamming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Morphing</a:t>
            </a:r>
          </a:p>
          <a:p>
            <a:pPr marL="573088" indent="-22066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Googling</a:t>
            </a:r>
          </a:p>
        </p:txBody>
      </p:sp>
      <p:pic>
        <p:nvPicPr>
          <p:cNvPr id="4" name="Picture 4" descr="MCj04413350000[1]">
            <a:extLst>
              <a:ext uri="{FF2B5EF4-FFF2-40B4-BE49-F238E27FC236}">
                <a16:creationId xmlns:a16="http://schemas.microsoft.com/office/drawing/2014/main" id="{3C7DC970-2778-B147-AFEC-1A7047730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080" y="230124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260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Nature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Symbol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Anything that represents something else and carries a particular shared meaning for members of a culture</a:t>
            </a:r>
          </a:p>
          <a:p>
            <a:pPr marL="573088" indent="-2206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Stand for things simply because people agree that they do</a:t>
            </a:r>
          </a:p>
        </p:txBody>
      </p:sp>
    </p:spTree>
    <p:extLst>
      <p:ext uri="{BB962C8B-B14F-4D97-AF65-F5344CB8AC3E}">
        <p14:creationId xmlns:p14="http://schemas.microsoft.com/office/powerpoint/2010/main" val="2573131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b="1" dirty="0"/>
              <a:t>Culture</a:t>
            </a:r>
            <a:r>
              <a:rPr lang="en-US" dirty="0"/>
              <a:t> – the sum of the material and nonmaterial components underlying the social environment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b="1" dirty="0"/>
              <a:t>Adaptation</a:t>
            </a:r>
            <a:r>
              <a:rPr lang="en-US" dirty="0"/>
              <a:t> – the process by which human beings adjust to changes in their environment</a:t>
            </a:r>
          </a:p>
        </p:txBody>
      </p:sp>
    </p:spTree>
    <p:extLst>
      <p:ext uri="{BB962C8B-B14F-4D97-AF65-F5344CB8AC3E}">
        <p14:creationId xmlns:p14="http://schemas.microsoft.com/office/powerpoint/2010/main" val="2591630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Adaptation and Cultural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Mechanisms for Change / Reformulation</a:t>
            </a:r>
          </a:p>
          <a:p>
            <a:pPr marL="573088" indent="-220663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Innovation – recombining and refiguring existing elements of culture</a:t>
            </a:r>
          </a:p>
          <a:p>
            <a:pPr marL="573088" indent="-220663">
              <a:lnSpc>
                <a:spcPts val="3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/>
              <a:t>Diffusion – movement of cultural traits between cultures</a:t>
            </a:r>
          </a:p>
          <a:p>
            <a:pPr indent="0" algn="ctr">
              <a:spcBef>
                <a:spcPts val="1200"/>
              </a:spcBef>
              <a:buNone/>
            </a:pPr>
            <a:r>
              <a:rPr lang="en-US" sz="2200" dirty="0"/>
              <a:t>Example: black folk blues into commercial music</a:t>
            </a:r>
          </a:p>
        </p:txBody>
      </p:sp>
    </p:spTree>
    <p:extLst>
      <p:ext uri="{BB962C8B-B14F-4D97-AF65-F5344CB8AC3E}">
        <p14:creationId xmlns:p14="http://schemas.microsoft.com/office/powerpoint/2010/main" val="2703728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2800" dirty="0"/>
              <a:t>The phenomenon through which new patterns of behavior may emerge, even though they conflict with traditional values</a:t>
            </a:r>
          </a:p>
          <a:p>
            <a:pPr marL="12700" indent="0" algn="r">
              <a:lnSpc>
                <a:spcPts val="3600"/>
              </a:lnSpc>
              <a:buNone/>
            </a:pPr>
            <a:r>
              <a:rPr lang="en-US" sz="2000" dirty="0"/>
              <a:t>William F. </a:t>
            </a:r>
            <a:r>
              <a:rPr lang="en-US" sz="2000" dirty="0" err="1"/>
              <a:t>Ogburn</a:t>
            </a:r>
            <a:r>
              <a:rPr lang="en-US" sz="2000" dirty="0"/>
              <a:t> (1964)</a:t>
            </a:r>
          </a:p>
        </p:txBody>
      </p:sp>
    </p:spTree>
    <p:extLst>
      <p:ext uri="{BB962C8B-B14F-4D97-AF65-F5344CB8AC3E}">
        <p14:creationId xmlns:p14="http://schemas.microsoft.com/office/powerpoint/2010/main" val="1666244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Subcultures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/>
              <a:t>The distinctive lifestyles, values, norms, and beliefs of certain segments of the population within a society.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Ethnic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Occupational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Religious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Social class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Deviant</a:t>
            </a:r>
          </a:p>
        </p:txBody>
      </p:sp>
    </p:spTree>
    <p:extLst>
      <p:ext uri="{BB962C8B-B14F-4D97-AF65-F5344CB8AC3E}">
        <p14:creationId xmlns:p14="http://schemas.microsoft.com/office/powerpoint/2010/main" val="2637932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Universals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/>
              <a:t>Models or patterns for social behaviors that have developed in all cultures to resolve common problems.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Division of labor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Marriage and family structures / rites of passage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Ideology</a:t>
            </a:r>
          </a:p>
        </p:txBody>
      </p:sp>
    </p:spTree>
    <p:extLst>
      <p:ext uri="{BB962C8B-B14F-4D97-AF65-F5344CB8AC3E}">
        <p14:creationId xmlns:p14="http://schemas.microsoft.com/office/powerpoint/2010/main" val="1157114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Labor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/>
              <a:t>Assignment of necessary tasks commonly based on: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Age</a:t>
            </a:r>
          </a:p>
          <a:p>
            <a:pPr marL="804863" indent="-2921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/>
              <a:t>Sex</a:t>
            </a:r>
          </a:p>
        </p:txBody>
      </p:sp>
    </p:spTree>
    <p:extLst>
      <p:ext uri="{BB962C8B-B14F-4D97-AF65-F5344CB8AC3E}">
        <p14:creationId xmlns:p14="http://schemas.microsoft.com/office/powerpoint/2010/main" val="2794439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/ Family / Rites of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/>
              <a:t>Appropriate and Inappropriate Behaviors</a:t>
            </a:r>
          </a:p>
          <a:p>
            <a:pPr marL="577850" indent="-225425">
              <a:spcBef>
                <a:spcPts val="1800"/>
              </a:spcBef>
              <a:buFont typeface="Wingdings" pitchFamily="2" charset="2"/>
              <a:buChar char="§"/>
            </a:pPr>
            <a:r>
              <a:rPr lang="en-US" dirty="0"/>
              <a:t>Marriage and other rites of passage</a:t>
            </a:r>
          </a:p>
          <a:p>
            <a:pPr marL="804863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Birth, death, graduations, funerals</a:t>
            </a:r>
          </a:p>
          <a:p>
            <a:pPr marL="577850" indent="-225425">
              <a:spcBef>
                <a:spcPts val="1800"/>
              </a:spcBef>
              <a:buFont typeface="Wingdings" pitchFamily="2" charset="2"/>
              <a:buChar char="§"/>
            </a:pPr>
            <a:r>
              <a:rPr lang="en-US" dirty="0"/>
              <a:t>Sexual relations</a:t>
            </a:r>
          </a:p>
          <a:p>
            <a:pPr marL="804863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Taboos – prohibition of behavior (incest)</a:t>
            </a:r>
          </a:p>
          <a:p>
            <a:pPr marL="577850" indent="-225425">
              <a:spcBef>
                <a:spcPts val="1800"/>
              </a:spcBef>
              <a:buFont typeface="Wingdings" pitchFamily="2" charset="2"/>
              <a:buChar char="§"/>
            </a:pPr>
            <a:r>
              <a:rPr lang="en-US" dirty="0"/>
              <a:t>Family unit definition</a:t>
            </a:r>
          </a:p>
          <a:p>
            <a:pPr marL="809625" indent="-2365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Nuclear, extended</a:t>
            </a:r>
          </a:p>
          <a:p>
            <a:pPr marL="577850" indent="-225425">
              <a:spcBef>
                <a:spcPts val="1800"/>
              </a:spcBef>
              <a:buFont typeface="Wingdings" pitchFamily="2" charset="2"/>
              <a:buChar char="§"/>
            </a:pPr>
            <a:r>
              <a:rPr lang="en-US" dirty="0"/>
              <a:t>Ideology</a:t>
            </a:r>
          </a:p>
          <a:p>
            <a:pPr marL="809625" indent="-2365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Strongly held beliefs and values</a:t>
            </a:r>
          </a:p>
        </p:txBody>
      </p:sp>
    </p:spTree>
    <p:extLst>
      <p:ext uri="{BB962C8B-B14F-4D97-AF65-F5344CB8AC3E}">
        <p14:creationId xmlns:p14="http://schemas.microsoft.com/office/powerpoint/2010/main" val="3732828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800" dirty="0"/>
              <a:t>Little human behavior is instinctual or biological</a:t>
            </a:r>
          </a:p>
          <a:p>
            <a:pPr marL="577850" indent="-2254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Nature vs. nurture</a:t>
            </a:r>
          </a:p>
          <a:p>
            <a:pPr>
              <a:lnSpc>
                <a:spcPts val="3600"/>
              </a:lnSpc>
              <a:spcBef>
                <a:spcPts val="2400"/>
              </a:spcBef>
            </a:pPr>
            <a:r>
              <a:rPr lang="en-US" sz="2800" dirty="0"/>
              <a:t>Culture defines appropriate human behavior</a:t>
            </a:r>
          </a:p>
          <a:p>
            <a:pPr marL="577850" indent="-2254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Some allowance for individual freedom</a:t>
            </a:r>
          </a:p>
          <a:p>
            <a:pPr marL="577850" indent="-2254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More requirement for social constraint and control</a:t>
            </a:r>
          </a:p>
        </p:txBody>
      </p:sp>
    </p:spTree>
    <p:extLst>
      <p:ext uri="{BB962C8B-B14F-4D97-AF65-F5344CB8AC3E}">
        <p14:creationId xmlns:p14="http://schemas.microsoft.com/office/powerpoint/2010/main" val="395925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b="1" dirty="0"/>
              <a:t>Culture</a:t>
            </a:r>
            <a:r>
              <a:rPr lang="en-US" dirty="0"/>
              <a:t> – all that human beings:</a:t>
            </a:r>
          </a:p>
          <a:p>
            <a:pPr marL="573088" indent="-220663">
              <a:buFont typeface="Wingdings" pitchFamily="2" charset="2"/>
              <a:buChar char="§"/>
            </a:pPr>
            <a:r>
              <a:rPr lang="en-US" sz="2400" dirty="0"/>
              <a:t>learn to do</a:t>
            </a:r>
          </a:p>
          <a:p>
            <a:pPr marL="573088" indent="-220663">
              <a:buFont typeface="Wingdings" pitchFamily="2" charset="2"/>
              <a:buChar char="§"/>
            </a:pPr>
            <a:r>
              <a:rPr lang="en-US" sz="2400" dirty="0"/>
              <a:t>use</a:t>
            </a:r>
          </a:p>
          <a:p>
            <a:pPr marL="573088" indent="-220663">
              <a:buFont typeface="Wingdings" pitchFamily="2" charset="2"/>
              <a:buChar char="§"/>
            </a:pPr>
            <a:r>
              <a:rPr lang="en-US" sz="2400" dirty="0"/>
              <a:t>produce</a:t>
            </a:r>
          </a:p>
          <a:p>
            <a:pPr marL="573088" indent="-220663">
              <a:buFont typeface="Wingdings" pitchFamily="2" charset="2"/>
              <a:buChar char="§"/>
            </a:pPr>
            <a:r>
              <a:rPr lang="en-US" sz="2400" dirty="0"/>
              <a:t>know</a:t>
            </a:r>
          </a:p>
          <a:p>
            <a:pPr marL="573088" indent="-220663">
              <a:buFont typeface="Wingdings" pitchFamily="2" charset="2"/>
              <a:buChar char="§"/>
            </a:pPr>
            <a:r>
              <a:rPr lang="en-US" sz="2400" dirty="0"/>
              <a:t>believe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 blueprint for living in a particular society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and Biology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All creatures have basic biological needs essential for survival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Humans – most needs satisfied by learned response; nurture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Other animals – most needs satisfied by instinctive response; nature</a:t>
            </a:r>
          </a:p>
        </p:txBody>
      </p:sp>
    </p:spTree>
    <p:extLst>
      <p:ext uri="{BB962C8B-B14F-4D97-AF65-F5344CB8AC3E}">
        <p14:creationId xmlns:p14="http://schemas.microsoft.com/office/powerpoint/2010/main" val="308391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The response to cultural difference remarkably different from one’s own culture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Outside of, as well as within, one’s own society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Commonly a negative response</a:t>
            </a:r>
          </a:p>
        </p:txBody>
      </p:sp>
    </p:spTree>
    <p:extLst>
      <p:ext uri="{BB962C8B-B14F-4D97-AF65-F5344CB8AC3E}">
        <p14:creationId xmlns:p14="http://schemas.microsoft.com/office/powerpoint/2010/main" val="76864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Ethnocentrism and Cultural 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41590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b="1" dirty="0"/>
              <a:t>Ethnocentrism</a:t>
            </a:r>
            <a:r>
              <a:rPr lang="en-US" dirty="0"/>
              <a:t> – judgments about other cultures based on comparisons to one’s own customs and values</a:t>
            </a:r>
          </a:p>
          <a:p>
            <a:pPr>
              <a:lnSpc>
                <a:spcPts val="3400"/>
              </a:lnSpc>
              <a:spcBef>
                <a:spcPts val="1800"/>
              </a:spcBef>
            </a:pPr>
            <a:r>
              <a:rPr lang="en-US" b="1" dirty="0"/>
              <a:t>Cultural relativism</a:t>
            </a:r>
            <a:r>
              <a:rPr lang="en-US" dirty="0"/>
              <a:t> – recognition that cultures must be studied and understood internally before valid external comparisons can be made</a:t>
            </a:r>
          </a:p>
        </p:txBody>
      </p:sp>
    </p:spTree>
    <p:extLst>
      <p:ext uri="{BB962C8B-B14F-4D97-AF65-F5344CB8AC3E}">
        <p14:creationId xmlns:p14="http://schemas.microsoft.com/office/powerpoint/2010/main" val="411594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Two separate components: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Material culture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Nonmaterial culture</a:t>
            </a:r>
          </a:p>
        </p:txBody>
      </p:sp>
    </p:spTree>
    <p:extLst>
      <p:ext uri="{BB962C8B-B14F-4D97-AF65-F5344CB8AC3E}">
        <p14:creationId xmlns:p14="http://schemas.microsoft.com/office/powerpoint/2010/main" val="241856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Products of technology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Human-made things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Small hand-held tools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Complex machines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Small houses / tall skyscrapers</a:t>
            </a:r>
          </a:p>
        </p:txBody>
      </p:sp>
    </p:spTree>
    <p:extLst>
      <p:ext uri="{BB962C8B-B14F-4D97-AF65-F5344CB8AC3E}">
        <p14:creationId xmlns:p14="http://schemas.microsoft.com/office/powerpoint/2010/main" val="314913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Nonmaterial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Products of the mind</a:t>
            </a:r>
          </a:p>
          <a:p>
            <a:pPr marL="573088" indent="-220663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Structured and maintained by institutions (family, religion, education, economy, and government)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Language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Knowledge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Belief systems / religion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Values</a:t>
            </a:r>
          </a:p>
          <a:p>
            <a:pPr marL="915988" indent="-2206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Rules for behavior (</a:t>
            </a:r>
            <a:r>
              <a:rPr lang="en-US" sz="2200" b="1" dirty="0"/>
              <a:t>norms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738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809</Words>
  <Application>Microsoft Macintosh PowerPoint</Application>
  <PresentationFormat>On-screen Show (4:3)</PresentationFormat>
  <Paragraphs>163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Verdana</vt:lpstr>
      <vt:lpstr>Wingdings</vt:lpstr>
      <vt:lpstr>Office Theme</vt:lpstr>
      <vt:lpstr>Culture</vt:lpstr>
      <vt:lpstr>Learning Objectives</vt:lpstr>
      <vt:lpstr>The Concept of Culture</vt:lpstr>
      <vt:lpstr>Culture and Biology</vt:lpstr>
      <vt:lpstr>Culture Shock</vt:lpstr>
      <vt:lpstr>Ethnocentrism and Cultural Relativism</vt:lpstr>
      <vt:lpstr>Components of Culture</vt:lpstr>
      <vt:lpstr>Material Culture</vt:lpstr>
      <vt:lpstr>Nonmaterial Culture</vt:lpstr>
      <vt:lpstr>Norms</vt:lpstr>
      <vt:lpstr>Two Levels of Norms</vt:lpstr>
      <vt:lpstr>Mores</vt:lpstr>
      <vt:lpstr>Folkways</vt:lpstr>
      <vt:lpstr>Norms Evolve – Examples</vt:lpstr>
      <vt:lpstr>Social Behavior and Norms</vt:lpstr>
      <vt:lpstr>Social Behavior and Norms</vt:lpstr>
      <vt:lpstr>Social Behavior and Norms</vt:lpstr>
      <vt:lpstr>Language</vt:lpstr>
      <vt:lpstr>Language and Culture</vt:lpstr>
      <vt:lpstr>Language and Technology</vt:lpstr>
      <vt:lpstr>Symbolic Nature of Culture</vt:lpstr>
      <vt:lpstr>Culture and Adaptation</vt:lpstr>
      <vt:lpstr>Adaptation and Cultural Change</vt:lpstr>
      <vt:lpstr>Cultural Lag</vt:lpstr>
      <vt:lpstr>Subcultures</vt:lpstr>
      <vt:lpstr>Cultural Universals</vt:lpstr>
      <vt:lpstr>Division of Labor</vt:lpstr>
      <vt:lpstr>Marriage / Family / Rites of Passage</vt:lpstr>
      <vt:lpstr>Culture and Choice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29</cp:revision>
  <dcterms:created xsi:type="dcterms:W3CDTF">2018-02-14T21:02:22Z</dcterms:created>
  <dcterms:modified xsi:type="dcterms:W3CDTF">2018-02-16T18:28:28Z</dcterms:modified>
</cp:coreProperties>
</file>