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handoutMasterIdLst>
    <p:handoutMasterId r:id="rId31"/>
  </p:handoutMasterIdLst>
  <p:sldIdLst>
    <p:sldId id="256" r:id="rId2"/>
    <p:sldId id="257" r:id="rId3"/>
    <p:sldId id="258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14" r:id="rId18"/>
    <p:sldId id="315" r:id="rId19"/>
    <p:sldId id="316" r:id="rId20"/>
    <p:sldId id="317" r:id="rId21"/>
    <p:sldId id="318" r:id="rId22"/>
    <p:sldId id="319" r:id="rId23"/>
    <p:sldId id="320" r:id="rId24"/>
    <p:sldId id="259" r:id="rId25"/>
    <p:sldId id="261" r:id="rId26"/>
    <p:sldId id="321" r:id="rId27"/>
    <p:sldId id="322" r:id="rId28"/>
    <p:sldId id="286" r:id="rId29"/>
    <p:sldId id="32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4099"/>
    <a:srgbClr val="FCDEAB"/>
    <a:srgbClr val="C53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22"/>
    <p:restoredTop sz="94643"/>
  </p:normalViewPr>
  <p:slideViewPr>
    <p:cSldViewPr snapToGrid="0" snapToObjects="1">
      <p:cViewPr varScale="1">
        <p:scale>
          <a:sx n="126" d="100"/>
          <a:sy n="126" d="100"/>
        </p:scale>
        <p:origin x="19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1" d="100"/>
          <a:sy n="111" d="100"/>
        </p:scale>
        <p:origin x="150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406608-7191-C74C-8A53-249D9B4FE95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FB7FC6-3E11-D042-ADBE-96EF0BBB629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94A124-A7DD-4E43-8F15-6BDBE0A77790}" type="datetimeFigureOut">
              <a:rPr lang="en-US" smtClean="0"/>
              <a:t>2/16/18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9C1F80-2AC0-7341-A410-192361F7FD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5758B1-C15A-A440-8B65-11182835F8E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E3109-1951-B94E-80F6-9A8DE765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897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CDE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D302D-F62A-D141-A0E4-A25395AF0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514600"/>
            <a:ext cx="7315200" cy="2661064"/>
          </a:xfrm>
        </p:spPr>
        <p:txBody>
          <a:bodyPr lIns="0" tIns="0" rIns="0" bIns="0" anchor="t" anchorCtr="0"/>
          <a:lstStyle>
            <a:lvl1pPr algn="ctr">
              <a:defRPr sz="4500" b="1" i="0">
                <a:solidFill>
                  <a:srgbClr val="414099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4D296-BE44-9C44-8BD0-0F55B8706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371600"/>
            <a:ext cx="7315200" cy="1143000"/>
          </a:xfrm>
          <a:prstGeom prst="rect">
            <a:avLst/>
          </a:prstGeom>
        </p:spPr>
        <p:txBody>
          <a:bodyPr lIns="0" tIns="0" rIns="0" bIns="228600" anchor="b" anchorCtr="0">
            <a:normAutofit/>
          </a:bodyPr>
          <a:lstStyle>
            <a:lvl1pPr marL="0" indent="0" algn="ctr">
              <a:buNone/>
              <a:defRPr sz="2400" b="1">
                <a:solidFill>
                  <a:srgbClr val="C5352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F870E7-0004-6F4C-9B98-233593171B51}"/>
              </a:ext>
            </a:extLst>
          </p:cNvPr>
          <p:cNvSpPr txBox="1"/>
          <p:nvPr userDrawn="1"/>
        </p:nvSpPr>
        <p:spPr>
          <a:xfrm>
            <a:off x="914400" y="786825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 to Sociology 12e</a:t>
            </a:r>
          </a:p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by Henry L. </a:t>
            </a:r>
            <a:r>
              <a:rPr lang="en-US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Tischler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455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11194-2E4F-6746-B713-49DF9E445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0201-EC1D-DC45-8757-8334F85F1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5C91E-2099-4449-AC9D-5ABB964296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49C5E-32B9-6140-B319-B1E7C009B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41931-F937-DA49-B303-65DC6146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486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3288C9-5B33-2841-9883-D90253445B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887838-47E2-9844-809A-0C34772627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360F9-4AFE-014B-8ED6-02D8CDB5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44616-5C75-9E4C-9684-3A846DB2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A7A38-40BD-4C4B-80AE-5F004EBB6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7FF4-B0E0-2A4F-9DAE-55B6105AD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E6B12-6F0F-2D4E-8930-7E75A86EA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/>
          <a:lstStyle>
            <a:lvl1pPr marL="352425" indent="-339725">
              <a:buFont typeface="Wingdings" pitchFamily="2" charset="2"/>
              <a:buChar char="v"/>
              <a:tabLst/>
              <a:defRPr sz="2600"/>
            </a:lvl1pPr>
            <a:lvl2pPr marL="693738" indent="-223838">
              <a:spcBef>
                <a:spcPts val="600"/>
              </a:spcBef>
              <a:tabLst/>
              <a:defRPr sz="2200"/>
            </a:lvl2pPr>
            <a:lvl3pPr marL="981075" indent="-169863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2000"/>
            </a:lvl3pPr>
            <a:lvl4pPr marL="1270000" indent="-184150">
              <a:spcBef>
                <a:spcPts val="600"/>
              </a:spcBef>
              <a:buFont typeface="Arial" panose="020B0604020202020204" pitchFamily="34" charset="0"/>
              <a:buChar char="•"/>
              <a:tabLst/>
              <a:defRPr sz="1800"/>
            </a:lvl4pPr>
            <a:lvl5pPr marL="1543050" indent="-171450">
              <a:spcBef>
                <a:spcPts val="600"/>
              </a:spcBef>
              <a:buFont typeface="Arial" panose="020B0604020202020204" pitchFamily="34" charset="0"/>
              <a:buChar char="•"/>
              <a:defRPr sz="16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4FFDF1-2322-A04D-886B-3AFC0AB439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72F06-EEBF-E84C-91CD-A3CB65851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528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7758-60EA-4046-B56B-56CDE1AB4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19DD-79E6-9A4B-B61C-6935A7014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28657-57DB-E444-97F0-E8F6E72E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6BE9A-8F52-9645-ACC0-0CFF42DA7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35D5A0-2D53-E943-9512-7FAA3A6E5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428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51CDF-C36C-4B43-93F9-779D2F4CB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82437-842E-4249-850F-1882400408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E586F-C27B-7840-B1BD-FEAB43F45C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CAA40C-3F7B-0D4C-B261-86690FA041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39D976-4BB6-FF42-A2D2-5D2C0CD9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5DC86-2149-4B4A-8C05-DA033213E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5898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0DAFD-0346-3F4E-9603-081FCA49E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3B93C5-1419-D844-9A2F-0BF4B3487A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A36F57-B7F4-4446-B84D-4457D8BE7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945-0BD7-554F-BD66-F6FA8B009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C79FC1-5C15-ED47-9943-AB21EAA0B0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A57D3-35DF-D147-98FC-C5898CB7B1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7DAA3-B438-C64D-8198-9E67967D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C0A82-1A4F-5740-9938-827A12F29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5490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203AB-9AF8-934E-9D3C-2B64D93E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350A50-9186-024A-AE08-6D0310EDE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21945-81C4-3947-86D2-6DD29340D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523B0B-4FA2-D042-A08C-1925446F9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6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9070A1-283D-1449-A96E-EA092A40C3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53CAD-0C4F-1B4E-95AA-2118F577A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26047E-7E88-A94D-B6A4-EAF7DA4E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98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EEC5-8B44-E243-B115-83F83646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6A98A-6D9E-5644-98D7-A6D4B717D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35281-71C4-5B43-8171-195F67E8AB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AEBC85-FC7C-8846-A8CF-3F3115D7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D2CB69-AD0A-764C-A88D-E6BABAC48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D79485-01FB-9B41-B079-251DCD24E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16973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6C75-BDEB-4D45-A6F4-32718F60F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D1ADC-C78B-6C47-B887-20A35DFE80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5B12D9-A373-A144-8169-6753D7516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D2B4C1-48B3-EF42-9BCF-524A1AF85A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A4EBFD2-C9A4-A84E-8CEB-E830E06A9A48}" type="datetimeFigureOut">
              <a:rPr lang="en-US" smtClean="0"/>
              <a:t>2/16/18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6978C3-33E7-264D-8C93-4E40B7E1F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1B34C-B5C3-3A46-B5EF-0CE0C464D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5D4FD1-9D52-344F-927A-3CBF399CD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60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08FED66-2FC9-6A4B-B5DD-B0E4815D7813}"/>
              </a:ext>
            </a:extLst>
          </p:cNvPr>
          <p:cNvSpPr/>
          <p:nvPr userDrawn="1"/>
        </p:nvSpPr>
        <p:spPr>
          <a:xfrm>
            <a:off x="0" y="6356351"/>
            <a:ext cx="9144000" cy="506412"/>
          </a:xfrm>
          <a:prstGeom prst="rect">
            <a:avLst/>
          </a:prstGeom>
          <a:solidFill>
            <a:srgbClr val="FCDE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D9926-3F9B-E54B-BCA8-03DD44E96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142999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3CA47F-2C25-2448-AE97-280189E51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1600"/>
            <a:ext cx="7886700" cy="48742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E5CDFA-6ACC-B549-B5DB-98E2036969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Introduction to Sociology 12e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1B54AE7-D0D8-9B40-8FC8-B55D77AD6B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lIns="0" tIns="0" rIns="0" bIns="0" anchor="b" anchorCtr="0"/>
          <a:lstStyle>
            <a:lvl1pPr algn="r">
              <a:defRPr sz="900">
                <a:solidFill>
                  <a:schemeClr val="tx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fld id="{D55D4FD1-9D52-344F-927A-3CBF399CD54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52B06C-47E1-E543-85F5-7F7E037F7CD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441700" y="6438107"/>
            <a:ext cx="2260600" cy="342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04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414099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</p:titleStyle>
    <p:bodyStyle>
      <a:lvl1pPr marL="346075" indent="-346075" algn="l" defTabSz="685800" rtl="0" eaLnBrk="1" latinLnBrk="0" hangingPunct="1">
        <a:lnSpc>
          <a:spcPct val="90000"/>
        </a:lnSpc>
        <a:spcBef>
          <a:spcPts val="750"/>
        </a:spcBef>
        <a:buClr>
          <a:srgbClr val="C53526"/>
        </a:buClr>
        <a:buFont typeface="Wingdings" pitchFamily="2" charset="2"/>
        <a:buChar char="v"/>
        <a:tabLst/>
        <a:defRPr sz="2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1pPr>
      <a:lvl2pPr marL="693738" indent="-22860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Wingdings" pitchFamily="2" charset="2"/>
        <a:buChar char="§"/>
        <a:tabLst/>
        <a:defRPr sz="22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2pPr>
      <a:lvl3pPr marL="976313" indent="-173038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3pPr>
      <a:lvl4pPr marL="1260475" indent="-174625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600"/>
        </a:spcBef>
        <a:buClr>
          <a:srgbClr val="C53526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Verdana" panose="020B0604030504040204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BB8D6-C23C-0444-92A5-0CE8FDDD6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Culture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44942E-4CFC-B144-BD77-ACD99FA518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Chapter 3</a:t>
            </a:r>
          </a:p>
        </p:txBody>
      </p:sp>
    </p:spTree>
    <p:extLst>
      <p:ext uri="{BB962C8B-B14F-4D97-AF65-F5344CB8AC3E}">
        <p14:creationId xmlns:p14="http://schemas.microsoft.com/office/powerpoint/2010/main" val="191462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Rules of behavior that are agreed upon and shared within a culture and that prescribe limits of acceptable behavior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The behaviors we most commonly expect to encounter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The “normal” or predictable behaviors</a:t>
            </a:r>
          </a:p>
        </p:txBody>
      </p:sp>
    </p:spTree>
    <p:extLst>
      <p:ext uri="{BB962C8B-B14F-4D97-AF65-F5344CB8AC3E}">
        <p14:creationId xmlns:p14="http://schemas.microsoft.com/office/powerpoint/2010/main" val="3109235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Levels of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>
            <a:normAutofit/>
          </a:bodyPr>
          <a:lstStyle/>
          <a:p>
            <a:pPr>
              <a:lnSpc>
                <a:spcPts val="3400"/>
              </a:lnSpc>
            </a:pPr>
            <a:r>
              <a:rPr lang="en-US" sz="2800" dirty="0"/>
              <a:t>Mores</a:t>
            </a:r>
          </a:p>
          <a:p>
            <a:pPr>
              <a:lnSpc>
                <a:spcPts val="3400"/>
              </a:lnSpc>
              <a:spcBef>
                <a:spcPts val="1800"/>
              </a:spcBef>
            </a:pPr>
            <a:r>
              <a:rPr lang="en-US" sz="2800" dirty="0"/>
              <a:t>Folkways</a:t>
            </a:r>
          </a:p>
        </p:txBody>
      </p:sp>
    </p:spTree>
    <p:extLst>
      <p:ext uri="{BB962C8B-B14F-4D97-AF65-F5344CB8AC3E}">
        <p14:creationId xmlns:p14="http://schemas.microsoft.com/office/powerpoint/2010/main" val="389316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Most strongly held norms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Central in the values of the culture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Violations invoke strong negative reactions / sanctions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Examples of violations of American mores: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Desecration of a church or temple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Sexual molestation of a child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Rape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Murder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Incest</a:t>
            </a:r>
          </a:p>
          <a:p>
            <a:pPr marL="1147763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000" dirty="0"/>
              <a:t>Child abuse</a:t>
            </a:r>
          </a:p>
        </p:txBody>
      </p:sp>
    </p:spTree>
    <p:extLst>
      <p:ext uri="{BB962C8B-B14F-4D97-AF65-F5344CB8AC3E}">
        <p14:creationId xmlns:p14="http://schemas.microsoft.com/office/powerpoint/2010/main" val="3427545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Folkways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Norms allowing individual interpretation within limits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Violators of folkways are seen as: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Peculiar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Possibly eccentric</a:t>
            </a:r>
          </a:p>
          <a:p>
            <a:pPr marL="573088" indent="-220663"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Violations invoke mild reactions / stigma</a:t>
            </a:r>
          </a:p>
        </p:txBody>
      </p:sp>
    </p:spTree>
    <p:extLst>
      <p:ext uri="{BB962C8B-B14F-4D97-AF65-F5344CB8AC3E}">
        <p14:creationId xmlns:p14="http://schemas.microsoft.com/office/powerpoint/2010/main" val="3106436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Norms Evolve –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Mores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Alcohol as social beverage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Legal </a:t>
            </a:r>
            <a:r>
              <a:rPr lang="en-US" sz="2400" dirty="0"/>
              <a:t>→ Illegal (prohibition) → Legal</a:t>
            </a:r>
          </a:p>
          <a:p>
            <a:pPr>
              <a:lnSpc>
                <a:spcPts val="3400"/>
              </a:lnSpc>
              <a:spcBef>
                <a:spcPts val="2400"/>
              </a:spcBef>
            </a:pPr>
            <a:r>
              <a:rPr lang="en-US" dirty="0"/>
              <a:t>Folkways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Styles of clothing</a:t>
            </a:r>
          </a:p>
        </p:txBody>
      </p:sp>
    </p:spTree>
    <p:extLst>
      <p:ext uri="{BB962C8B-B14F-4D97-AF65-F5344CB8AC3E}">
        <p14:creationId xmlns:p14="http://schemas.microsoft.com/office/powerpoint/2010/main" val="4047016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Behavior and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Ideal norms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Expectations of what people should do under perfect conditions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Taught to children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Simple and without exception</a:t>
            </a:r>
          </a:p>
        </p:txBody>
      </p:sp>
    </p:spTree>
    <p:extLst>
      <p:ext uri="{BB962C8B-B14F-4D97-AF65-F5344CB8AC3E}">
        <p14:creationId xmlns:p14="http://schemas.microsoft.com/office/powerpoint/2010/main" val="16387650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Behavior and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Real norms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Norms with allowances for differences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Specify how people actually behave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Behavior is guided by norms and unique situations</a:t>
            </a:r>
          </a:p>
        </p:txBody>
      </p:sp>
    </p:spTree>
    <p:extLst>
      <p:ext uri="{BB962C8B-B14F-4D97-AF65-F5344CB8AC3E}">
        <p14:creationId xmlns:p14="http://schemas.microsoft.com/office/powerpoint/2010/main" val="1114127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Social Behavior and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Values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A culture’s general orientations toward life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What is good and bad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What is desirable and undesirable</a:t>
            </a:r>
          </a:p>
          <a:p>
            <a:pPr marL="573088" indent="-220663"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/>
              <a:t>Evident in patterns of behavior</a:t>
            </a:r>
          </a:p>
        </p:txBody>
      </p:sp>
    </p:spTree>
    <p:extLst>
      <p:ext uri="{BB962C8B-B14F-4D97-AF65-F5344CB8AC3E}">
        <p14:creationId xmlns:p14="http://schemas.microsoft.com/office/powerpoint/2010/main" val="211030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Enables humans to organize the world around them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Teach and share values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Transmit culture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Transcend limitations of environment and biological evolution</a:t>
            </a:r>
          </a:p>
        </p:txBody>
      </p:sp>
    </p:spTree>
    <p:extLst>
      <p:ext uri="{BB962C8B-B14F-4D97-AF65-F5344CB8AC3E}">
        <p14:creationId xmlns:p14="http://schemas.microsoft.com/office/powerpoint/2010/main" val="1849047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and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Sapir-Whorf Hypothesis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Language determines person’s perception of reality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Shaped by the selectivity of their culture</a:t>
            </a:r>
          </a:p>
          <a:p>
            <a:pPr marL="1258888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Some aspects of the world viewed as important</a:t>
            </a:r>
          </a:p>
          <a:p>
            <a:pPr marL="1258888" indent="-231775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000" dirty="0"/>
              <a:t>Others are virtually neglected</a:t>
            </a:r>
          </a:p>
        </p:txBody>
      </p:sp>
    </p:spTree>
    <p:extLst>
      <p:ext uri="{BB962C8B-B14F-4D97-AF65-F5344CB8AC3E}">
        <p14:creationId xmlns:p14="http://schemas.microsoft.com/office/powerpoint/2010/main" val="980719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4188-A2EA-A14B-9E92-D4EC3CE68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137160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F5DA7-E209-B44D-8DB3-D8B06FFB9A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28650" y="1371601"/>
            <a:ext cx="7631430" cy="4625657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how culture makes possible the variation in human societies.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Distinguish between ethnocentrism and cultural relativism.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Know the difference between material and nonmaterial culture.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the importance of language in shaping our perception and classification of the world.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Discuss whether animals have language.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Understand the roles of innovation, diffusion, and cultural lag in cultural change.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Explain what subcultures are.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/>
              <a:t>Describe cultural universals.</a:t>
            </a:r>
          </a:p>
        </p:txBody>
      </p:sp>
    </p:spTree>
    <p:extLst>
      <p:ext uri="{BB962C8B-B14F-4D97-AF65-F5344CB8AC3E}">
        <p14:creationId xmlns:p14="http://schemas.microsoft.com/office/powerpoint/2010/main" val="1418789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Language and 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Additions to language as a result of technology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Tweeting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Texting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Cyberspace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Virtual reality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Hackers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Phishing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Spamming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Morphing</a:t>
            </a:r>
          </a:p>
          <a:p>
            <a:pPr marL="573088" indent="-220663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200" dirty="0"/>
              <a:t>Googling</a:t>
            </a:r>
          </a:p>
        </p:txBody>
      </p:sp>
      <p:pic>
        <p:nvPicPr>
          <p:cNvPr id="4" name="Picture 4" descr="MCj04413350000[1]">
            <a:extLst>
              <a:ext uri="{FF2B5EF4-FFF2-40B4-BE49-F238E27FC236}">
                <a16:creationId xmlns:a16="http://schemas.microsoft.com/office/drawing/2014/main" id="{3C7DC970-2778-B147-AFEC-1A70477308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080" y="230124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12601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Nature of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Symbol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Anything that represents something else and carries a particular shared meaning for members of a culture</a:t>
            </a:r>
          </a:p>
          <a:p>
            <a:pPr marL="573088" indent="-220663"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Stand for things simply because people agree that they do</a:t>
            </a:r>
          </a:p>
        </p:txBody>
      </p:sp>
    </p:spTree>
    <p:extLst>
      <p:ext uri="{BB962C8B-B14F-4D97-AF65-F5344CB8AC3E}">
        <p14:creationId xmlns:p14="http://schemas.microsoft.com/office/powerpoint/2010/main" val="25731313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and Adaptation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b="1" dirty="0"/>
              <a:t>Culture</a:t>
            </a:r>
            <a:r>
              <a:rPr lang="en-US" dirty="0"/>
              <a:t> – the sum of the material and nonmaterial components underlying the social environment</a:t>
            </a:r>
          </a:p>
          <a:p>
            <a:pPr>
              <a:lnSpc>
                <a:spcPts val="3400"/>
              </a:lnSpc>
              <a:spcBef>
                <a:spcPts val="2400"/>
              </a:spcBef>
            </a:pPr>
            <a:r>
              <a:rPr lang="en-US" b="1" dirty="0"/>
              <a:t>Adaptation</a:t>
            </a:r>
            <a:r>
              <a:rPr lang="en-US" dirty="0"/>
              <a:t> – the process by which human beings adjust to changes in their environment</a:t>
            </a:r>
          </a:p>
        </p:txBody>
      </p:sp>
    </p:spTree>
    <p:extLst>
      <p:ext uri="{BB962C8B-B14F-4D97-AF65-F5344CB8AC3E}">
        <p14:creationId xmlns:p14="http://schemas.microsoft.com/office/powerpoint/2010/main" val="2591630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Adaptation and Cultural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dirty="0"/>
              <a:t>Mechanisms for Change / Reformulation</a:t>
            </a:r>
          </a:p>
          <a:p>
            <a:pPr marL="573088" indent="-220663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Innovation – recombining and refiguring existing elements of culture</a:t>
            </a:r>
          </a:p>
          <a:p>
            <a:pPr marL="573088" indent="-220663">
              <a:lnSpc>
                <a:spcPts val="3000"/>
              </a:lnSpc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/>
              <a:t>Diffusion – movement of cultural traits between cultures</a:t>
            </a:r>
          </a:p>
          <a:p>
            <a:pPr indent="0" algn="ctr">
              <a:spcBef>
                <a:spcPts val="1200"/>
              </a:spcBef>
              <a:buNone/>
            </a:pPr>
            <a:r>
              <a:rPr lang="en-US" sz="2200" dirty="0"/>
              <a:t>Example: black folk blues into commercial music</a:t>
            </a:r>
          </a:p>
        </p:txBody>
      </p:sp>
    </p:spTree>
    <p:extLst>
      <p:ext uri="{BB962C8B-B14F-4D97-AF65-F5344CB8AC3E}">
        <p14:creationId xmlns:p14="http://schemas.microsoft.com/office/powerpoint/2010/main" val="27037284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Lag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</p:spPr>
        <p:txBody>
          <a:bodyPr/>
          <a:lstStyle/>
          <a:p>
            <a:pPr>
              <a:lnSpc>
                <a:spcPts val="3600"/>
              </a:lnSpc>
            </a:pPr>
            <a:r>
              <a:rPr lang="en-US" sz="2800" dirty="0"/>
              <a:t>The phenomenon through which new patterns of behavior may emerge, even though they conflict with traditional values</a:t>
            </a:r>
          </a:p>
          <a:p>
            <a:pPr marL="12700" indent="0" algn="r">
              <a:lnSpc>
                <a:spcPts val="3600"/>
              </a:lnSpc>
              <a:buNone/>
            </a:pPr>
            <a:r>
              <a:rPr lang="en-US" sz="2000" dirty="0"/>
              <a:t>William F. </a:t>
            </a:r>
            <a:r>
              <a:rPr lang="en-US" sz="2000" dirty="0" err="1"/>
              <a:t>Ogburn</a:t>
            </a:r>
            <a:r>
              <a:rPr lang="en-US" sz="2000" dirty="0"/>
              <a:t> (1964)</a:t>
            </a:r>
          </a:p>
        </p:txBody>
      </p:sp>
    </p:spTree>
    <p:extLst>
      <p:ext uri="{BB962C8B-B14F-4D97-AF65-F5344CB8AC3E}">
        <p14:creationId xmlns:p14="http://schemas.microsoft.com/office/powerpoint/2010/main" val="16662445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Subcultures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sz="2800" dirty="0"/>
              <a:t>The distinctive lifestyles, values, norms, and beliefs of certain segments of the population within a society.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Ethnic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Occupational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Religious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Social class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Deviant</a:t>
            </a:r>
          </a:p>
        </p:txBody>
      </p:sp>
    </p:spTree>
    <p:extLst>
      <p:ext uri="{BB962C8B-B14F-4D97-AF65-F5344CB8AC3E}">
        <p14:creationId xmlns:p14="http://schemas.microsoft.com/office/powerpoint/2010/main" val="26379329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Cultural Universals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sz="2800" dirty="0"/>
              <a:t>Models or patterns for social behaviors that have developed in all cultures to resolve common problems.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Division of labor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Marriage and family structures / rites of passage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Ideology</a:t>
            </a:r>
          </a:p>
        </p:txBody>
      </p:sp>
    </p:spTree>
    <p:extLst>
      <p:ext uri="{BB962C8B-B14F-4D97-AF65-F5344CB8AC3E}">
        <p14:creationId xmlns:p14="http://schemas.microsoft.com/office/powerpoint/2010/main" val="11571143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Division of Labor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sz="2800" dirty="0"/>
              <a:t>Assignment of necessary tasks commonly based on: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Age</a:t>
            </a:r>
          </a:p>
          <a:p>
            <a:pPr marL="804863" indent="-292100"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/>
              <a:t>Sex</a:t>
            </a:r>
          </a:p>
        </p:txBody>
      </p:sp>
    </p:spTree>
    <p:extLst>
      <p:ext uri="{BB962C8B-B14F-4D97-AF65-F5344CB8AC3E}">
        <p14:creationId xmlns:p14="http://schemas.microsoft.com/office/powerpoint/2010/main" val="27944399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Marriage / Family / Rites of Passage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sz="2800" dirty="0"/>
              <a:t>Appropriate and Inappropriate Behaviors</a:t>
            </a:r>
          </a:p>
          <a:p>
            <a:pPr marL="577850" indent="-225425">
              <a:spcBef>
                <a:spcPts val="1800"/>
              </a:spcBef>
              <a:buFont typeface="Wingdings" pitchFamily="2" charset="2"/>
              <a:buChar char="§"/>
            </a:pPr>
            <a:r>
              <a:rPr lang="en-US" dirty="0"/>
              <a:t>Marriage and other rites of passage</a:t>
            </a:r>
          </a:p>
          <a:p>
            <a:pPr marL="804863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Birth, death, graduations, funerals</a:t>
            </a:r>
          </a:p>
          <a:p>
            <a:pPr marL="577850" indent="-225425">
              <a:spcBef>
                <a:spcPts val="1800"/>
              </a:spcBef>
              <a:buFont typeface="Wingdings" pitchFamily="2" charset="2"/>
              <a:buChar char="§"/>
            </a:pPr>
            <a:r>
              <a:rPr lang="en-US" dirty="0"/>
              <a:t>Sexual relations</a:t>
            </a:r>
          </a:p>
          <a:p>
            <a:pPr marL="804863" indent="-23177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Taboos – prohibition of behavior (incest)</a:t>
            </a:r>
          </a:p>
          <a:p>
            <a:pPr marL="577850" indent="-225425">
              <a:spcBef>
                <a:spcPts val="1800"/>
              </a:spcBef>
              <a:buFont typeface="Wingdings" pitchFamily="2" charset="2"/>
              <a:buChar char="§"/>
            </a:pPr>
            <a:r>
              <a:rPr lang="en-US" dirty="0"/>
              <a:t>Family unit definition</a:t>
            </a:r>
          </a:p>
          <a:p>
            <a:pPr marL="809625" indent="-2365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Nuclear, extended</a:t>
            </a:r>
          </a:p>
          <a:p>
            <a:pPr marL="577850" indent="-225425">
              <a:spcBef>
                <a:spcPts val="1800"/>
              </a:spcBef>
              <a:buFont typeface="Wingdings" pitchFamily="2" charset="2"/>
              <a:buChar char="§"/>
            </a:pPr>
            <a:r>
              <a:rPr lang="en-US" dirty="0"/>
              <a:t>Ideology</a:t>
            </a:r>
          </a:p>
          <a:p>
            <a:pPr marL="809625" indent="-236538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Strongly held beliefs and values</a:t>
            </a:r>
          </a:p>
        </p:txBody>
      </p:sp>
    </p:spTree>
    <p:extLst>
      <p:ext uri="{BB962C8B-B14F-4D97-AF65-F5344CB8AC3E}">
        <p14:creationId xmlns:p14="http://schemas.microsoft.com/office/powerpoint/2010/main" val="37328288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and Choice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1430" cy="4874274"/>
          </a:xfrm>
        </p:spPr>
        <p:txBody>
          <a:bodyPr>
            <a:normAutofit/>
          </a:bodyPr>
          <a:lstStyle/>
          <a:p>
            <a:pPr>
              <a:lnSpc>
                <a:spcPts val="3600"/>
              </a:lnSpc>
            </a:pPr>
            <a:r>
              <a:rPr lang="en-US" sz="2800" dirty="0"/>
              <a:t>Little human behavior is instinctual or biological</a:t>
            </a:r>
          </a:p>
          <a:p>
            <a:pPr marL="577850" indent="-2254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Nature vs. nurture</a:t>
            </a:r>
          </a:p>
          <a:p>
            <a:pPr>
              <a:lnSpc>
                <a:spcPts val="3600"/>
              </a:lnSpc>
              <a:spcBef>
                <a:spcPts val="2400"/>
              </a:spcBef>
            </a:pPr>
            <a:r>
              <a:rPr lang="en-US" sz="2800" dirty="0"/>
              <a:t>Culture defines appropriate human behavior</a:t>
            </a:r>
          </a:p>
          <a:p>
            <a:pPr marL="577850" indent="-2254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Some allowance for individual freedom</a:t>
            </a:r>
          </a:p>
          <a:p>
            <a:pPr marL="577850" indent="-225425">
              <a:spcBef>
                <a:spcPts val="600"/>
              </a:spcBef>
              <a:buFont typeface="Wingdings" pitchFamily="2" charset="2"/>
              <a:buChar char="§"/>
            </a:pPr>
            <a:r>
              <a:rPr lang="en-US" sz="2400" dirty="0"/>
              <a:t>More requirement for social constraint and control</a:t>
            </a:r>
          </a:p>
        </p:txBody>
      </p:sp>
    </p:spTree>
    <p:extLst>
      <p:ext uri="{BB962C8B-B14F-4D97-AF65-F5344CB8AC3E}">
        <p14:creationId xmlns:p14="http://schemas.microsoft.com/office/powerpoint/2010/main" val="3959256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b="1" dirty="0"/>
              <a:t>Culture</a:t>
            </a:r>
            <a:r>
              <a:rPr lang="en-US" dirty="0"/>
              <a:t> – all that human beings:</a:t>
            </a:r>
          </a:p>
          <a:p>
            <a:pPr marL="573088" indent="-220663">
              <a:buFont typeface="Wingdings" pitchFamily="2" charset="2"/>
              <a:buChar char="§"/>
            </a:pPr>
            <a:r>
              <a:rPr lang="en-US" sz="2400" dirty="0"/>
              <a:t>learn to do</a:t>
            </a:r>
          </a:p>
          <a:p>
            <a:pPr marL="573088" indent="-220663">
              <a:buFont typeface="Wingdings" pitchFamily="2" charset="2"/>
              <a:buChar char="§"/>
            </a:pPr>
            <a:r>
              <a:rPr lang="en-US" sz="2400" dirty="0"/>
              <a:t>use</a:t>
            </a:r>
          </a:p>
          <a:p>
            <a:pPr marL="573088" indent="-220663">
              <a:buFont typeface="Wingdings" pitchFamily="2" charset="2"/>
              <a:buChar char="§"/>
            </a:pPr>
            <a:r>
              <a:rPr lang="en-US" sz="2400" dirty="0"/>
              <a:t>produce</a:t>
            </a:r>
          </a:p>
          <a:p>
            <a:pPr marL="573088" indent="-220663">
              <a:buFont typeface="Wingdings" pitchFamily="2" charset="2"/>
              <a:buChar char="§"/>
            </a:pPr>
            <a:r>
              <a:rPr lang="en-US" sz="2400" dirty="0"/>
              <a:t>know</a:t>
            </a:r>
          </a:p>
          <a:p>
            <a:pPr marL="573088" indent="-220663">
              <a:buFont typeface="Wingdings" pitchFamily="2" charset="2"/>
              <a:buChar char="§"/>
            </a:pPr>
            <a:r>
              <a:rPr lang="en-US" sz="2400" dirty="0"/>
              <a:t>believe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dirty="0"/>
              <a:t>A blueprint for living in a particular society</a:t>
            </a:r>
          </a:p>
        </p:txBody>
      </p:sp>
    </p:spTree>
    <p:extLst>
      <p:ext uri="{BB962C8B-B14F-4D97-AF65-F5344CB8AC3E}">
        <p14:creationId xmlns:p14="http://schemas.microsoft.com/office/powerpoint/2010/main" val="213156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and Biology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All creatures have basic biological needs essential for survival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Humans – most needs satisfied by learned response; nurture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Other animals – most needs satisfied by instinctive response; nature</a:t>
            </a:r>
          </a:p>
        </p:txBody>
      </p:sp>
    </p:spTree>
    <p:extLst>
      <p:ext uri="{BB962C8B-B14F-4D97-AF65-F5344CB8AC3E}">
        <p14:creationId xmlns:p14="http://schemas.microsoft.com/office/powerpoint/2010/main" val="308391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Culture Shock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The response to cultural difference remarkably different from one’s own culture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Outside of, as well as within, one’s own society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Commonly a negative response</a:t>
            </a:r>
          </a:p>
        </p:txBody>
      </p:sp>
    </p:spTree>
    <p:extLst>
      <p:ext uri="{BB962C8B-B14F-4D97-AF65-F5344CB8AC3E}">
        <p14:creationId xmlns:p14="http://schemas.microsoft.com/office/powerpoint/2010/main" val="768648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Ethnocentrism and Cultural Relativism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41590" cy="4874274"/>
          </a:xfrm>
        </p:spPr>
        <p:txBody>
          <a:bodyPr/>
          <a:lstStyle/>
          <a:p>
            <a:pPr>
              <a:lnSpc>
                <a:spcPts val="3400"/>
              </a:lnSpc>
            </a:pPr>
            <a:r>
              <a:rPr lang="en-US" b="1" dirty="0"/>
              <a:t>Ethnocentrism</a:t>
            </a:r>
            <a:r>
              <a:rPr lang="en-US" dirty="0"/>
              <a:t> – judgments about other cultures based on comparisons to one’s own customs and values</a:t>
            </a:r>
          </a:p>
          <a:p>
            <a:pPr>
              <a:lnSpc>
                <a:spcPts val="3400"/>
              </a:lnSpc>
              <a:spcBef>
                <a:spcPts val="1800"/>
              </a:spcBef>
            </a:pPr>
            <a:r>
              <a:rPr lang="en-US" b="1" dirty="0"/>
              <a:t>Cultural relativism</a:t>
            </a:r>
            <a:r>
              <a:rPr lang="en-US" dirty="0"/>
              <a:t> – recognition that cultures must be studied and understood internally before valid external comparisons can be made</a:t>
            </a:r>
          </a:p>
        </p:txBody>
      </p:sp>
    </p:spTree>
    <p:extLst>
      <p:ext uri="{BB962C8B-B14F-4D97-AF65-F5344CB8AC3E}">
        <p14:creationId xmlns:p14="http://schemas.microsoft.com/office/powerpoint/2010/main" val="4115944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Two separate components: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Material culture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Nonmaterial culture</a:t>
            </a:r>
          </a:p>
        </p:txBody>
      </p:sp>
    </p:spTree>
    <p:extLst>
      <p:ext uri="{BB962C8B-B14F-4D97-AF65-F5344CB8AC3E}">
        <p14:creationId xmlns:p14="http://schemas.microsoft.com/office/powerpoint/2010/main" val="241856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Material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Products of technology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Human-made things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Small hand-held tools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Complex machines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Small houses / tall skyscrapers</a:t>
            </a:r>
          </a:p>
        </p:txBody>
      </p:sp>
    </p:spTree>
    <p:extLst>
      <p:ext uri="{BB962C8B-B14F-4D97-AF65-F5344CB8AC3E}">
        <p14:creationId xmlns:p14="http://schemas.microsoft.com/office/powerpoint/2010/main" val="3149135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467-DC28-964A-B644-E55DF342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Nonmaterial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DE0C9-BDD6-2A45-BEC0-A3C4BD210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0"/>
            <a:ext cx="7636809" cy="4874274"/>
          </a:xfrm>
        </p:spPr>
        <p:txBody>
          <a:bodyPr/>
          <a:lstStyle/>
          <a:p>
            <a:r>
              <a:rPr lang="en-US" dirty="0"/>
              <a:t>Products of the mind</a:t>
            </a:r>
          </a:p>
          <a:p>
            <a:pPr marL="573088" indent="-220663"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/>
              <a:t>Structured and maintained by institutions (family, religion, education, economy, and government)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Language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Knowledge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Belief systems / religion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Values</a:t>
            </a:r>
          </a:p>
          <a:p>
            <a:pPr marL="915988" indent="-220663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200" dirty="0"/>
              <a:t>Rules for behavior (</a:t>
            </a:r>
            <a:r>
              <a:rPr lang="en-US" sz="2200" b="1" dirty="0"/>
              <a:t>norms</a:t>
            </a:r>
            <a:r>
              <a:rPr lang="en-US" sz="2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17387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</TotalTime>
  <Words>809</Words>
  <Application>Microsoft Macintosh PowerPoint</Application>
  <PresentationFormat>On-screen Show (4:3)</PresentationFormat>
  <Paragraphs>163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Verdana</vt:lpstr>
      <vt:lpstr>Wingdings</vt:lpstr>
      <vt:lpstr>Office Theme</vt:lpstr>
      <vt:lpstr>Culture</vt:lpstr>
      <vt:lpstr>Learning Objectives</vt:lpstr>
      <vt:lpstr>The Concept of Culture</vt:lpstr>
      <vt:lpstr>Culture and Biology</vt:lpstr>
      <vt:lpstr>Culture Shock</vt:lpstr>
      <vt:lpstr>Ethnocentrism and Cultural Relativism</vt:lpstr>
      <vt:lpstr>Components of Culture</vt:lpstr>
      <vt:lpstr>Material Culture</vt:lpstr>
      <vt:lpstr>Nonmaterial Culture</vt:lpstr>
      <vt:lpstr>Norms</vt:lpstr>
      <vt:lpstr>Two Levels of Norms</vt:lpstr>
      <vt:lpstr>Mores</vt:lpstr>
      <vt:lpstr>Folkways</vt:lpstr>
      <vt:lpstr>Norms Evolve – Examples</vt:lpstr>
      <vt:lpstr>Social Behavior and Norms</vt:lpstr>
      <vt:lpstr>Social Behavior and Norms</vt:lpstr>
      <vt:lpstr>Social Behavior and Norms</vt:lpstr>
      <vt:lpstr>Language</vt:lpstr>
      <vt:lpstr>Language and Culture</vt:lpstr>
      <vt:lpstr>Language and Technology</vt:lpstr>
      <vt:lpstr>Symbolic Nature of Culture</vt:lpstr>
      <vt:lpstr>Culture and Adaptation</vt:lpstr>
      <vt:lpstr>Adaptation and Cultural Change</vt:lpstr>
      <vt:lpstr>Cultural Lag</vt:lpstr>
      <vt:lpstr>Subcultures</vt:lpstr>
      <vt:lpstr>Cultural Universals</vt:lpstr>
      <vt:lpstr>Division of Labor</vt:lpstr>
      <vt:lpstr>Marriage / Family / Rites of Passage</vt:lpstr>
      <vt:lpstr>Culture and Choice</vt:lpstr>
    </vt:vector>
  </TitlesOfParts>
  <Company/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Botelho</dc:creator>
  <cp:lastModifiedBy>Anna Botelho</cp:lastModifiedBy>
  <cp:revision>29</cp:revision>
  <dcterms:created xsi:type="dcterms:W3CDTF">2018-02-14T21:02:22Z</dcterms:created>
  <dcterms:modified xsi:type="dcterms:W3CDTF">2018-02-16T18:28:28Z</dcterms:modified>
</cp:coreProperties>
</file>