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31"/>
  </p:handoutMasterIdLst>
  <p:sldIdLst>
    <p:sldId id="256" r:id="rId2"/>
    <p:sldId id="257" r:id="rId3"/>
    <p:sldId id="258" r:id="rId4"/>
    <p:sldId id="301" r:id="rId5"/>
    <p:sldId id="324" r:id="rId6"/>
    <p:sldId id="325" r:id="rId7"/>
    <p:sldId id="302" r:id="rId8"/>
    <p:sldId id="326" r:id="rId9"/>
    <p:sldId id="327" r:id="rId10"/>
    <p:sldId id="328" r:id="rId11"/>
    <p:sldId id="303" r:id="rId12"/>
    <p:sldId id="329" r:id="rId13"/>
    <p:sldId id="304" r:id="rId14"/>
    <p:sldId id="311" r:id="rId15"/>
    <p:sldId id="330" r:id="rId16"/>
    <p:sldId id="331" r:id="rId17"/>
    <p:sldId id="332" r:id="rId18"/>
    <p:sldId id="333" r:id="rId19"/>
    <p:sldId id="334" r:id="rId20"/>
    <p:sldId id="312" r:id="rId21"/>
    <p:sldId id="313" r:id="rId22"/>
    <p:sldId id="335" r:id="rId23"/>
    <p:sldId id="336" r:id="rId24"/>
    <p:sldId id="337" r:id="rId25"/>
    <p:sldId id="338" r:id="rId26"/>
    <p:sldId id="339" r:id="rId27"/>
    <p:sldId id="340" r:id="rId28"/>
    <p:sldId id="341" r:id="rId29"/>
    <p:sldId id="34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099"/>
    <a:srgbClr val="FCDEAB"/>
    <a:srgbClr val="C53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22"/>
    <p:restoredTop sz="94643"/>
  </p:normalViewPr>
  <p:slideViewPr>
    <p:cSldViewPr snapToGrid="0" snapToObjects="1">
      <p:cViewPr varScale="1">
        <p:scale>
          <a:sx n="126" d="100"/>
          <a:sy n="126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150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4CD296-232C-3A4F-8ECE-0BB28B946A1C}" type="doc">
      <dgm:prSet loTypeId="urn:microsoft.com/office/officeart/2005/8/layout/list1" loCatId="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9A42199-B8F1-9943-A984-678BEB9394B2}">
      <dgm:prSet phldrT="[Text]" custT="1"/>
      <dgm:spPr/>
      <dgm:t>
        <a:bodyPr/>
        <a:lstStyle/>
        <a:p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Cognitive</a:t>
          </a:r>
        </a:p>
      </dgm:t>
    </dgm:pt>
    <dgm:pt modelId="{FE69BA9C-5FBE-9341-8882-C3C567D01692}" type="parTrans" cxnId="{90417D26-8E54-F74E-8A27-674C0B5A8A60}">
      <dgm:prSet/>
      <dgm:spPr/>
      <dgm:t>
        <a:bodyPr/>
        <a:lstStyle/>
        <a:p>
          <a:endParaRPr lang="en-US"/>
        </a:p>
      </dgm:t>
    </dgm:pt>
    <dgm:pt modelId="{75322061-3274-4848-A639-4616210A11A5}" type="sibTrans" cxnId="{90417D26-8E54-F74E-8A27-674C0B5A8A60}">
      <dgm:prSet/>
      <dgm:spPr/>
      <dgm:t>
        <a:bodyPr/>
        <a:lstStyle/>
        <a:p>
          <a:endParaRPr lang="en-US"/>
        </a:p>
      </dgm:t>
    </dgm:pt>
    <dgm:pt modelId="{838687DF-C765-A846-A4DE-5B6A1C1D6281}">
      <dgm:prSet phldrT="[Text]" custT="1"/>
      <dgm:spPr/>
      <dgm:t>
        <a:bodyPr/>
        <a:lstStyle/>
        <a:p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Moral</a:t>
          </a:r>
        </a:p>
      </dgm:t>
    </dgm:pt>
    <dgm:pt modelId="{79EC0D36-21BB-914C-B518-1F4F926B56EB}" type="parTrans" cxnId="{D1EE2CCA-A252-A348-B499-D45292CA19E4}">
      <dgm:prSet/>
      <dgm:spPr/>
      <dgm:t>
        <a:bodyPr/>
        <a:lstStyle/>
        <a:p>
          <a:endParaRPr lang="en-US"/>
        </a:p>
      </dgm:t>
    </dgm:pt>
    <dgm:pt modelId="{6694D325-B55F-364B-AE7C-C7E520858D39}" type="sibTrans" cxnId="{D1EE2CCA-A252-A348-B499-D45292CA19E4}">
      <dgm:prSet/>
      <dgm:spPr/>
      <dgm:t>
        <a:bodyPr/>
        <a:lstStyle/>
        <a:p>
          <a:endParaRPr lang="en-US"/>
        </a:p>
      </dgm:t>
    </dgm:pt>
    <dgm:pt modelId="{C117253B-627D-E441-ACF5-B5012843D46D}">
      <dgm:prSet phldrT="[Text]" custT="1"/>
      <dgm:spPr/>
      <dgm:t>
        <a:bodyPr/>
        <a:lstStyle/>
        <a:p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Gender</a:t>
          </a:r>
        </a:p>
      </dgm:t>
    </dgm:pt>
    <dgm:pt modelId="{21C9879A-C133-D545-A588-918BF85FA7EF}" type="parTrans" cxnId="{8C0E5B70-1229-4B42-B7F6-ECD2DBF7AA10}">
      <dgm:prSet/>
      <dgm:spPr/>
      <dgm:t>
        <a:bodyPr/>
        <a:lstStyle/>
        <a:p>
          <a:endParaRPr lang="en-US"/>
        </a:p>
      </dgm:t>
    </dgm:pt>
    <dgm:pt modelId="{121A03C7-2797-0849-B7A8-6E58BA85E00F}" type="sibTrans" cxnId="{8C0E5B70-1229-4B42-B7F6-ECD2DBF7AA10}">
      <dgm:prSet/>
      <dgm:spPr/>
      <dgm:t>
        <a:bodyPr/>
        <a:lstStyle/>
        <a:p>
          <a:endParaRPr lang="en-US"/>
        </a:p>
      </dgm:t>
    </dgm:pt>
    <dgm:pt modelId="{7133EA83-9291-0141-B460-FA15029F67BA}" type="pres">
      <dgm:prSet presAssocID="{574CD296-232C-3A4F-8ECE-0BB28B946A1C}" presName="linear" presStyleCnt="0">
        <dgm:presLayoutVars>
          <dgm:dir/>
          <dgm:animLvl val="lvl"/>
          <dgm:resizeHandles val="exact"/>
        </dgm:presLayoutVars>
      </dgm:prSet>
      <dgm:spPr/>
    </dgm:pt>
    <dgm:pt modelId="{3AE63F87-933D-BF4A-9E7F-09F057E41B5F}" type="pres">
      <dgm:prSet presAssocID="{A9A42199-B8F1-9943-A984-678BEB9394B2}" presName="parentLin" presStyleCnt="0"/>
      <dgm:spPr/>
    </dgm:pt>
    <dgm:pt modelId="{88533D40-2850-E04C-AE6C-AB487BCE9362}" type="pres">
      <dgm:prSet presAssocID="{A9A42199-B8F1-9943-A984-678BEB9394B2}" presName="parentLeftMargin" presStyleLbl="node1" presStyleIdx="0" presStyleCnt="3"/>
      <dgm:spPr/>
    </dgm:pt>
    <dgm:pt modelId="{B93ADE4A-876C-FD49-A1ED-8727B746E21E}" type="pres">
      <dgm:prSet presAssocID="{A9A42199-B8F1-9943-A984-678BEB9394B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9F5FEBE-6546-7945-926A-40B0D5387E2B}" type="pres">
      <dgm:prSet presAssocID="{A9A42199-B8F1-9943-A984-678BEB9394B2}" presName="negativeSpace" presStyleCnt="0"/>
      <dgm:spPr/>
    </dgm:pt>
    <dgm:pt modelId="{7D43D05E-471B-B943-9D2D-3A083062835D}" type="pres">
      <dgm:prSet presAssocID="{A9A42199-B8F1-9943-A984-678BEB9394B2}" presName="childText" presStyleLbl="conFgAcc1" presStyleIdx="0" presStyleCnt="3">
        <dgm:presLayoutVars>
          <dgm:bulletEnabled val="1"/>
        </dgm:presLayoutVars>
      </dgm:prSet>
      <dgm:spPr/>
    </dgm:pt>
    <dgm:pt modelId="{E8CB4F69-951C-774E-A413-EA4BCAD3CA53}" type="pres">
      <dgm:prSet presAssocID="{75322061-3274-4848-A639-4616210A11A5}" presName="spaceBetweenRectangles" presStyleCnt="0"/>
      <dgm:spPr/>
    </dgm:pt>
    <dgm:pt modelId="{6687C7AD-3351-0547-B0E2-D265E9A5E80C}" type="pres">
      <dgm:prSet presAssocID="{838687DF-C765-A846-A4DE-5B6A1C1D6281}" presName="parentLin" presStyleCnt="0"/>
      <dgm:spPr/>
    </dgm:pt>
    <dgm:pt modelId="{C4AD70EB-ACEF-6941-9D0A-1C01989F39B4}" type="pres">
      <dgm:prSet presAssocID="{838687DF-C765-A846-A4DE-5B6A1C1D6281}" presName="parentLeftMargin" presStyleLbl="node1" presStyleIdx="0" presStyleCnt="3"/>
      <dgm:spPr/>
    </dgm:pt>
    <dgm:pt modelId="{6D86CBA2-8B4E-914F-A2AB-55013D2C2D52}" type="pres">
      <dgm:prSet presAssocID="{838687DF-C765-A846-A4DE-5B6A1C1D628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AEEEC43-7CA5-3449-B47A-AFEF2B3886F2}" type="pres">
      <dgm:prSet presAssocID="{838687DF-C765-A846-A4DE-5B6A1C1D6281}" presName="negativeSpace" presStyleCnt="0"/>
      <dgm:spPr/>
    </dgm:pt>
    <dgm:pt modelId="{4AA06751-8414-C643-BF50-8EF3F31D33BF}" type="pres">
      <dgm:prSet presAssocID="{838687DF-C765-A846-A4DE-5B6A1C1D6281}" presName="childText" presStyleLbl="conFgAcc1" presStyleIdx="1" presStyleCnt="3">
        <dgm:presLayoutVars>
          <dgm:bulletEnabled val="1"/>
        </dgm:presLayoutVars>
      </dgm:prSet>
      <dgm:spPr/>
    </dgm:pt>
    <dgm:pt modelId="{A68242EF-159B-1E43-A6DF-AE0A82E80801}" type="pres">
      <dgm:prSet presAssocID="{6694D325-B55F-364B-AE7C-C7E520858D39}" presName="spaceBetweenRectangles" presStyleCnt="0"/>
      <dgm:spPr/>
    </dgm:pt>
    <dgm:pt modelId="{6B19475C-CEE4-DE4D-A708-DBCEEEE1E801}" type="pres">
      <dgm:prSet presAssocID="{C117253B-627D-E441-ACF5-B5012843D46D}" presName="parentLin" presStyleCnt="0"/>
      <dgm:spPr/>
    </dgm:pt>
    <dgm:pt modelId="{7CE408D9-75B2-A64F-AC9E-6133E4C8B5AB}" type="pres">
      <dgm:prSet presAssocID="{C117253B-627D-E441-ACF5-B5012843D46D}" presName="parentLeftMargin" presStyleLbl="node1" presStyleIdx="1" presStyleCnt="3"/>
      <dgm:spPr/>
    </dgm:pt>
    <dgm:pt modelId="{4F14A24C-7BE4-C54A-80CA-48B066C9C93B}" type="pres">
      <dgm:prSet presAssocID="{C117253B-627D-E441-ACF5-B5012843D46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0306CAB-F1D2-5B47-A1B8-DC9AB9A99881}" type="pres">
      <dgm:prSet presAssocID="{C117253B-627D-E441-ACF5-B5012843D46D}" presName="negativeSpace" presStyleCnt="0"/>
      <dgm:spPr/>
    </dgm:pt>
    <dgm:pt modelId="{C7F589CB-2FA9-EC42-8AF3-63C3AB50B8F2}" type="pres">
      <dgm:prSet presAssocID="{C117253B-627D-E441-ACF5-B5012843D46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0C33A18-AE76-E747-9537-E97B1573E7DB}" type="presOf" srcId="{C117253B-627D-E441-ACF5-B5012843D46D}" destId="{7CE408D9-75B2-A64F-AC9E-6133E4C8B5AB}" srcOrd="0" destOrd="0" presId="urn:microsoft.com/office/officeart/2005/8/layout/list1"/>
    <dgm:cxn modelId="{477F7819-E603-5446-8471-0BE18261506E}" type="presOf" srcId="{A9A42199-B8F1-9943-A984-678BEB9394B2}" destId="{B93ADE4A-876C-FD49-A1ED-8727B746E21E}" srcOrd="1" destOrd="0" presId="urn:microsoft.com/office/officeart/2005/8/layout/list1"/>
    <dgm:cxn modelId="{90417D26-8E54-F74E-8A27-674C0B5A8A60}" srcId="{574CD296-232C-3A4F-8ECE-0BB28B946A1C}" destId="{A9A42199-B8F1-9943-A984-678BEB9394B2}" srcOrd="0" destOrd="0" parTransId="{FE69BA9C-5FBE-9341-8882-C3C567D01692}" sibTransId="{75322061-3274-4848-A639-4616210A11A5}"/>
    <dgm:cxn modelId="{65CBCE44-D323-DC4F-B4D5-AADB32D3FB02}" type="presOf" srcId="{574CD296-232C-3A4F-8ECE-0BB28B946A1C}" destId="{7133EA83-9291-0141-B460-FA15029F67BA}" srcOrd="0" destOrd="0" presId="urn:microsoft.com/office/officeart/2005/8/layout/list1"/>
    <dgm:cxn modelId="{6A46BC6B-7950-3643-B583-EA83A0C044E5}" type="presOf" srcId="{A9A42199-B8F1-9943-A984-678BEB9394B2}" destId="{88533D40-2850-E04C-AE6C-AB487BCE9362}" srcOrd="0" destOrd="0" presId="urn:microsoft.com/office/officeart/2005/8/layout/list1"/>
    <dgm:cxn modelId="{8C0E5B70-1229-4B42-B7F6-ECD2DBF7AA10}" srcId="{574CD296-232C-3A4F-8ECE-0BB28B946A1C}" destId="{C117253B-627D-E441-ACF5-B5012843D46D}" srcOrd="2" destOrd="0" parTransId="{21C9879A-C133-D545-A588-918BF85FA7EF}" sibTransId="{121A03C7-2797-0849-B7A8-6E58BA85E00F}"/>
    <dgm:cxn modelId="{537A75BE-1A15-884E-A048-3F8EDDA2C3D0}" type="presOf" srcId="{838687DF-C765-A846-A4DE-5B6A1C1D6281}" destId="{C4AD70EB-ACEF-6941-9D0A-1C01989F39B4}" srcOrd="0" destOrd="0" presId="urn:microsoft.com/office/officeart/2005/8/layout/list1"/>
    <dgm:cxn modelId="{D1EE2CCA-A252-A348-B499-D45292CA19E4}" srcId="{574CD296-232C-3A4F-8ECE-0BB28B946A1C}" destId="{838687DF-C765-A846-A4DE-5B6A1C1D6281}" srcOrd="1" destOrd="0" parTransId="{79EC0D36-21BB-914C-B518-1F4F926B56EB}" sibTransId="{6694D325-B55F-364B-AE7C-C7E520858D39}"/>
    <dgm:cxn modelId="{AB13DBE2-E143-8C41-A4F3-79005415A713}" type="presOf" srcId="{C117253B-627D-E441-ACF5-B5012843D46D}" destId="{4F14A24C-7BE4-C54A-80CA-48B066C9C93B}" srcOrd="1" destOrd="0" presId="urn:microsoft.com/office/officeart/2005/8/layout/list1"/>
    <dgm:cxn modelId="{DB0A16FB-2A53-9F49-9484-4A6DD80F0C6C}" type="presOf" srcId="{838687DF-C765-A846-A4DE-5B6A1C1D6281}" destId="{6D86CBA2-8B4E-914F-A2AB-55013D2C2D52}" srcOrd="1" destOrd="0" presId="urn:microsoft.com/office/officeart/2005/8/layout/list1"/>
    <dgm:cxn modelId="{77974F07-C149-2546-BC98-95905CED853A}" type="presParOf" srcId="{7133EA83-9291-0141-B460-FA15029F67BA}" destId="{3AE63F87-933D-BF4A-9E7F-09F057E41B5F}" srcOrd="0" destOrd="0" presId="urn:microsoft.com/office/officeart/2005/8/layout/list1"/>
    <dgm:cxn modelId="{DC4AF925-BF85-C947-9106-5D88E18A61AA}" type="presParOf" srcId="{3AE63F87-933D-BF4A-9E7F-09F057E41B5F}" destId="{88533D40-2850-E04C-AE6C-AB487BCE9362}" srcOrd="0" destOrd="0" presId="urn:microsoft.com/office/officeart/2005/8/layout/list1"/>
    <dgm:cxn modelId="{66D0AB62-4DCE-B84C-887B-D23A3AC40DF4}" type="presParOf" srcId="{3AE63F87-933D-BF4A-9E7F-09F057E41B5F}" destId="{B93ADE4A-876C-FD49-A1ED-8727B746E21E}" srcOrd="1" destOrd="0" presId="urn:microsoft.com/office/officeart/2005/8/layout/list1"/>
    <dgm:cxn modelId="{0332CFEC-DC63-8C42-9AC1-BC5B91B1CF12}" type="presParOf" srcId="{7133EA83-9291-0141-B460-FA15029F67BA}" destId="{69F5FEBE-6546-7945-926A-40B0D5387E2B}" srcOrd="1" destOrd="0" presId="urn:microsoft.com/office/officeart/2005/8/layout/list1"/>
    <dgm:cxn modelId="{6639FFE4-2EAE-004C-965E-54EE73F2CE9B}" type="presParOf" srcId="{7133EA83-9291-0141-B460-FA15029F67BA}" destId="{7D43D05E-471B-B943-9D2D-3A083062835D}" srcOrd="2" destOrd="0" presId="urn:microsoft.com/office/officeart/2005/8/layout/list1"/>
    <dgm:cxn modelId="{87B37EFE-FFE5-6D49-90BD-505918CF3FB2}" type="presParOf" srcId="{7133EA83-9291-0141-B460-FA15029F67BA}" destId="{E8CB4F69-951C-774E-A413-EA4BCAD3CA53}" srcOrd="3" destOrd="0" presId="urn:microsoft.com/office/officeart/2005/8/layout/list1"/>
    <dgm:cxn modelId="{D59E4429-E875-CB42-9AF3-DD2CD5BEDDC6}" type="presParOf" srcId="{7133EA83-9291-0141-B460-FA15029F67BA}" destId="{6687C7AD-3351-0547-B0E2-D265E9A5E80C}" srcOrd="4" destOrd="0" presId="urn:microsoft.com/office/officeart/2005/8/layout/list1"/>
    <dgm:cxn modelId="{1519252C-3E6A-5E40-B247-F0690B75587E}" type="presParOf" srcId="{6687C7AD-3351-0547-B0E2-D265E9A5E80C}" destId="{C4AD70EB-ACEF-6941-9D0A-1C01989F39B4}" srcOrd="0" destOrd="0" presId="urn:microsoft.com/office/officeart/2005/8/layout/list1"/>
    <dgm:cxn modelId="{907DFBDF-D541-BB47-83B4-568FA6942F93}" type="presParOf" srcId="{6687C7AD-3351-0547-B0E2-D265E9A5E80C}" destId="{6D86CBA2-8B4E-914F-A2AB-55013D2C2D52}" srcOrd="1" destOrd="0" presId="urn:microsoft.com/office/officeart/2005/8/layout/list1"/>
    <dgm:cxn modelId="{8FBECB65-1FEF-754A-A199-34B565B970EE}" type="presParOf" srcId="{7133EA83-9291-0141-B460-FA15029F67BA}" destId="{6AEEEC43-7CA5-3449-B47A-AFEF2B3886F2}" srcOrd="5" destOrd="0" presId="urn:microsoft.com/office/officeart/2005/8/layout/list1"/>
    <dgm:cxn modelId="{AF297ADD-47A1-3E44-AC0C-E44E178EEB68}" type="presParOf" srcId="{7133EA83-9291-0141-B460-FA15029F67BA}" destId="{4AA06751-8414-C643-BF50-8EF3F31D33BF}" srcOrd="6" destOrd="0" presId="urn:microsoft.com/office/officeart/2005/8/layout/list1"/>
    <dgm:cxn modelId="{E0C96DD0-3B2D-FE42-83CC-15B54D35F0DB}" type="presParOf" srcId="{7133EA83-9291-0141-B460-FA15029F67BA}" destId="{A68242EF-159B-1E43-A6DF-AE0A82E80801}" srcOrd="7" destOrd="0" presId="urn:microsoft.com/office/officeart/2005/8/layout/list1"/>
    <dgm:cxn modelId="{E8453BD5-C308-6144-BE0E-0320BF5962E7}" type="presParOf" srcId="{7133EA83-9291-0141-B460-FA15029F67BA}" destId="{6B19475C-CEE4-DE4D-A708-DBCEEEE1E801}" srcOrd="8" destOrd="0" presId="urn:microsoft.com/office/officeart/2005/8/layout/list1"/>
    <dgm:cxn modelId="{A724D01B-1463-AF41-B0EC-FE8750BDEE0E}" type="presParOf" srcId="{6B19475C-CEE4-DE4D-A708-DBCEEEE1E801}" destId="{7CE408D9-75B2-A64F-AC9E-6133E4C8B5AB}" srcOrd="0" destOrd="0" presId="urn:microsoft.com/office/officeart/2005/8/layout/list1"/>
    <dgm:cxn modelId="{A0DD7BB2-D27E-C345-89AB-5B135F114C06}" type="presParOf" srcId="{6B19475C-CEE4-DE4D-A708-DBCEEEE1E801}" destId="{4F14A24C-7BE4-C54A-80CA-48B066C9C93B}" srcOrd="1" destOrd="0" presId="urn:microsoft.com/office/officeart/2005/8/layout/list1"/>
    <dgm:cxn modelId="{B1F39632-AEA9-1A4E-822B-15158D61ED3C}" type="presParOf" srcId="{7133EA83-9291-0141-B460-FA15029F67BA}" destId="{E0306CAB-F1D2-5B47-A1B8-DC9AB9A99881}" srcOrd="9" destOrd="0" presId="urn:microsoft.com/office/officeart/2005/8/layout/list1"/>
    <dgm:cxn modelId="{B1E698FA-8482-3946-A058-E4454B2E372A}" type="presParOf" srcId="{7133EA83-9291-0141-B460-FA15029F67BA}" destId="{C7F589CB-2FA9-EC42-8AF3-63C3AB50B8F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3D05E-471B-B943-9D2D-3A083062835D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93ADE4A-876C-FD49-A1ED-8727B746E21E}">
      <dsp:nvSpPr>
        <dsp:cNvPr id="0" name=""/>
        <dsp:cNvSpPr/>
      </dsp:nvSpPr>
      <dsp:spPr>
        <a:xfrm>
          <a:off x="304800" y="6459"/>
          <a:ext cx="4267200" cy="9151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Cognitive</a:t>
          </a:r>
        </a:p>
      </dsp:txBody>
      <dsp:txXfrm>
        <a:off x="349472" y="51131"/>
        <a:ext cx="4177856" cy="825776"/>
      </dsp:txXfrm>
    </dsp:sp>
    <dsp:sp modelId="{4AA06751-8414-C643-BF50-8EF3F31D33BF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D86CBA2-8B4E-914F-A2AB-55013D2C2D52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Moral</a:t>
          </a:r>
        </a:p>
      </dsp:txBody>
      <dsp:txXfrm>
        <a:off x="349472" y="1457291"/>
        <a:ext cx="4177856" cy="825776"/>
      </dsp:txXfrm>
    </dsp:sp>
    <dsp:sp modelId="{C7F589CB-2FA9-EC42-8AF3-63C3AB50B8F2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14A24C-7BE4-C54A-80CA-48B066C9C93B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Gender</a:t>
          </a:r>
        </a:p>
      </dsp:txBody>
      <dsp:txXfrm>
        <a:off x="349472" y="2863452"/>
        <a:ext cx="417785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406608-7191-C74C-8A53-249D9B4FE9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B7FC6-3E11-D042-ADBE-96EF0BBB62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A124-A7DD-4E43-8F15-6BDBE0A77790}" type="datetimeFigureOut">
              <a:rPr lang="en-US" smtClean="0"/>
              <a:t>2/16/18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C1F80-2AC0-7341-A410-192361F7FD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758B1-C15A-A440-8B65-11182835F8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E3109-1951-B94E-80F6-9A8DE765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89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CDE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302D-F62A-D141-A0E4-A25395AF0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7315200" cy="2661064"/>
          </a:xfrm>
        </p:spPr>
        <p:txBody>
          <a:bodyPr lIns="0" tIns="0" rIns="0" bIns="0" anchor="t" anchorCtr="0"/>
          <a:lstStyle>
            <a:lvl1pPr algn="ctr">
              <a:defRPr sz="4500" b="1" i="0">
                <a:solidFill>
                  <a:srgbClr val="414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4D296-BE44-9C44-8BD0-0F55B8706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371600"/>
            <a:ext cx="7315200" cy="1143000"/>
          </a:xfrm>
          <a:prstGeom prst="rect">
            <a:avLst/>
          </a:prstGeom>
        </p:spPr>
        <p:txBody>
          <a:bodyPr lIns="0" tIns="0" rIns="0" bIns="228600" anchor="b" anchorCtr="0">
            <a:normAutofit/>
          </a:bodyPr>
          <a:lstStyle>
            <a:lvl1pPr marL="0" indent="0" algn="ctr">
              <a:buNone/>
              <a:defRPr sz="2400" b="1">
                <a:solidFill>
                  <a:srgbClr val="C5352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870E7-0004-6F4C-9B98-233593171B51}"/>
              </a:ext>
            </a:extLst>
          </p:cNvPr>
          <p:cNvSpPr txBox="1"/>
          <p:nvPr userDrawn="1"/>
        </p:nvSpPr>
        <p:spPr>
          <a:xfrm>
            <a:off x="914400" y="78682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Sociology 12e</a:t>
            </a: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by Henry L.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Tischler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5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11194-2E4F-6746-B713-49DF9E44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30201-EC1D-DC45-8757-8334F85F1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C91E-2099-4449-AC9D-5ABB9642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9C5E-32B9-6140-B319-B1E7C009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1931-F937-DA49-B303-65DC6146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88C9-5B33-2841-9883-D90253445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87838-47E2-9844-809A-0C3477262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360F9-4AFE-014B-8ED6-02D8CDB5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4616-5C75-9E4C-9684-3A846DB2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A7A38-40BD-4C4B-80AE-5F004EBB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7FF4-B0E0-2A4F-9DAE-55B6105A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E6B12-6F0F-2D4E-8930-7E75A86EA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/>
          <a:lstStyle>
            <a:lvl1pPr marL="352425" indent="-339725">
              <a:buFont typeface="Wingdings" pitchFamily="2" charset="2"/>
              <a:buChar char="v"/>
              <a:tabLst/>
              <a:defRPr sz="2600"/>
            </a:lvl1pPr>
            <a:lvl2pPr marL="693738" indent="-223838">
              <a:spcBef>
                <a:spcPts val="600"/>
              </a:spcBef>
              <a:tabLst/>
              <a:defRPr sz="2200"/>
            </a:lvl2pPr>
            <a:lvl3pPr marL="981075" indent="-169863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000"/>
            </a:lvl3pPr>
            <a:lvl4pPr marL="1270000" indent="-184150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800"/>
            </a:lvl4pPr>
            <a:lvl5pPr marL="1543050" indent="-171450">
              <a:spcBef>
                <a:spcPts val="600"/>
              </a:spcBef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FFDF1-2322-A04D-886B-3AFC0AB4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2F06-EEBF-E84C-91CD-A3CB6585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2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7758-60EA-4046-B56B-56CDE1AB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E19DD-79E6-9A4B-B61C-6935A701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28657-57DB-E444-97F0-E8F6E72E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BE9A-8F52-9645-ACC0-0CFF42DA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5D5A0-2D53-E943-9512-7FAA3A6E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1CDF-C36C-4B43-93F9-779D2F4C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82437-842E-4249-850F-188240040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E586F-C27B-7840-B1BD-FEAB43F45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AA40C-3F7B-0D4C-B261-86690FA0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9D976-4BB6-FF42-A2D2-5D2C0CD9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5DC86-2149-4B4A-8C05-DA033213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898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0DAFD-0346-3F4E-9603-081FCA49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B93C5-1419-D844-9A2F-0BF4B348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36F57-B7F4-4446-B84D-4457D8BE7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945-0BD7-554F-BD66-F6FA8B009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79FC1-5C15-ED47-9943-AB21EAA0B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A57D3-35DF-D147-98FC-C5898CB7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7DAA3-B438-C64D-8198-9E67967D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C0A82-1A4F-5740-9938-827A12F29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90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03AB-9AF8-934E-9D3C-2B64D93E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350A50-9186-024A-AE08-6D0310EDE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21945-81C4-3947-86D2-6DD29340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23B0B-4FA2-D042-A08C-1925446F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070A1-283D-1449-A96E-EA092A40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53CAD-0C4F-1B4E-95AA-2118F577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6047E-7E88-A94D-B6A4-EAF7DA4E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EEC5-8B44-E243-B115-83F83646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A98A-6D9E-5644-98D7-A6D4B717D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35281-71C4-5B43-8171-195F67E8A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EBC85-FC7C-8846-A8CF-3F3115D7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2CB69-AD0A-764C-A88D-E6BABAC4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79485-01FB-9B41-B079-251DCD24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97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6C75-BDEB-4D45-A6F4-32718F60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D1ADC-C78B-6C47-B887-20A35DFE8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B12D9-A373-A144-8169-6753D751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2B4C1-48B3-EF42-9BCF-524A1AF8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978C3-33E7-264D-8C93-4E40B7E1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1B34C-B5C3-3A46-B5EF-0CE0C464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8FED66-2FC9-6A4B-B5DD-B0E4815D7813}"/>
              </a:ext>
            </a:extLst>
          </p:cNvPr>
          <p:cNvSpPr/>
          <p:nvPr userDrawn="1"/>
        </p:nvSpPr>
        <p:spPr>
          <a:xfrm>
            <a:off x="0" y="6356351"/>
            <a:ext cx="9144000" cy="506412"/>
          </a:xfrm>
          <a:prstGeom prst="rect">
            <a:avLst/>
          </a:prstGeom>
          <a:solidFill>
            <a:srgbClr val="FCD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9D9926-3F9B-E54B-BCA8-03DD44E9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4299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CA47F-2C25-2448-AE97-280189E51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E5CDFA-6ACC-B549-B5DB-98E203696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1B54AE7-D0D8-9B40-8FC8-B55D77AD6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52B06C-47E1-E543-85F5-7F7E037F7CD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441700" y="6438107"/>
            <a:ext cx="22606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4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14099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346075" indent="-346075" algn="l" defTabSz="685800" rtl="0" eaLnBrk="1" latinLnBrk="0" hangingPunct="1">
        <a:lnSpc>
          <a:spcPct val="90000"/>
        </a:lnSpc>
        <a:spcBef>
          <a:spcPts val="750"/>
        </a:spcBef>
        <a:buClr>
          <a:srgbClr val="C53526"/>
        </a:buClr>
        <a:buFont typeface="Wingdings" pitchFamily="2" charset="2"/>
        <a:buChar char="v"/>
        <a:tabLst/>
        <a:defRPr sz="2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693738" indent="-22860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Wingdings" pitchFamily="2" charset="2"/>
        <a:buChar char="§"/>
        <a:tabLst/>
        <a:defRPr sz="2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76313" indent="-173038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260475" indent="-174625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B8D6-C23C-0444-92A5-0CE8FDDD6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Socialization and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4942E-4CFC-B144-BD77-ACD99FA51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4</a:t>
            </a:r>
          </a:p>
        </p:txBody>
      </p:sp>
    </p:spTree>
    <p:extLst>
      <p:ext uri="{BB962C8B-B14F-4D97-AF65-F5344CB8AC3E}">
        <p14:creationId xmlns:p14="http://schemas.microsoft.com/office/powerpoint/2010/main" val="191462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Concept of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29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Social identity based on status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Socially defined positions are acquired through socialization</a:t>
            </a:r>
          </a:p>
          <a:p>
            <a:pPr marL="463550" indent="0" algn="ctr">
              <a:lnSpc>
                <a:spcPts val="3200"/>
              </a:lnSpc>
              <a:spcBef>
                <a:spcPts val="3600"/>
              </a:spcBef>
              <a:buNone/>
            </a:pPr>
            <a:r>
              <a:rPr lang="en-US" sz="2400" b="1" dirty="0"/>
              <a:t>The self is this changing yet </a:t>
            </a:r>
            <a:br>
              <a:rPr lang="en-US" sz="2400" b="1" dirty="0"/>
            </a:br>
            <a:r>
              <a:rPr lang="en-US" sz="2400" b="1" dirty="0"/>
              <a:t>enduring personal identity</a:t>
            </a:r>
          </a:p>
        </p:txBody>
      </p:sp>
    </p:spTree>
    <p:extLst>
      <p:ext uri="{BB962C8B-B14F-4D97-AF65-F5344CB8AC3E}">
        <p14:creationId xmlns:p14="http://schemas.microsoft.com/office/powerpoint/2010/main" val="783988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Dimensions of Human Development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7281E2B-5A56-3448-B26B-A3A0B9DB91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823955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5944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Stages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Sensorimotor Stage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Touch and feel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Cause and effect</a:t>
            </a:r>
          </a:p>
          <a:p>
            <a:pPr marL="695325" indent="-231775">
              <a:spcBef>
                <a:spcPts val="2400"/>
              </a:spcBef>
              <a:buFont typeface="Wingdings" pitchFamily="2" charset="2"/>
              <a:buChar char="§"/>
            </a:pPr>
            <a:r>
              <a:rPr lang="en-US" sz="2400" dirty="0"/>
              <a:t>Operational Stage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Understanding of relationships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Recognition of consequences of acts and decisions</a:t>
            </a:r>
          </a:p>
        </p:txBody>
      </p:sp>
    </p:spTree>
    <p:extLst>
      <p:ext uri="{BB962C8B-B14F-4D97-AF65-F5344CB8AC3E}">
        <p14:creationId xmlns:p14="http://schemas.microsoft.com/office/powerpoint/2010/main" val="1652889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Progression leading to shared view of right and wrong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Orientation toward punishment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Orientation toward reward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Orientation toward possible disapproval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Orientation toward laws and dishonor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Orientation toward peer values and democracy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Orientation toward personal values</a:t>
            </a:r>
          </a:p>
        </p:txBody>
      </p:sp>
    </p:spTree>
    <p:extLst>
      <p:ext uri="{BB962C8B-B14F-4D97-AF65-F5344CB8AC3E}">
        <p14:creationId xmlns:p14="http://schemas.microsoft.com/office/powerpoint/2010/main" val="2418569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Gender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Biological Grounding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Male/female difference in size, strength, endurance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Reproductive roles</a:t>
            </a:r>
          </a:p>
          <a:p>
            <a:pPr>
              <a:lnSpc>
                <a:spcPts val="3400"/>
              </a:lnSpc>
              <a:spcBef>
                <a:spcPts val="2400"/>
              </a:spcBef>
            </a:pPr>
            <a:r>
              <a:rPr lang="en-US" dirty="0"/>
              <a:t>Cultural Definition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Gender stratification in social performance roles</a:t>
            </a:r>
          </a:p>
        </p:txBody>
      </p:sp>
    </p:spTree>
    <p:extLst>
      <p:ext uri="{BB962C8B-B14F-4D97-AF65-F5344CB8AC3E}">
        <p14:creationId xmlns:p14="http://schemas.microsoft.com/office/powerpoint/2010/main" val="4047016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Impediments to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Deprivation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Extreme childhood deprivation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Impediment to social attachment</a:t>
            </a:r>
          </a:p>
          <a:p>
            <a:pPr marL="695325" indent="-231775">
              <a:spcBef>
                <a:spcPts val="2400"/>
              </a:spcBef>
              <a:buFont typeface="Wingdings" pitchFamily="2" charset="2"/>
              <a:buChar char="§"/>
            </a:pPr>
            <a:r>
              <a:rPr lang="en-US" sz="2400" dirty="0"/>
              <a:t>Infants in institutions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Attachment disorder</a:t>
            </a:r>
          </a:p>
        </p:txBody>
      </p:sp>
    </p:spTree>
    <p:extLst>
      <p:ext uri="{BB962C8B-B14F-4D97-AF65-F5344CB8AC3E}">
        <p14:creationId xmlns:p14="http://schemas.microsoft.com/office/powerpoint/2010/main" val="1314612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Charles Horton Cooley (1864–1929)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The </a:t>
            </a:r>
            <a:r>
              <a:rPr lang="en-US" sz="2400" b="1" dirty="0"/>
              <a:t>looking-glass self</a:t>
            </a:r>
          </a:p>
          <a:p>
            <a:pPr marL="1147763" indent="-231775">
              <a:lnSpc>
                <a:spcPts val="3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Imagine how our actions appear to others</a:t>
            </a:r>
          </a:p>
          <a:p>
            <a:pPr marL="1147763" indent="-231775">
              <a:lnSpc>
                <a:spcPts val="3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Imagine how other people judge these actions</a:t>
            </a:r>
          </a:p>
          <a:p>
            <a:pPr marL="1147763" indent="-231775">
              <a:lnSpc>
                <a:spcPts val="3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Make some sort of self-judgment based on the presumed judgments of others</a:t>
            </a:r>
          </a:p>
        </p:txBody>
      </p:sp>
    </p:spTree>
    <p:extLst>
      <p:ext uri="{BB962C8B-B14F-4D97-AF65-F5344CB8AC3E}">
        <p14:creationId xmlns:p14="http://schemas.microsoft.com/office/powerpoint/2010/main" val="817440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George Herbert Mead (1863–1931)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The </a:t>
            </a:r>
            <a:r>
              <a:rPr lang="en-US" sz="2400" b="1" dirty="0"/>
              <a:t>“I”</a:t>
            </a:r>
            <a:r>
              <a:rPr lang="en-US" sz="2400" dirty="0"/>
              <a:t> and the </a:t>
            </a:r>
            <a:r>
              <a:rPr lang="en-US" sz="2400" b="1" dirty="0"/>
              <a:t>“me”</a:t>
            </a:r>
          </a:p>
          <a:p>
            <a:pPr marL="1147763" indent="-231775">
              <a:lnSpc>
                <a:spcPts val="3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“I” is free, active, and spontaneous</a:t>
            </a:r>
          </a:p>
          <a:p>
            <a:pPr marL="1147763" indent="-231775">
              <a:lnSpc>
                <a:spcPts val="3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“Me” is grounded in socialization process from family, peers, school, etc.</a:t>
            </a:r>
          </a:p>
        </p:txBody>
      </p:sp>
    </p:spTree>
    <p:extLst>
      <p:ext uri="{BB962C8B-B14F-4D97-AF65-F5344CB8AC3E}">
        <p14:creationId xmlns:p14="http://schemas.microsoft.com/office/powerpoint/2010/main" val="35187748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George Herbert Mead </a:t>
            </a:r>
            <a:r>
              <a:rPr lang="en-US" sz="2000" dirty="0"/>
              <a:t>(continued)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Significant others</a:t>
            </a:r>
            <a:endParaRPr lang="en-US" sz="2400" b="1" dirty="0"/>
          </a:p>
          <a:p>
            <a:pPr marL="1147763" indent="-231775">
              <a:lnSpc>
                <a:spcPts val="3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Those who are most important in our development, such as parents, friends, and teachers</a:t>
            </a:r>
          </a:p>
          <a:p>
            <a:pPr marL="744538" indent="-220663">
              <a:lnSpc>
                <a:spcPts val="2880"/>
              </a:lnSpc>
              <a:spcBef>
                <a:spcPts val="2400"/>
              </a:spcBef>
              <a:buFont typeface="Wingdings" pitchFamily="2" charset="2"/>
              <a:buChar char="§"/>
            </a:pPr>
            <a:r>
              <a:rPr lang="en-US" sz="2400" dirty="0"/>
              <a:t>Generalized others</a:t>
            </a:r>
          </a:p>
          <a:p>
            <a:pPr marL="1147763" indent="-231775">
              <a:lnSpc>
                <a:spcPts val="3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The viewpoints, attitudes, and expectations of society as a whole, or of a community of people whom we are aware of and who are important to us</a:t>
            </a:r>
          </a:p>
        </p:txBody>
      </p:sp>
    </p:spTree>
    <p:extLst>
      <p:ext uri="{BB962C8B-B14F-4D97-AF65-F5344CB8AC3E}">
        <p14:creationId xmlns:p14="http://schemas.microsoft.com/office/powerpoint/2010/main" val="1596573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Psychologists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Sigmund Freud (1856–1939)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Self is comprised of three parts</a:t>
            </a:r>
            <a:endParaRPr lang="en-US" sz="2400" b="1" dirty="0"/>
          </a:p>
          <a:p>
            <a:pPr marL="1147763" indent="-231775">
              <a:lnSpc>
                <a:spcPts val="26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Id, Superego, and Ego</a:t>
            </a:r>
          </a:p>
          <a:p>
            <a:pPr marL="1147763" indent="-231775">
              <a:lnSpc>
                <a:spcPts val="26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Individual remains in constant conflict</a:t>
            </a:r>
          </a:p>
          <a:p>
            <a:pPr marL="463550" indent="-450850">
              <a:lnSpc>
                <a:spcPts val="3400"/>
              </a:lnSpc>
              <a:spcBef>
                <a:spcPts val="2400"/>
              </a:spcBef>
            </a:pPr>
            <a:r>
              <a:rPr lang="en-US" dirty="0"/>
              <a:t>Erik Erikson (1902–1994)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Lifelong socialization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Eight stages of development and crisis</a:t>
            </a:r>
          </a:p>
        </p:txBody>
      </p:sp>
    </p:spTree>
    <p:extLst>
      <p:ext uri="{BB962C8B-B14F-4D97-AF65-F5344CB8AC3E}">
        <p14:creationId xmlns:p14="http://schemas.microsoft.com/office/powerpoint/2010/main" val="643346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4188-A2EA-A14B-9E92-D4EC3CE6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71600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5DA7-E209-B44D-8DB3-D8B06FFB9A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8650" y="1117601"/>
            <a:ext cx="7631430" cy="487965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Describe socialization.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Explain primary socialization.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Discuss how biology and socialization contribute to the formation of the individual.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Describe how people develop a social identity.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Know what sociobiology is.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Explain how extreme social deprivation affects early childhood development.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Explain the views of Charles Horton Cooley and George Herbert Mead.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Describe Erik Erikson’s model of lifelong socialization.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Explain how family, schools, peer groups, and the mass media contribute to childhood socialization.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Know how adult socialization differs from primary socialization.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000" dirty="0"/>
              <a:t>Identify where resocialization takes place.</a:t>
            </a:r>
          </a:p>
        </p:txBody>
      </p:sp>
    </p:spTree>
    <p:extLst>
      <p:ext uri="{BB962C8B-B14F-4D97-AF65-F5344CB8AC3E}">
        <p14:creationId xmlns:p14="http://schemas.microsoft.com/office/powerpoint/2010/main" val="1418789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Socialization in American Society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pPr marL="463550" indent="-450850"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The family</a:t>
            </a:r>
          </a:p>
          <a:p>
            <a:pPr marL="463550" indent="-450850"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The school</a:t>
            </a:r>
          </a:p>
          <a:p>
            <a:pPr marL="463550" indent="-450850"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Peer groups</a:t>
            </a:r>
          </a:p>
          <a:p>
            <a:pPr marL="463550" indent="-450850"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Mass media</a:t>
            </a:r>
          </a:p>
        </p:txBody>
      </p:sp>
    </p:spTree>
    <p:extLst>
      <p:ext uri="{BB962C8B-B14F-4D97-AF65-F5344CB8AC3E}">
        <p14:creationId xmlns:p14="http://schemas.microsoft.com/office/powerpoint/2010/main" val="1638765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Primary source for early socialization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Connects to particular version of culture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Subcultural community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Geographic region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Social class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Ethnic group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Religious orientation</a:t>
            </a:r>
          </a:p>
        </p:txBody>
      </p:sp>
    </p:spTree>
    <p:extLst>
      <p:ext uri="{BB962C8B-B14F-4D97-AF65-F5344CB8AC3E}">
        <p14:creationId xmlns:p14="http://schemas.microsoft.com/office/powerpoint/2010/main" val="11141278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Institutional framework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Selected skills and knowledge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Mitigates conflicting values between: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Family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Local community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State, regional, and local requirements</a:t>
            </a:r>
          </a:p>
        </p:txBody>
      </p:sp>
    </p:spTree>
    <p:extLst>
      <p:ext uri="{BB962C8B-B14F-4D97-AF65-F5344CB8AC3E}">
        <p14:creationId xmlns:p14="http://schemas.microsoft.com/office/powerpoint/2010/main" val="3590506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Individuals who are social equals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Powerful influence over lifestyle issues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Appearance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Activities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Interaction and dating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Materialism and consumerism</a:t>
            </a:r>
          </a:p>
        </p:txBody>
      </p:sp>
    </p:spTree>
    <p:extLst>
      <p:ext uri="{BB962C8B-B14F-4D97-AF65-F5344CB8AC3E}">
        <p14:creationId xmlns:p14="http://schemas.microsoft.com/office/powerpoint/2010/main" val="361534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Media – </a:t>
            </a:r>
            <a:r>
              <a:rPr lang="en-US" sz="2600" dirty="0"/>
              <a:t>television, movies, video games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An inescapable presence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Measurable time involvement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2.5 hours weekdays / 4.3 hours weekends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Cumulative totals exceed personal interaction in other areas</a:t>
            </a:r>
          </a:p>
          <a:p>
            <a:pPr marL="573088" indent="-220663">
              <a:spcBef>
                <a:spcPts val="2400"/>
              </a:spcBef>
              <a:buFont typeface="Wingdings" pitchFamily="2" charset="2"/>
              <a:buChar char="§"/>
            </a:pPr>
            <a:r>
              <a:rPr lang="en-US" sz="2400" dirty="0"/>
              <a:t>Promotes aggression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Problem resolution via violence</a:t>
            </a:r>
          </a:p>
        </p:txBody>
      </p:sp>
    </p:spTree>
    <p:extLst>
      <p:ext uri="{BB962C8B-B14F-4D97-AF65-F5344CB8AC3E}">
        <p14:creationId xmlns:p14="http://schemas.microsoft.com/office/powerpoint/2010/main" val="14103838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Adult Socialization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New statuses and roles learned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Greater awareness of impact of socialization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Increased control over processes</a:t>
            </a:r>
          </a:p>
          <a:p>
            <a:pPr marL="1147763" indent="-231775">
              <a:lnSpc>
                <a:spcPts val="26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Marriage and responsibility</a:t>
            </a:r>
          </a:p>
          <a:p>
            <a:pPr marL="1147763" indent="-231775">
              <a:lnSpc>
                <a:spcPts val="26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Parenthood</a:t>
            </a:r>
          </a:p>
          <a:p>
            <a:pPr marL="1147763" indent="-231775">
              <a:lnSpc>
                <a:spcPts val="26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Career development: vocation and identity</a:t>
            </a:r>
          </a:p>
          <a:p>
            <a:pPr marL="463550" indent="-450850">
              <a:lnSpc>
                <a:spcPts val="3400"/>
              </a:lnSpc>
              <a:spcBef>
                <a:spcPts val="2400"/>
              </a:spcBef>
            </a:pPr>
            <a:r>
              <a:rPr lang="en-US" dirty="0"/>
              <a:t>Resocialization potential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Total institutions</a:t>
            </a:r>
          </a:p>
        </p:txBody>
      </p:sp>
    </p:spTree>
    <p:extLst>
      <p:ext uri="{BB962C8B-B14F-4D97-AF65-F5344CB8AC3E}">
        <p14:creationId xmlns:p14="http://schemas.microsoft.com/office/powerpoint/2010/main" val="2049691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Marriage and 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Critical examination of traditional role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New definitions of relationships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Reexamination of demands of society</a:t>
            </a:r>
          </a:p>
        </p:txBody>
      </p:sp>
    </p:spTree>
    <p:extLst>
      <p:ext uri="{BB962C8B-B14F-4D97-AF65-F5344CB8AC3E}">
        <p14:creationId xmlns:p14="http://schemas.microsoft.com/office/powerpoint/2010/main" val="10333897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Parenthood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Reexamination of role expectations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Partners of each other</a:t>
            </a:r>
          </a:p>
          <a:p>
            <a:pPr marL="1036638" indent="-2317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As parent and as a spouse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Secondary opportunity for socialization missed early</a:t>
            </a:r>
          </a:p>
        </p:txBody>
      </p:sp>
    </p:spTree>
    <p:extLst>
      <p:ext uri="{BB962C8B-B14F-4D97-AF65-F5344CB8AC3E}">
        <p14:creationId xmlns:p14="http://schemas.microsoft.com/office/powerpoint/2010/main" val="7532292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Development: </a:t>
            </a:r>
            <a:br>
              <a:rPr lang="en-US" dirty="0"/>
            </a:br>
            <a:r>
              <a:rPr lang="en-US" dirty="0"/>
              <a:t>Vocation and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51280"/>
            <a:ext cx="7631430" cy="489459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New social context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Specific statuses and roles</a:t>
            </a:r>
          </a:p>
          <a:p>
            <a:pPr marL="1036638" indent="-2317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Socialization to specific needs of the situation</a:t>
            </a:r>
          </a:p>
          <a:p>
            <a:pPr marL="1036638" indent="-2317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Resocialization into new social functions</a:t>
            </a:r>
          </a:p>
          <a:p>
            <a:pPr marL="1258888" indent="-222250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/>
              <a:t>Conflict between career and other social identity</a:t>
            </a:r>
          </a:p>
        </p:txBody>
      </p:sp>
    </p:spTree>
    <p:extLst>
      <p:ext uri="{BB962C8B-B14F-4D97-AF65-F5344CB8AC3E}">
        <p14:creationId xmlns:p14="http://schemas.microsoft.com/office/powerpoint/2010/main" val="26526746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Aging and Society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51280"/>
            <a:ext cx="7631430" cy="489459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sz="2800" dirty="0"/>
              <a:t>Late-in-life requirement to change in social identity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Potential for:</a:t>
            </a:r>
          </a:p>
          <a:p>
            <a:pPr marL="1036638" indent="-2317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Loss of self-esteem</a:t>
            </a:r>
          </a:p>
          <a:p>
            <a:pPr marL="1036638" indent="-2317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Decline in physical and mental health</a:t>
            </a:r>
          </a:p>
          <a:p>
            <a:pPr marL="1036638" indent="-2317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Restrictions on mobility and independence</a:t>
            </a:r>
          </a:p>
        </p:txBody>
      </p:sp>
    </p:spTree>
    <p:extLst>
      <p:ext uri="{BB962C8B-B14F-4D97-AF65-F5344CB8AC3E}">
        <p14:creationId xmlns:p14="http://schemas.microsoft.com/office/powerpoint/2010/main" val="211897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Versus Nurture: A False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84960"/>
            <a:ext cx="7636809" cy="4660914"/>
          </a:xfrm>
        </p:spPr>
        <p:txBody>
          <a:bodyPr/>
          <a:lstStyle/>
          <a:p>
            <a:r>
              <a:rPr lang="en-US" b="1" dirty="0"/>
              <a:t>Nature</a:t>
            </a:r>
            <a:r>
              <a:rPr lang="en-US" dirty="0"/>
              <a:t> – inherited characteristics</a:t>
            </a:r>
          </a:p>
          <a:p>
            <a:pPr>
              <a:spcBef>
                <a:spcPts val="3000"/>
              </a:spcBef>
            </a:pPr>
            <a:r>
              <a:rPr lang="en-US" b="1" dirty="0"/>
              <a:t>Nurture</a:t>
            </a:r>
            <a:r>
              <a:rPr lang="en-US" dirty="0"/>
              <a:t> – socialization experiences</a:t>
            </a:r>
          </a:p>
        </p:txBody>
      </p:sp>
    </p:spTree>
    <p:extLst>
      <p:ext uri="{BB962C8B-B14F-4D97-AF65-F5344CB8AC3E}">
        <p14:creationId xmlns:p14="http://schemas.microsoft.com/office/powerpoint/2010/main" val="213156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Socialization –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The process of social interaction that teaches the child the intellectual, physical, and social skills needed to function as a member of society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Begins at birth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Provides connection to culture</a:t>
            </a:r>
          </a:p>
          <a:p>
            <a:pPr marL="695325" indent="-231775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Contributes to acquisition of personality</a:t>
            </a:r>
          </a:p>
        </p:txBody>
      </p:sp>
    </p:spTree>
    <p:extLst>
      <p:ext uri="{BB962C8B-B14F-4D97-AF65-F5344CB8AC3E}">
        <p14:creationId xmlns:p14="http://schemas.microsoft.com/office/powerpoint/2010/main" val="308391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Genetics – Inherited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Biological transmissions from mother and father that influence: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Chemical processes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Blood type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Physiological response and perception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Taste, color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Physical traits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Height, weight, hair color, musculature</a:t>
            </a:r>
          </a:p>
        </p:txBody>
      </p:sp>
    </p:spTree>
    <p:extLst>
      <p:ext uri="{BB962C8B-B14F-4D97-AF65-F5344CB8AC3E}">
        <p14:creationId xmlns:p14="http://schemas.microsoft.com/office/powerpoint/2010/main" val="1908681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Sociobiology – Synthesis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Behavioral Ecology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Acknowledges biological basis for some human behavior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Recognizes socialization and free will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Links some behavior to survival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Part of natural selection</a:t>
            </a:r>
          </a:p>
        </p:txBody>
      </p:sp>
    </p:spTree>
    <p:extLst>
      <p:ext uri="{BB962C8B-B14F-4D97-AF65-F5344CB8AC3E}">
        <p14:creationId xmlns:p14="http://schemas.microsoft.com/office/powerpoint/2010/main" val="2556754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pPr marL="463550" indent="-450850"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Deprivation and development</a:t>
            </a:r>
          </a:p>
          <a:p>
            <a:pPr marL="463550" indent="-450850"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Concept of self</a:t>
            </a:r>
          </a:p>
          <a:p>
            <a:pPr marL="463550" indent="-450850"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Dimensions of development</a:t>
            </a:r>
          </a:p>
        </p:txBody>
      </p:sp>
    </p:spTree>
    <p:extLst>
      <p:ext uri="{BB962C8B-B14F-4D97-AF65-F5344CB8AC3E}">
        <p14:creationId xmlns:p14="http://schemas.microsoft.com/office/powerpoint/2010/main" val="768648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Deprivation and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 marL="463550" indent="-450850">
              <a:lnSpc>
                <a:spcPts val="3400"/>
              </a:lnSpc>
            </a:pPr>
            <a:r>
              <a:rPr lang="en-US" dirty="0"/>
              <a:t>Extreme Childhood Deprivation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Inhibits: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Social attachments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Meaningful interactions and affectionate bonds with others</a:t>
            </a:r>
          </a:p>
          <a:p>
            <a:pPr marL="695325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Emerges in: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Institutions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Impersonal care</a:t>
            </a:r>
          </a:p>
          <a:p>
            <a:pPr marL="1147763" indent="-2317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Potential attachment disorder</a:t>
            </a:r>
          </a:p>
        </p:txBody>
      </p:sp>
    </p:spTree>
    <p:extLst>
      <p:ext uri="{BB962C8B-B14F-4D97-AF65-F5344CB8AC3E}">
        <p14:creationId xmlns:p14="http://schemas.microsoft.com/office/powerpoint/2010/main" val="1632011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Attachment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>
            <a:normAutofit/>
          </a:bodyPr>
          <a:lstStyle/>
          <a:p>
            <a:pPr marL="463550" indent="-450850"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An inability to trust people and form relationships with others</a:t>
            </a:r>
          </a:p>
          <a:p>
            <a:pPr marL="463550" indent="-450850"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Inhibits socialization, cultural learning, and attachment</a:t>
            </a:r>
          </a:p>
        </p:txBody>
      </p:sp>
    </p:spTree>
    <p:extLst>
      <p:ext uri="{BB962C8B-B14F-4D97-AF65-F5344CB8AC3E}">
        <p14:creationId xmlns:p14="http://schemas.microsoft.com/office/powerpoint/2010/main" val="1932665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</TotalTime>
  <Words>822</Words>
  <Application>Microsoft Macintosh PowerPoint</Application>
  <PresentationFormat>On-screen Show (4:3)</PresentationFormat>
  <Paragraphs>177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Verdana</vt:lpstr>
      <vt:lpstr>Wingdings</vt:lpstr>
      <vt:lpstr>Office Theme</vt:lpstr>
      <vt:lpstr>Socialization and Development</vt:lpstr>
      <vt:lpstr>Learning Objectives</vt:lpstr>
      <vt:lpstr>Nature Versus Nurture: A False Debate</vt:lpstr>
      <vt:lpstr>Socialization – Learned</vt:lpstr>
      <vt:lpstr>Genetics – Inherited</vt:lpstr>
      <vt:lpstr>Sociobiology – Synthesis</vt:lpstr>
      <vt:lpstr>Social Issues</vt:lpstr>
      <vt:lpstr>Deprivation and Development</vt:lpstr>
      <vt:lpstr>Attachment Disorder</vt:lpstr>
      <vt:lpstr>The Concept of Self</vt:lpstr>
      <vt:lpstr>Dimensions of Human Development</vt:lpstr>
      <vt:lpstr>Cognitive Development</vt:lpstr>
      <vt:lpstr>Moral Development</vt:lpstr>
      <vt:lpstr>Gender Identity</vt:lpstr>
      <vt:lpstr>Impediments to Development</vt:lpstr>
      <vt:lpstr>Theories of Development</vt:lpstr>
      <vt:lpstr>Theories of Development</vt:lpstr>
      <vt:lpstr>Theories of Development</vt:lpstr>
      <vt:lpstr>The Psychologists</vt:lpstr>
      <vt:lpstr>Early Socialization in American Society</vt:lpstr>
      <vt:lpstr>The Family</vt:lpstr>
      <vt:lpstr>The School</vt:lpstr>
      <vt:lpstr>Peer Groups</vt:lpstr>
      <vt:lpstr>Mass Media – television, movies, video games</vt:lpstr>
      <vt:lpstr>Adult Socialization</vt:lpstr>
      <vt:lpstr>Marriage and Responsibility</vt:lpstr>
      <vt:lpstr>Parenthood</vt:lpstr>
      <vt:lpstr>Career Development:  Vocation and Identity</vt:lpstr>
      <vt:lpstr>Aging and Society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Botelho</dc:creator>
  <cp:lastModifiedBy>Anna Botelho</cp:lastModifiedBy>
  <cp:revision>35</cp:revision>
  <dcterms:created xsi:type="dcterms:W3CDTF">2018-02-14T21:02:22Z</dcterms:created>
  <dcterms:modified xsi:type="dcterms:W3CDTF">2018-02-16T21:55:03Z</dcterms:modified>
</cp:coreProperties>
</file>