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14" r:id="rId1"/>
  </p:sldMasterIdLst>
  <p:handoutMasterIdLst>
    <p:handoutMasterId r:id="rId25"/>
  </p:handoutMasterIdLst>
  <p:sldIdLst>
    <p:sldId id="256" r:id="rId2"/>
    <p:sldId id="257" r:id="rId3"/>
    <p:sldId id="258" r:id="rId4"/>
    <p:sldId id="301" r:id="rId5"/>
    <p:sldId id="339" r:id="rId6"/>
    <p:sldId id="302" r:id="rId7"/>
    <p:sldId id="324" r:id="rId8"/>
    <p:sldId id="325" r:id="rId9"/>
    <p:sldId id="340" r:id="rId10"/>
    <p:sldId id="303" r:id="rId11"/>
    <p:sldId id="304" r:id="rId12"/>
    <p:sldId id="305" r:id="rId13"/>
    <p:sldId id="326" r:id="rId14"/>
    <p:sldId id="327" r:id="rId15"/>
    <p:sldId id="328" r:id="rId16"/>
    <p:sldId id="330" r:id="rId17"/>
    <p:sldId id="306" r:id="rId18"/>
    <p:sldId id="341" r:id="rId19"/>
    <p:sldId id="307" r:id="rId20"/>
    <p:sldId id="331" r:id="rId21"/>
    <p:sldId id="332" r:id="rId22"/>
    <p:sldId id="333" r:id="rId23"/>
    <p:sldId id="342" r:id="rId2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14099"/>
    <a:srgbClr val="FCDEAB"/>
    <a:srgbClr val="C5352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3022"/>
    <p:restoredTop sz="94643"/>
  </p:normalViewPr>
  <p:slideViewPr>
    <p:cSldViewPr snapToGrid="0" snapToObjects="1">
      <p:cViewPr varScale="1">
        <p:scale>
          <a:sx n="126" d="100"/>
          <a:sy n="126" d="100"/>
        </p:scale>
        <p:origin x="192" y="5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napToObjects="1">
      <p:cViewPr varScale="1">
        <p:scale>
          <a:sx n="111" d="100"/>
          <a:sy n="111" d="100"/>
        </p:scale>
        <p:origin x="1504" y="21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028915A-7F12-46CE-A756-D1264C66A6AB}" type="doc">
      <dgm:prSet loTypeId="urn:microsoft.com/office/officeart/2005/8/layout/cycle7" loCatId="cycle" qsTypeId="urn:microsoft.com/office/officeart/2005/8/quickstyle/3d1" qsCatId="3D" csTypeId="urn:microsoft.com/office/officeart/2005/8/colors/colorful3" csCatId="colorful" phldr="1"/>
      <dgm:spPr/>
      <dgm:t>
        <a:bodyPr/>
        <a:lstStyle/>
        <a:p>
          <a:endParaRPr lang="en-US"/>
        </a:p>
      </dgm:t>
    </dgm:pt>
    <dgm:pt modelId="{9AA1352E-9BC4-4A9C-880D-77DF057D9ADE}">
      <dgm:prSet phldrT="[Text]" custT="1"/>
      <dgm:spPr/>
      <dgm:t>
        <a:bodyPr/>
        <a:lstStyle/>
        <a:p>
          <a:r>
            <a:rPr lang="en-US" sz="2800" dirty="0">
              <a:latin typeface="Arial" panose="020B0604020202020204" pitchFamily="34" charset="0"/>
              <a:cs typeface="Arial" panose="020B0604020202020204" pitchFamily="34" charset="0"/>
            </a:rPr>
            <a:t>Dyad</a:t>
          </a:r>
        </a:p>
      </dgm:t>
    </dgm:pt>
    <dgm:pt modelId="{ABB74099-92F5-4981-8FFC-8A27A85F5F34}" type="parTrans" cxnId="{05B1FA22-B3D9-4969-8D7E-B67AC4DE36B1}">
      <dgm:prSet/>
      <dgm:spPr/>
      <dgm:t>
        <a:bodyPr/>
        <a:lstStyle/>
        <a:p>
          <a:endParaRPr lang="en-US" sz="28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361B40EA-5E09-4BAC-99D8-01A84A814223}" type="sibTrans" cxnId="{05B1FA22-B3D9-4969-8D7E-B67AC4DE36B1}">
      <dgm:prSet custT="1"/>
      <dgm:spPr/>
      <dgm:t>
        <a:bodyPr/>
        <a:lstStyle/>
        <a:p>
          <a:endParaRPr lang="en-US" sz="28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B448564D-E64D-40AF-9634-C78908D59C90}">
      <dgm:prSet phldrT="[Text]" custT="1"/>
      <dgm:spPr/>
      <dgm:t>
        <a:bodyPr/>
        <a:lstStyle/>
        <a:p>
          <a:r>
            <a:rPr lang="en-US" sz="2800" dirty="0">
              <a:latin typeface="Arial" panose="020B0604020202020204" pitchFamily="34" charset="0"/>
              <a:cs typeface="Arial" panose="020B0604020202020204" pitchFamily="34" charset="0"/>
            </a:rPr>
            <a:t>Pilot and Co-Pilot</a:t>
          </a:r>
        </a:p>
      </dgm:t>
    </dgm:pt>
    <dgm:pt modelId="{E84443AB-2015-4488-A4D2-395D1A6AF12F}" type="parTrans" cxnId="{3965B0DC-0456-4C9B-AB0B-E469CCB21812}">
      <dgm:prSet/>
      <dgm:spPr/>
      <dgm:t>
        <a:bodyPr/>
        <a:lstStyle/>
        <a:p>
          <a:endParaRPr lang="en-US" sz="28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3516494A-5045-4375-BDD0-BA3B753D6273}" type="sibTrans" cxnId="{3965B0DC-0456-4C9B-AB0B-E469CCB21812}">
      <dgm:prSet custT="1"/>
      <dgm:spPr/>
      <dgm:t>
        <a:bodyPr/>
        <a:lstStyle/>
        <a:p>
          <a:endParaRPr lang="en-US" sz="28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788D64FB-24F4-4985-A171-F3738BFBBEF8}">
      <dgm:prSet phldrT="[Text]" custT="1"/>
      <dgm:spPr/>
      <dgm:t>
        <a:bodyPr/>
        <a:lstStyle/>
        <a:p>
          <a:r>
            <a:rPr lang="en-US" sz="2800" dirty="0">
              <a:latin typeface="Arial" panose="020B0604020202020204" pitchFamily="34" charset="0"/>
              <a:cs typeface="Arial" panose="020B0604020202020204" pitchFamily="34" charset="0"/>
            </a:rPr>
            <a:t>Engaged couple</a:t>
          </a:r>
        </a:p>
      </dgm:t>
    </dgm:pt>
    <dgm:pt modelId="{C911F285-2CAF-41BA-97E0-C085CC8121B5}" type="parTrans" cxnId="{8D4ACFF2-5D12-4BB7-854F-8178220BF3F0}">
      <dgm:prSet/>
      <dgm:spPr/>
      <dgm:t>
        <a:bodyPr/>
        <a:lstStyle/>
        <a:p>
          <a:endParaRPr lang="en-US" sz="28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0ADD256A-E262-494D-96BC-35F6E1F17236}" type="sibTrans" cxnId="{8D4ACFF2-5D12-4BB7-854F-8178220BF3F0}">
      <dgm:prSet custT="1"/>
      <dgm:spPr/>
      <dgm:t>
        <a:bodyPr/>
        <a:lstStyle/>
        <a:p>
          <a:endParaRPr lang="en-US" sz="28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CB0FEF1C-F342-4B45-82AC-15EA9C058CFB}" type="pres">
      <dgm:prSet presAssocID="{B028915A-7F12-46CE-A756-D1264C66A6AB}" presName="Name0" presStyleCnt="0">
        <dgm:presLayoutVars>
          <dgm:dir/>
          <dgm:resizeHandles val="exact"/>
        </dgm:presLayoutVars>
      </dgm:prSet>
      <dgm:spPr/>
    </dgm:pt>
    <dgm:pt modelId="{E4A5AC30-A0A3-445A-A2F9-8005243AF14D}" type="pres">
      <dgm:prSet presAssocID="{9AA1352E-9BC4-4A9C-880D-77DF057D9ADE}" presName="node" presStyleLbl="node1" presStyleIdx="0" presStyleCnt="3">
        <dgm:presLayoutVars>
          <dgm:bulletEnabled val="1"/>
        </dgm:presLayoutVars>
      </dgm:prSet>
      <dgm:spPr/>
    </dgm:pt>
    <dgm:pt modelId="{8AA6D06F-25D6-4E05-AAB5-79CD66953AD9}" type="pres">
      <dgm:prSet presAssocID="{361B40EA-5E09-4BAC-99D8-01A84A814223}" presName="sibTrans" presStyleLbl="sibTrans2D1" presStyleIdx="0" presStyleCnt="3"/>
      <dgm:spPr/>
    </dgm:pt>
    <dgm:pt modelId="{9C8B0D24-445C-457E-8508-0B95DB1DD4FA}" type="pres">
      <dgm:prSet presAssocID="{361B40EA-5E09-4BAC-99D8-01A84A814223}" presName="connectorText" presStyleLbl="sibTrans2D1" presStyleIdx="0" presStyleCnt="3"/>
      <dgm:spPr/>
    </dgm:pt>
    <dgm:pt modelId="{8CB99C52-DAC2-4222-A0C6-F1B667BB8AE2}" type="pres">
      <dgm:prSet presAssocID="{B448564D-E64D-40AF-9634-C78908D59C90}" presName="node" presStyleLbl="node1" presStyleIdx="1" presStyleCnt="3">
        <dgm:presLayoutVars>
          <dgm:bulletEnabled val="1"/>
        </dgm:presLayoutVars>
      </dgm:prSet>
      <dgm:spPr/>
    </dgm:pt>
    <dgm:pt modelId="{B503863F-DD60-4800-8B42-368D8E8A8060}" type="pres">
      <dgm:prSet presAssocID="{3516494A-5045-4375-BDD0-BA3B753D6273}" presName="sibTrans" presStyleLbl="sibTrans2D1" presStyleIdx="1" presStyleCnt="3"/>
      <dgm:spPr/>
    </dgm:pt>
    <dgm:pt modelId="{17214FD6-08FD-43A5-9319-CAEAC39E7058}" type="pres">
      <dgm:prSet presAssocID="{3516494A-5045-4375-BDD0-BA3B753D6273}" presName="connectorText" presStyleLbl="sibTrans2D1" presStyleIdx="1" presStyleCnt="3"/>
      <dgm:spPr/>
    </dgm:pt>
    <dgm:pt modelId="{CCE89234-1FD0-49BF-B1FE-A88F04F3318A}" type="pres">
      <dgm:prSet presAssocID="{788D64FB-24F4-4985-A171-F3738BFBBEF8}" presName="node" presStyleLbl="node1" presStyleIdx="2" presStyleCnt="3">
        <dgm:presLayoutVars>
          <dgm:bulletEnabled val="1"/>
        </dgm:presLayoutVars>
      </dgm:prSet>
      <dgm:spPr/>
    </dgm:pt>
    <dgm:pt modelId="{1C98066D-3E48-4662-8F18-91DF4821C822}" type="pres">
      <dgm:prSet presAssocID="{0ADD256A-E262-494D-96BC-35F6E1F17236}" presName="sibTrans" presStyleLbl="sibTrans2D1" presStyleIdx="2" presStyleCnt="3"/>
      <dgm:spPr/>
    </dgm:pt>
    <dgm:pt modelId="{8AFB39C3-2E59-4EFA-B0B5-CD225E227F55}" type="pres">
      <dgm:prSet presAssocID="{0ADD256A-E262-494D-96BC-35F6E1F17236}" presName="connectorText" presStyleLbl="sibTrans2D1" presStyleIdx="2" presStyleCnt="3"/>
      <dgm:spPr/>
    </dgm:pt>
  </dgm:ptLst>
  <dgm:cxnLst>
    <dgm:cxn modelId="{70261B09-DC97-471E-A78B-AFF3AEB79763}" type="presOf" srcId="{9AA1352E-9BC4-4A9C-880D-77DF057D9ADE}" destId="{E4A5AC30-A0A3-445A-A2F9-8005243AF14D}" srcOrd="0" destOrd="0" presId="urn:microsoft.com/office/officeart/2005/8/layout/cycle7"/>
    <dgm:cxn modelId="{05B1FA22-B3D9-4969-8D7E-B67AC4DE36B1}" srcId="{B028915A-7F12-46CE-A756-D1264C66A6AB}" destId="{9AA1352E-9BC4-4A9C-880D-77DF057D9ADE}" srcOrd="0" destOrd="0" parTransId="{ABB74099-92F5-4981-8FFC-8A27A85F5F34}" sibTransId="{361B40EA-5E09-4BAC-99D8-01A84A814223}"/>
    <dgm:cxn modelId="{09EE9539-886D-4F5D-B2A4-48279FEE5E63}" type="presOf" srcId="{788D64FB-24F4-4985-A171-F3738BFBBEF8}" destId="{CCE89234-1FD0-49BF-B1FE-A88F04F3318A}" srcOrd="0" destOrd="0" presId="urn:microsoft.com/office/officeart/2005/8/layout/cycle7"/>
    <dgm:cxn modelId="{D29C294F-0FE5-4D92-9D88-27902EA89923}" type="presOf" srcId="{0ADD256A-E262-494D-96BC-35F6E1F17236}" destId="{1C98066D-3E48-4662-8F18-91DF4821C822}" srcOrd="0" destOrd="0" presId="urn:microsoft.com/office/officeart/2005/8/layout/cycle7"/>
    <dgm:cxn modelId="{89AE535A-29DD-40F2-B8FF-BAB26199D457}" type="presOf" srcId="{361B40EA-5E09-4BAC-99D8-01A84A814223}" destId="{8AA6D06F-25D6-4E05-AAB5-79CD66953AD9}" srcOrd="0" destOrd="0" presId="urn:microsoft.com/office/officeart/2005/8/layout/cycle7"/>
    <dgm:cxn modelId="{0A661D74-5D83-4B93-BAD7-7633E7C39876}" type="presOf" srcId="{3516494A-5045-4375-BDD0-BA3B753D6273}" destId="{17214FD6-08FD-43A5-9319-CAEAC39E7058}" srcOrd="1" destOrd="0" presId="urn:microsoft.com/office/officeart/2005/8/layout/cycle7"/>
    <dgm:cxn modelId="{24E9CF97-87C6-4E47-9BC1-366DCD42EC9E}" type="presOf" srcId="{0ADD256A-E262-494D-96BC-35F6E1F17236}" destId="{8AFB39C3-2E59-4EFA-B0B5-CD225E227F55}" srcOrd="1" destOrd="0" presId="urn:microsoft.com/office/officeart/2005/8/layout/cycle7"/>
    <dgm:cxn modelId="{EC83C8A2-0112-4F69-AD72-2FCA47E23F93}" type="presOf" srcId="{B448564D-E64D-40AF-9634-C78908D59C90}" destId="{8CB99C52-DAC2-4222-A0C6-F1B667BB8AE2}" srcOrd="0" destOrd="0" presId="urn:microsoft.com/office/officeart/2005/8/layout/cycle7"/>
    <dgm:cxn modelId="{00C8C9AE-F0DD-4032-91AD-7C6BD76E3598}" type="presOf" srcId="{B028915A-7F12-46CE-A756-D1264C66A6AB}" destId="{CB0FEF1C-F342-4B45-82AC-15EA9C058CFB}" srcOrd="0" destOrd="0" presId="urn:microsoft.com/office/officeart/2005/8/layout/cycle7"/>
    <dgm:cxn modelId="{3965B0DC-0456-4C9B-AB0B-E469CCB21812}" srcId="{B028915A-7F12-46CE-A756-D1264C66A6AB}" destId="{B448564D-E64D-40AF-9634-C78908D59C90}" srcOrd="1" destOrd="0" parTransId="{E84443AB-2015-4488-A4D2-395D1A6AF12F}" sibTransId="{3516494A-5045-4375-BDD0-BA3B753D6273}"/>
    <dgm:cxn modelId="{8D4ACFF2-5D12-4BB7-854F-8178220BF3F0}" srcId="{B028915A-7F12-46CE-A756-D1264C66A6AB}" destId="{788D64FB-24F4-4985-A171-F3738BFBBEF8}" srcOrd="2" destOrd="0" parTransId="{C911F285-2CAF-41BA-97E0-C085CC8121B5}" sibTransId="{0ADD256A-E262-494D-96BC-35F6E1F17236}"/>
    <dgm:cxn modelId="{E78175F6-5051-4DB8-94CD-32BCB06C1214}" type="presOf" srcId="{361B40EA-5E09-4BAC-99D8-01A84A814223}" destId="{9C8B0D24-445C-457E-8508-0B95DB1DD4FA}" srcOrd="1" destOrd="0" presId="urn:microsoft.com/office/officeart/2005/8/layout/cycle7"/>
    <dgm:cxn modelId="{0BFA01FE-F57F-43CA-8790-D471EC0CF869}" type="presOf" srcId="{3516494A-5045-4375-BDD0-BA3B753D6273}" destId="{B503863F-DD60-4800-8B42-368D8E8A8060}" srcOrd="0" destOrd="0" presId="urn:microsoft.com/office/officeart/2005/8/layout/cycle7"/>
    <dgm:cxn modelId="{A8474FDB-53A1-4715-9DB6-1B9AA4934FE2}" type="presParOf" srcId="{CB0FEF1C-F342-4B45-82AC-15EA9C058CFB}" destId="{E4A5AC30-A0A3-445A-A2F9-8005243AF14D}" srcOrd="0" destOrd="0" presId="urn:microsoft.com/office/officeart/2005/8/layout/cycle7"/>
    <dgm:cxn modelId="{6EE4289D-FD57-4196-B789-7FAE8D37C18D}" type="presParOf" srcId="{CB0FEF1C-F342-4B45-82AC-15EA9C058CFB}" destId="{8AA6D06F-25D6-4E05-AAB5-79CD66953AD9}" srcOrd="1" destOrd="0" presId="urn:microsoft.com/office/officeart/2005/8/layout/cycle7"/>
    <dgm:cxn modelId="{0B948B23-7209-4307-B9C1-0272FF493D42}" type="presParOf" srcId="{8AA6D06F-25D6-4E05-AAB5-79CD66953AD9}" destId="{9C8B0D24-445C-457E-8508-0B95DB1DD4FA}" srcOrd="0" destOrd="0" presId="urn:microsoft.com/office/officeart/2005/8/layout/cycle7"/>
    <dgm:cxn modelId="{FCE9407A-B6CC-4BCD-B4A6-19D513D2C759}" type="presParOf" srcId="{CB0FEF1C-F342-4B45-82AC-15EA9C058CFB}" destId="{8CB99C52-DAC2-4222-A0C6-F1B667BB8AE2}" srcOrd="2" destOrd="0" presId="urn:microsoft.com/office/officeart/2005/8/layout/cycle7"/>
    <dgm:cxn modelId="{412C6AC8-F657-4A0F-8B33-B17B45AA0F40}" type="presParOf" srcId="{CB0FEF1C-F342-4B45-82AC-15EA9C058CFB}" destId="{B503863F-DD60-4800-8B42-368D8E8A8060}" srcOrd="3" destOrd="0" presId="urn:microsoft.com/office/officeart/2005/8/layout/cycle7"/>
    <dgm:cxn modelId="{9814456F-2CB1-4C5F-9A7C-068A07642A84}" type="presParOf" srcId="{B503863F-DD60-4800-8B42-368D8E8A8060}" destId="{17214FD6-08FD-43A5-9319-CAEAC39E7058}" srcOrd="0" destOrd="0" presId="urn:microsoft.com/office/officeart/2005/8/layout/cycle7"/>
    <dgm:cxn modelId="{A4EC6288-F441-465D-8B36-EC3BF2FE922F}" type="presParOf" srcId="{CB0FEF1C-F342-4B45-82AC-15EA9C058CFB}" destId="{CCE89234-1FD0-49BF-B1FE-A88F04F3318A}" srcOrd="4" destOrd="0" presId="urn:microsoft.com/office/officeart/2005/8/layout/cycle7"/>
    <dgm:cxn modelId="{C82BBF92-005E-4CAF-B75D-D7F74CCF1F7B}" type="presParOf" srcId="{CB0FEF1C-F342-4B45-82AC-15EA9C058CFB}" destId="{1C98066D-3E48-4662-8F18-91DF4821C822}" srcOrd="5" destOrd="0" presId="urn:microsoft.com/office/officeart/2005/8/layout/cycle7"/>
    <dgm:cxn modelId="{B451A0E7-0B4B-4C90-8C31-C604A060F271}" type="presParOf" srcId="{1C98066D-3E48-4662-8F18-91DF4821C822}" destId="{8AFB39C3-2E59-4EFA-B0B5-CD225E227F55}" srcOrd="0" destOrd="0" presId="urn:microsoft.com/office/officeart/2005/8/layout/cycle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4A5AC30-A0A3-445A-A2F9-8005243AF14D}">
      <dsp:nvSpPr>
        <dsp:cNvPr id="0" name=""/>
        <dsp:cNvSpPr/>
      </dsp:nvSpPr>
      <dsp:spPr>
        <a:xfrm>
          <a:off x="3102173" y="1175"/>
          <a:ext cx="2025253" cy="101262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>
              <a:latin typeface="Arial" panose="020B0604020202020204" pitchFamily="34" charset="0"/>
              <a:cs typeface="Arial" panose="020B0604020202020204" pitchFamily="34" charset="0"/>
            </a:rPr>
            <a:t>Dyad</a:t>
          </a:r>
        </a:p>
      </dsp:txBody>
      <dsp:txXfrm>
        <a:off x="3131832" y="30834"/>
        <a:ext cx="1965935" cy="953308"/>
      </dsp:txXfrm>
    </dsp:sp>
    <dsp:sp modelId="{8AA6D06F-25D6-4E05-AAB5-79CD66953AD9}">
      <dsp:nvSpPr>
        <dsp:cNvPr id="0" name=""/>
        <dsp:cNvSpPr/>
      </dsp:nvSpPr>
      <dsp:spPr>
        <a:xfrm rot="3600000">
          <a:off x="4423191" y="1778590"/>
          <a:ext cx="1055584" cy="354419"/>
        </a:xfrm>
        <a:prstGeom prst="left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800" kern="120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4529517" y="1849474"/>
        <a:ext cx="842932" cy="212651"/>
      </dsp:txXfrm>
    </dsp:sp>
    <dsp:sp modelId="{8CB99C52-DAC2-4222-A0C6-F1B667BB8AE2}">
      <dsp:nvSpPr>
        <dsp:cNvPr id="0" name=""/>
        <dsp:cNvSpPr/>
      </dsp:nvSpPr>
      <dsp:spPr>
        <a:xfrm>
          <a:off x="4774540" y="2897799"/>
          <a:ext cx="2025253" cy="101262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1355300"/>
                <a:satOff val="50000"/>
                <a:lumOff val="-7353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1355300"/>
                <a:satOff val="50000"/>
                <a:lumOff val="-7353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1355300"/>
                <a:satOff val="50000"/>
                <a:lumOff val="-7353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>
              <a:latin typeface="Arial" panose="020B0604020202020204" pitchFamily="34" charset="0"/>
              <a:cs typeface="Arial" panose="020B0604020202020204" pitchFamily="34" charset="0"/>
            </a:rPr>
            <a:t>Pilot and Co-Pilot</a:t>
          </a:r>
        </a:p>
      </dsp:txBody>
      <dsp:txXfrm>
        <a:off x="4804199" y="2927458"/>
        <a:ext cx="1965935" cy="953308"/>
      </dsp:txXfrm>
    </dsp:sp>
    <dsp:sp modelId="{B503863F-DD60-4800-8B42-368D8E8A8060}">
      <dsp:nvSpPr>
        <dsp:cNvPr id="0" name=""/>
        <dsp:cNvSpPr/>
      </dsp:nvSpPr>
      <dsp:spPr>
        <a:xfrm rot="10800000">
          <a:off x="3587007" y="3226902"/>
          <a:ext cx="1055584" cy="354419"/>
        </a:xfrm>
        <a:prstGeom prst="left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3">
                <a:hueOff val="1355300"/>
                <a:satOff val="50000"/>
                <a:lumOff val="-7353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1355300"/>
                <a:satOff val="50000"/>
                <a:lumOff val="-7353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1355300"/>
                <a:satOff val="50000"/>
                <a:lumOff val="-7353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800" kern="1200">
            <a:latin typeface="Arial" panose="020B0604020202020204" pitchFamily="34" charset="0"/>
            <a:cs typeface="Arial" panose="020B0604020202020204" pitchFamily="34" charset="0"/>
          </a:endParaRPr>
        </a:p>
      </dsp:txBody>
      <dsp:txXfrm rot="10800000">
        <a:off x="3693333" y="3297786"/>
        <a:ext cx="842932" cy="212651"/>
      </dsp:txXfrm>
    </dsp:sp>
    <dsp:sp modelId="{CCE89234-1FD0-49BF-B1FE-A88F04F3318A}">
      <dsp:nvSpPr>
        <dsp:cNvPr id="0" name=""/>
        <dsp:cNvSpPr/>
      </dsp:nvSpPr>
      <dsp:spPr>
        <a:xfrm>
          <a:off x="1429806" y="2897799"/>
          <a:ext cx="2025253" cy="101262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2710599"/>
                <a:satOff val="100000"/>
                <a:lumOff val="-14706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2710599"/>
                <a:satOff val="100000"/>
                <a:lumOff val="-14706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2710599"/>
                <a:satOff val="100000"/>
                <a:lumOff val="-14706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>
              <a:latin typeface="Arial" panose="020B0604020202020204" pitchFamily="34" charset="0"/>
              <a:cs typeface="Arial" panose="020B0604020202020204" pitchFamily="34" charset="0"/>
            </a:rPr>
            <a:t>Engaged couple</a:t>
          </a:r>
        </a:p>
      </dsp:txBody>
      <dsp:txXfrm>
        <a:off x="1459465" y="2927458"/>
        <a:ext cx="1965935" cy="953308"/>
      </dsp:txXfrm>
    </dsp:sp>
    <dsp:sp modelId="{1C98066D-3E48-4662-8F18-91DF4821C822}">
      <dsp:nvSpPr>
        <dsp:cNvPr id="0" name=""/>
        <dsp:cNvSpPr/>
      </dsp:nvSpPr>
      <dsp:spPr>
        <a:xfrm rot="18000000">
          <a:off x="2750824" y="1778590"/>
          <a:ext cx="1055584" cy="354419"/>
        </a:xfrm>
        <a:prstGeom prst="left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3">
                <a:hueOff val="2710599"/>
                <a:satOff val="100000"/>
                <a:lumOff val="-14706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2710599"/>
                <a:satOff val="100000"/>
                <a:lumOff val="-14706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2710599"/>
                <a:satOff val="100000"/>
                <a:lumOff val="-14706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800" kern="120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2857150" y="1849474"/>
        <a:ext cx="842932" cy="21265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7">
  <dgm:title val=""/>
  <dgm:desc val=""/>
  <dgm:catLst>
    <dgm:cat type="cycle" pri="6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</dgm:alg>
      </dgm:if>
      <dgm:else name="Name3">
        <dgm:alg type="cycle">
          <dgm:param type="stAng" val="0"/>
          <dgm:param type="spanAng" val="-360"/>
        </dgm:alg>
      </dgm:else>
    </dgm:choose>
    <dgm:shape xmlns:r="http://schemas.openxmlformats.org/officeDocument/2006/relationships" r:blip="">
      <dgm:adjLst/>
    </dgm:shape>
    <dgm:presOf/>
    <dgm:constrLst>
      <dgm:constr type="diam" refType="w"/>
      <dgm:constr type="w" for="ch" ptType="node" refType="w"/>
      <dgm:constr type="primFontSz" for="ch" ptType="node" op="equ" val="65"/>
      <dgm:constr type="w" for="ch" forName="sibTrans" refType="w" refFor="ch" refPtType="node" op="equ" fact="0.35"/>
      <dgm:constr type="connDist" for="ch" forName="sibTrans" op="equ"/>
      <dgm:constr type="primFontSz" for="des" forName="connectorText" op="equ" val="55"/>
      <dgm:constr type="primFontSz" for="des" forName="connectorText" refType="primFontSz" refFor="ch" refPtType="node" op="lte" fact="0.8"/>
      <dgm:constr type="sibSp" refType="w" refFor="ch" refPtType="node" op="equ" fact="0.65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4">
        <dgm:if name="Name5" axis="par ch" ptType="doc node" func="cnt" op="gt" val="1">
          <dgm:forEach name="sibTransForEach" axis="followSib" ptType="sibTrans" hideLastTrans="0" cnt="1">
            <dgm:layoutNode name="sibTrans">
              <dgm:choose name="Name6">
                <dgm:if name="Name7" axis="par ch" ptType="doc node" func="posEven" op="equ" val="1">
                  <dgm:alg type="conn">
                    <dgm:param type="begPts" val="radial"/>
                    <dgm:param type="endPts" val="radial"/>
                    <dgm:param type="begSty" val="arr"/>
                    <dgm:param type="endSty" val="arr"/>
                  </dgm:alg>
                </dgm:if>
                <dgm:else name="Name8">
                  <dgm:alg type="conn">
                    <dgm:param type="begPts" val="auto"/>
                    <dgm:param type="endPts" val="auto"/>
                    <dgm:param type="begSty" val="arr"/>
                    <dgm:param type="endSty" val="arr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5"/>
                <dgm:constr type="connDist"/>
                <dgm:constr type="begPad" refType="connDist" fact="0.1"/>
                <dgm:constr type="endPad" refType="connDist" fact="0.1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9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C8406608-7191-C74C-8A53-249D9B4FE95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9FB7FC6-3E11-D042-ADBE-96EF0BBB6293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594A124-A7DD-4E43-8F15-6BDBE0A77790}" type="datetimeFigureOut">
              <a:rPr lang="en-US" smtClean="0"/>
              <a:t>2/19/18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79C1F80-2AC0-7341-A410-192361F7FD0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A5758B1-C15A-A440-8B65-11182835F8E3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E2E3109-1951-B94E-80F6-9A8DE7656A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46897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rgbClr val="FCDEA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0D302D-F62A-D141-A0E4-A25395AF05D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14400" y="2514600"/>
            <a:ext cx="7315200" cy="2661064"/>
          </a:xfrm>
        </p:spPr>
        <p:txBody>
          <a:bodyPr lIns="0" tIns="0" rIns="0" bIns="0" anchor="t" anchorCtr="0"/>
          <a:lstStyle>
            <a:lvl1pPr algn="ctr">
              <a:defRPr sz="4500" b="1" i="0">
                <a:solidFill>
                  <a:srgbClr val="414099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4D4D296-BE44-9C44-8BD0-0F55B870685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14400" y="1371600"/>
            <a:ext cx="7315200" cy="1143000"/>
          </a:xfrm>
          <a:prstGeom prst="rect">
            <a:avLst/>
          </a:prstGeom>
        </p:spPr>
        <p:txBody>
          <a:bodyPr lIns="0" tIns="0" rIns="0" bIns="228600" anchor="b" anchorCtr="0">
            <a:normAutofit/>
          </a:bodyPr>
          <a:lstStyle>
            <a:lvl1pPr marL="0" indent="0" algn="ctr">
              <a:buNone/>
              <a:defRPr sz="2400" b="1">
                <a:solidFill>
                  <a:srgbClr val="C53526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4F870E7-0004-6F4C-9B98-233593171B51}"/>
              </a:ext>
            </a:extLst>
          </p:cNvPr>
          <p:cNvSpPr txBox="1"/>
          <p:nvPr userDrawn="1"/>
        </p:nvSpPr>
        <p:spPr>
          <a:xfrm>
            <a:off x="914400" y="786825"/>
            <a:ext cx="7315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Introduction to Sociology 12e</a:t>
            </a:r>
          </a:p>
          <a:p>
            <a:pPr algn="ctr"/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by Henry L. </a:t>
            </a:r>
            <a:r>
              <a:rPr lang="en-US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Tischler</a:t>
            </a:r>
            <a:endParaRPr lang="en-US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854555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811194-2E4F-6746-B713-49DF9E4459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7130201-EC1D-DC45-8757-8334F85F15A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1371600"/>
            <a:ext cx="7886700" cy="4874274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85C91E-2099-4449-AC9D-5ABB9642963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3A4EBFD2-C9A4-A84E-8CEB-E830E06A9A48}" type="datetimeFigureOut">
              <a:rPr lang="en-US" smtClean="0"/>
              <a:t>2/19/18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4B49C5E-32B9-6140-B319-B1E7C009B4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741931-F937-DA49-B303-65DC6146C7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D55D4FD1-9D52-344F-927A-3CBF399CD5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24867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E3288C9-5B33-2841-9883-D90253445B0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6887838-47E2-9844-809A-0C347726270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35360F9-4AFE-014B-8ED6-02D8CDB5779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3A4EBFD2-C9A4-A84E-8CEB-E830E06A9A48}" type="datetimeFigureOut">
              <a:rPr lang="en-US" smtClean="0"/>
              <a:t>2/19/18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3044616-5C75-9E4C-9684-3A846DB26D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8A7A38-40BD-4C4B-80AE-5F004EBB62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D55D4FD1-9D52-344F-927A-3CBF399CD5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3661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C67FF4-B0E0-2A4F-9DAE-55B6105ADC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FE6B12-6F0F-2D4E-8930-7E75A86EAF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371600"/>
            <a:ext cx="7631430" cy="4874274"/>
          </a:xfrm>
          <a:prstGeom prst="rect">
            <a:avLst/>
          </a:prstGeom>
        </p:spPr>
        <p:txBody>
          <a:bodyPr/>
          <a:lstStyle>
            <a:lvl1pPr marL="463550" indent="-450850">
              <a:lnSpc>
                <a:spcPts val="3400"/>
              </a:lnSpc>
              <a:spcBef>
                <a:spcPts val="1200"/>
              </a:spcBef>
              <a:buFont typeface="Wingdings" pitchFamily="2" charset="2"/>
              <a:buChar char="v"/>
              <a:tabLst/>
              <a:defRPr sz="2800"/>
            </a:lvl1pPr>
            <a:lvl2pPr marL="804863" indent="-231775">
              <a:spcBef>
                <a:spcPts val="600"/>
              </a:spcBef>
              <a:tabLst/>
              <a:defRPr sz="2400"/>
            </a:lvl2pPr>
            <a:lvl3pPr marL="1147763" indent="-231775">
              <a:spcBef>
                <a:spcPts val="600"/>
              </a:spcBef>
              <a:buFont typeface="Arial" panose="020B0604020202020204" pitchFamily="34" charset="0"/>
              <a:buChar char="•"/>
              <a:tabLst/>
              <a:defRPr sz="2200"/>
            </a:lvl3pPr>
            <a:lvl4pPr marL="1379538" indent="-231775">
              <a:spcBef>
                <a:spcPts val="600"/>
              </a:spcBef>
              <a:buFont typeface="Arial" panose="020B0604020202020204" pitchFamily="34" charset="0"/>
              <a:buChar char="•"/>
              <a:tabLst/>
              <a:defRPr sz="2000"/>
            </a:lvl4pPr>
            <a:lvl5pPr marL="1543050" indent="-171450">
              <a:spcBef>
                <a:spcPts val="600"/>
              </a:spcBef>
              <a:buFont typeface="Arial" panose="020B0604020202020204" pitchFamily="34" charset="0"/>
              <a:buChar char="•"/>
              <a:tabLst/>
              <a:defRPr sz="1800"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84FFDF1-2322-A04D-886B-3AFC0AB4392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Introduction to Sociology 12e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672F06-EEBF-E84C-91CD-A3CB658518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D55D4FD1-9D52-344F-927A-3CBF399CD54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95288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937758-60EA-4046-B56B-56CDE1AB4C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4AE19DD-79E6-9A4B-B61C-6935A701498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8B28657-57DB-E444-97F0-E8F6E72E87A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3A4EBFD2-C9A4-A84E-8CEB-E830E06A9A48}" type="datetimeFigureOut">
              <a:rPr lang="en-US" smtClean="0"/>
              <a:t>2/19/18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56BE9A-8F52-9645-ACC0-0CFF42DA72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935D5A0-2D53-E943-9512-7FAA3A6E58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D55D4FD1-9D52-344F-927A-3CBF399CD5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04280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151CDF-C36C-4B43-93F9-779D2F4CB3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F82437-842E-4249-850F-18824004086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20E586F-C27B-7840-B1BD-FEAB43F45C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0CAA40C-3F7B-0D4C-B261-86690FA041B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3A4EBFD2-C9A4-A84E-8CEB-E830E06A9A48}" type="datetimeFigureOut">
              <a:rPr lang="en-US" smtClean="0"/>
              <a:t>2/19/18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C39D976-4BB6-FF42-A2D2-5D2C0CD931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1B5DC86-2149-4B4A-8C05-DA033213E2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D55D4FD1-9D52-344F-927A-3CBF399CD5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7858989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00DAFD-0346-3F4E-9603-081FCA49E0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33B93C5-1419-D844-9A2F-0BF4B3487AB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6A36F57-B7F4-4446-B84D-4457D8BE7BF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3D53945-0BD7-554F-BD66-F6FA8B009FC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BC79FC1-5C15-ED47-9943-AB21EAA0B06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15A57D3-35DF-D147-98FC-C5898CB7B1E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3A4EBFD2-C9A4-A84E-8CEB-E830E06A9A48}" type="datetimeFigureOut">
              <a:rPr lang="en-US" smtClean="0"/>
              <a:t>2/19/18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0F7DAA3-B438-C64D-8198-9E67967DA2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CEC0A82-1A4F-5740-9938-827A12F29C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D55D4FD1-9D52-344F-927A-3CBF399CD5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6549056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8203AB-9AF8-934E-9D3C-2B64D93ED4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6350A50-9186-024A-AE08-6D0310EDEF2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3A4EBFD2-C9A4-A84E-8CEB-E830E06A9A48}" type="datetimeFigureOut">
              <a:rPr lang="en-US" smtClean="0"/>
              <a:t>2/19/18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8B21945-81C4-3947-86D2-6DD29340DA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0523B0B-4FA2-D042-A08C-1925446F94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D55D4FD1-9D52-344F-927A-3CBF399CD5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64698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19070A1-283D-1449-A96E-EA092A40C37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3A4EBFD2-C9A4-A84E-8CEB-E830E06A9A48}" type="datetimeFigureOut">
              <a:rPr lang="en-US" smtClean="0"/>
              <a:t>2/19/18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F153CAD-0C4F-1B4E-95AA-2118F577A4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B26047E-7E88-A94D-B6A4-EAF7DA4EFE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D55D4FD1-9D52-344F-927A-3CBF399CD5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91980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72EEC5-8B44-E243-B115-83F83646AB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26A98A-6D9E-5644-98D7-A6D4B717D8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1D35281-71C4-5B43-8171-195F67E8AB2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3AEBC85-FC7C-8846-A8CF-3F3115D745B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3A4EBFD2-C9A4-A84E-8CEB-E830E06A9A48}" type="datetimeFigureOut">
              <a:rPr lang="en-US" smtClean="0"/>
              <a:t>2/19/18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6D2CB69-AD0A-764C-A88D-E6BABAC48C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AD79485-01FB-9B41-B079-251DCD24EA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D55D4FD1-9D52-344F-927A-3CBF399CD5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6169738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416C75-BDEB-4D45-A6F4-32718F60F9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53D1ADC-C78B-6C47-B887-20A35DFE80B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C5B12D9-A373-A144-8169-6753D751684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7D2B4C1-48B3-EF42-9BCF-524A1AF85A7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3A4EBFD2-C9A4-A84E-8CEB-E830E06A9A48}" type="datetimeFigureOut">
              <a:rPr lang="en-US" smtClean="0"/>
              <a:t>2/19/18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C6978C3-33E7-264D-8C93-4E40B7E1F5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6A1B34C-B5C3-3A46-B5EF-0CE0C464D0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D55D4FD1-9D52-344F-927A-3CBF399CD5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26037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908FED66-2FC9-6A4B-B5DD-B0E4815D7813}"/>
              </a:ext>
            </a:extLst>
          </p:cNvPr>
          <p:cNvSpPr/>
          <p:nvPr userDrawn="1"/>
        </p:nvSpPr>
        <p:spPr>
          <a:xfrm>
            <a:off x="0" y="6356351"/>
            <a:ext cx="9144000" cy="506412"/>
          </a:xfrm>
          <a:prstGeom prst="rect">
            <a:avLst/>
          </a:prstGeom>
          <a:solidFill>
            <a:srgbClr val="FCDEA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89D9926-3F9B-E54B-BCA8-03DD44E96A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"/>
            <a:ext cx="7886700" cy="1142999"/>
          </a:xfrm>
          <a:prstGeom prst="rect">
            <a:avLst/>
          </a:prstGeom>
        </p:spPr>
        <p:txBody>
          <a:bodyPr vert="horz" lIns="0" tIns="0" rIns="0" bIns="0" rtlCol="0" anchor="ctr" anchorCtr="0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23CA47F-2C25-2448-AE97-280189E5116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371600"/>
            <a:ext cx="7886700" cy="4874274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69E5CDFA-6ACC-B549-B5DB-98E2036969E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lIns="0" tIns="0" rIns="0" bIns="0" anchor="b" anchorCtr="0"/>
          <a:lstStyle>
            <a:lvl1pPr>
              <a:defRPr sz="900">
                <a:solidFill>
                  <a:schemeClr val="tx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Introduction to Sociology 12e</a:t>
            </a:r>
            <a:endParaRPr lang="en-US" dirty="0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91B54AE7-D0D8-9B40-8FC8-B55D77AD6B8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lIns="0" tIns="0" rIns="0" bIns="0" anchor="b" anchorCtr="0"/>
          <a:lstStyle>
            <a:lvl1pPr algn="r">
              <a:defRPr sz="900">
                <a:solidFill>
                  <a:schemeClr val="tx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defRPr>
            </a:lvl1pPr>
          </a:lstStyle>
          <a:p>
            <a:fld id="{D55D4FD1-9D52-344F-927A-3CBF399CD548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2952B06C-47E1-E543-85F5-7F7E037F7CDF}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3441700" y="6438107"/>
            <a:ext cx="2260600" cy="342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80432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  <p:sldLayoutId id="2147483718" r:id="rId4"/>
    <p:sldLayoutId id="2147483719" r:id="rId5"/>
    <p:sldLayoutId id="2147483720" r:id="rId6"/>
    <p:sldLayoutId id="2147483721" r:id="rId7"/>
    <p:sldLayoutId id="2147483722" r:id="rId8"/>
    <p:sldLayoutId id="2147483723" r:id="rId9"/>
    <p:sldLayoutId id="2147483724" r:id="rId10"/>
    <p:sldLayoutId id="2147483725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200" b="1" kern="1200">
          <a:solidFill>
            <a:srgbClr val="414099"/>
          </a:solidFill>
          <a:latin typeface="Arial" panose="020B0604020202020204" pitchFamily="34" charset="0"/>
          <a:ea typeface="Verdana" panose="020B0604030504040204" pitchFamily="34" charset="0"/>
          <a:cs typeface="Arial" panose="020B0604020202020204" pitchFamily="34" charset="0"/>
        </a:defRPr>
      </a:lvl1pPr>
    </p:titleStyle>
    <p:bodyStyle>
      <a:lvl1pPr marL="346075" indent="-346075" algn="l" defTabSz="685800" rtl="0" eaLnBrk="1" latinLnBrk="0" hangingPunct="1">
        <a:lnSpc>
          <a:spcPct val="90000"/>
        </a:lnSpc>
        <a:spcBef>
          <a:spcPts val="750"/>
        </a:spcBef>
        <a:buClr>
          <a:srgbClr val="C53526"/>
        </a:buClr>
        <a:buFont typeface="Wingdings" pitchFamily="2" charset="2"/>
        <a:buChar char="v"/>
        <a:tabLst/>
        <a:defRPr sz="2600" kern="1200">
          <a:solidFill>
            <a:schemeClr val="tx1"/>
          </a:solidFill>
          <a:latin typeface="Arial" panose="020B0604020202020204" pitchFamily="34" charset="0"/>
          <a:ea typeface="Verdana" panose="020B0604030504040204" pitchFamily="34" charset="0"/>
          <a:cs typeface="Arial" panose="020B0604020202020204" pitchFamily="34" charset="0"/>
        </a:defRPr>
      </a:lvl1pPr>
      <a:lvl2pPr marL="693738" indent="-228600" algn="l" defTabSz="685800" rtl="0" eaLnBrk="1" latinLnBrk="0" hangingPunct="1">
        <a:lnSpc>
          <a:spcPct val="90000"/>
        </a:lnSpc>
        <a:spcBef>
          <a:spcPts val="600"/>
        </a:spcBef>
        <a:buClr>
          <a:srgbClr val="C53526"/>
        </a:buClr>
        <a:buFont typeface="Wingdings" pitchFamily="2" charset="2"/>
        <a:buChar char="§"/>
        <a:tabLst/>
        <a:defRPr sz="2200" kern="1200">
          <a:solidFill>
            <a:schemeClr val="tx1"/>
          </a:solidFill>
          <a:latin typeface="Arial" panose="020B0604020202020204" pitchFamily="34" charset="0"/>
          <a:ea typeface="Verdana" panose="020B0604030504040204" pitchFamily="34" charset="0"/>
          <a:cs typeface="Arial" panose="020B0604020202020204" pitchFamily="34" charset="0"/>
        </a:defRPr>
      </a:lvl2pPr>
      <a:lvl3pPr marL="976313" indent="-173038" algn="l" defTabSz="685800" rtl="0" eaLnBrk="1" latinLnBrk="0" hangingPunct="1">
        <a:lnSpc>
          <a:spcPct val="90000"/>
        </a:lnSpc>
        <a:spcBef>
          <a:spcPts val="600"/>
        </a:spcBef>
        <a:buClr>
          <a:srgbClr val="C53526"/>
        </a:buClr>
        <a:buFont typeface="Arial" panose="020B0604020202020204" pitchFamily="34" charset="0"/>
        <a:buChar char="•"/>
        <a:tabLst/>
        <a:defRPr sz="2000" kern="1200">
          <a:solidFill>
            <a:schemeClr val="tx1"/>
          </a:solidFill>
          <a:latin typeface="Arial" panose="020B0604020202020204" pitchFamily="34" charset="0"/>
          <a:ea typeface="Verdana" panose="020B0604030504040204" pitchFamily="34" charset="0"/>
          <a:cs typeface="Arial" panose="020B0604020202020204" pitchFamily="34" charset="0"/>
        </a:defRPr>
      </a:lvl3pPr>
      <a:lvl4pPr marL="1260475" indent="-174625" algn="l" defTabSz="685800" rtl="0" eaLnBrk="1" latinLnBrk="0" hangingPunct="1">
        <a:lnSpc>
          <a:spcPct val="90000"/>
        </a:lnSpc>
        <a:spcBef>
          <a:spcPts val="600"/>
        </a:spcBef>
        <a:buClr>
          <a:srgbClr val="C53526"/>
        </a:buClr>
        <a:buFont typeface="Arial" panose="020B0604020202020204" pitchFamily="34" charset="0"/>
        <a:buChar char="•"/>
        <a:tabLst/>
        <a:defRPr sz="1800" kern="1200">
          <a:solidFill>
            <a:schemeClr val="tx1"/>
          </a:solidFill>
          <a:latin typeface="Arial" panose="020B0604020202020204" pitchFamily="34" charset="0"/>
          <a:ea typeface="Verdana" panose="020B0604030504040204" pitchFamily="34" charset="0"/>
          <a:cs typeface="Arial" panose="020B0604020202020204" pitchFamily="34" charset="0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600"/>
        </a:spcBef>
        <a:buClr>
          <a:srgbClr val="C53526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Arial" panose="020B0604020202020204" pitchFamily="34" charset="0"/>
          <a:ea typeface="Verdana" panose="020B0604030504040204" pitchFamily="34" charset="0"/>
          <a:cs typeface="Arial" panose="020B0604020202020204" pitchFamily="34" charset="0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5BB8D6-C23C-0444-92A5-0CE8FDDD687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Social Groups and Organizations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644942E-4CFC-B144-BD77-ACD99FA518C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Chapter 6</a:t>
            </a:r>
          </a:p>
        </p:txBody>
      </p:sp>
    </p:spTree>
    <p:extLst>
      <p:ext uri="{BB962C8B-B14F-4D97-AF65-F5344CB8AC3E}">
        <p14:creationId xmlns:p14="http://schemas.microsoft.com/office/powerpoint/2010/main" val="191462114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6CE467-DC28-964A-B644-E55DF3427B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of a Dyad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6A37BE55-E9E2-B243-A5D6-1F3BBFDA2EC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57169459"/>
              </p:ext>
            </p:extLst>
          </p:nvPr>
        </p:nvGraphicFramePr>
        <p:xfrm>
          <a:off x="457200" y="1351279"/>
          <a:ext cx="8229600" cy="391160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11594474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6CE467-DC28-964A-B644-E55DF3427B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Large Groups / Associations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FDE0C9-BDD6-2A45-BEC0-A3C4BD210A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371600"/>
            <a:ext cx="7636809" cy="4874274"/>
          </a:xfrm>
        </p:spPr>
        <p:txBody>
          <a:bodyPr/>
          <a:lstStyle/>
          <a:p>
            <a:pPr>
              <a:lnSpc>
                <a:spcPts val="3600"/>
              </a:lnSpc>
            </a:pPr>
            <a:r>
              <a:rPr lang="en-US" sz="3000" dirty="0"/>
              <a:t>Associations with purposeful special interest goals and official hierarchy</a:t>
            </a:r>
          </a:p>
        </p:txBody>
      </p:sp>
    </p:spTree>
    <p:extLst>
      <p:ext uri="{BB962C8B-B14F-4D97-AF65-F5344CB8AC3E}">
        <p14:creationId xmlns:p14="http://schemas.microsoft.com/office/powerpoint/2010/main" val="241856989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6CE467-DC28-964A-B644-E55DF3427B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Large Groups – Examples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FDE0C9-BDD6-2A45-BEC0-A3C4BD210A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371600"/>
            <a:ext cx="7636809" cy="4874274"/>
          </a:xfrm>
        </p:spPr>
        <p:txBody>
          <a:bodyPr>
            <a:normAutofit/>
          </a:bodyPr>
          <a:lstStyle/>
          <a:p>
            <a:r>
              <a:rPr lang="en-US" dirty="0"/>
              <a:t>Government departments</a:t>
            </a:r>
          </a:p>
          <a:p>
            <a:r>
              <a:rPr lang="en-US" dirty="0"/>
              <a:t>Businesses / factories</a:t>
            </a:r>
          </a:p>
          <a:p>
            <a:r>
              <a:rPr lang="en-US" dirty="0"/>
              <a:t>Labor unions</a:t>
            </a:r>
          </a:p>
          <a:p>
            <a:r>
              <a:rPr lang="en-US" dirty="0"/>
              <a:t>Schools and colleges</a:t>
            </a:r>
          </a:p>
          <a:p>
            <a:r>
              <a:rPr lang="en-US" dirty="0"/>
              <a:t>Hospitals and clinics</a:t>
            </a:r>
          </a:p>
          <a:p>
            <a:pPr marL="12700" indent="0" algn="ctr">
              <a:spcBef>
                <a:spcPts val="2400"/>
              </a:spcBef>
              <a:buNone/>
            </a:pPr>
            <a:r>
              <a:rPr lang="en-US" dirty="0"/>
              <a:t>Formal structure dominates; </a:t>
            </a:r>
            <a:br>
              <a:rPr lang="en-US" dirty="0"/>
            </a:br>
            <a:r>
              <a:rPr lang="en-US" dirty="0"/>
              <a:t>informal structure emerges</a:t>
            </a:r>
          </a:p>
        </p:txBody>
      </p:sp>
    </p:spTree>
    <p:extLst>
      <p:ext uri="{BB962C8B-B14F-4D97-AF65-F5344CB8AC3E}">
        <p14:creationId xmlns:p14="http://schemas.microsoft.com/office/powerpoint/2010/main" val="314913568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6CE467-DC28-964A-B644-E55DF3427B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Group Form &amp; Function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FDE0C9-BDD6-2A45-BEC0-A3C4BD210A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371600"/>
            <a:ext cx="7636809" cy="4874274"/>
          </a:xfrm>
        </p:spPr>
        <p:txBody>
          <a:bodyPr/>
          <a:lstStyle/>
          <a:p>
            <a:r>
              <a:rPr lang="en-US" dirty="0"/>
              <a:t>Varies dependent on</a:t>
            </a:r>
          </a:p>
          <a:p>
            <a:pPr marL="804863" indent="-231775">
              <a:buFont typeface="Wingdings" pitchFamily="2" charset="2"/>
              <a:buChar char="§"/>
            </a:pPr>
            <a:r>
              <a:rPr lang="en-US" sz="2400" dirty="0"/>
              <a:t>Social location</a:t>
            </a:r>
          </a:p>
          <a:p>
            <a:pPr marL="804863" indent="-231775">
              <a:buFont typeface="Wingdings" pitchFamily="2" charset="2"/>
              <a:buChar char="§"/>
            </a:pPr>
            <a:r>
              <a:rPr lang="en-US" sz="2400" dirty="0"/>
              <a:t>Social structure</a:t>
            </a:r>
          </a:p>
          <a:p>
            <a:pPr marL="804863" indent="-231775">
              <a:buFont typeface="Wingdings" pitchFamily="2" charset="2"/>
              <a:buChar char="§"/>
            </a:pPr>
            <a:r>
              <a:rPr lang="en-US" sz="2400" dirty="0"/>
              <a:t>Simplicity or complexity of society</a:t>
            </a: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211031721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6CE467-DC28-964A-B644-E55DF3427B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Tönnies</a:t>
            </a:r>
            <a:r>
              <a:rPr lang="en-US" dirty="0"/>
              <a:t> on Groups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5488F55C-5995-4049-899F-5130F8DFD7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2400"/>
              </a:spcBef>
            </a:pPr>
            <a:r>
              <a:rPr lang="en-US" b="1" dirty="0" err="1"/>
              <a:t>Gemeinschaft</a:t>
            </a:r>
            <a:r>
              <a:rPr lang="en-US" dirty="0"/>
              <a:t> (community) – with intimate, cooperative, and personal relationships; personal reciprocity and group care</a:t>
            </a:r>
          </a:p>
          <a:p>
            <a:pPr>
              <a:spcBef>
                <a:spcPts val="2400"/>
              </a:spcBef>
            </a:pPr>
            <a:r>
              <a:rPr lang="en-US" b="1" dirty="0" err="1"/>
              <a:t>Gesellschaft</a:t>
            </a:r>
            <a:r>
              <a:rPr lang="en-US" dirty="0"/>
              <a:t> (society) – with impersonal, independent, and formal relationships; self interest served first and economic exchange</a:t>
            </a:r>
          </a:p>
        </p:txBody>
      </p:sp>
    </p:spTree>
    <p:extLst>
      <p:ext uri="{BB962C8B-B14F-4D97-AF65-F5344CB8AC3E}">
        <p14:creationId xmlns:p14="http://schemas.microsoft.com/office/powerpoint/2010/main" val="230575783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6CE467-DC28-964A-B644-E55DF3427B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Durkheim on Groups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5488F55C-5995-4049-899F-5130F8DFD7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Built on the collective conscience that produces social solidarity</a:t>
            </a:r>
          </a:p>
          <a:p>
            <a:pPr marL="804863" indent="-231775">
              <a:lnSpc>
                <a:spcPts val="2880"/>
              </a:lnSpc>
              <a:buFont typeface="Wingdings" pitchFamily="2" charset="2"/>
              <a:buChar char="§"/>
            </a:pPr>
            <a:r>
              <a:rPr lang="en-US" sz="2400" b="1" dirty="0"/>
              <a:t>Mechanical solidarity </a:t>
            </a:r>
            <a:r>
              <a:rPr lang="en-US" sz="2400" dirty="0"/>
              <a:t>– strong collective conscience with great commitment to that conscience; small simple society</a:t>
            </a:r>
          </a:p>
          <a:p>
            <a:pPr marL="804863" indent="-231775">
              <a:lnSpc>
                <a:spcPts val="2880"/>
              </a:lnSpc>
              <a:buFont typeface="Wingdings" pitchFamily="2" charset="2"/>
              <a:buChar char="§"/>
            </a:pPr>
            <a:r>
              <a:rPr lang="en-US" sz="2400" b="1" dirty="0"/>
              <a:t>Organic solidarity </a:t>
            </a:r>
            <a:r>
              <a:rPr lang="en-US" sz="2400" dirty="0"/>
              <a:t>– cooperation of individuals performing specialized tasks; large complex society</a:t>
            </a:r>
          </a:p>
        </p:txBody>
      </p:sp>
    </p:spTree>
    <p:extLst>
      <p:ext uri="{BB962C8B-B14F-4D97-AF65-F5344CB8AC3E}">
        <p14:creationId xmlns:p14="http://schemas.microsoft.com/office/powerpoint/2010/main" val="281159966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FDE0C9-BDD6-2A45-BEC0-A3C4BD210A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042160"/>
            <a:ext cx="7636809" cy="4203714"/>
          </a:xfrm>
        </p:spPr>
        <p:txBody>
          <a:bodyPr>
            <a:normAutofit/>
          </a:bodyPr>
          <a:lstStyle/>
          <a:p>
            <a:pPr marL="12700" indent="0" algn="ctr">
              <a:lnSpc>
                <a:spcPts val="4800"/>
              </a:lnSpc>
              <a:buNone/>
            </a:pPr>
            <a:r>
              <a:rPr lang="en-US" sz="4800" dirty="0"/>
              <a:t>Groups</a:t>
            </a:r>
          </a:p>
          <a:p>
            <a:pPr marL="12700" indent="0" algn="ctr">
              <a:lnSpc>
                <a:spcPts val="4800"/>
              </a:lnSpc>
              <a:buNone/>
            </a:pPr>
            <a:r>
              <a:rPr lang="en-US" sz="4800" dirty="0"/>
              <a:t>And</a:t>
            </a:r>
          </a:p>
          <a:p>
            <a:pPr marL="12700" indent="0" algn="ctr">
              <a:lnSpc>
                <a:spcPts val="4800"/>
              </a:lnSpc>
              <a:buNone/>
            </a:pPr>
            <a:r>
              <a:rPr lang="en-US" sz="4800" dirty="0"/>
              <a:t>Bureaucracy</a:t>
            </a:r>
            <a:endParaRPr lang="en-US" sz="4800" b="1" dirty="0"/>
          </a:p>
        </p:txBody>
      </p:sp>
    </p:spTree>
    <p:extLst>
      <p:ext uri="{BB962C8B-B14F-4D97-AF65-F5344CB8AC3E}">
        <p14:creationId xmlns:p14="http://schemas.microsoft.com/office/powerpoint/2010/main" val="334488327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6CE467-DC28-964A-B644-E55DF3427B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Merton on Bureaucracy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FDE0C9-BDD6-2A45-BEC0-A3C4BD210A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371600"/>
            <a:ext cx="7636809" cy="4874274"/>
          </a:xfrm>
        </p:spPr>
        <p:txBody>
          <a:bodyPr>
            <a:normAutofit/>
          </a:bodyPr>
          <a:lstStyle/>
          <a:p>
            <a:pPr>
              <a:lnSpc>
                <a:spcPts val="4000"/>
              </a:lnSpc>
            </a:pPr>
            <a:r>
              <a:rPr lang="en-US" dirty="0"/>
              <a:t>“A formal, rationally organized social structure [with] clearly defined patterns of activity in which, ideally, every series of actions is functionally related to the purposes of the organization.”</a:t>
            </a:r>
          </a:p>
        </p:txBody>
      </p:sp>
    </p:spTree>
    <p:extLst>
      <p:ext uri="{BB962C8B-B14F-4D97-AF65-F5344CB8AC3E}">
        <p14:creationId xmlns:p14="http://schemas.microsoft.com/office/powerpoint/2010/main" val="311738733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6CE467-DC28-964A-B644-E55DF3427B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Weber on Bureaucracy: An Ideal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FDE0C9-BDD6-2A45-BEC0-A3C4BD210A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371600"/>
            <a:ext cx="7636809" cy="4874274"/>
          </a:xfrm>
        </p:spPr>
        <p:txBody>
          <a:bodyPr>
            <a:normAutofit/>
          </a:bodyPr>
          <a:lstStyle/>
          <a:p>
            <a:r>
              <a:rPr lang="en-US" dirty="0"/>
              <a:t>Clear-cut division of labor</a:t>
            </a:r>
          </a:p>
          <a:p>
            <a:r>
              <a:rPr lang="en-US" dirty="0"/>
              <a:t>Hierarchical delegation of power and responsibility</a:t>
            </a:r>
          </a:p>
          <a:p>
            <a:r>
              <a:rPr lang="en-US" dirty="0"/>
              <a:t>Rules and regulations</a:t>
            </a:r>
          </a:p>
          <a:p>
            <a:r>
              <a:rPr lang="en-US" dirty="0"/>
              <a:t>Impartiality</a:t>
            </a:r>
          </a:p>
          <a:p>
            <a:r>
              <a:rPr lang="en-US" dirty="0"/>
              <a:t>Employment based on technical qualifications</a:t>
            </a:r>
          </a:p>
          <a:p>
            <a:r>
              <a:rPr lang="en-US" dirty="0"/>
              <a:t>Distinction between public and private spheres</a:t>
            </a:r>
          </a:p>
        </p:txBody>
      </p:sp>
    </p:spTree>
    <p:extLst>
      <p:ext uri="{BB962C8B-B14F-4D97-AF65-F5344CB8AC3E}">
        <p14:creationId xmlns:p14="http://schemas.microsoft.com/office/powerpoint/2010/main" val="295674971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6CE467-DC28-964A-B644-E55DF3427B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Reality of Bureaucracy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FDE0C9-BDD6-2A45-BEC0-A3C4BD210A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371600"/>
            <a:ext cx="7636809" cy="4874274"/>
          </a:xfrm>
        </p:spPr>
        <p:txBody>
          <a:bodyPr/>
          <a:lstStyle/>
          <a:p>
            <a:pPr>
              <a:lnSpc>
                <a:spcPts val="3400"/>
              </a:lnSpc>
            </a:pPr>
            <a:r>
              <a:rPr lang="en-US" dirty="0"/>
              <a:t>Built on Weber’s model</a:t>
            </a:r>
          </a:p>
          <a:p>
            <a:pPr marL="804863" indent="-231775">
              <a:lnSpc>
                <a:spcPts val="2880"/>
              </a:lnSpc>
              <a:spcBef>
                <a:spcPts val="600"/>
              </a:spcBef>
              <a:buFont typeface="Wingdings" pitchFamily="2" charset="2"/>
              <a:buChar char="§"/>
            </a:pPr>
            <a:r>
              <a:rPr lang="en-US" sz="2400" dirty="0"/>
              <a:t>Structure</a:t>
            </a:r>
          </a:p>
          <a:p>
            <a:pPr marL="1147763" indent="-231775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2200" dirty="0"/>
              <a:t>Overseers</a:t>
            </a:r>
          </a:p>
          <a:p>
            <a:pPr marL="1147763" indent="-231775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2200" dirty="0"/>
              <a:t>Subordinates</a:t>
            </a:r>
          </a:p>
          <a:p>
            <a:pPr marL="804863" indent="-231775">
              <a:lnSpc>
                <a:spcPts val="2880"/>
              </a:lnSpc>
              <a:spcBef>
                <a:spcPts val="1800"/>
              </a:spcBef>
              <a:buFont typeface="Wingdings" pitchFamily="2" charset="2"/>
              <a:buChar char="§"/>
            </a:pPr>
            <a:r>
              <a:rPr lang="en-US" sz="2400" dirty="0"/>
              <a:t>Adherence to unproductive ritual</a:t>
            </a:r>
          </a:p>
          <a:p>
            <a:pPr marL="1147763" indent="-231775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2200" dirty="0"/>
              <a:t>Alienation</a:t>
            </a:r>
          </a:p>
          <a:p>
            <a:pPr marL="1147763" indent="-231775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2200" dirty="0"/>
              <a:t>Incompetence</a:t>
            </a:r>
          </a:p>
          <a:p>
            <a:pPr marL="1147763" indent="-231775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2200" dirty="0"/>
              <a:t>indifference</a:t>
            </a:r>
          </a:p>
        </p:txBody>
      </p:sp>
    </p:spTree>
    <p:extLst>
      <p:ext uri="{BB962C8B-B14F-4D97-AF65-F5344CB8AC3E}">
        <p14:creationId xmlns:p14="http://schemas.microsoft.com/office/powerpoint/2010/main" val="31092355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CD4188-A2EA-A14B-9E92-D4EC3CE68D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"/>
            <a:ext cx="7886700" cy="1371600"/>
          </a:xfrm>
        </p:spPr>
        <p:txBody>
          <a:bodyPr/>
          <a:lstStyle/>
          <a:p>
            <a:r>
              <a:rPr lang="en-US" dirty="0"/>
              <a:t>Learning Objectives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DF5DA7-E209-B44D-8DB3-D8B06FFB9AD7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628650" y="1371601"/>
            <a:ext cx="7631430" cy="4625657"/>
          </a:xfrm>
          <a:prstGeom prst="rect">
            <a:avLst/>
          </a:prstGeom>
        </p:spPr>
        <p:txBody>
          <a:bodyPr>
            <a:noAutofit/>
          </a:bodyPr>
          <a:lstStyle/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US" sz="2000" dirty="0"/>
              <a:t>Distinguish between primary and secondary groups.</a:t>
            </a: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US" sz="2000" dirty="0"/>
              <a:t>Explain the functions of groups.</a:t>
            </a: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US" sz="2000" dirty="0"/>
              <a:t>Understand the role of reference groups.</a:t>
            </a: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US" sz="2000" dirty="0"/>
              <a:t>Know the influence of group size.</a:t>
            </a: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US" sz="2000" dirty="0"/>
              <a:t>Understand the characteristics of bureaucracy.</a:t>
            </a: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US" sz="2000" dirty="0"/>
              <a:t>Know what </a:t>
            </a:r>
            <a:r>
              <a:rPr lang="en-US" sz="2000" dirty="0" err="1"/>
              <a:t>Michels’s</a:t>
            </a:r>
            <a:r>
              <a:rPr lang="en-US" sz="2000" dirty="0"/>
              <a:t> concept of “the iron law of oligarchy” is.</a:t>
            </a: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US" sz="2000" dirty="0"/>
              <a:t>Understand why social institutions are important.</a:t>
            </a:r>
          </a:p>
        </p:txBody>
      </p:sp>
    </p:spTree>
    <p:extLst>
      <p:ext uri="{BB962C8B-B14F-4D97-AF65-F5344CB8AC3E}">
        <p14:creationId xmlns:p14="http://schemas.microsoft.com/office/powerpoint/2010/main" val="141878960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6CE467-DC28-964A-B644-E55DF3427B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Michels</a:t>
            </a:r>
            <a:r>
              <a:rPr lang="en-US" dirty="0"/>
              <a:t> on Iron Law of Oligarchy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FDE0C9-BDD6-2A45-BEC0-A3C4BD210A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371600"/>
            <a:ext cx="7636809" cy="4874274"/>
          </a:xfrm>
        </p:spPr>
        <p:txBody>
          <a:bodyPr/>
          <a:lstStyle/>
          <a:p>
            <a:pPr>
              <a:lnSpc>
                <a:spcPts val="3400"/>
              </a:lnSpc>
            </a:pPr>
            <a:r>
              <a:rPr lang="en-US" dirty="0"/>
              <a:t>Bureaucracy begins idealistically then evolves</a:t>
            </a:r>
          </a:p>
          <a:p>
            <a:pPr>
              <a:lnSpc>
                <a:spcPts val="3400"/>
              </a:lnSpc>
            </a:pPr>
            <a:r>
              <a:rPr lang="en-US" dirty="0"/>
              <a:t>Dominated by self-serving people</a:t>
            </a:r>
          </a:p>
          <a:p>
            <a:pPr marL="804863" indent="-231775">
              <a:lnSpc>
                <a:spcPts val="2880"/>
              </a:lnSpc>
              <a:spcBef>
                <a:spcPts val="600"/>
              </a:spcBef>
              <a:buFont typeface="Wingdings" pitchFamily="2" charset="2"/>
              <a:buChar char="§"/>
            </a:pPr>
            <a:r>
              <a:rPr lang="en-US" sz="2400" dirty="0"/>
              <a:t>Achieve power</a:t>
            </a:r>
          </a:p>
          <a:p>
            <a:pPr marL="804863" indent="-231775">
              <a:lnSpc>
                <a:spcPts val="2880"/>
              </a:lnSpc>
              <a:spcBef>
                <a:spcPts val="600"/>
              </a:spcBef>
              <a:buFont typeface="Wingdings" pitchFamily="2" charset="2"/>
              <a:buChar char="§"/>
            </a:pPr>
            <a:r>
              <a:rPr lang="en-US" sz="2400" dirty="0"/>
              <a:t>Corrupted by elite positions</a:t>
            </a:r>
          </a:p>
          <a:p>
            <a:pPr marL="804863" indent="-231775">
              <a:lnSpc>
                <a:spcPts val="2880"/>
              </a:lnSpc>
              <a:spcBef>
                <a:spcPts val="600"/>
              </a:spcBef>
              <a:buFont typeface="Wingdings" pitchFamily="2" charset="2"/>
              <a:buChar char="§"/>
            </a:pPr>
            <a:r>
              <a:rPr lang="en-US" sz="2400" dirty="0"/>
              <a:t>Self-protective / self-serving</a:t>
            </a:r>
          </a:p>
        </p:txBody>
      </p:sp>
    </p:spTree>
    <p:extLst>
      <p:ext uri="{BB962C8B-B14F-4D97-AF65-F5344CB8AC3E}">
        <p14:creationId xmlns:p14="http://schemas.microsoft.com/office/powerpoint/2010/main" val="373203128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6CE467-DC28-964A-B644-E55DF3427B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Social Organization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FDE0C9-BDD6-2A45-BEC0-A3C4BD210A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371600"/>
            <a:ext cx="7636809" cy="4874274"/>
          </a:xfrm>
        </p:spPr>
        <p:txBody>
          <a:bodyPr>
            <a:normAutofit/>
          </a:bodyPr>
          <a:lstStyle/>
          <a:p>
            <a:pPr>
              <a:lnSpc>
                <a:spcPts val="3400"/>
              </a:lnSpc>
              <a:spcBef>
                <a:spcPts val="2400"/>
              </a:spcBef>
            </a:pPr>
            <a:r>
              <a:rPr lang="en-US" sz="3000" dirty="0"/>
              <a:t>Social institutions</a:t>
            </a:r>
          </a:p>
          <a:p>
            <a:pPr>
              <a:lnSpc>
                <a:spcPts val="3400"/>
              </a:lnSpc>
              <a:spcBef>
                <a:spcPts val="2400"/>
              </a:spcBef>
            </a:pPr>
            <a:r>
              <a:rPr lang="en-US" sz="3000" dirty="0"/>
              <a:t>Social organization</a:t>
            </a:r>
          </a:p>
        </p:txBody>
      </p:sp>
    </p:spTree>
    <p:extLst>
      <p:ext uri="{BB962C8B-B14F-4D97-AF65-F5344CB8AC3E}">
        <p14:creationId xmlns:p14="http://schemas.microsoft.com/office/powerpoint/2010/main" val="411591142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6CE467-DC28-964A-B644-E55DF3427B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Social Institutions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FDE0C9-BDD6-2A45-BEC0-A3C4BD210A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371600"/>
            <a:ext cx="7636809" cy="4874274"/>
          </a:xfrm>
        </p:spPr>
        <p:txBody>
          <a:bodyPr/>
          <a:lstStyle/>
          <a:p>
            <a:pPr>
              <a:lnSpc>
                <a:spcPts val="3400"/>
              </a:lnSpc>
            </a:pPr>
            <a:r>
              <a:rPr lang="en-US" dirty="0"/>
              <a:t>Ordered social relationships, built on:</a:t>
            </a:r>
          </a:p>
          <a:p>
            <a:pPr marL="804863" indent="-231775">
              <a:lnSpc>
                <a:spcPts val="2880"/>
              </a:lnSpc>
              <a:spcBef>
                <a:spcPts val="600"/>
              </a:spcBef>
              <a:buFont typeface="Wingdings" pitchFamily="2" charset="2"/>
              <a:buChar char="§"/>
            </a:pPr>
            <a:r>
              <a:rPr lang="en-US" sz="2400" dirty="0"/>
              <a:t>Values</a:t>
            </a:r>
          </a:p>
          <a:p>
            <a:pPr marL="804863" indent="-231775">
              <a:lnSpc>
                <a:spcPts val="2880"/>
              </a:lnSpc>
              <a:spcBef>
                <a:spcPts val="600"/>
              </a:spcBef>
              <a:buFont typeface="Wingdings" pitchFamily="2" charset="2"/>
              <a:buChar char="§"/>
            </a:pPr>
            <a:r>
              <a:rPr lang="en-US" sz="2400" dirty="0"/>
              <a:t>Norms</a:t>
            </a:r>
          </a:p>
          <a:p>
            <a:pPr marL="804863" indent="-231775">
              <a:lnSpc>
                <a:spcPts val="2880"/>
              </a:lnSpc>
              <a:spcBef>
                <a:spcPts val="600"/>
              </a:spcBef>
              <a:buFont typeface="Wingdings" pitchFamily="2" charset="2"/>
              <a:buChar char="§"/>
            </a:pPr>
            <a:r>
              <a:rPr lang="en-US" sz="2400" dirty="0"/>
              <a:t>Statuses</a:t>
            </a:r>
          </a:p>
          <a:p>
            <a:pPr marL="804863" indent="-231775">
              <a:lnSpc>
                <a:spcPts val="2880"/>
              </a:lnSpc>
              <a:spcBef>
                <a:spcPts val="600"/>
              </a:spcBef>
              <a:buFont typeface="Wingdings" pitchFamily="2" charset="2"/>
              <a:buChar char="§"/>
            </a:pPr>
            <a:r>
              <a:rPr lang="en-US" sz="2400" dirty="0"/>
              <a:t>Roles</a:t>
            </a:r>
          </a:p>
          <a:p>
            <a:pPr indent="-423863">
              <a:lnSpc>
                <a:spcPts val="2880"/>
              </a:lnSpc>
              <a:spcBef>
                <a:spcPts val="2400"/>
              </a:spcBef>
            </a:pPr>
            <a:r>
              <a:rPr lang="en-US" dirty="0"/>
              <a:t>All fulfilling society’s needs</a:t>
            </a:r>
          </a:p>
        </p:txBody>
      </p:sp>
    </p:spTree>
    <p:extLst>
      <p:ext uri="{BB962C8B-B14F-4D97-AF65-F5344CB8AC3E}">
        <p14:creationId xmlns:p14="http://schemas.microsoft.com/office/powerpoint/2010/main" val="289066817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6CE467-DC28-964A-B644-E55DF3427B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Social Organization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FDE0C9-BDD6-2A45-BEC0-A3C4BD210A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371600"/>
            <a:ext cx="7636809" cy="4874274"/>
          </a:xfrm>
        </p:spPr>
        <p:txBody>
          <a:bodyPr/>
          <a:lstStyle/>
          <a:p>
            <a:pPr>
              <a:lnSpc>
                <a:spcPts val="3400"/>
              </a:lnSpc>
            </a:pPr>
            <a:r>
              <a:rPr lang="en-US" dirty="0"/>
              <a:t>Relatively stable pattern of social relationships of individuals and groups in society, built on:</a:t>
            </a:r>
          </a:p>
          <a:p>
            <a:pPr marL="804863" indent="-231775">
              <a:lnSpc>
                <a:spcPts val="2880"/>
              </a:lnSpc>
              <a:spcBef>
                <a:spcPts val="600"/>
              </a:spcBef>
              <a:buFont typeface="Wingdings" pitchFamily="2" charset="2"/>
              <a:buChar char="§"/>
            </a:pPr>
            <a:r>
              <a:rPr lang="en-US" sz="2400" dirty="0"/>
              <a:t>Social roles</a:t>
            </a:r>
          </a:p>
          <a:p>
            <a:pPr marL="804863" indent="-231775">
              <a:lnSpc>
                <a:spcPts val="2880"/>
              </a:lnSpc>
              <a:spcBef>
                <a:spcPts val="600"/>
              </a:spcBef>
              <a:buFont typeface="Wingdings" pitchFamily="2" charset="2"/>
              <a:buChar char="§"/>
            </a:pPr>
            <a:r>
              <a:rPr lang="en-US" sz="2400" dirty="0"/>
              <a:t>Norms and shared meanings</a:t>
            </a:r>
          </a:p>
          <a:p>
            <a:pPr indent="-423863">
              <a:lnSpc>
                <a:spcPts val="2880"/>
              </a:lnSpc>
              <a:spcBef>
                <a:spcPts val="2400"/>
              </a:spcBef>
            </a:pPr>
            <a:r>
              <a:rPr lang="en-US" dirty="0"/>
              <a:t>All providing regularity and predictability in interaction</a:t>
            </a:r>
          </a:p>
        </p:txBody>
      </p:sp>
    </p:spTree>
    <p:extLst>
      <p:ext uri="{BB962C8B-B14F-4D97-AF65-F5344CB8AC3E}">
        <p14:creationId xmlns:p14="http://schemas.microsoft.com/office/powerpoint/2010/main" val="24430300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6CE467-DC28-964A-B644-E55DF3427B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Nature of Groups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FDE0C9-BDD6-2A45-BEC0-A3C4BD210A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371600"/>
            <a:ext cx="7636809" cy="4874274"/>
          </a:xfrm>
        </p:spPr>
        <p:txBody>
          <a:bodyPr>
            <a:normAutofit/>
          </a:bodyPr>
          <a:lstStyle/>
          <a:p>
            <a:pPr marL="12700" indent="0">
              <a:spcBef>
                <a:spcPts val="1800"/>
              </a:spcBef>
              <a:buNone/>
            </a:pPr>
            <a:r>
              <a:rPr lang="en-US" sz="3000" dirty="0"/>
              <a:t>Identifiable collections of people</a:t>
            </a:r>
          </a:p>
          <a:p>
            <a:pPr marL="463550" indent="-450850">
              <a:spcBef>
                <a:spcPts val="1800"/>
              </a:spcBef>
            </a:pPr>
            <a:r>
              <a:rPr lang="en-US" dirty="0"/>
              <a:t>Social Group</a:t>
            </a:r>
          </a:p>
          <a:p>
            <a:pPr marL="463550" indent="-450850">
              <a:spcBef>
                <a:spcPts val="1800"/>
              </a:spcBef>
            </a:pPr>
            <a:r>
              <a:rPr lang="en-US" sz="2800" dirty="0"/>
              <a:t>Social Aggregate – number of people with temporary physical proximity</a:t>
            </a:r>
          </a:p>
        </p:txBody>
      </p:sp>
    </p:spTree>
    <p:extLst>
      <p:ext uri="{BB962C8B-B14F-4D97-AF65-F5344CB8AC3E}">
        <p14:creationId xmlns:p14="http://schemas.microsoft.com/office/powerpoint/2010/main" val="21315633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6CE467-DC28-964A-B644-E55DF3427B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Social Group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FDE0C9-BDD6-2A45-BEC0-A3C4BD210A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371600"/>
            <a:ext cx="7636809" cy="4874274"/>
          </a:xfrm>
        </p:spPr>
        <p:txBody>
          <a:bodyPr/>
          <a:lstStyle/>
          <a:p>
            <a:pPr>
              <a:lnSpc>
                <a:spcPts val="3600"/>
              </a:lnSpc>
            </a:pPr>
            <a:r>
              <a:rPr lang="en-US" dirty="0"/>
              <a:t>A number of people connected by common identity, seeking unity as a result of shared goals and norms</a:t>
            </a: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30839152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6CE467-DC28-964A-B644-E55DF3427B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Social Aggregate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FDE0C9-BDD6-2A45-BEC0-A3C4BD210A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1" y="1371600"/>
            <a:ext cx="7631430" cy="4874274"/>
          </a:xfrm>
        </p:spPr>
        <p:txBody>
          <a:bodyPr/>
          <a:lstStyle/>
          <a:p>
            <a:pPr>
              <a:lnSpc>
                <a:spcPts val="3600"/>
              </a:lnSpc>
            </a:pPr>
            <a:r>
              <a:rPr lang="en-US" dirty="0"/>
              <a:t>A number of people with temporary physical proximity to each other</a:t>
            </a: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33175247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6CE467-DC28-964A-B644-E55DF3427B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Types of Groups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5488F55C-5995-4049-899F-5130F8DFD7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Bef>
                <a:spcPts val="2400"/>
              </a:spcBef>
            </a:pPr>
            <a:r>
              <a:rPr lang="en-US" dirty="0"/>
              <a:t>Primary – intimate face-to-face association with total interaction; form the social nature and ideas of individuals</a:t>
            </a:r>
          </a:p>
          <a:p>
            <a:pPr>
              <a:spcBef>
                <a:spcPts val="2400"/>
              </a:spcBef>
            </a:pPr>
            <a:r>
              <a:rPr lang="en-US" dirty="0"/>
              <a:t>Secondary – less intimate; impersonal, formalized, and with specific goals</a:t>
            </a:r>
          </a:p>
        </p:txBody>
      </p:sp>
    </p:spTree>
    <p:extLst>
      <p:ext uri="{BB962C8B-B14F-4D97-AF65-F5344CB8AC3E}">
        <p14:creationId xmlns:p14="http://schemas.microsoft.com/office/powerpoint/2010/main" val="7686480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6CE467-DC28-964A-B644-E55DF3427B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Functions of Groups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5488F55C-5995-4049-899F-5130F8DFD7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Define boundaries</a:t>
            </a:r>
          </a:p>
          <a:p>
            <a:r>
              <a:rPr lang="en-US" dirty="0"/>
              <a:t>Choose leaders</a:t>
            </a:r>
          </a:p>
          <a:p>
            <a:r>
              <a:rPr lang="en-US" dirty="0"/>
              <a:t>Make decisions</a:t>
            </a:r>
          </a:p>
          <a:p>
            <a:r>
              <a:rPr lang="en-US" dirty="0"/>
              <a:t>Set goals</a:t>
            </a:r>
          </a:p>
          <a:p>
            <a:r>
              <a:rPr lang="en-US" dirty="0"/>
              <a:t>Assign tasks</a:t>
            </a:r>
          </a:p>
          <a:p>
            <a:r>
              <a:rPr lang="en-US" dirty="0"/>
              <a:t>Control members’ behavior</a:t>
            </a:r>
          </a:p>
        </p:txBody>
      </p:sp>
    </p:spTree>
    <p:extLst>
      <p:ext uri="{BB962C8B-B14F-4D97-AF65-F5344CB8AC3E}">
        <p14:creationId xmlns:p14="http://schemas.microsoft.com/office/powerpoint/2010/main" val="31385814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6CE467-DC28-964A-B644-E55DF3427B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Reference Groups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5488F55C-5995-4049-899F-5130F8DFD7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Used by individuals to:</a:t>
            </a:r>
          </a:p>
          <a:p>
            <a:pPr marL="804863" indent="-231775">
              <a:lnSpc>
                <a:spcPts val="2880"/>
              </a:lnSpc>
              <a:buFont typeface="Wingdings" pitchFamily="2" charset="2"/>
              <a:buChar char="§"/>
            </a:pPr>
            <a:r>
              <a:rPr lang="en-US" sz="2400" dirty="0"/>
              <a:t>Help define beliefs</a:t>
            </a:r>
          </a:p>
          <a:p>
            <a:pPr marL="804863" indent="-231775">
              <a:lnSpc>
                <a:spcPts val="2880"/>
              </a:lnSpc>
              <a:buFont typeface="Wingdings" pitchFamily="2" charset="2"/>
              <a:buChar char="§"/>
            </a:pPr>
            <a:r>
              <a:rPr lang="en-US" sz="2400" dirty="0"/>
              <a:t>Determine attitudes and values</a:t>
            </a:r>
          </a:p>
          <a:p>
            <a:pPr marL="804863" indent="-231775">
              <a:lnSpc>
                <a:spcPts val="2880"/>
              </a:lnSpc>
              <a:buFont typeface="Wingdings" pitchFamily="2" charset="2"/>
              <a:buChar char="§"/>
            </a:pPr>
            <a:r>
              <a:rPr lang="en-US" sz="2400" dirty="0"/>
              <a:t>Provide guidance for behavior</a:t>
            </a:r>
          </a:p>
          <a:p>
            <a:pPr marL="804863" indent="-231775">
              <a:lnSpc>
                <a:spcPts val="2880"/>
              </a:lnSpc>
              <a:buFont typeface="Wingdings" pitchFamily="2" charset="2"/>
              <a:buChar char="§"/>
            </a:pPr>
            <a:r>
              <a:rPr lang="en-US" sz="2400" dirty="0"/>
              <a:t>Provides comparison point for measuring self against others</a:t>
            </a:r>
          </a:p>
        </p:txBody>
      </p:sp>
    </p:spTree>
    <p:extLst>
      <p:ext uri="{BB962C8B-B14F-4D97-AF65-F5344CB8AC3E}">
        <p14:creationId xmlns:p14="http://schemas.microsoft.com/office/powerpoint/2010/main" val="349201910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6CE467-DC28-964A-B644-E55DF3427B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Small Groups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5488F55C-5995-4049-899F-5130F8DFD7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Broadly applied term, including:</a:t>
            </a:r>
          </a:p>
          <a:p>
            <a:pPr marL="804863" indent="-231775">
              <a:lnSpc>
                <a:spcPts val="2880"/>
              </a:lnSpc>
              <a:buFont typeface="Wingdings" pitchFamily="2" charset="2"/>
              <a:buChar char="§"/>
            </a:pPr>
            <a:r>
              <a:rPr lang="en-US" sz="2400" dirty="0"/>
              <a:t>Families</a:t>
            </a:r>
          </a:p>
          <a:p>
            <a:pPr marL="804863" indent="-231775">
              <a:lnSpc>
                <a:spcPts val="2880"/>
              </a:lnSpc>
              <a:buFont typeface="Wingdings" pitchFamily="2" charset="2"/>
              <a:buChar char="§"/>
            </a:pPr>
            <a:r>
              <a:rPr lang="en-US" sz="2400" dirty="0"/>
              <a:t>Peer groups</a:t>
            </a:r>
          </a:p>
          <a:p>
            <a:pPr marL="804863" indent="-231775">
              <a:lnSpc>
                <a:spcPts val="2880"/>
              </a:lnSpc>
              <a:buFont typeface="Wingdings" pitchFamily="2" charset="2"/>
              <a:buChar char="§"/>
            </a:pPr>
            <a:r>
              <a:rPr lang="en-US" sz="2400" dirty="0"/>
              <a:t>Work groups</a:t>
            </a:r>
          </a:p>
          <a:p>
            <a:pPr marL="573088" indent="0">
              <a:lnSpc>
                <a:spcPts val="2880"/>
              </a:lnSpc>
              <a:spcBef>
                <a:spcPts val="2400"/>
              </a:spcBef>
              <a:buNone/>
            </a:pPr>
            <a:r>
              <a:rPr lang="en-US" sz="2400" dirty="0"/>
              <a:t>Size allows all members to know one another</a:t>
            </a:r>
          </a:p>
          <a:p>
            <a:pPr marL="915988" indent="-342900">
              <a:lnSpc>
                <a:spcPts val="2880"/>
              </a:lnSpc>
              <a:buClr>
                <a:schemeClr val="tx1"/>
              </a:buClr>
              <a:buFont typeface="+mj-lt"/>
              <a:buAutoNum type="arabicPeriod"/>
            </a:pPr>
            <a:r>
              <a:rPr lang="en-US" sz="2400" dirty="0"/>
              <a:t>Dyad (2 members)</a:t>
            </a:r>
          </a:p>
          <a:p>
            <a:pPr marL="915988" indent="-342900">
              <a:lnSpc>
                <a:spcPts val="2880"/>
              </a:lnSpc>
              <a:buClr>
                <a:schemeClr val="tx1"/>
              </a:buClr>
              <a:buFont typeface="+mj-lt"/>
              <a:buAutoNum type="arabicPeriod"/>
            </a:pPr>
            <a:r>
              <a:rPr lang="en-US" sz="2400" dirty="0"/>
              <a:t>Triad (3 members)</a:t>
            </a:r>
          </a:p>
        </p:txBody>
      </p:sp>
    </p:spTree>
    <p:extLst>
      <p:ext uri="{BB962C8B-B14F-4D97-AF65-F5344CB8AC3E}">
        <p14:creationId xmlns:p14="http://schemas.microsoft.com/office/powerpoint/2010/main" val="40031275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939</TotalTime>
  <Words>534</Words>
  <Application>Microsoft Macintosh PowerPoint</Application>
  <PresentationFormat>On-screen Show (4:3)</PresentationFormat>
  <Paragraphs>109</Paragraphs>
  <Slides>23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8" baseType="lpstr">
      <vt:lpstr>Arial</vt:lpstr>
      <vt:lpstr>Calibri</vt:lpstr>
      <vt:lpstr>Verdana</vt:lpstr>
      <vt:lpstr>Wingdings</vt:lpstr>
      <vt:lpstr>Office Theme</vt:lpstr>
      <vt:lpstr>Social Groups and Organizations</vt:lpstr>
      <vt:lpstr>Learning Objectives</vt:lpstr>
      <vt:lpstr>The Nature of Groups</vt:lpstr>
      <vt:lpstr>Social Group</vt:lpstr>
      <vt:lpstr>Social Aggregate</vt:lpstr>
      <vt:lpstr>Types of Groups</vt:lpstr>
      <vt:lpstr>Functions of Groups</vt:lpstr>
      <vt:lpstr>Reference Groups</vt:lpstr>
      <vt:lpstr>Small Groups</vt:lpstr>
      <vt:lpstr>Example of a Dyad</vt:lpstr>
      <vt:lpstr>Large Groups / Associations</vt:lpstr>
      <vt:lpstr>Large Groups – Examples</vt:lpstr>
      <vt:lpstr>Group Form &amp; Function</vt:lpstr>
      <vt:lpstr>Tönnies on Groups</vt:lpstr>
      <vt:lpstr>Durkheim on Groups</vt:lpstr>
      <vt:lpstr>PowerPoint Presentation</vt:lpstr>
      <vt:lpstr>Merton on Bureaucracy</vt:lpstr>
      <vt:lpstr>Weber on Bureaucracy: An Ideal</vt:lpstr>
      <vt:lpstr>Reality of Bureaucracy</vt:lpstr>
      <vt:lpstr>Michels on Iron Law of Oligarchy</vt:lpstr>
      <vt:lpstr>Social Organization</vt:lpstr>
      <vt:lpstr>Social Institutions</vt:lpstr>
      <vt:lpstr>Social Organization</vt:lpstr>
    </vt:vector>
  </TitlesOfParts>
  <Company/>
  <LinksUpToDate>false</LinksUpToDate>
  <SharedDoc>false</SharedDoc>
  <HyperlinksChanged>false</HyperlinksChanged>
  <AppVersion>16.0010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Anna Botelho</dc:creator>
  <cp:lastModifiedBy>Anna Botelho</cp:lastModifiedBy>
  <cp:revision>41</cp:revision>
  <dcterms:created xsi:type="dcterms:W3CDTF">2018-02-14T21:02:22Z</dcterms:created>
  <dcterms:modified xsi:type="dcterms:W3CDTF">2018-02-19T18:11:15Z</dcterms:modified>
</cp:coreProperties>
</file>