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4" r:id="rId1"/>
  </p:sldMasterIdLst>
  <p:handoutMasterIdLst>
    <p:handoutMasterId r:id="rId32"/>
  </p:handoutMasterIdLst>
  <p:sldIdLst>
    <p:sldId id="256" r:id="rId2"/>
    <p:sldId id="257" r:id="rId3"/>
    <p:sldId id="258" r:id="rId4"/>
    <p:sldId id="325" r:id="rId5"/>
    <p:sldId id="340" r:id="rId6"/>
    <p:sldId id="343" r:id="rId7"/>
    <p:sldId id="304" r:id="rId8"/>
    <p:sldId id="344" r:id="rId9"/>
    <p:sldId id="305" r:id="rId10"/>
    <p:sldId id="326" r:id="rId11"/>
    <p:sldId id="345" r:id="rId12"/>
    <p:sldId id="346" r:id="rId13"/>
    <p:sldId id="347" r:id="rId14"/>
    <p:sldId id="328" r:id="rId15"/>
    <p:sldId id="348" r:id="rId16"/>
    <p:sldId id="349" r:id="rId17"/>
    <p:sldId id="327" r:id="rId18"/>
    <p:sldId id="307" r:id="rId19"/>
    <p:sldId id="331" r:id="rId20"/>
    <p:sldId id="350" r:id="rId21"/>
    <p:sldId id="353" r:id="rId22"/>
    <p:sldId id="354" r:id="rId23"/>
    <p:sldId id="351" r:id="rId24"/>
    <p:sldId id="352" r:id="rId25"/>
    <p:sldId id="355" r:id="rId26"/>
    <p:sldId id="356" r:id="rId27"/>
    <p:sldId id="357" r:id="rId28"/>
    <p:sldId id="358" r:id="rId29"/>
    <p:sldId id="359" r:id="rId30"/>
    <p:sldId id="333"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14099"/>
    <a:srgbClr val="FCDEAB"/>
    <a:srgbClr val="C535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022"/>
    <p:restoredTop sz="94643"/>
  </p:normalViewPr>
  <p:slideViewPr>
    <p:cSldViewPr snapToGrid="0" snapToObjects="1">
      <p:cViewPr varScale="1">
        <p:scale>
          <a:sx n="126" d="100"/>
          <a:sy n="126" d="100"/>
        </p:scale>
        <p:origin x="192" y="568"/>
      </p:cViewPr>
      <p:guideLst/>
    </p:cSldViewPr>
  </p:slideViewPr>
  <p:notesTextViewPr>
    <p:cViewPr>
      <p:scale>
        <a:sx n="1" d="1"/>
        <a:sy n="1" d="1"/>
      </p:scale>
      <p:origin x="0" y="0"/>
    </p:cViewPr>
  </p:notesTextViewPr>
  <p:notesViewPr>
    <p:cSldViewPr snapToGrid="0" snapToObjects="1">
      <p:cViewPr varScale="1">
        <p:scale>
          <a:sx n="111" d="100"/>
          <a:sy n="111" d="100"/>
        </p:scale>
        <p:origin x="1504" y="21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E03BA0-8EA2-4443-B24D-AA2344BCE87B}" type="doc">
      <dgm:prSet loTypeId="urn:microsoft.com/office/officeart/2005/8/layout/orgChart1" loCatId="" qsTypeId="urn:microsoft.com/office/officeart/2005/8/quickstyle/3d1" qsCatId="3D" csTypeId="urn:microsoft.com/office/officeart/2005/8/colors/colorful1" csCatId="colorful" phldr="1"/>
      <dgm:spPr/>
      <dgm:t>
        <a:bodyPr/>
        <a:lstStyle/>
        <a:p>
          <a:endParaRPr lang="en-US"/>
        </a:p>
      </dgm:t>
    </dgm:pt>
    <dgm:pt modelId="{799D88EC-DBD6-A348-BA2F-D5EACF45C088}">
      <dgm:prSet phldrT="[Text]" custT="1"/>
      <dgm:spPr/>
      <dgm:t>
        <a:bodyPr/>
        <a:lstStyle/>
        <a:p>
          <a:r>
            <a:rPr lang="en-US" sz="2800" dirty="0">
              <a:latin typeface="Arial" panose="020B0604020202020204" pitchFamily="34" charset="0"/>
              <a:cs typeface="Arial" panose="020B0604020202020204" pitchFamily="34" charset="0"/>
            </a:rPr>
            <a:t>Explanatory Approaches</a:t>
          </a:r>
        </a:p>
      </dgm:t>
    </dgm:pt>
    <dgm:pt modelId="{87F5FD0B-5B0B-3A4F-8035-7F6063C0DD2F}" type="parTrans" cxnId="{66C97F53-0B02-364F-AB6F-BF7C1547C032}">
      <dgm:prSet/>
      <dgm:spPr/>
      <dgm:t>
        <a:bodyPr/>
        <a:lstStyle/>
        <a:p>
          <a:endParaRPr lang="en-US" sz="2800">
            <a:latin typeface="Arial" panose="020B0604020202020204" pitchFamily="34" charset="0"/>
            <a:cs typeface="Arial" panose="020B0604020202020204" pitchFamily="34" charset="0"/>
          </a:endParaRPr>
        </a:p>
      </dgm:t>
    </dgm:pt>
    <dgm:pt modelId="{4541554C-30FE-0947-805A-253EEB4F309A}" type="sibTrans" cxnId="{66C97F53-0B02-364F-AB6F-BF7C1547C032}">
      <dgm:prSet/>
      <dgm:spPr/>
      <dgm:t>
        <a:bodyPr/>
        <a:lstStyle/>
        <a:p>
          <a:endParaRPr lang="en-US" sz="2800">
            <a:latin typeface="Arial" panose="020B0604020202020204" pitchFamily="34" charset="0"/>
            <a:cs typeface="Arial" panose="020B0604020202020204" pitchFamily="34" charset="0"/>
          </a:endParaRPr>
        </a:p>
      </dgm:t>
    </dgm:pt>
    <dgm:pt modelId="{CB5CCDDA-96F9-7B47-932C-961CEDDE2845}">
      <dgm:prSet phldrT="[Text]" custT="1"/>
      <dgm:spPr/>
      <dgm:t>
        <a:bodyPr/>
        <a:lstStyle/>
        <a:p>
          <a:r>
            <a:rPr lang="en-US" sz="2800" dirty="0">
              <a:latin typeface="Arial" panose="020B0604020202020204" pitchFamily="34" charset="0"/>
              <a:cs typeface="Arial" panose="020B0604020202020204" pitchFamily="34" charset="0"/>
            </a:rPr>
            <a:t>Consensus</a:t>
          </a:r>
        </a:p>
      </dgm:t>
    </dgm:pt>
    <dgm:pt modelId="{46A091A5-FD02-574F-844C-DDEF56EBBC01}" type="parTrans" cxnId="{12E77242-ED1E-E14A-8697-DBF2D2DEDC6B}">
      <dgm:prSet/>
      <dgm:spPr/>
      <dgm:t>
        <a:bodyPr/>
        <a:lstStyle/>
        <a:p>
          <a:endParaRPr lang="en-US" sz="2800">
            <a:latin typeface="Arial" panose="020B0604020202020204" pitchFamily="34" charset="0"/>
            <a:cs typeface="Arial" panose="020B0604020202020204" pitchFamily="34" charset="0"/>
          </a:endParaRPr>
        </a:p>
      </dgm:t>
    </dgm:pt>
    <dgm:pt modelId="{39380C88-F859-764F-B76D-F900C08E61DC}" type="sibTrans" cxnId="{12E77242-ED1E-E14A-8697-DBF2D2DEDC6B}">
      <dgm:prSet/>
      <dgm:spPr/>
      <dgm:t>
        <a:bodyPr/>
        <a:lstStyle/>
        <a:p>
          <a:endParaRPr lang="en-US" sz="2800">
            <a:latin typeface="Arial" panose="020B0604020202020204" pitchFamily="34" charset="0"/>
            <a:cs typeface="Arial" panose="020B0604020202020204" pitchFamily="34" charset="0"/>
          </a:endParaRPr>
        </a:p>
      </dgm:t>
    </dgm:pt>
    <dgm:pt modelId="{304843D7-0734-F549-A3D0-A646203CF4A0}">
      <dgm:prSet phldrT="[Text]" custT="1"/>
      <dgm:spPr/>
      <dgm:t>
        <a:bodyPr/>
        <a:lstStyle/>
        <a:p>
          <a:r>
            <a:rPr lang="en-US" sz="2800" dirty="0">
              <a:latin typeface="Arial" panose="020B0604020202020204" pitchFamily="34" charset="0"/>
              <a:cs typeface="Arial" panose="020B0604020202020204" pitchFamily="34" charset="0"/>
            </a:rPr>
            <a:t>Conflict</a:t>
          </a:r>
        </a:p>
      </dgm:t>
    </dgm:pt>
    <dgm:pt modelId="{BF0BE633-63EB-5A4D-9B4D-9269AEB12C4A}" type="parTrans" cxnId="{CF6B3F9C-3777-C045-AC27-1E0189CF9F36}">
      <dgm:prSet/>
      <dgm:spPr/>
      <dgm:t>
        <a:bodyPr/>
        <a:lstStyle/>
        <a:p>
          <a:endParaRPr lang="en-US" sz="2800">
            <a:latin typeface="Arial" panose="020B0604020202020204" pitchFamily="34" charset="0"/>
            <a:cs typeface="Arial" panose="020B0604020202020204" pitchFamily="34" charset="0"/>
          </a:endParaRPr>
        </a:p>
      </dgm:t>
    </dgm:pt>
    <dgm:pt modelId="{9EC7B228-E3B2-5145-9218-31B63A7BC890}" type="sibTrans" cxnId="{CF6B3F9C-3777-C045-AC27-1E0189CF9F36}">
      <dgm:prSet/>
      <dgm:spPr/>
      <dgm:t>
        <a:bodyPr/>
        <a:lstStyle/>
        <a:p>
          <a:endParaRPr lang="en-US" sz="2800">
            <a:latin typeface="Arial" panose="020B0604020202020204" pitchFamily="34" charset="0"/>
            <a:cs typeface="Arial" panose="020B0604020202020204" pitchFamily="34" charset="0"/>
          </a:endParaRPr>
        </a:p>
      </dgm:t>
    </dgm:pt>
    <dgm:pt modelId="{C89D793B-78CB-4E4E-8CEF-C50AACB89FB6}" type="pres">
      <dgm:prSet presAssocID="{E4E03BA0-8EA2-4443-B24D-AA2344BCE87B}" presName="hierChild1" presStyleCnt="0">
        <dgm:presLayoutVars>
          <dgm:orgChart val="1"/>
          <dgm:chPref val="1"/>
          <dgm:dir/>
          <dgm:animOne val="branch"/>
          <dgm:animLvl val="lvl"/>
          <dgm:resizeHandles/>
        </dgm:presLayoutVars>
      </dgm:prSet>
      <dgm:spPr/>
    </dgm:pt>
    <dgm:pt modelId="{9A972E99-F6B1-B44C-847F-31DEE5CD56C1}" type="pres">
      <dgm:prSet presAssocID="{799D88EC-DBD6-A348-BA2F-D5EACF45C088}" presName="hierRoot1" presStyleCnt="0">
        <dgm:presLayoutVars>
          <dgm:hierBranch val="init"/>
        </dgm:presLayoutVars>
      </dgm:prSet>
      <dgm:spPr/>
    </dgm:pt>
    <dgm:pt modelId="{AA944766-E4D6-9044-B074-950A7C8DAC20}" type="pres">
      <dgm:prSet presAssocID="{799D88EC-DBD6-A348-BA2F-D5EACF45C088}" presName="rootComposite1" presStyleCnt="0"/>
      <dgm:spPr/>
    </dgm:pt>
    <dgm:pt modelId="{EE632B61-504A-D945-B383-BF323552576B}" type="pres">
      <dgm:prSet presAssocID="{799D88EC-DBD6-A348-BA2F-D5EACF45C088}" presName="rootText1" presStyleLbl="node0" presStyleIdx="0" presStyleCnt="1">
        <dgm:presLayoutVars>
          <dgm:chPref val="3"/>
        </dgm:presLayoutVars>
      </dgm:prSet>
      <dgm:spPr/>
    </dgm:pt>
    <dgm:pt modelId="{BC11DD09-0C4E-B04F-9046-913DC3A9D62D}" type="pres">
      <dgm:prSet presAssocID="{799D88EC-DBD6-A348-BA2F-D5EACF45C088}" presName="rootConnector1" presStyleLbl="node1" presStyleIdx="0" presStyleCnt="0"/>
      <dgm:spPr/>
    </dgm:pt>
    <dgm:pt modelId="{67C863E4-C883-4742-AC75-7B54D3EC5D7C}" type="pres">
      <dgm:prSet presAssocID="{799D88EC-DBD6-A348-BA2F-D5EACF45C088}" presName="hierChild2" presStyleCnt="0"/>
      <dgm:spPr/>
    </dgm:pt>
    <dgm:pt modelId="{D7F6771A-BDEC-244F-A5B8-2F93986E4011}" type="pres">
      <dgm:prSet presAssocID="{46A091A5-FD02-574F-844C-DDEF56EBBC01}" presName="Name37" presStyleLbl="parChTrans1D2" presStyleIdx="0" presStyleCnt="2"/>
      <dgm:spPr/>
    </dgm:pt>
    <dgm:pt modelId="{FBE2D093-4F52-6B49-9373-1E55DE0F3101}" type="pres">
      <dgm:prSet presAssocID="{CB5CCDDA-96F9-7B47-932C-961CEDDE2845}" presName="hierRoot2" presStyleCnt="0">
        <dgm:presLayoutVars>
          <dgm:hierBranch val="init"/>
        </dgm:presLayoutVars>
      </dgm:prSet>
      <dgm:spPr/>
    </dgm:pt>
    <dgm:pt modelId="{13EE011B-209E-EB4B-80BA-D31BBFDD6D14}" type="pres">
      <dgm:prSet presAssocID="{CB5CCDDA-96F9-7B47-932C-961CEDDE2845}" presName="rootComposite" presStyleCnt="0"/>
      <dgm:spPr/>
    </dgm:pt>
    <dgm:pt modelId="{C34FC37E-D276-9C48-A2BA-6C1BBF57F30E}" type="pres">
      <dgm:prSet presAssocID="{CB5CCDDA-96F9-7B47-932C-961CEDDE2845}" presName="rootText" presStyleLbl="node2" presStyleIdx="0" presStyleCnt="2">
        <dgm:presLayoutVars>
          <dgm:chPref val="3"/>
        </dgm:presLayoutVars>
      </dgm:prSet>
      <dgm:spPr/>
    </dgm:pt>
    <dgm:pt modelId="{B09A7638-BCD7-E148-ACAF-C65C23108A5E}" type="pres">
      <dgm:prSet presAssocID="{CB5CCDDA-96F9-7B47-932C-961CEDDE2845}" presName="rootConnector" presStyleLbl="node2" presStyleIdx="0" presStyleCnt="2"/>
      <dgm:spPr/>
    </dgm:pt>
    <dgm:pt modelId="{BA11CF57-C04B-744E-9AA8-852436386771}" type="pres">
      <dgm:prSet presAssocID="{CB5CCDDA-96F9-7B47-932C-961CEDDE2845}" presName="hierChild4" presStyleCnt="0"/>
      <dgm:spPr/>
    </dgm:pt>
    <dgm:pt modelId="{32569DC9-7B02-4046-BEE6-5D0E55C75DB4}" type="pres">
      <dgm:prSet presAssocID="{CB5CCDDA-96F9-7B47-932C-961CEDDE2845}" presName="hierChild5" presStyleCnt="0"/>
      <dgm:spPr/>
    </dgm:pt>
    <dgm:pt modelId="{45E048EC-C4A5-5E4B-8576-9548812A2E59}" type="pres">
      <dgm:prSet presAssocID="{BF0BE633-63EB-5A4D-9B4D-9269AEB12C4A}" presName="Name37" presStyleLbl="parChTrans1D2" presStyleIdx="1" presStyleCnt="2"/>
      <dgm:spPr/>
    </dgm:pt>
    <dgm:pt modelId="{58C55243-2F50-5241-A368-664227FF0A9A}" type="pres">
      <dgm:prSet presAssocID="{304843D7-0734-F549-A3D0-A646203CF4A0}" presName="hierRoot2" presStyleCnt="0">
        <dgm:presLayoutVars>
          <dgm:hierBranch val="init"/>
        </dgm:presLayoutVars>
      </dgm:prSet>
      <dgm:spPr/>
    </dgm:pt>
    <dgm:pt modelId="{76773BCF-292D-4D4D-BDA5-940D1C78E07E}" type="pres">
      <dgm:prSet presAssocID="{304843D7-0734-F549-A3D0-A646203CF4A0}" presName="rootComposite" presStyleCnt="0"/>
      <dgm:spPr/>
    </dgm:pt>
    <dgm:pt modelId="{92BDDA5E-91B0-9F46-943C-A3C68426C052}" type="pres">
      <dgm:prSet presAssocID="{304843D7-0734-F549-A3D0-A646203CF4A0}" presName="rootText" presStyleLbl="node2" presStyleIdx="1" presStyleCnt="2">
        <dgm:presLayoutVars>
          <dgm:chPref val="3"/>
        </dgm:presLayoutVars>
      </dgm:prSet>
      <dgm:spPr/>
    </dgm:pt>
    <dgm:pt modelId="{C042F9D7-6915-3B4E-85B0-B8EE0CC889AE}" type="pres">
      <dgm:prSet presAssocID="{304843D7-0734-F549-A3D0-A646203CF4A0}" presName="rootConnector" presStyleLbl="node2" presStyleIdx="1" presStyleCnt="2"/>
      <dgm:spPr/>
    </dgm:pt>
    <dgm:pt modelId="{884AFFAA-228E-934B-B412-EBE370189DDA}" type="pres">
      <dgm:prSet presAssocID="{304843D7-0734-F549-A3D0-A646203CF4A0}" presName="hierChild4" presStyleCnt="0"/>
      <dgm:spPr/>
    </dgm:pt>
    <dgm:pt modelId="{31086D53-DE7E-E348-A9C4-53E476A4FB7F}" type="pres">
      <dgm:prSet presAssocID="{304843D7-0734-F549-A3D0-A646203CF4A0}" presName="hierChild5" presStyleCnt="0"/>
      <dgm:spPr/>
    </dgm:pt>
    <dgm:pt modelId="{A6F17718-3518-1046-9084-3D22F8FEF937}" type="pres">
      <dgm:prSet presAssocID="{799D88EC-DBD6-A348-BA2F-D5EACF45C088}" presName="hierChild3" presStyleCnt="0"/>
      <dgm:spPr/>
    </dgm:pt>
  </dgm:ptLst>
  <dgm:cxnLst>
    <dgm:cxn modelId="{9A15C21C-BE51-FB43-B1ED-01B2C14E4185}" type="presOf" srcId="{799D88EC-DBD6-A348-BA2F-D5EACF45C088}" destId="{BC11DD09-0C4E-B04F-9046-913DC3A9D62D}" srcOrd="1" destOrd="0" presId="urn:microsoft.com/office/officeart/2005/8/layout/orgChart1"/>
    <dgm:cxn modelId="{278C9135-AC5F-5A48-A9D8-22AA08B880A9}" type="presOf" srcId="{E4E03BA0-8EA2-4443-B24D-AA2344BCE87B}" destId="{C89D793B-78CB-4E4E-8CEF-C50AACB89FB6}" srcOrd="0" destOrd="0" presId="urn:microsoft.com/office/officeart/2005/8/layout/orgChart1"/>
    <dgm:cxn modelId="{12E77242-ED1E-E14A-8697-DBF2D2DEDC6B}" srcId="{799D88EC-DBD6-A348-BA2F-D5EACF45C088}" destId="{CB5CCDDA-96F9-7B47-932C-961CEDDE2845}" srcOrd="0" destOrd="0" parTransId="{46A091A5-FD02-574F-844C-DDEF56EBBC01}" sibTransId="{39380C88-F859-764F-B76D-F900C08E61DC}"/>
    <dgm:cxn modelId="{AAC71C4C-5851-D84E-B29D-BB8F034F04FC}" type="presOf" srcId="{304843D7-0734-F549-A3D0-A646203CF4A0}" destId="{C042F9D7-6915-3B4E-85B0-B8EE0CC889AE}" srcOrd="1" destOrd="0" presId="urn:microsoft.com/office/officeart/2005/8/layout/orgChart1"/>
    <dgm:cxn modelId="{8AE9F64E-43E3-AF46-A42C-08685938C32E}" type="presOf" srcId="{799D88EC-DBD6-A348-BA2F-D5EACF45C088}" destId="{EE632B61-504A-D945-B383-BF323552576B}" srcOrd="0" destOrd="0" presId="urn:microsoft.com/office/officeart/2005/8/layout/orgChart1"/>
    <dgm:cxn modelId="{66C97F53-0B02-364F-AB6F-BF7C1547C032}" srcId="{E4E03BA0-8EA2-4443-B24D-AA2344BCE87B}" destId="{799D88EC-DBD6-A348-BA2F-D5EACF45C088}" srcOrd="0" destOrd="0" parTransId="{87F5FD0B-5B0B-3A4F-8035-7F6063C0DD2F}" sibTransId="{4541554C-30FE-0947-805A-253EEB4F309A}"/>
    <dgm:cxn modelId="{F81BDD60-F701-9D4D-A89E-FA76E578BCAC}" type="presOf" srcId="{304843D7-0734-F549-A3D0-A646203CF4A0}" destId="{92BDDA5E-91B0-9F46-943C-A3C68426C052}" srcOrd="0" destOrd="0" presId="urn:microsoft.com/office/officeart/2005/8/layout/orgChart1"/>
    <dgm:cxn modelId="{CF6B3F9C-3777-C045-AC27-1E0189CF9F36}" srcId="{799D88EC-DBD6-A348-BA2F-D5EACF45C088}" destId="{304843D7-0734-F549-A3D0-A646203CF4A0}" srcOrd="1" destOrd="0" parTransId="{BF0BE633-63EB-5A4D-9B4D-9269AEB12C4A}" sibTransId="{9EC7B228-E3B2-5145-9218-31B63A7BC890}"/>
    <dgm:cxn modelId="{2D69749E-97C4-8C4D-BCEE-1E773ACA87CF}" type="presOf" srcId="{CB5CCDDA-96F9-7B47-932C-961CEDDE2845}" destId="{C34FC37E-D276-9C48-A2BA-6C1BBF57F30E}" srcOrd="0" destOrd="0" presId="urn:microsoft.com/office/officeart/2005/8/layout/orgChart1"/>
    <dgm:cxn modelId="{C52EB5A1-29A8-5D4D-8419-7727C3860B70}" type="presOf" srcId="{46A091A5-FD02-574F-844C-DDEF56EBBC01}" destId="{D7F6771A-BDEC-244F-A5B8-2F93986E4011}" srcOrd="0" destOrd="0" presId="urn:microsoft.com/office/officeart/2005/8/layout/orgChart1"/>
    <dgm:cxn modelId="{7B7A6DBB-A029-1547-826A-9C4C7E0ABB74}" type="presOf" srcId="{CB5CCDDA-96F9-7B47-932C-961CEDDE2845}" destId="{B09A7638-BCD7-E148-ACAF-C65C23108A5E}" srcOrd="1" destOrd="0" presId="urn:microsoft.com/office/officeart/2005/8/layout/orgChart1"/>
    <dgm:cxn modelId="{95501DBC-9DAB-294D-83E0-203B3670E473}" type="presOf" srcId="{BF0BE633-63EB-5A4D-9B4D-9269AEB12C4A}" destId="{45E048EC-C4A5-5E4B-8576-9548812A2E59}" srcOrd="0" destOrd="0" presId="urn:microsoft.com/office/officeart/2005/8/layout/orgChart1"/>
    <dgm:cxn modelId="{585B0212-24EC-FF4A-9A6B-C9D6CC381EC5}" type="presParOf" srcId="{C89D793B-78CB-4E4E-8CEF-C50AACB89FB6}" destId="{9A972E99-F6B1-B44C-847F-31DEE5CD56C1}" srcOrd="0" destOrd="0" presId="urn:microsoft.com/office/officeart/2005/8/layout/orgChart1"/>
    <dgm:cxn modelId="{30A73F88-05C4-BF43-8E6E-F03D2DD2BFFE}" type="presParOf" srcId="{9A972E99-F6B1-B44C-847F-31DEE5CD56C1}" destId="{AA944766-E4D6-9044-B074-950A7C8DAC20}" srcOrd="0" destOrd="0" presId="urn:microsoft.com/office/officeart/2005/8/layout/orgChart1"/>
    <dgm:cxn modelId="{C15E420F-6490-7147-84F5-AA9295ACF373}" type="presParOf" srcId="{AA944766-E4D6-9044-B074-950A7C8DAC20}" destId="{EE632B61-504A-D945-B383-BF323552576B}" srcOrd="0" destOrd="0" presId="urn:microsoft.com/office/officeart/2005/8/layout/orgChart1"/>
    <dgm:cxn modelId="{CA4CBDA1-5450-C74D-ABF4-577CFB587863}" type="presParOf" srcId="{AA944766-E4D6-9044-B074-950A7C8DAC20}" destId="{BC11DD09-0C4E-B04F-9046-913DC3A9D62D}" srcOrd="1" destOrd="0" presId="urn:microsoft.com/office/officeart/2005/8/layout/orgChart1"/>
    <dgm:cxn modelId="{09DE2549-B6B9-1B41-8B2D-A5799A8A1C47}" type="presParOf" srcId="{9A972E99-F6B1-B44C-847F-31DEE5CD56C1}" destId="{67C863E4-C883-4742-AC75-7B54D3EC5D7C}" srcOrd="1" destOrd="0" presId="urn:microsoft.com/office/officeart/2005/8/layout/orgChart1"/>
    <dgm:cxn modelId="{40D89407-16B3-5D43-A1D6-674C3B407867}" type="presParOf" srcId="{67C863E4-C883-4742-AC75-7B54D3EC5D7C}" destId="{D7F6771A-BDEC-244F-A5B8-2F93986E4011}" srcOrd="0" destOrd="0" presId="urn:microsoft.com/office/officeart/2005/8/layout/orgChart1"/>
    <dgm:cxn modelId="{A945838C-D18B-D145-8C75-263E1AC85629}" type="presParOf" srcId="{67C863E4-C883-4742-AC75-7B54D3EC5D7C}" destId="{FBE2D093-4F52-6B49-9373-1E55DE0F3101}" srcOrd="1" destOrd="0" presId="urn:microsoft.com/office/officeart/2005/8/layout/orgChart1"/>
    <dgm:cxn modelId="{7EAA37A3-332A-3B40-9BD4-1755EC75176E}" type="presParOf" srcId="{FBE2D093-4F52-6B49-9373-1E55DE0F3101}" destId="{13EE011B-209E-EB4B-80BA-D31BBFDD6D14}" srcOrd="0" destOrd="0" presId="urn:microsoft.com/office/officeart/2005/8/layout/orgChart1"/>
    <dgm:cxn modelId="{D10AED9E-23C8-8342-AC77-33DB634A519B}" type="presParOf" srcId="{13EE011B-209E-EB4B-80BA-D31BBFDD6D14}" destId="{C34FC37E-D276-9C48-A2BA-6C1BBF57F30E}" srcOrd="0" destOrd="0" presId="urn:microsoft.com/office/officeart/2005/8/layout/orgChart1"/>
    <dgm:cxn modelId="{42D7E720-3073-5848-868D-A068A4325716}" type="presParOf" srcId="{13EE011B-209E-EB4B-80BA-D31BBFDD6D14}" destId="{B09A7638-BCD7-E148-ACAF-C65C23108A5E}" srcOrd="1" destOrd="0" presId="urn:microsoft.com/office/officeart/2005/8/layout/orgChart1"/>
    <dgm:cxn modelId="{BF6FFE3B-8AF1-4246-B593-07F09F57A67C}" type="presParOf" srcId="{FBE2D093-4F52-6B49-9373-1E55DE0F3101}" destId="{BA11CF57-C04B-744E-9AA8-852436386771}" srcOrd="1" destOrd="0" presId="urn:microsoft.com/office/officeart/2005/8/layout/orgChart1"/>
    <dgm:cxn modelId="{0CB5BFEE-76C1-A646-9B59-7674613BCE70}" type="presParOf" srcId="{FBE2D093-4F52-6B49-9373-1E55DE0F3101}" destId="{32569DC9-7B02-4046-BEE6-5D0E55C75DB4}" srcOrd="2" destOrd="0" presId="urn:microsoft.com/office/officeart/2005/8/layout/orgChart1"/>
    <dgm:cxn modelId="{300B18B4-78A8-B64E-80B1-F054232E752F}" type="presParOf" srcId="{67C863E4-C883-4742-AC75-7B54D3EC5D7C}" destId="{45E048EC-C4A5-5E4B-8576-9548812A2E59}" srcOrd="2" destOrd="0" presId="urn:microsoft.com/office/officeart/2005/8/layout/orgChart1"/>
    <dgm:cxn modelId="{4DD61BEC-DC6D-814F-9237-39D940E35EDF}" type="presParOf" srcId="{67C863E4-C883-4742-AC75-7B54D3EC5D7C}" destId="{58C55243-2F50-5241-A368-664227FF0A9A}" srcOrd="3" destOrd="0" presId="urn:microsoft.com/office/officeart/2005/8/layout/orgChart1"/>
    <dgm:cxn modelId="{055A0917-45E0-FA48-BFA2-D7922CA200D3}" type="presParOf" srcId="{58C55243-2F50-5241-A368-664227FF0A9A}" destId="{76773BCF-292D-4D4D-BDA5-940D1C78E07E}" srcOrd="0" destOrd="0" presId="urn:microsoft.com/office/officeart/2005/8/layout/orgChart1"/>
    <dgm:cxn modelId="{23B27918-26C9-4B4C-BDF4-40DB4F22BC07}" type="presParOf" srcId="{76773BCF-292D-4D4D-BDA5-940D1C78E07E}" destId="{92BDDA5E-91B0-9F46-943C-A3C68426C052}" srcOrd="0" destOrd="0" presId="urn:microsoft.com/office/officeart/2005/8/layout/orgChart1"/>
    <dgm:cxn modelId="{FDDD0107-42F1-E244-8FBC-4092656991E6}" type="presParOf" srcId="{76773BCF-292D-4D4D-BDA5-940D1C78E07E}" destId="{C042F9D7-6915-3B4E-85B0-B8EE0CC889AE}" srcOrd="1" destOrd="0" presId="urn:microsoft.com/office/officeart/2005/8/layout/orgChart1"/>
    <dgm:cxn modelId="{3D0C1746-8CB1-3F43-88EE-C8313E92DFC3}" type="presParOf" srcId="{58C55243-2F50-5241-A368-664227FF0A9A}" destId="{884AFFAA-228E-934B-B412-EBE370189DDA}" srcOrd="1" destOrd="0" presId="urn:microsoft.com/office/officeart/2005/8/layout/orgChart1"/>
    <dgm:cxn modelId="{9792C231-E8F8-644F-93BE-87726E80900C}" type="presParOf" srcId="{58C55243-2F50-5241-A368-664227FF0A9A}" destId="{31086D53-DE7E-E348-A9C4-53E476A4FB7F}" srcOrd="2" destOrd="0" presId="urn:microsoft.com/office/officeart/2005/8/layout/orgChart1"/>
    <dgm:cxn modelId="{B13C21B3-14A6-F64E-A5F5-CFF1B6CA380B}" type="presParOf" srcId="{9A972E99-F6B1-B44C-847F-31DEE5CD56C1}" destId="{A6F17718-3518-1046-9084-3D22F8FEF93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E048EC-C4A5-5E4B-8576-9548812A2E59}">
      <dsp:nvSpPr>
        <dsp:cNvPr id="0" name=""/>
        <dsp:cNvSpPr/>
      </dsp:nvSpPr>
      <dsp:spPr>
        <a:xfrm>
          <a:off x="3815715" y="1404347"/>
          <a:ext cx="1699255" cy="589824"/>
        </a:xfrm>
        <a:custGeom>
          <a:avLst/>
          <a:gdLst/>
          <a:ahLst/>
          <a:cxnLst/>
          <a:rect l="0" t="0" r="0" b="0"/>
          <a:pathLst>
            <a:path>
              <a:moveTo>
                <a:pt x="0" y="0"/>
              </a:moveTo>
              <a:lnTo>
                <a:pt x="0" y="294912"/>
              </a:lnTo>
              <a:lnTo>
                <a:pt x="1699255" y="294912"/>
              </a:lnTo>
              <a:lnTo>
                <a:pt x="1699255" y="589824"/>
              </a:lnTo>
            </a:path>
          </a:pathLst>
        </a:custGeom>
        <a:noFill/>
        <a:ln w="12700" cap="flat" cmpd="sng" algn="ctr">
          <a:solidFill>
            <a:schemeClr val="accent2">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D7F6771A-BDEC-244F-A5B8-2F93986E4011}">
      <dsp:nvSpPr>
        <dsp:cNvPr id="0" name=""/>
        <dsp:cNvSpPr/>
      </dsp:nvSpPr>
      <dsp:spPr>
        <a:xfrm>
          <a:off x="2116459" y="1404347"/>
          <a:ext cx="1699255" cy="589824"/>
        </a:xfrm>
        <a:custGeom>
          <a:avLst/>
          <a:gdLst/>
          <a:ahLst/>
          <a:cxnLst/>
          <a:rect l="0" t="0" r="0" b="0"/>
          <a:pathLst>
            <a:path>
              <a:moveTo>
                <a:pt x="1699255" y="0"/>
              </a:moveTo>
              <a:lnTo>
                <a:pt x="1699255" y="294912"/>
              </a:lnTo>
              <a:lnTo>
                <a:pt x="0" y="294912"/>
              </a:lnTo>
              <a:lnTo>
                <a:pt x="0" y="589824"/>
              </a:lnTo>
            </a:path>
          </a:pathLst>
        </a:custGeom>
        <a:noFill/>
        <a:ln w="12700" cap="flat" cmpd="sng" algn="ctr">
          <a:solidFill>
            <a:schemeClr val="accent2">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E632B61-504A-D945-B383-BF323552576B}">
      <dsp:nvSpPr>
        <dsp:cNvPr id="0" name=""/>
        <dsp:cNvSpPr/>
      </dsp:nvSpPr>
      <dsp:spPr>
        <a:xfrm>
          <a:off x="2411371" y="4"/>
          <a:ext cx="2808686" cy="140434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Arial" panose="020B0604020202020204" pitchFamily="34" charset="0"/>
              <a:cs typeface="Arial" panose="020B0604020202020204" pitchFamily="34" charset="0"/>
            </a:rPr>
            <a:t>Explanatory Approaches</a:t>
          </a:r>
        </a:p>
      </dsp:txBody>
      <dsp:txXfrm>
        <a:off x="2411371" y="4"/>
        <a:ext cx="2808686" cy="1404343"/>
      </dsp:txXfrm>
    </dsp:sp>
    <dsp:sp modelId="{C34FC37E-D276-9C48-A2BA-6C1BBF57F30E}">
      <dsp:nvSpPr>
        <dsp:cNvPr id="0" name=""/>
        <dsp:cNvSpPr/>
      </dsp:nvSpPr>
      <dsp:spPr>
        <a:xfrm>
          <a:off x="712116" y="1994172"/>
          <a:ext cx="2808686" cy="1404343"/>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Arial" panose="020B0604020202020204" pitchFamily="34" charset="0"/>
              <a:cs typeface="Arial" panose="020B0604020202020204" pitchFamily="34" charset="0"/>
            </a:rPr>
            <a:t>Consensus</a:t>
          </a:r>
        </a:p>
      </dsp:txBody>
      <dsp:txXfrm>
        <a:off x="712116" y="1994172"/>
        <a:ext cx="2808686" cy="1404343"/>
      </dsp:txXfrm>
    </dsp:sp>
    <dsp:sp modelId="{92BDDA5E-91B0-9F46-943C-A3C68426C052}">
      <dsp:nvSpPr>
        <dsp:cNvPr id="0" name=""/>
        <dsp:cNvSpPr/>
      </dsp:nvSpPr>
      <dsp:spPr>
        <a:xfrm>
          <a:off x="4110627" y="1994172"/>
          <a:ext cx="2808686" cy="1404343"/>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Arial" panose="020B0604020202020204" pitchFamily="34" charset="0"/>
              <a:cs typeface="Arial" panose="020B0604020202020204" pitchFamily="34" charset="0"/>
            </a:rPr>
            <a:t>Conflict</a:t>
          </a:r>
        </a:p>
      </dsp:txBody>
      <dsp:txXfrm>
        <a:off x="4110627" y="1994172"/>
        <a:ext cx="2808686" cy="1404343"/>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8406608-7191-C74C-8A53-249D9B4FE95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D9FB7FC6-3E11-D042-ADBE-96EF0BBB629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594A124-A7DD-4E43-8F15-6BDBE0A77790}" type="datetimeFigureOut">
              <a:rPr lang="en-US" smtClean="0"/>
              <a:t>2/19/18</a:t>
            </a:fld>
            <a:endParaRPr lang="en-US"/>
          </a:p>
        </p:txBody>
      </p:sp>
      <p:sp>
        <p:nvSpPr>
          <p:cNvPr id="4" name="Footer Placeholder 3">
            <a:extLst>
              <a:ext uri="{FF2B5EF4-FFF2-40B4-BE49-F238E27FC236}">
                <a16:creationId xmlns:a16="http://schemas.microsoft.com/office/drawing/2014/main" id="{179C1F80-2AC0-7341-A410-192361F7FD0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A5758B1-C15A-A440-8B65-11182835F8E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E2E3109-1951-B94E-80F6-9A8DE7656AA8}" type="slidenum">
              <a:rPr lang="en-US" smtClean="0"/>
              <a:t>‹#›</a:t>
            </a:fld>
            <a:endParaRPr lang="en-US"/>
          </a:p>
        </p:txBody>
      </p:sp>
    </p:spTree>
    <p:extLst>
      <p:ext uri="{BB962C8B-B14F-4D97-AF65-F5344CB8AC3E}">
        <p14:creationId xmlns:p14="http://schemas.microsoft.com/office/powerpoint/2010/main" val="142468971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FCDEAB"/>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D302D-F62A-D141-A0E4-A25395AF05DA}"/>
              </a:ext>
            </a:extLst>
          </p:cNvPr>
          <p:cNvSpPr>
            <a:spLocks noGrp="1"/>
          </p:cNvSpPr>
          <p:nvPr>
            <p:ph type="ctrTitle"/>
          </p:nvPr>
        </p:nvSpPr>
        <p:spPr>
          <a:xfrm>
            <a:off x="914400" y="2514600"/>
            <a:ext cx="7315200" cy="2661064"/>
          </a:xfrm>
        </p:spPr>
        <p:txBody>
          <a:bodyPr lIns="0" tIns="0" rIns="0" bIns="0" anchor="t" anchorCtr="0"/>
          <a:lstStyle>
            <a:lvl1pPr algn="ctr">
              <a:defRPr sz="4500" b="1" i="0">
                <a:solidFill>
                  <a:srgbClr val="414099"/>
                </a:solidFill>
                <a:latin typeface="Arial" panose="020B0604020202020204" pitchFamily="34" charset="0"/>
                <a:ea typeface="Verdana" panose="020B0604030504040204" pitchFamily="34" charset="0"/>
                <a:cs typeface="Arial" panose="020B0604020202020204" pitchFamily="34" charset="0"/>
              </a:defRPr>
            </a:lvl1pPr>
          </a:lstStyle>
          <a:p>
            <a:endParaRPr lang="en-US" dirty="0"/>
          </a:p>
        </p:txBody>
      </p:sp>
      <p:sp>
        <p:nvSpPr>
          <p:cNvPr id="3" name="Subtitle 2">
            <a:extLst>
              <a:ext uri="{FF2B5EF4-FFF2-40B4-BE49-F238E27FC236}">
                <a16:creationId xmlns:a16="http://schemas.microsoft.com/office/drawing/2014/main" id="{C4D4D296-BE44-9C44-8BD0-0F55B8706852}"/>
              </a:ext>
            </a:extLst>
          </p:cNvPr>
          <p:cNvSpPr>
            <a:spLocks noGrp="1"/>
          </p:cNvSpPr>
          <p:nvPr>
            <p:ph type="subTitle" idx="1"/>
          </p:nvPr>
        </p:nvSpPr>
        <p:spPr>
          <a:xfrm>
            <a:off x="914400" y="1371600"/>
            <a:ext cx="7315200" cy="1143000"/>
          </a:xfrm>
          <a:prstGeom prst="rect">
            <a:avLst/>
          </a:prstGeom>
        </p:spPr>
        <p:txBody>
          <a:bodyPr lIns="0" tIns="0" rIns="0" bIns="228600" anchor="b" anchorCtr="0">
            <a:normAutofit/>
          </a:bodyPr>
          <a:lstStyle>
            <a:lvl1pPr marL="0" indent="0" algn="ctr">
              <a:buNone/>
              <a:defRPr sz="2400" b="1">
                <a:solidFill>
                  <a:srgbClr val="C53526"/>
                </a:solidFill>
                <a:latin typeface="Arial" panose="020B0604020202020204" pitchFamily="34" charset="0"/>
                <a:ea typeface="Verdana" panose="020B0604030504040204" pitchFamily="34" charset="0"/>
                <a:cs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endParaRPr lang="en-US" dirty="0"/>
          </a:p>
        </p:txBody>
      </p:sp>
      <p:sp>
        <p:nvSpPr>
          <p:cNvPr id="4" name="TextBox 3">
            <a:extLst>
              <a:ext uri="{FF2B5EF4-FFF2-40B4-BE49-F238E27FC236}">
                <a16:creationId xmlns:a16="http://schemas.microsoft.com/office/drawing/2014/main" id="{E4F870E7-0004-6F4C-9B98-233593171B51}"/>
              </a:ext>
            </a:extLst>
          </p:cNvPr>
          <p:cNvSpPr txBox="1"/>
          <p:nvPr userDrawn="1"/>
        </p:nvSpPr>
        <p:spPr>
          <a:xfrm>
            <a:off x="914400" y="786825"/>
            <a:ext cx="7315200" cy="584775"/>
          </a:xfrm>
          <a:prstGeom prst="rect">
            <a:avLst/>
          </a:prstGeom>
          <a:noFill/>
        </p:spPr>
        <p:txBody>
          <a:bodyPr wrap="square" rtlCol="0">
            <a:spAutoFit/>
          </a:bodyPr>
          <a:lstStyle/>
          <a:p>
            <a:pPr algn="ctr"/>
            <a:r>
              <a:rPr lang="en-US" sz="1600" b="1" dirty="0">
                <a:latin typeface="Arial" panose="020B0604020202020204" pitchFamily="34" charset="0"/>
                <a:cs typeface="Arial" panose="020B0604020202020204" pitchFamily="34" charset="0"/>
              </a:rPr>
              <a:t>Introduction to Sociology 12e</a:t>
            </a:r>
          </a:p>
          <a:p>
            <a:pPr algn="ctr"/>
            <a:r>
              <a:rPr lang="en-US" sz="1600" b="1" dirty="0">
                <a:latin typeface="Arial" panose="020B0604020202020204" pitchFamily="34" charset="0"/>
                <a:cs typeface="Arial" panose="020B0604020202020204" pitchFamily="34" charset="0"/>
              </a:rPr>
              <a:t>by Henry L. </a:t>
            </a:r>
            <a:r>
              <a:rPr lang="en-US" sz="1600" b="1" dirty="0" err="1">
                <a:latin typeface="Arial" panose="020B0604020202020204" pitchFamily="34" charset="0"/>
                <a:cs typeface="Arial" panose="020B0604020202020204" pitchFamily="34" charset="0"/>
              </a:rPr>
              <a:t>Tischler</a:t>
            </a:r>
            <a:endParaRPr lang="en-US"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5455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11194-2E4F-6746-B713-49DF9E44592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7130201-EC1D-DC45-8757-8334F85F15A7}"/>
              </a:ext>
            </a:extLst>
          </p:cNvPr>
          <p:cNvSpPr>
            <a:spLocks noGrp="1"/>
          </p:cNvSpPr>
          <p:nvPr>
            <p:ph type="body" orient="vert" idx="1"/>
          </p:nvPr>
        </p:nvSpPr>
        <p:spPr>
          <a:xfrm>
            <a:off x="628650" y="1371600"/>
            <a:ext cx="7886700" cy="4874274"/>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85C91E-2099-4449-AC9D-5ABB96429637}"/>
              </a:ext>
            </a:extLst>
          </p:cNvPr>
          <p:cNvSpPr>
            <a:spLocks noGrp="1"/>
          </p:cNvSpPr>
          <p:nvPr>
            <p:ph type="dt" sz="half" idx="10"/>
          </p:nvPr>
        </p:nvSpPr>
        <p:spPr>
          <a:xfrm>
            <a:off x="628650" y="6356351"/>
            <a:ext cx="2057400" cy="365125"/>
          </a:xfrm>
          <a:prstGeom prst="rect">
            <a:avLst/>
          </a:prstGeom>
        </p:spPr>
        <p:txBody>
          <a:bodyPr/>
          <a:lstStyle/>
          <a:p>
            <a:fld id="{3A4EBFD2-C9A4-A84E-8CEB-E830E06A9A48}" type="datetimeFigureOut">
              <a:rPr lang="en-US" smtClean="0"/>
              <a:t>2/19/18</a:t>
            </a:fld>
            <a:endParaRPr lang="en-US"/>
          </a:p>
        </p:txBody>
      </p:sp>
      <p:sp>
        <p:nvSpPr>
          <p:cNvPr id="5" name="Footer Placeholder 4">
            <a:extLst>
              <a:ext uri="{FF2B5EF4-FFF2-40B4-BE49-F238E27FC236}">
                <a16:creationId xmlns:a16="http://schemas.microsoft.com/office/drawing/2014/main" id="{34B49C5E-32B9-6140-B319-B1E7C009B43C}"/>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53741931-F937-DA49-B303-65DC6146C7B3}"/>
              </a:ext>
            </a:extLst>
          </p:cNvPr>
          <p:cNvSpPr>
            <a:spLocks noGrp="1"/>
          </p:cNvSpPr>
          <p:nvPr>
            <p:ph type="sldNum" sz="quarter" idx="12"/>
          </p:nvPr>
        </p:nvSpPr>
        <p:spPr>
          <a:xfrm>
            <a:off x="6457950" y="6356351"/>
            <a:ext cx="2057400" cy="365125"/>
          </a:xfrm>
          <a:prstGeom prst="rect">
            <a:avLst/>
          </a:prstGeom>
        </p:spPr>
        <p:txBody>
          <a:bodyPr/>
          <a:lstStyle/>
          <a:p>
            <a:fld id="{D55D4FD1-9D52-344F-927A-3CBF399CD548}" type="slidenum">
              <a:rPr lang="en-US" smtClean="0"/>
              <a:t>‹#›</a:t>
            </a:fld>
            <a:endParaRPr lang="en-US"/>
          </a:p>
        </p:txBody>
      </p:sp>
    </p:spTree>
    <p:extLst>
      <p:ext uri="{BB962C8B-B14F-4D97-AF65-F5344CB8AC3E}">
        <p14:creationId xmlns:p14="http://schemas.microsoft.com/office/powerpoint/2010/main" val="2312486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E3288C9-5B33-2841-9883-D90253445B0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6887838-47E2-9844-809A-0C3477262702}"/>
              </a:ext>
            </a:extLst>
          </p:cNvPr>
          <p:cNvSpPr>
            <a:spLocks noGrp="1"/>
          </p:cNvSpPr>
          <p:nvPr>
            <p:ph type="body" orient="vert" idx="1"/>
          </p:nvPr>
        </p:nvSpPr>
        <p:spPr>
          <a:xfrm>
            <a:off x="628650" y="365125"/>
            <a:ext cx="5800725"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5360F9-4AFE-014B-8ED6-02D8CDB57799}"/>
              </a:ext>
            </a:extLst>
          </p:cNvPr>
          <p:cNvSpPr>
            <a:spLocks noGrp="1"/>
          </p:cNvSpPr>
          <p:nvPr>
            <p:ph type="dt" sz="half" idx="10"/>
          </p:nvPr>
        </p:nvSpPr>
        <p:spPr>
          <a:xfrm>
            <a:off x="628650" y="6356351"/>
            <a:ext cx="2057400" cy="365125"/>
          </a:xfrm>
          <a:prstGeom prst="rect">
            <a:avLst/>
          </a:prstGeom>
        </p:spPr>
        <p:txBody>
          <a:bodyPr/>
          <a:lstStyle/>
          <a:p>
            <a:fld id="{3A4EBFD2-C9A4-A84E-8CEB-E830E06A9A48}" type="datetimeFigureOut">
              <a:rPr lang="en-US" smtClean="0"/>
              <a:t>2/19/18</a:t>
            </a:fld>
            <a:endParaRPr lang="en-US"/>
          </a:p>
        </p:txBody>
      </p:sp>
      <p:sp>
        <p:nvSpPr>
          <p:cNvPr id="5" name="Footer Placeholder 4">
            <a:extLst>
              <a:ext uri="{FF2B5EF4-FFF2-40B4-BE49-F238E27FC236}">
                <a16:creationId xmlns:a16="http://schemas.microsoft.com/office/drawing/2014/main" id="{53044616-5C75-9E4C-9684-3A846DB26DA1}"/>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538A7A38-40BD-4C4B-80AE-5F004EBB6295}"/>
              </a:ext>
            </a:extLst>
          </p:cNvPr>
          <p:cNvSpPr>
            <a:spLocks noGrp="1"/>
          </p:cNvSpPr>
          <p:nvPr>
            <p:ph type="sldNum" sz="quarter" idx="12"/>
          </p:nvPr>
        </p:nvSpPr>
        <p:spPr>
          <a:xfrm>
            <a:off x="6457950" y="6356351"/>
            <a:ext cx="2057400" cy="365125"/>
          </a:xfrm>
          <a:prstGeom prst="rect">
            <a:avLst/>
          </a:prstGeom>
        </p:spPr>
        <p:txBody>
          <a:bodyPr/>
          <a:lstStyle/>
          <a:p>
            <a:fld id="{D55D4FD1-9D52-344F-927A-3CBF399CD548}" type="slidenum">
              <a:rPr lang="en-US" smtClean="0"/>
              <a:t>‹#›</a:t>
            </a:fld>
            <a:endParaRPr lang="en-US"/>
          </a:p>
        </p:txBody>
      </p:sp>
    </p:spTree>
    <p:extLst>
      <p:ext uri="{BB962C8B-B14F-4D97-AF65-F5344CB8AC3E}">
        <p14:creationId xmlns:p14="http://schemas.microsoft.com/office/powerpoint/2010/main" val="135366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67FF4-B0E0-2A4F-9DAE-55B6105ADCDB}"/>
              </a:ext>
            </a:extLst>
          </p:cNvPr>
          <p:cNvSpPr>
            <a:spLocks noGrp="1"/>
          </p:cNvSpPr>
          <p:nvPr>
            <p:ph type="title"/>
          </p:nvPr>
        </p:nvSpPr>
        <p:spPr/>
        <p:txBody>
          <a:bodyPr/>
          <a:lstStyle>
            <a:lvl1pPr>
              <a:defRPr b="1"/>
            </a:lvl1pPr>
          </a:lstStyle>
          <a:p>
            <a:r>
              <a:rPr lang="en-US" dirty="0"/>
              <a:t>Click to edit Master title style</a:t>
            </a:r>
          </a:p>
        </p:txBody>
      </p:sp>
      <p:sp>
        <p:nvSpPr>
          <p:cNvPr id="3" name="Content Placeholder 2">
            <a:extLst>
              <a:ext uri="{FF2B5EF4-FFF2-40B4-BE49-F238E27FC236}">
                <a16:creationId xmlns:a16="http://schemas.microsoft.com/office/drawing/2014/main" id="{92FE6B12-6F0F-2D4E-8930-7E75A86EAF65}"/>
              </a:ext>
            </a:extLst>
          </p:cNvPr>
          <p:cNvSpPr>
            <a:spLocks noGrp="1"/>
          </p:cNvSpPr>
          <p:nvPr>
            <p:ph idx="1"/>
          </p:nvPr>
        </p:nvSpPr>
        <p:spPr>
          <a:xfrm>
            <a:off x="628650" y="1371600"/>
            <a:ext cx="7631430" cy="4874274"/>
          </a:xfrm>
          <a:prstGeom prst="rect">
            <a:avLst/>
          </a:prstGeom>
        </p:spPr>
        <p:txBody>
          <a:bodyPr/>
          <a:lstStyle>
            <a:lvl1pPr marL="463550" indent="-450850">
              <a:lnSpc>
                <a:spcPts val="3400"/>
              </a:lnSpc>
              <a:spcBef>
                <a:spcPts val="1200"/>
              </a:spcBef>
              <a:buFont typeface="Wingdings" pitchFamily="2" charset="2"/>
              <a:buChar char="v"/>
              <a:tabLst/>
              <a:defRPr sz="2800"/>
            </a:lvl1pPr>
            <a:lvl2pPr marL="804863" indent="-231775">
              <a:spcBef>
                <a:spcPts val="600"/>
              </a:spcBef>
              <a:tabLst/>
              <a:defRPr sz="2400"/>
            </a:lvl2pPr>
            <a:lvl3pPr marL="1147763" indent="-231775">
              <a:spcBef>
                <a:spcPts val="600"/>
              </a:spcBef>
              <a:buFont typeface="Arial" panose="020B0604020202020204" pitchFamily="34" charset="0"/>
              <a:buChar char="•"/>
              <a:tabLst/>
              <a:defRPr sz="2200"/>
            </a:lvl3pPr>
            <a:lvl4pPr marL="1379538" indent="-231775">
              <a:spcBef>
                <a:spcPts val="600"/>
              </a:spcBef>
              <a:buFont typeface="Arial" panose="020B0604020202020204" pitchFamily="34" charset="0"/>
              <a:buChar char="•"/>
              <a:tabLst/>
              <a:defRPr sz="2000"/>
            </a:lvl4pPr>
            <a:lvl5pPr marL="1543050" indent="-171450">
              <a:spcBef>
                <a:spcPts val="600"/>
              </a:spcBef>
              <a:buFont typeface="Arial" panose="020B0604020202020204" pitchFamily="34" charset="0"/>
              <a:buChar char="•"/>
              <a:tabLst/>
              <a:defRPr sz="1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84FFDF1-2322-A04D-886B-3AFC0AB43924}"/>
              </a:ext>
            </a:extLst>
          </p:cNvPr>
          <p:cNvSpPr>
            <a:spLocks noGrp="1"/>
          </p:cNvSpPr>
          <p:nvPr>
            <p:ph type="dt" sz="half" idx="10"/>
          </p:nvPr>
        </p:nvSpPr>
        <p:spPr>
          <a:xfrm>
            <a:off x="628650" y="6356351"/>
            <a:ext cx="2057400" cy="365125"/>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Introduction to Sociology 12e</a:t>
            </a:r>
            <a:endParaRPr lang="en-US" dirty="0"/>
          </a:p>
        </p:txBody>
      </p:sp>
      <p:sp>
        <p:nvSpPr>
          <p:cNvPr id="6" name="Slide Number Placeholder 5">
            <a:extLst>
              <a:ext uri="{FF2B5EF4-FFF2-40B4-BE49-F238E27FC236}">
                <a16:creationId xmlns:a16="http://schemas.microsoft.com/office/drawing/2014/main" id="{A8672F06-EEBF-E84C-91CD-A3CB65851834}"/>
              </a:ext>
            </a:extLst>
          </p:cNvPr>
          <p:cNvSpPr>
            <a:spLocks noGrp="1"/>
          </p:cNvSpPr>
          <p:nvPr>
            <p:ph type="sldNum" sz="quarter" idx="12"/>
          </p:nvPr>
        </p:nvSpPr>
        <p:spPr>
          <a:xfrm>
            <a:off x="6457950" y="6356351"/>
            <a:ext cx="2057400" cy="365125"/>
          </a:xfrm>
          <a:prstGeom prst="rect">
            <a:avLst/>
          </a:prstGeom>
        </p:spPr>
        <p:txBody>
          <a:bodyPr/>
          <a:lstStyle>
            <a:lvl1pPr>
              <a:defRPr>
                <a:latin typeface="Arial" panose="020B0604020202020204" pitchFamily="34" charset="0"/>
                <a:cs typeface="Arial" panose="020B0604020202020204" pitchFamily="34" charset="0"/>
              </a:defRPr>
            </a:lvl1pPr>
          </a:lstStyle>
          <a:p>
            <a:fld id="{D55D4FD1-9D52-344F-927A-3CBF399CD548}" type="slidenum">
              <a:rPr lang="en-US" smtClean="0"/>
              <a:pPr/>
              <a:t>‹#›</a:t>
            </a:fld>
            <a:endParaRPr lang="en-US" dirty="0"/>
          </a:p>
        </p:txBody>
      </p:sp>
    </p:spTree>
    <p:extLst>
      <p:ext uri="{BB962C8B-B14F-4D97-AF65-F5344CB8AC3E}">
        <p14:creationId xmlns:p14="http://schemas.microsoft.com/office/powerpoint/2010/main" val="3009528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37758-60EA-4046-B56B-56CDE1AB4C3D}"/>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04AE19DD-79E6-9A4B-B61C-6935A701498E}"/>
              </a:ext>
            </a:extLst>
          </p:cNvPr>
          <p:cNvSpPr>
            <a:spLocks noGrp="1"/>
          </p:cNvSpPr>
          <p:nvPr>
            <p:ph type="body" idx="1"/>
          </p:nvPr>
        </p:nvSpPr>
        <p:spPr>
          <a:xfrm>
            <a:off x="623888" y="4589464"/>
            <a:ext cx="7886700" cy="1500187"/>
          </a:xfrm>
          <a:prstGeom prst="rect">
            <a:avLst/>
          </a:prstGeo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8B28657-57DB-E444-97F0-E8F6E72E87A3}"/>
              </a:ext>
            </a:extLst>
          </p:cNvPr>
          <p:cNvSpPr>
            <a:spLocks noGrp="1"/>
          </p:cNvSpPr>
          <p:nvPr>
            <p:ph type="dt" sz="half" idx="10"/>
          </p:nvPr>
        </p:nvSpPr>
        <p:spPr>
          <a:xfrm>
            <a:off x="628650" y="6356351"/>
            <a:ext cx="2057400" cy="365125"/>
          </a:xfrm>
          <a:prstGeom prst="rect">
            <a:avLst/>
          </a:prstGeom>
        </p:spPr>
        <p:txBody>
          <a:bodyPr/>
          <a:lstStyle/>
          <a:p>
            <a:fld id="{3A4EBFD2-C9A4-A84E-8CEB-E830E06A9A48}" type="datetimeFigureOut">
              <a:rPr lang="en-US" smtClean="0"/>
              <a:t>2/19/18</a:t>
            </a:fld>
            <a:endParaRPr lang="en-US"/>
          </a:p>
        </p:txBody>
      </p:sp>
      <p:sp>
        <p:nvSpPr>
          <p:cNvPr id="5" name="Footer Placeholder 4">
            <a:extLst>
              <a:ext uri="{FF2B5EF4-FFF2-40B4-BE49-F238E27FC236}">
                <a16:creationId xmlns:a16="http://schemas.microsoft.com/office/drawing/2014/main" id="{1456BE9A-8F52-9645-ACC0-0CFF42DA72DF}"/>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E935D5A0-2D53-E943-9512-7FAA3A6E583A}"/>
              </a:ext>
            </a:extLst>
          </p:cNvPr>
          <p:cNvSpPr>
            <a:spLocks noGrp="1"/>
          </p:cNvSpPr>
          <p:nvPr>
            <p:ph type="sldNum" sz="quarter" idx="12"/>
          </p:nvPr>
        </p:nvSpPr>
        <p:spPr>
          <a:xfrm>
            <a:off x="6457950" y="6356351"/>
            <a:ext cx="2057400" cy="365125"/>
          </a:xfrm>
          <a:prstGeom prst="rect">
            <a:avLst/>
          </a:prstGeom>
        </p:spPr>
        <p:txBody>
          <a:bodyPr/>
          <a:lstStyle/>
          <a:p>
            <a:fld id="{D55D4FD1-9D52-344F-927A-3CBF399CD548}" type="slidenum">
              <a:rPr lang="en-US" smtClean="0"/>
              <a:t>‹#›</a:t>
            </a:fld>
            <a:endParaRPr lang="en-US"/>
          </a:p>
        </p:txBody>
      </p:sp>
    </p:spTree>
    <p:extLst>
      <p:ext uri="{BB962C8B-B14F-4D97-AF65-F5344CB8AC3E}">
        <p14:creationId xmlns:p14="http://schemas.microsoft.com/office/powerpoint/2010/main" val="3960428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51CDF-C36C-4B43-93F9-779D2F4CB31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5F82437-842E-4249-850F-18824004086E}"/>
              </a:ext>
            </a:extLst>
          </p:cNvPr>
          <p:cNvSpPr>
            <a:spLocks noGrp="1"/>
          </p:cNvSpPr>
          <p:nvPr>
            <p:ph sz="half" idx="1"/>
          </p:nvPr>
        </p:nvSpPr>
        <p:spPr>
          <a:xfrm>
            <a:off x="628650" y="1825625"/>
            <a:ext cx="38862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20E586F-C27B-7840-B1BD-FEAB43F45C58}"/>
              </a:ext>
            </a:extLst>
          </p:cNvPr>
          <p:cNvSpPr>
            <a:spLocks noGrp="1"/>
          </p:cNvSpPr>
          <p:nvPr>
            <p:ph sz="half" idx="2"/>
          </p:nvPr>
        </p:nvSpPr>
        <p:spPr>
          <a:xfrm>
            <a:off x="4629150" y="1825625"/>
            <a:ext cx="38862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0CAA40C-3F7B-0D4C-B261-86690FA041B4}"/>
              </a:ext>
            </a:extLst>
          </p:cNvPr>
          <p:cNvSpPr>
            <a:spLocks noGrp="1"/>
          </p:cNvSpPr>
          <p:nvPr>
            <p:ph type="dt" sz="half" idx="10"/>
          </p:nvPr>
        </p:nvSpPr>
        <p:spPr>
          <a:xfrm>
            <a:off x="628650" y="6356351"/>
            <a:ext cx="2057400" cy="365125"/>
          </a:xfrm>
          <a:prstGeom prst="rect">
            <a:avLst/>
          </a:prstGeom>
        </p:spPr>
        <p:txBody>
          <a:bodyPr/>
          <a:lstStyle/>
          <a:p>
            <a:fld id="{3A4EBFD2-C9A4-A84E-8CEB-E830E06A9A48}" type="datetimeFigureOut">
              <a:rPr lang="en-US" smtClean="0"/>
              <a:t>2/19/18</a:t>
            </a:fld>
            <a:endParaRPr lang="en-US"/>
          </a:p>
        </p:txBody>
      </p:sp>
      <p:sp>
        <p:nvSpPr>
          <p:cNvPr id="6" name="Footer Placeholder 5">
            <a:extLst>
              <a:ext uri="{FF2B5EF4-FFF2-40B4-BE49-F238E27FC236}">
                <a16:creationId xmlns:a16="http://schemas.microsoft.com/office/drawing/2014/main" id="{0C39D976-4BB6-FF42-A2D2-5D2C0CD931CE}"/>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C1B5DC86-2149-4B4A-8C05-DA033213E21F}"/>
              </a:ext>
            </a:extLst>
          </p:cNvPr>
          <p:cNvSpPr>
            <a:spLocks noGrp="1"/>
          </p:cNvSpPr>
          <p:nvPr>
            <p:ph type="sldNum" sz="quarter" idx="12"/>
          </p:nvPr>
        </p:nvSpPr>
        <p:spPr>
          <a:xfrm>
            <a:off x="6457950" y="6356351"/>
            <a:ext cx="2057400" cy="365125"/>
          </a:xfrm>
          <a:prstGeom prst="rect">
            <a:avLst/>
          </a:prstGeom>
        </p:spPr>
        <p:txBody>
          <a:bodyPr/>
          <a:lstStyle/>
          <a:p>
            <a:fld id="{D55D4FD1-9D52-344F-927A-3CBF399CD548}" type="slidenum">
              <a:rPr lang="en-US" smtClean="0"/>
              <a:t>‹#›</a:t>
            </a:fld>
            <a:endParaRPr lang="en-US"/>
          </a:p>
        </p:txBody>
      </p:sp>
    </p:spTree>
    <p:extLst>
      <p:ext uri="{BB962C8B-B14F-4D97-AF65-F5344CB8AC3E}">
        <p14:creationId xmlns:p14="http://schemas.microsoft.com/office/powerpoint/2010/main" val="1127858989"/>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0DAFD-0346-3F4E-9603-081FCA49E0A9}"/>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33B93C5-1419-D844-9A2F-0BF4B3487AB2}"/>
              </a:ext>
            </a:extLst>
          </p:cNvPr>
          <p:cNvSpPr>
            <a:spLocks noGrp="1"/>
          </p:cNvSpPr>
          <p:nvPr>
            <p:ph type="body" idx="1"/>
          </p:nvPr>
        </p:nvSpPr>
        <p:spPr>
          <a:xfrm>
            <a:off x="629842" y="1681163"/>
            <a:ext cx="3868340"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86A36F57-B7F4-4446-B84D-4457D8BE7BFC}"/>
              </a:ext>
            </a:extLst>
          </p:cNvPr>
          <p:cNvSpPr>
            <a:spLocks noGrp="1"/>
          </p:cNvSpPr>
          <p:nvPr>
            <p:ph sz="half" idx="2"/>
          </p:nvPr>
        </p:nvSpPr>
        <p:spPr>
          <a:xfrm>
            <a:off x="629842" y="2505075"/>
            <a:ext cx="3868340"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D53945-0BD7-554F-BD66-F6FA8B009FC8}"/>
              </a:ext>
            </a:extLst>
          </p:cNvPr>
          <p:cNvSpPr>
            <a:spLocks noGrp="1"/>
          </p:cNvSpPr>
          <p:nvPr>
            <p:ph type="body" sz="quarter" idx="3"/>
          </p:nvPr>
        </p:nvSpPr>
        <p:spPr>
          <a:xfrm>
            <a:off x="4629150" y="1681163"/>
            <a:ext cx="3887391"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0BC79FC1-5C15-ED47-9943-AB21EAA0B062}"/>
              </a:ext>
            </a:extLst>
          </p:cNvPr>
          <p:cNvSpPr>
            <a:spLocks noGrp="1"/>
          </p:cNvSpPr>
          <p:nvPr>
            <p:ph sz="quarter" idx="4"/>
          </p:nvPr>
        </p:nvSpPr>
        <p:spPr>
          <a:xfrm>
            <a:off x="4629150" y="2505075"/>
            <a:ext cx="3887391"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15A57D3-35DF-D147-98FC-C5898CB7B1E7}"/>
              </a:ext>
            </a:extLst>
          </p:cNvPr>
          <p:cNvSpPr>
            <a:spLocks noGrp="1"/>
          </p:cNvSpPr>
          <p:nvPr>
            <p:ph type="dt" sz="half" idx="10"/>
          </p:nvPr>
        </p:nvSpPr>
        <p:spPr>
          <a:xfrm>
            <a:off x="628650" y="6356351"/>
            <a:ext cx="2057400" cy="365125"/>
          </a:xfrm>
          <a:prstGeom prst="rect">
            <a:avLst/>
          </a:prstGeom>
        </p:spPr>
        <p:txBody>
          <a:bodyPr/>
          <a:lstStyle/>
          <a:p>
            <a:fld id="{3A4EBFD2-C9A4-A84E-8CEB-E830E06A9A48}" type="datetimeFigureOut">
              <a:rPr lang="en-US" smtClean="0"/>
              <a:t>2/19/18</a:t>
            </a:fld>
            <a:endParaRPr lang="en-US"/>
          </a:p>
        </p:txBody>
      </p:sp>
      <p:sp>
        <p:nvSpPr>
          <p:cNvPr id="8" name="Footer Placeholder 7">
            <a:extLst>
              <a:ext uri="{FF2B5EF4-FFF2-40B4-BE49-F238E27FC236}">
                <a16:creationId xmlns:a16="http://schemas.microsoft.com/office/drawing/2014/main" id="{40F7DAA3-B438-C64D-8198-9E67967DA2F7}"/>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ECEC0A82-1A4F-5740-9938-827A12F29C2E}"/>
              </a:ext>
            </a:extLst>
          </p:cNvPr>
          <p:cNvSpPr>
            <a:spLocks noGrp="1"/>
          </p:cNvSpPr>
          <p:nvPr>
            <p:ph type="sldNum" sz="quarter" idx="12"/>
          </p:nvPr>
        </p:nvSpPr>
        <p:spPr>
          <a:xfrm>
            <a:off x="6457950" y="6356351"/>
            <a:ext cx="2057400" cy="365125"/>
          </a:xfrm>
          <a:prstGeom prst="rect">
            <a:avLst/>
          </a:prstGeom>
        </p:spPr>
        <p:txBody>
          <a:bodyPr/>
          <a:lstStyle/>
          <a:p>
            <a:fld id="{D55D4FD1-9D52-344F-927A-3CBF399CD548}" type="slidenum">
              <a:rPr lang="en-US" smtClean="0"/>
              <a:t>‹#›</a:t>
            </a:fld>
            <a:endParaRPr lang="en-US"/>
          </a:p>
        </p:txBody>
      </p:sp>
    </p:spTree>
    <p:extLst>
      <p:ext uri="{BB962C8B-B14F-4D97-AF65-F5344CB8AC3E}">
        <p14:creationId xmlns:p14="http://schemas.microsoft.com/office/powerpoint/2010/main" val="2546549056"/>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203AB-9AF8-934E-9D3C-2B64D93ED41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6350A50-9186-024A-AE08-6D0310EDEF2E}"/>
              </a:ext>
            </a:extLst>
          </p:cNvPr>
          <p:cNvSpPr>
            <a:spLocks noGrp="1"/>
          </p:cNvSpPr>
          <p:nvPr>
            <p:ph type="dt" sz="half" idx="10"/>
          </p:nvPr>
        </p:nvSpPr>
        <p:spPr>
          <a:xfrm>
            <a:off x="628650" y="6356351"/>
            <a:ext cx="2057400" cy="365125"/>
          </a:xfrm>
          <a:prstGeom prst="rect">
            <a:avLst/>
          </a:prstGeom>
        </p:spPr>
        <p:txBody>
          <a:bodyPr/>
          <a:lstStyle/>
          <a:p>
            <a:fld id="{3A4EBFD2-C9A4-A84E-8CEB-E830E06A9A48}" type="datetimeFigureOut">
              <a:rPr lang="en-US" smtClean="0"/>
              <a:t>2/19/18</a:t>
            </a:fld>
            <a:endParaRPr lang="en-US"/>
          </a:p>
        </p:txBody>
      </p:sp>
      <p:sp>
        <p:nvSpPr>
          <p:cNvPr id="4" name="Footer Placeholder 3">
            <a:extLst>
              <a:ext uri="{FF2B5EF4-FFF2-40B4-BE49-F238E27FC236}">
                <a16:creationId xmlns:a16="http://schemas.microsoft.com/office/drawing/2014/main" id="{A8B21945-81C4-3947-86D2-6DD29340DACA}"/>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10523B0B-4FA2-D042-A08C-1925446F943F}"/>
              </a:ext>
            </a:extLst>
          </p:cNvPr>
          <p:cNvSpPr>
            <a:spLocks noGrp="1"/>
          </p:cNvSpPr>
          <p:nvPr>
            <p:ph type="sldNum" sz="quarter" idx="12"/>
          </p:nvPr>
        </p:nvSpPr>
        <p:spPr>
          <a:xfrm>
            <a:off x="6457950" y="6356351"/>
            <a:ext cx="2057400" cy="365125"/>
          </a:xfrm>
          <a:prstGeom prst="rect">
            <a:avLst/>
          </a:prstGeom>
        </p:spPr>
        <p:txBody>
          <a:bodyPr/>
          <a:lstStyle/>
          <a:p>
            <a:fld id="{D55D4FD1-9D52-344F-927A-3CBF399CD548}" type="slidenum">
              <a:rPr lang="en-US" smtClean="0"/>
              <a:t>‹#›</a:t>
            </a:fld>
            <a:endParaRPr lang="en-US"/>
          </a:p>
        </p:txBody>
      </p:sp>
    </p:spTree>
    <p:extLst>
      <p:ext uri="{BB962C8B-B14F-4D97-AF65-F5344CB8AC3E}">
        <p14:creationId xmlns:p14="http://schemas.microsoft.com/office/powerpoint/2010/main" val="556469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9070A1-283D-1449-A96E-EA092A40C37D}"/>
              </a:ext>
            </a:extLst>
          </p:cNvPr>
          <p:cNvSpPr>
            <a:spLocks noGrp="1"/>
          </p:cNvSpPr>
          <p:nvPr>
            <p:ph type="dt" sz="half" idx="10"/>
          </p:nvPr>
        </p:nvSpPr>
        <p:spPr>
          <a:xfrm>
            <a:off x="628650" y="6356351"/>
            <a:ext cx="2057400" cy="365125"/>
          </a:xfrm>
          <a:prstGeom prst="rect">
            <a:avLst/>
          </a:prstGeom>
        </p:spPr>
        <p:txBody>
          <a:bodyPr/>
          <a:lstStyle/>
          <a:p>
            <a:fld id="{3A4EBFD2-C9A4-A84E-8CEB-E830E06A9A48}" type="datetimeFigureOut">
              <a:rPr lang="en-US" smtClean="0"/>
              <a:t>2/19/18</a:t>
            </a:fld>
            <a:endParaRPr lang="en-US"/>
          </a:p>
        </p:txBody>
      </p:sp>
      <p:sp>
        <p:nvSpPr>
          <p:cNvPr id="3" name="Footer Placeholder 2">
            <a:extLst>
              <a:ext uri="{FF2B5EF4-FFF2-40B4-BE49-F238E27FC236}">
                <a16:creationId xmlns:a16="http://schemas.microsoft.com/office/drawing/2014/main" id="{AF153CAD-0C4F-1B4E-95AA-2118F577A446}"/>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5B26047E-7E88-A94D-B6A4-EAF7DA4EFE42}"/>
              </a:ext>
            </a:extLst>
          </p:cNvPr>
          <p:cNvSpPr>
            <a:spLocks noGrp="1"/>
          </p:cNvSpPr>
          <p:nvPr>
            <p:ph type="sldNum" sz="quarter" idx="12"/>
          </p:nvPr>
        </p:nvSpPr>
        <p:spPr>
          <a:xfrm>
            <a:off x="6457950" y="6356351"/>
            <a:ext cx="2057400" cy="365125"/>
          </a:xfrm>
          <a:prstGeom prst="rect">
            <a:avLst/>
          </a:prstGeom>
        </p:spPr>
        <p:txBody>
          <a:bodyPr/>
          <a:lstStyle/>
          <a:p>
            <a:fld id="{D55D4FD1-9D52-344F-927A-3CBF399CD548}" type="slidenum">
              <a:rPr lang="en-US" smtClean="0"/>
              <a:t>‹#›</a:t>
            </a:fld>
            <a:endParaRPr lang="en-US"/>
          </a:p>
        </p:txBody>
      </p:sp>
    </p:spTree>
    <p:extLst>
      <p:ext uri="{BB962C8B-B14F-4D97-AF65-F5344CB8AC3E}">
        <p14:creationId xmlns:p14="http://schemas.microsoft.com/office/powerpoint/2010/main" val="3559198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2EEC5-8B44-E243-B115-83F83646AB42}"/>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B726A98A-6D9E-5644-98D7-A6D4B717D89A}"/>
              </a:ext>
            </a:extLst>
          </p:cNvPr>
          <p:cNvSpPr>
            <a:spLocks noGrp="1"/>
          </p:cNvSpPr>
          <p:nvPr>
            <p:ph idx="1"/>
          </p:nvPr>
        </p:nvSpPr>
        <p:spPr>
          <a:xfrm>
            <a:off x="3887391" y="987426"/>
            <a:ext cx="4629150" cy="4873625"/>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1D35281-71C4-5B43-8171-195F67E8AB25}"/>
              </a:ext>
            </a:extLst>
          </p:cNvPr>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13AEBC85-FC7C-8846-A8CF-3F3115D745BA}"/>
              </a:ext>
            </a:extLst>
          </p:cNvPr>
          <p:cNvSpPr>
            <a:spLocks noGrp="1"/>
          </p:cNvSpPr>
          <p:nvPr>
            <p:ph type="dt" sz="half" idx="10"/>
          </p:nvPr>
        </p:nvSpPr>
        <p:spPr>
          <a:xfrm>
            <a:off x="628650" y="6356351"/>
            <a:ext cx="2057400" cy="365125"/>
          </a:xfrm>
          <a:prstGeom prst="rect">
            <a:avLst/>
          </a:prstGeom>
        </p:spPr>
        <p:txBody>
          <a:bodyPr/>
          <a:lstStyle/>
          <a:p>
            <a:fld id="{3A4EBFD2-C9A4-A84E-8CEB-E830E06A9A48}" type="datetimeFigureOut">
              <a:rPr lang="en-US" smtClean="0"/>
              <a:t>2/19/18</a:t>
            </a:fld>
            <a:endParaRPr lang="en-US"/>
          </a:p>
        </p:txBody>
      </p:sp>
      <p:sp>
        <p:nvSpPr>
          <p:cNvPr id="6" name="Footer Placeholder 5">
            <a:extLst>
              <a:ext uri="{FF2B5EF4-FFF2-40B4-BE49-F238E27FC236}">
                <a16:creationId xmlns:a16="http://schemas.microsoft.com/office/drawing/2014/main" id="{86D2CB69-AD0A-764C-A88D-E6BABAC48CF7}"/>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4AD79485-01FB-9B41-B079-251DCD24EAEC}"/>
              </a:ext>
            </a:extLst>
          </p:cNvPr>
          <p:cNvSpPr>
            <a:spLocks noGrp="1"/>
          </p:cNvSpPr>
          <p:nvPr>
            <p:ph type="sldNum" sz="quarter" idx="12"/>
          </p:nvPr>
        </p:nvSpPr>
        <p:spPr>
          <a:xfrm>
            <a:off x="6457950" y="6356351"/>
            <a:ext cx="2057400" cy="365125"/>
          </a:xfrm>
          <a:prstGeom prst="rect">
            <a:avLst/>
          </a:prstGeom>
        </p:spPr>
        <p:txBody>
          <a:bodyPr/>
          <a:lstStyle/>
          <a:p>
            <a:fld id="{D55D4FD1-9D52-344F-927A-3CBF399CD548}" type="slidenum">
              <a:rPr lang="en-US" smtClean="0"/>
              <a:t>‹#›</a:t>
            </a:fld>
            <a:endParaRPr lang="en-US"/>
          </a:p>
        </p:txBody>
      </p:sp>
    </p:spTree>
    <p:extLst>
      <p:ext uri="{BB962C8B-B14F-4D97-AF65-F5344CB8AC3E}">
        <p14:creationId xmlns:p14="http://schemas.microsoft.com/office/powerpoint/2010/main" val="2076169738"/>
      </p:ext>
    </p:extLst>
  </p:cSld>
  <p:clrMapOvr>
    <a:masterClrMapping/>
  </p:clrMapOvr>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16C75-BDEB-4D45-A6F4-32718F60F95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E53D1ADC-C78B-6C47-B887-20A35DFE80B9}"/>
              </a:ext>
            </a:extLst>
          </p:cNvPr>
          <p:cNvSpPr>
            <a:spLocks noGrp="1"/>
          </p:cNvSpPr>
          <p:nvPr>
            <p:ph type="pic" idx="1"/>
          </p:nvPr>
        </p:nvSpPr>
        <p:spPr>
          <a:xfrm>
            <a:off x="3887391" y="987426"/>
            <a:ext cx="4629150" cy="4873625"/>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2C5B12D9-A373-A144-8169-6753D7516845}"/>
              </a:ext>
            </a:extLst>
          </p:cNvPr>
          <p:cNvSpPr>
            <a:spLocks noGrp="1"/>
          </p:cNvSpPr>
          <p:nvPr>
            <p:ph type="body" sz="half" idx="2"/>
          </p:nvPr>
        </p:nvSpPr>
        <p:spPr>
          <a:xfrm>
            <a:off x="629841" y="2057400"/>
            <a:ext cx="2949178"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B7D2B4C1-48B3-EF42-9BCF-524A1AF85A75}"/>
              </a:ext>
            </a:extLst>
          </p:cNvPr>
          <p:cNvSpPr>
            <a:spLocks noGrp="1"/>
          </p:cNvSpPr>
          <p:nvPr>
            <p:ph type="dt" sz="half" idx="10"/>
          </p:nvPr>
        </p:nvSpPr>
        <p:spPr>
          <a:xfrm>
            <a:off x="628650" y="6356351"/>
            <a:ext cx="2057400" cy="365125"/>
          </a:xfrm>
          <a:prstGeom prst="rect">
            <a:avLst/>
          </a:prstGeom>
        </p:spPr>
        <p:txBody>
          <a:bodyPr/>
          <a:lstStyle/>
          <a:p>
            <a:fld id="{3A4EBFD2-C9A4-A84E-8CEB-E830E06A9A48}" type="datetimeFigureOut">
              <a:rPr lang="en-US" smtClean="0"/>
              <a:t>2/19/18</a:t>
            </a:fld>
            <a:endParaRPr lang="en-US"/>
          </a:p>
        </p:txBody>
      </p:sp>
      <p:sp>
        <p:nvSpPr>
          <p:cNvPr id="6" name="Footer Placeholder 5">
            <a:extLst>
              <a:ext uri="{FF2B5EF4-FFF2-40B4-BE49-F238E27FC236}">
                <a16:creationId xmlns:a16="http://schemas.microsoft.com/office/drawing/2014/main" id="{AC6978C3-33E7-264D-8C93-4E40B7E1F569}"/>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06A1B34C-B5C3-3A46-B5EF-0CE0C464D06E}"/>
              </a:ext>
            </a:extLst>
          </p:cNvPr>
          <p:cNvSpPr>
            <a:spLocks noGrp="1"/>
          </p:cNvSpPr>
          <p:nvPr>
            <p:ph type="sldNum" sz="quarter" idx="12"/>
          </p:nvPr>
        </p:nvSpPr>
        <p:spPr>
          <a:xfrm>
            <a:off x="6457950" y="6356351"/>
            <a:ext cx="2057400" cy="365125"/>
          </a:xfrm>
          <a:prstGeom prst="rect">
            <a:avLst/>
          </a:prstGeom>
        </p:spPr>
        <p:txBody>
          <a:bodyPr/>
          <a:lstStyle/>
          <a:p>
            <a:fld id="{D55D4FD1-9D52-344F-927A-3CBF399CD548}" type="slidenum">
              <a:rPr lang="en-US" smtClean="0"/>
              <a:t>‹#›</a:t>
            </a:fld>
            <a:endParaRPr lang="en-US"/>
          </a:p>
        </p:txBody>
      </p:sp>
    </p:spTree>
    <p:extLst>
      <p:ext uri="{BB962C8B-B14F-4D97-AF65-F5344CB8AC3E}">
        <p14:creationId xmlns:p14="http://schemas.microsoft.com/office/powerpoint/2010/main" val="1172603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08FED66-2FC9-6A4B-B5DD-B0E4815D7813}"/>
              </a:ext>
            </a:extLst>
          </p:cNvPr>
          <p:cNvSpPr/>
          <p:nvPr userDrawn="1"/>
        </p:nvSpPr>
        <p:spPr>
          <a:xfrm>
            <a:off x="0" y="6356351"/>
            <a:ext cx="9144000" cy="506412"/>
          </a:xfrm>
          <a:prstGeom prst="rect">
            <a:avLst/>
          </a:prstGeom>
          <a:solidFill>
            <a:srgbClr val="FCDE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A89D9926-3F9B-E54B-BCA8-03DD44E96AB2}"/>
              </a:ext>
            </a:extLst>
          </p:cNvPr>
          <p:cNvSpPr>
            <a:spLocks noGrp="1"/>
          </p:cNvSpPr>
          <p:nvPr>
            <p:ph type="title"/>
          </p:nvPr>
        </p:nvSpPr>
        <p:spPr>
          <a:xfrm>
            <a:off x="628650" y="1"/>
            <a:ext cx="7886700" cy="1142999"/>
          </a:xfrm>
          <a:prstGeom prst="rect">
            <a:avLst/>
          </a:prstGeom>
        </p:spPr>
        <p:txBody>
          <a:bodyPr vert="horz" lIns="0" tIns="0" rIns="0" bIns="0" rtlCol="0" anchor="ctr" anchorCtr="0">
            <a:normAutofit/>
          </a:bodyPr>
          <a:lstStyle/>
          <a:p>
            <a:r>
              <a:rPr lang="en-US" dirty="0"/>
              <a:t>Click to edit Master title style</a:t>
            </a:r>
          </a:p>
        </p:txBody>
      </p:sp>
      <p:sp>
        <p:nvSpPr>
          <p:cNvPr id="3" name="Text Placeholder 2">
            <a:extLst>
              <a:ext uri="{FF2B5EF4-FFF2-40B4-BE49-F238E27FC236}">
                <a16:creationId xmlns:a16="http://schemas.microsoft.com/office/drawing/2014/main" id="{023CA47F-2C25-2448-AE97-280189E51161}"/>
              </a:ext>
            </a:extLst>
          </p:cNvPr>
          <p:cNvSpPr>
            <a:spLocks noGrp="1"/>
          </p:cNvSpPr>
          <p:nvPr>
            <p:ph type="body" idx="1"/>
          </p:nvPr>
        </p:nvSpPr>
        <p:spPr>
          <a:xfrm>
            <a:off x="628650" y="1371600"/>
            <a:ext cx="7886700" cy="4874274"/>
          </a:xfrm>
          <a:prstGeom prst="rect">
            <a:avLst/>
          </a:prstGeom>
        </p:spPr>
        <p:txBody>
          <a:bodyPr vert="horz" lIns="0" tIns="0" rIns="0" bIns="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3">
            <a:extLst>
              <a:ext uri="{FF2B5EF4-FFF2-40B4-BE49-F238E27FC236}">
                <a16:creationId xmlns:a16="http://schemas.microsoft.com/office/drawing/2014/main" id="{69E5CDFA-6ACC-B549-B5DB-98E2036969E6}"/>
              </a:ext>
            </a:extLst>
          </p:cNvPr>
          <p:cNvSpPr>
            <a:spLocks noGrp="1"/>
          </p:cNvSpPr>
          <p:nvPr>
            <p:ph type="dt" sz="half" idx="2"/>
          </p:nvPr>
        </p:nvSpPr>
        <p:spPr>
          <a:xfrm>
            <a:off x="628650" y="6356351"/>
            <a:ext cx="2057400" cy="365125"/>
          </a:xfrm>
          <a:prstGeom prst="rect">
            <a:avLst/>
          </a:prstGeom>
        </p:spPr>
        <p:txBody>
          <a:bodyPr lIns="0" tIns="0" rIns="0" bIns="0" anchor="b" anchorCtr="0"/>
          <a:lstStyle>
            <a:lvl1pPr>
              <a:defRPr sz="900">
                <a:solidFill>
                  <a:schemeClr val="tx1"/>
                </a:solidFill>
                <a:latin typeface="Arial" panose="020B0604020202020204" pitchFamily="34" charset="0"/>
                <a:ea typeface="Verdana" panose="020B0604030504040204" pitchFamily="34" charset="0"/>
                <a:cs typeface="Arial" panose="020B0604020202020204" pitchFamily="34" charset="0"/>
              </a:defRPr>
            </a:lvl1pPr>
          </a:lstStyle>
          <a:p>
            <a:r>
              <a:rPr lang="en-US"/>
              <a:t>Introduction to Sociology 12e</a:t>
            </a:r>
            <a:endParaRPr lang="en-US" dirty="0"/>
          </a:p>
        </p:txBody>
      </p:sp>
      <p:sp>
        <p:nvSpPr>
          <p:cNvPr id="8" name="Slide Number Placeholder 5">
            <a:extLst>
              <a:ext uri="{FF2B5EF4-FFF2-40B4-BE49-F238E27FC236}">
                <a16:creationId xmlns:a16="http://schemas.microsoft.com/office/drawing/2014/main" id="{91B54AE7-D0D8-9B40-8FC8-B55D77AD6B8C}"/>
              </a:ext>
            </a:extLst>
          </p:cNvPr>
          <p:cNvSpPr>
            <a:spLocks noGrp="1"/>
          </p:cNvSpPr>
          <p:nvPr>
            <p:ph type="sldNum" sz="quarter" idx="4"/>
          </p:nvPr>
        </p:nvSpPr>
        <p:spPr>
          <a:xfrm>
            <a:off x="6457950" y="6356351"/>
            <a:ext cx="2057400" cy="365125"/>
          </a:xfrm>
          <a:prstGeom prst="rect">
            <a:avLst/>
          </a:prstGeom>
        </p:spPr>
        <p:txBody>
          <a:bodyPr lIns="0" tIns="0" rIns="0" bIns="0" anchor="b" anchorCtr="0"/>
          <a:lstStyle>
            <a:lvl1pPr algn="r">
              <a:defRPr sz="900">
                <a:solidFill>
                  <a:schemeClr val="tx1"/>
                </a:solidFill>
                <a:latin typeface="Arial" panose="020B0604020202020204" pitchFamily="34" charset="0"/>
                <a:ea typeface="Verdana" panose="020B0604030504040204" pitchFamily="34" charset="0"/>
                <a:cs typeface="Arial" panose="020B0604020202020204" pitchFamily="34" charset="0"/>
              </a:defRPr>
            </a:lvl1pPr>
          </a:lstStyle>
          <a:p>
            <a:fld id="{D55D4FD1-9D52-344F-927A-3CBF399CD548}" type="slidenum">
              <a:rPr lang="en-US" smtClean="0"/>
              <a:pPr/>
              <a:t>‹#›</a:t>
            </a:fld>
            <a:endParaRPr lang="en-US" dirty="0"/>
          </a:p>
        </p:txBody>
      </p:sp>
      <p:pic>
        <p:nvPicPr>
          <p:cNvPr id="12" name="Picture 11">
            <a:extLst>
              <a:ext uri="{FF2B5EF4-FFF2-40B4-BE49-F238E27FC236}">
                <a16:creationId xmlns:a16="http://schemas.microsoft.com/office/drawing/2014/main" id="{2952B06C-47E1-E543-85F5-7F7E037F7CDF}"/>
              </a:ext>
            </a:extLst>
          </p:cNvPr>
          <p:cNvPicPr>
            <a:picLocks noChangeAspect="1"/>
          </p:cNvPicPr>
          <p:nvPr userDrawn="1"/>
        </p:nvPicPr>
        <p:blipFill>
          <a:blip r:embed="rId13"/>
          <a:stretch>
            <a:fillRect/>
          </a:stretch>
        </p:blipFill>
        <p:spPr>
          <a:xfrm>
            <a:off x="3441700" y="6438107"/>
            <a:ext cx="2260600" cy="342900"/>
          </a:xfrm>
          <a:prstGeom prst="rect">
            <a:avLst/>
          </a:prstGeom>
        </p:spPr>
      </p:pic>
    </p:spTree>
    <p:extLst>
      <p:ext uri="{BB962C8B-B14F-4D97-AF65-F5344CB8AC3E}">
        <p14:creationId xmlns:p14="http://schemas.microsoft.com/office/powerpoint/2010/main" val="2638043269"/>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685800" rtl="0" eaLnBrk="1" latinLnBrk="0" hangingPunct="1">
        <a:lnSpc>
          <a:spcPct val="90000"/>
        </a:lnSpc>
        <a:spcBef>
          <a:spcPct val="0"/>
        </a:spcBef>
        <a:buNone/>
        <a:defRPr sz="3200" b="1" kern="1200">
          <a:solidFill>
            <a:srgbClr val="414099"/>
          </a:solidFill>
          <a:latin typeface="Arial" panose="020B0604020202020204" pitchFamily="34" charset="0"/>
          <a:ea typeface="Verdana" panose="020B0604030504040204" pitchFamily="34" charset="0"/>
          <a:cs typeface="Arial" panose="020B0604020202020204" pitchFamily="34" charset="0"/>
        </a:defRPr>
      </a:lvl1pPr>
    </p:titleStyle>
    <p:bodyStyle>
      <a:lvl1pPr marL="346075" indent="-346075" algn="l" defTabSz="685800" rtl="0" eaLnBrk="1" latinLnBrk="0" hangingPunct="1">
        <a:lnSpc>
          <a:spcPct val="90000"/>
        </a:lnSpc>
        <a:spcBef>
          <a:spcPts val="750"/>
        </a:spcBef>
        <a:buClr>
          <a:srgbClr val="C53526"/>
        </a:buClr>
        <a:buFont typeface="Wingdings" pitchFamily="2" charset="2"/>
        <a:buChar char="v"/>
        <a:tabLst/>
        <a:defRPr sz="2600" kern="1200">
          <a:solidFill>
            <a:schemeClr val="tx1"/>
          </a:solidFill>
          <a:latin typeface="Arial" panose="020B0604020202020204" pitchFamily="34" charset="0"/>
          <a:ea typeface="Verdana" panose="020B0604030504040204" pitchFamily="34" charset="0"/>
          <a:cs typeface="Arial" panose="020B0604020202020204" pitchFamily="34" charset="0"/>
        </a:defRPr>
      </a:lvl1pPr>
      <a:lvl2pPr marL="693738" indent="-228600" algn="l" defTabSz="685800" rtl="0" eaLnBrk="1" latinLnBrk="0" hangingPunct="1">
        <a:lnSpc>
          <a:spcPct val="90000"/>
        </a:lnSpc>
        <a:spcBef>
          <a:spcPts val="600"/>
        </a:spcBef>
        <a:buClr>
          <a:srgbClr val="C53526"/>
        </a:buClr>
        <a:buFont typeface="Wingdings" pitchFamily="2" charset="2"/>
        <a:buChar char="§"/>
        <a:tabLst/>
        <a:defRPr sz="2200" kern="1200">
          <a:solidFill>
            <a:schemeClr val="tx1"/>
          </a:solidFill>
          <a:latin typeface="Arial" panose="020B0604020202020204" pitchFamily="34" charset="0"/>
          <a:ea typeface="Verdana" panose="020B0604030504040204" pitchFamily="34" charset="0"/>
          <a:cs typeface="Arial" panose="020B0604020202020204" pitchFamily="34" charset="0"/>
        </a:defRPr>
      </a:lvl2pPr>
      <a:lvl3pPr marL="976313" indent="-173038" algn="l" defTabSz="685800" rtl="0" eaLnBrk="1" latinLnBrk="0" hangingPunct="1">
        <a:lnSpc>
          <a:spcPct val="90000"/>
        </a:lnSpc>
        <a:spcBef>
          <a:spcPts val="600"/>
        </a:spcBef>
        <a:buClr>
          <a:srgbClr val="C53526"/>
        </a:buClr>
        <a:buFont typeface="Arial" panose="020B0604020202020204" pitchFamily="34" charset="0"/>
        <a:buChar char="•"/>
        <a:tabLst/>
        <a:defRPr sz="2000" kern="1200">
          <a:solidFill>
            <a:schemeClr val="tx1"/>
          </a:solidFill>
          <a:latin typeface="Arial" panose="020B0604020202020204" pitchFamily="34" charset="0"/>
          <a:ea typeface="Verdana" panose="020B0604030504040204" pitchFamily="34" charset="0"/>
          <a:cs typeface="Arial" panose="020B0604020202020204" pitchFamily="34" charset="0"/>
        </a:defRPr>
      </a:lvl3pPr>
      <a:lvl4pPr marL="1260475" indent="-174625" algn="l" defTabSz="685800" rtl="0" eaLnBrk="1" latinLnBrk="0" hangingPunct="1">
        <a:lnSpc>
          <a:spcPct val="90000"/>
        </a:lnSpc>
        <a:spcBef>
          <a:spcPts val="600"/>
        </a:spcBef>
        <a:buClr>
          <a:srgbClr val="C53526"/>
        </a:buClr>
        <a:buFont typeface="Arial" panose="020B0604020202020204" pitchFamily="34" charset="0"/>
        <a:buChar char="•"/>
        <a:tabLst/>
        <a:defRPr sz="1800" kern="1200">
          <a:solidFill>
            <a:schemeClr val="tx1"/>
          </a:solidFill>
          <a:latin typeface="Arial" panose="020B0604020202020204" pitchFamily="34" charset="0"/>
          <a:ea typeface="Verdana" panose="020B0604030504040204" pitchFamily="34" charset="0"/>
          <a:cs typeface="Arial" panose="020B0604020202020204" pitchFamily="34" charset="0"/>
        </a:defRPr>
      </a:lvl4pPr>
      <a:lvl5pPr marL="1543050" indent="-171450" algn="l" defTabSz="685800" rtl="0" eaLnBrk="1" latinLnBrk="0" hangingPunct="1">
        <a:lnSpc>
          <a:spcPct val="90000"/>
        </a:lnSpc>
        <a:spcBef>
          <a:spcPts val="600"/>
        </a:spcBef>
        <a:buClr>
          <a:srgbClr val="C53526"/>
        </a:buClr>
        <a:buFont typeface="Arial" panose="020B0604020202020204" pitchFamily="34" charset="0"/>
        <a:buChar char="•"/>
        <a:defRPr sz="1600" kern="1200">
          <a:solidFill>
            <a:schemeClr val="tx1"/>
          </a:solidFill>
          <a:latin typeface="Arial" panose="020B0604020202020204" pitchFamily="34" charset="0"/>
          <a:ea typeface="Verdana" panose="020B0604030504040204"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BB8D6-C23C-0444-92A5-0CE8FDDD6871}"/>
              </a:ext>
            </a:extLst>
          </p:cNvPr>
          <p:cNvSpPr>
            <a:spLocks noGrp="1"/>
          </p:cNvSpPr>
          <p:nvPr>
            <p:ph type="ctrTitle"/>
          </p:nvPr>
        </p:nvSpPr>
        <p:spPr/>
        <p:txBody>
          <a:bodyPr/>
          <a:lstStyle/>
          <a:p>
            <a:r>
              <a:rPr lang="en-US" dirty="0"/>
              <a:t>Deviant Behavior and Social Control</a:t>
            </a:r>
          </a:p>
        </p:txBody>
      </p:sp>
      <p:sp>
        <p:nvSpPr>
          <p:cNvPr id="3" name="Subtitle 2">
            <a:extLst>
              <a:ext uri="{FF2B5EF4-FFF2-40B4-BE49-F238E27FC236}">
                <a16:creationId xmlns:a16="http://schemas.microsoft.com/office/drawing/2014/main" id="{A644942E-4CFC-B144-BD77-ACD99FA518CB}"/>
              </a:ext>
            </a:extLst>
          </p:cNvPr>
          <p:cNvSpPr>
            <a:spLocks noGrp="1"/>
          </p:cNvSpPr>
          <p:nvPr>
            <p:ph type="subTitle" idx="1"/>
          </p:nvPr>
        </p:nvSpPr>
        <p:spPr/>
        <p:txBody>
          <a:bodyPr/>
          <a:lstStyle/>
          <a:p>
            <a:r>
              <a:rPr lang="en-US" dirty="0"/>
              <a:t>Chapter 7</a:t>
            </a:r>
          </a:p>
        </p:txBody>
      </p:sp>
    </p:spTree>
    <p:extLst>
      <p:ext uri="{BB962C8B-B14F-4D97-AF65-F5344CB8AC3E}">
        <p14:creationId xmlns:p14="http://schemas.microsoft.com/office/powerpoint/2010/main" val="19146211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Biological Theories</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0" y="1371600"/>
            <a:ext cx="7636809" cy="4874274"/>
          </a:xfrm>
        </p:spPr>
        <p:txBody>
          <a:bodyPr/>
          <a:lstStyle/>
          <a:p>
            <a:r>
              <a:rPr lang="en-US" dirty="0"/>
              <a:t>Cesare Lombroso</a:t>
            </a:r>
          </a:p>
          <a:p>
            <a:pPr marL="804863" indent="-231775">
              <a:lnSpc>
                <a:spcPct val="100000"/>
              </a:lnSpc>
              <a:spcBef>
                <a:spcPts val="600"/>
              </a:spcBef>
              <a:buFont typeface="Wingdings" pitchFamily="2" charset="2"/>
              <a:buChar char="§"/>
            </a:pPr>
            <a:r>
              <a:rPr lang="en-US" sz="2400" dirty="0"/>
              <a:t>Criminals are born as such</a:t>
            </a:r>
          </a:p>
          <a:p>
            <a:pPr marL="804863" indent="-231775">
              <a:lnSpc>
                <a:spcPct val="100000"/>
              </a:lnSpc>
              <a:spcBef>
                <a:spcPts val="600"/>
              </a:spcBef>
              <a:buFont typeface="Wingdings" pitchFamily="2" charset="2"/>
              <a:buChar char="§"/>
            </a:pPr>
            <a:r>
              <a:rPr lang="en-US" sz="2400" dirty="0"/>
              <a:t>Evolutionary throwback, instinct-driven</a:t>
            </a:r>
          </a:p>
          <a:p>
            <a:pPr marL="804863" indent="-231775">
              <a:lnSpc>
                <a:spcPct val="100000"/>
              </a:lnSpc>
              <a:spcBef>
                <a:spcPts val="600"/>
              </a:spcBef>
              <a:buFont typeface="Wingdings" pitchFamily="2" charset="2"/>
              <a:buChar char="§"/>
            </a:pPr>
            <a:r>
              <a:rPr lang="en-US" sz="2400" dirty="0"/>
              <a:t>Physiologically different – head, face, hair</a:t>
            </a:r>
          </a:p>
          <a:p>
            <a:pPr>
              <a:spcBef>
                <a:spcPts val="2400"/>
              </a:spcBef>
            </a:pPr>
            <a:r>
              <a:rPr lang="en-US" dirty="0"/>
              <a:t>E.A. </a:t>
            </a:r>
            <a:r>
              <a:rPr lang="en-US" dirty="0" err="1"/>
              <a:t>Hooten</a:t>
            </a:r>
            <a:r>
              <a:rPr lang="en-US" dirty="0"/>
              <a:t> / William H. Sheldon</a:t>
            </a:r>
          </a:p>
          <a:p>
            <a:pPr marL="804863" indent="-231775">
              <a:lnSpc>
                <a:spcPct val="100000"/>
              </a:lnSpc>
              <a:spcBef>
                <a:spcPts val="600"/>
              </a:spcBef>
              <a:buFont typeface="Wingdings" pitchFamily="2" charset="2"/>
              <a:buChar char="§"/>
            </a:pPr>
            <a:r>
              <a:rPr lang="en-US" sz="2400" dirty="0"/>
              <a:t>Deterioration of organism</a:t>
            </a:r>
          </a:p>
          <a:p>
            <a:pPr marL="804863" indent="-231775">
              <a:lnSpc>
                <a:spcPct val="100000"/>
              </a:lnSpc>
              <a:spcBef>
                <a:spcPts val="600"/>
              </a:spcBef>
              <a:buFont typeface="Wingdings" pitchFamily="2" charset="2"/>
              <a:buChar char="§"/>
            </a:pPr>
            <a:r>
              <a:rPr lang="en-US" sz="2400" dirty="0"/>
              <a:t>The mesomorph</a:t>
            </a:r>
          </a:p>
          <a:p>
            <a:pPr marL="573088" indent="0" algn="ctr">
              <a:lnSpc>
                <a:spcPct val="100000"/>
              </a:lnSpc>
              <a:spcBef>
                <a:spcPts val="1800"/>
              </a:spcBef>
              <a:buNone/>
            </a:pPr>
            <a:r>
              <a:rPr lang="en-US" b="1" dirty="0"/>
              <a:t>Generally disaccredited</a:t>
            </a:r>
          </a:p>
        </p:txBody>
      </p:sp>
    </p:spTree>
    <p:extLst>
      <p:ext uri="{BB962C8B-B14F-4D97-AF65-F5344CB8AC3E}">
        <p14:creationId xmlns:p14="http://schemas.microsoft.com/office/powerpoint/2010/main" val="2110317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Psychological Theories</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0" y="1371600"/>
            <a:ext cx="7636809" cy="4874274"/>
          </a:xfrm>
        </p:spPr>
        <p:txBody>
          <a:bodyPr/>
          <a:lstStyle/>
          <a:p>
            <a:r>
              <a:rPr lang="en-US" dirty="0"/>
              <a:t>Explanation of adult deviant behavior</a:t>
            </a:r>
          </a:p>
          <a:p>
            <a:pPr marL="804863" indent="-231775">
              <a:lnSpc>
                <a:spcPct val="100000"/>
              </a:lnSpc>
              <a:buFont typeface="Wingdings" pitchFamily="2" charset="2"/>
              <a:buChar char="§"/>
            </a:pPr>
            <a:r>
              <a:rPr lang="en-US" sz="2400" dirty="0"/>
              <a:t>Manifestation of early experiences</a:t>
            </a:r>
          </a:p>
          <a:p>
            <a:pPr marL="804863" indent="-231775">
              <a:lnSpc>
                <a:spcPct val="100000"/>
              </a:lnSpc>
              <a:buFont typeface="Wingdings" pitchFamily="2" charset="2"/>
              <a:buChar char="§"/>
            </a:pPr>
            <a:r>
              <a:rPr lang="en-US" sz="2400" dirty="0"/>
              <a:t>Not product of later social or cultural factors</a:t>
            </a:r>
          </a:p>
          <a:p>
            <a:pPr marL="804863" indent="-231775">
              <a:lnSpc>
                <a:spcPct val="100000"/>
              </a:lnSpc>
              <a:buFont typeface="Wingdings" pitchFamily="2" charset="2"/>
              <a:buChar char="§"/>
            </a:pPr>
            <a:r>
              <a:rPr lang="en-US" sz="2400" dirty="0"/>
              <a:t>Downplay biological factors / emphasis on conditioning</a:t>
            </a:r>
          </a:p>
          <a:p>
            <a:pPr marL="1147763" indent="-231775">
              <a:lnSpc>
                <a:spcPct val="100000"/>
              </a:lnSpc>
              <a:spcBef>
                <a:spcPts val="600"/>
              </a:spcBef>
              <a:buFont typeface="Arial" panose="020B0604020202020204" pitchFamily="34" charset="0"/>
              <a:buChar char="•"/>
            </a:pPr>
            <a:r>
              <a:rPr lang="en-US" sz="2200" dirty="0"/>
              <a:t>Parenting and early childhood experiences</a:t>
            </a:r>
          </a:p>
          <a:p>
            <a:pPr marL="1147763" indent="-231775">
              <a:lnSpc>
                <a:spcPct val="100000"/>
              </a:lnSpc>
              <a:spcBef>
                <a:spcPts val="600"/>
              </a:spcBef>
              <a:buFont typeface="Arial" panose="020B0604020202020204" pitchFamily="34" charset="0"/>
              <a:buChar char="•"/>
            </a:pPr>
            <a:r>
              <a:rPr lang="en-US" sz="2200" dirty="0"/>
              <a:t>Other earlier behavioral conditioning</a:t>
            </a:r>
          </a:p>
        </p:txBody>
      </p:sp>
    </p:spTree>
    <p:extLst>
      <p:ext uri="{BB962C8B-B14F-4D97-AF65-F5344CB8AC3E}">
        <p14:creationId xmlns:p14="http://schemas.microsoft.com/office/powerpoint/2010/main" val="6883715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Psychological Theories</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1" y="1371600"/>
            <a:ext cx="7519670" cy="4874274"/>
          </a:xfrm>
        </p:spPr>
        <p:txBody>
          <a:bodyPr/>
          <a:lstStyle/>
          <a:p>
            <a:r>
              <a:rPr lang="en-US" dirty="0"/>
              <a:t>Psychoanalytic – Freud</a:t>
            </a:r>
          </a:p>
          <a:p>
            <a:pPr marL="804863" indent="-231775">
              <a:lnSpc>
                <a:spcPct val="100000"/>
              </a:lnSpc>
              <a:spcBef>
                <a:spcPts val="600"/>
              </a:spcBef>
              <a:buFont typeface="Wingdings" pitchFamily="2" charset="2"/>
              <a:buChar char="§"/>
            </a:pPr>
            <a:r>
              <a:rPr lang="en-US" sz="2400" dirty="0"/>
              <a:t>Unconscious; irrational thoughts and feelings lead to deviant acts</a:t>
            </a:r>
          </a:p>
          <a:p>
            <a:pPr>
              <a:spcBef>
                <a:spcPts val="2400"/>
              </a:spcBef>
            </a:pPr>
            <a:r>
              <a:rPr lang="en-US" dirty="0"/>
              <a:t>Behavioral</a:t>
            </a:r>
          </a:p>
          <a:p>
            <a:pPr marL="804863" indent="-231775">
              <a:lnSpc>
                <a:spcPct val="100000"/>
              </a:lnSpc>
              <a:spcBef>
                <a:spcPts val="600"/>
              </a:spcBef>
              <a:buFont typeface="Wingdings" pitchFamily="2" charset="2"/>
              <a:buChar char="§"/>
            </a:pPr>
            <a:r>
              <a:rPr lang="en-US" sz="2400" dirty="0"/>
              <a:t>Adjusted in response to rewards and punishments / favorable outcomes repeated</a:t>
            </a:r>
          </a:p>
          <a:p>
            <a:pPr indent="-454025">
              <a:spcBef>
                <a:spcPts val="2400"/>
              </a:spcBef>
            </a:pPr>
            <a:r>
              <a:rPr lang="en-US" dirty="0"/>
              <a:t>Individual choice – Wilson &amp; </a:t>
            </a:r>
            <a:r>
              <a:rPr lang="en-US" dirty="0" err="1"/>
              <a:t>Herstein</a:t>
            </a:r>
            <a:endParaRPr lang="en-US" dirty="0"/>
          </a:p>
          <a:p>
            <a:pPr marL="804863" indent="-231775">
              <a:lnSpc>
                <a:spcPct val="100000"/>
              </a:lnSpc>
              <a:spcBef>
                <a:spcPts val="600"/>
              </a:spcBef>
              <a:buFont typeface="Wingdings" pitchFamily="2" charset="2"/>
              <a:buChar char="§"/>
            </a:pPr>
            <a:r>
              <a:rPr lang="en-US" sz="2400" dirty="0"/>
              <a:t>Rational choice (punishment / benefit analysis) based on factors affecting people</a:t>
            </a:r>
          </a:p>
        </p:txBody>
      </p:sp>
    </p:spTree>
    <p:extLst>
      <p:ext uri="{BB962C8B-B14F-4D97-AF65-F5344CB8AC3E}">
        <p14:creationId xmlns:p14="http://schemas.microsoft.com/office/powerpoint/2010/main" val="16517920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Sociological Theories</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0" y="1371600"/>
            <a:ext cx="7636809" cy="4874274"/>
          </a:xfrm>
        </p:spPr>
        <p:txBody>
          <a:bodyPr/>
          <a:lstStyle/>
          <a:p>
            <a:r>
              <a:rPr lang="en-US" dirty="0"/>
              <a:t>Anomie – Durkheim</a:t>
            </a:r>
          </a:p>
          <a:p>
            <a:pPr marL="804863" indent="-231775">
              <a:lnSpc>
                <a:spcPct val="100000"/>
              </a:lnSpc>
              <a:spcBef>
                <a:spcPts val="600"/>
              </a:spcBef>
              <a:buFont typeface="Wingdings" pitchFamily="2" charset="2"/>
              <a:buChar char="§"/>
            </a:pPr>
            <a:r>
              <a:rPr lang="en-US" sz="2400" dirty="0"/>
              <a:t>Values and norms lose impact / cultural guidance void exists</a:t>
            </a:r>
          </a:p>
          <a:p>
            <a:pPr>
              <a:spcBef>
                <a:spcPts val="2400"/>
              </a:spcBef>
            </a:pPr>
            <a:r>
              <a:rPr lang="en-US" dirty="0"/>
              <a:t>Strain – Merton</a:t>
            </a:r>
          </a:p>
          <a:p>
            <a:pPr marL="804863" indent="-231775">
              <a:lnSpc>
                <a:spcPct val="100000"/>
              </a:lnSpc>
              <a:spcBef>
                <a:spcPts val="600"/>
              </a:spcBef>
              <a:buFont typeface="Wingdings" pitchFamily="2" charset="2"/>
              <a:buChar char="§"/>
            </a:pPr>
            <a:r>
              <a:rPr lang="en-US" sz="2400" dirty="0"/>
              <a:t>Lack of legitimate means to achieve financial success leads to deviance</a:t>
            </a:r>
          </a:p>
          <a:p>
            <a:pPr indent="-454025">
              <a:spcBef>
                <a:spcPts val="2400"/>
              </a:spcBef>
            </a:pPr>
            <a:r>
              <a:rPr lang="en-US" dirty="0"/>
              <a:t>Control – </a:t>
            </a:r>
            <a:r>
              <a:rPr lang="en-US" dirty="0" err="1"/>
              <a:t>Hirschi</a:t>
            </a:r>
            <a:endParaRPr lang="en-US" dirty="0"/>
          </a:p>
          <a:p>
            <a:pPr marL="804863" indent="-231775">
              <a:lnSpc>
                <a:spcPct val="100000"/>
              </a:lnSpc>
              <a:spcBef>
                <a:spcPts val="600"/>
              </a:spcBef>
              <a:buFont typeface="Wingdings" pitchFamily="2" charset="2"/>
              <a:buChar char="§"/>
            </a:pPr>
            <a:r>
              <a:rPr lang="en-US" sz="2400" dirty="0"/>
              <a:t>Deviance is product of absence of social control / product of weak bonds to society</a:t>
            </a:r>
          </a:p>
        </p:txBody>
      </p:sp>
    </p:spTree>
    <p:extLst>
      <p:ext uri="{BB962C8B-B14F-4D97-AF65-F5344CB8AC3E}">
        <p14:creationId xmlns:p14="http://schemas.microsoft.com/office/powerpoint/2010/main" val="28908479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Sociological Theories</a:t>
            </a:r>
          </a:p>
        </p:txBody>
      </p:sp>
      <p:sp>
        <p:nvSpPr>
          <p:cNvPr id="5" name="Content Placeholder 4">
            <a:extLst>
              <a:ext uri="{FF2B5EF4-FFF2-40B4-BE49-F238E27FC236}">
                <a16:creationId xmlns:a16="http://schemas.microsoft.com/office/drawing/2014/main" id="{5488F55C-5995-4049-899F-5130F8DFD7E4}"/>
              </a:ext>
            </a:extLst>
          </p:cNvPr>
          <p:cNvSpPr>
            <a:spLocks noGrp="1"/>
          </p:cNvSpPr>
          <p:nvPr>
            <p:ph idx="1"/>
          </p:nvPr>
        </p:nvSpPr>
        <p:spPr/>
        <p:txBody>
          <a:bodyPr/>
          <a:lstStyle/>
          <a:p>
            <a:r>
              <a:rPr lang="en-US" dirty="0"/>
              <a:t>Techniques of Neutralization</a:t>
            </a:r>
          </a:p>
          <a:p>
            <a:pPr marL="915988" indent="-342900">
              <a:lnSpc>
                <a:spcPts val="2880"/>
              </a:lnSpc>
              <a:buClr>
                <a:schemeClr val="tx1"/>
              </a:buClr>
              <a:buFont typeface="+mj-lt"/>
              <a:buAutoNum type="arabicPeriod"/>
            </a:pPr>
            <a:r>
              <a:rPr lang="en-US" sz="2400" dirty="0"/>
              <a:t>Denial of responsibility</a:t>
            </a:r>
          </a:p>
          <a:p>
            <a:pPr marL="915988" indent="-342900">
              <a:lnSpc>
                <a:spcPts val="2880"/>
              </a:lnSpc>
              <a:buClr>
                <a:schemeClr val="tx1"/>
              </a:buClr>
              <a:buFont typeface="+mj-lt"/>
              <a:buAutoNum type="arabicPeriod"/>
            </a:pPr>
            <a:r>
              <a:rPr lang="en-US" sz="2400" dirty="0"/>
              <a:t>Denying the injury</a:t>
            </a:r>
          </a:p>
          <a:p>
            <a:pPr marL="915988" indent="-342900">
              <a:lnSpc>
                <a:spcPts val="2880"/>
              </a:lnSpc>
              <a:buClr>
                <a:schemeClr val="tx1"/>
              </a:buClr>
              <a:buFont typeface="+mj-lt"/>
              <a:buAutoNum type="arabicPeriod"/>
            </a:pPr>
            <a:r>
              <a:rPr lang="en-US" sz="2400" dirty="0"/>
              <a:t>Denial of the victim</a:t>
            </a:r>
          </a:p>
          <a:p>
            <a:pPr marL="915988" indent="-342900">
              <a:lnSpc>
                <a:spcPts val="2880"/>
              </a:lnSpc>
              <a:buClr>
                <a:schemeClr val="tx1"/>
              </a:buClr>
              <a:buFont typeface="+mj-lt"/>
              <a:buAutoNum type="arabicPeriod"/>
            </a:pPr>
            <a:r>
              <a:rPr lang="en-US" sz="2400" dirty="0"/>
              <a:t>Condemnation of the authorities</a:t>
            </a:r>
          </a:p>
          <a:p>
            <a:pPr marL="915988" indent="-342900">
              <a:lnSpc>
                <a:spcPts val="2880"/>
              </a:lnSpc>
              <a:buClr>
                <a:schemeClr val="tx1"/>
              </a:buClr>
              <a:buFont typeface="+mj-lt"/>
              <a:buAutoNum type="arabicPeriod"/>
            </a:pPr>
            <a:r>
              <a:rPr lang="en-US" sz="2400" dirty="0"/>
              <a:t>Appealing to higher principles or authorities</a:t>
            </a:r>
          </a:p>
        </p:txBody>
      </p:sp>
    </p:spTree>
    <p:extLst>
      <p:ext uri="{BB962C8B-B14F-4D97-AF65-F5344CB8AC3E}">
        <p14:creationId xmlns:p14="http://schemas.microsoft.com/office/powerpoint/2010/main" val="28115996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Sociological Theories</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0" y="1371600"/>
            <a:ext cx="7636809" cy="4874274"/>
          </a:xfrm>
        </p:spPr>
        <p:txBody>
          <a:bodyPr>
            <a:normAutofit/>
          </a:bodyPr>
          <a:lstStyle/>
          <a:p>
            <a:r>
              <a:rPr lang="en-US" dirty="0"/>
              <a:t>Cultural transmission theory – Sutherland and </a:t>
            </a:r>
            <a:r>
              <a:rPr lang="en-US" dirty="0" err="1"/>
              <a:t>Cressey</a:t>
            </a:r>
            <a:endParaRPr lang="en-US" dirty="0"/>
          </a:p>
          <a:p>
            <a:pPr marL="804863" indent="-231775">
              <a:lnSpc>
                <a:spcPct val="100000"/>
              </a:lnSpc>
              <a:spcBef>
                <a:spcPts val="600"/>
              </a:spcBef>
              <a:buFont typeface="Wingdings" pitchFamily="2" charset="2"/>
              <a:buChar char="§"/>
            </a:pPr>
            <a:r>
              <a:rPr lang="en-US" sz="2400" dirty="0"/>
              <a:t>Two components in which criminal behavior is learned</a:t>
            </a:r>
          </a:p>
          <a:p>
            <a:pPr marL="1379538" indent="-331788">
              <a:buClr>
                <a:schemeClr val="tx1"/>
              </a:buClr>
              <a:buFont typeface="+mj-lt"/>
              <a:buAutoNum type="arabicPeriod"/>
            </a:pPr>
            <a:r>
              <a:rPr lang="en-US" sz="2200" dirty="0"/>
              <a:t>Criminal techniques (how to break into houses)</a:t>
            </a:r>
          </a:p>
          <a:p>
            <a:pPr marL="1379538" indent="-331788">
              <a:spcBef>
                <a:spcPts val="600"/>
              </a:spcBef>
              <a:buClr>
                <a:schemeClr val="tx1"/>
              </a:buClr>
              <a:buFont typeface="+mj-lt"/>
              <a:buAutoNum type="arabicPeriod"/>
            </a:pPr>
            <a:r>
              <a:rPr lang="en-US" sz="2200" dirty="0"/>
              <a:t>Criminal attitudes (rationalizations that justify criminal behavior)</a:t>
            </a:r>
          </a:p>
        </p:txBody>
      </p:sp>
    </p:spTree>
    <p:extLst>
      <p:ext uri="{BB962C8B-B14F-4D97-AF65-F5344CB8AC3E}">
        <p14:creationId xmlns:p14="http://schemas.microsoft.com/office/powerpoint/2010/main" val="40774541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Sociological Theories</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0" y="1371600"/>
            <a:ext cx="7636809" cy="4874274"/>
          </a:xfrm>
        </p:spPr>
        <p:txBody>
          <a:bodyPr>
            <a:normAutofit/>
          </a:bodyPr>
          <a:lstStyle/>
          <a:p>
            <a:r>
              <a:rPr lang="en-US" dirty="0"/>
              <a:t>Labeling theory</a:t>
            </a:r>
          </a:p>
          <a:p>
            <a:pPr marL="804863" indent="-231775">
              <a:lnSpc>
                <a:spcPct val="100000"/>
              </a:lnSpc>
              <a:spcBef>
                <a:spcPts val="600"/>
              </a:spcBef>
              <a:buFont typeface="Wingdings" pitchFamily="2" charset="2"/>
              <a:buChar char="§"/>
            </a:pPr>
            <a:r>
              <a:rPr lang="en-US" sz="2400" dirty="0"/>
              <a:t>Grounded in social process</a:t>
            </a:r>
          </a:p>
          <a:p>
            <a:pPr marL="1147763" indent="-211138">
              <a:lnSpc>
                <a:spcPct val="100000"/>
              </a:lnSpc>
              <a:buFont typeface="Arial" panose="020B0604020202020204" pitchFamily="34" charset="0"/>
              <a:buChar char="•"/>
            </a:pPr>
            <a:r>
              <a:rPr lang="en-US" sz="2200" dirty="0"/>
              <a:t>A person must be labeled as deviant</a:t>
            </a:r>
          </a:p>
          <a:p>
            <a:pPr marL="1490663" indent="-231775">
              <a:lnSpc>
                <a:spcPct val="100000"/>
              </a:lnSpc>
              <a:spcBef>
                <a:spcPts val="600"/>
              </a:spcBef>
              <a:buFont typeface="Wingdings" pitchFamily="2" charset="2"/>
              <a:buChar char="§"/>
            </a:pPr>
            <a:r>
              <a:rPr lang="en-US" sz="2000" dirty="0"/>
              <a:t>Consequences of such labeling for the individual</a:t>
            </a:r>
          </a:p>
          <a:p>
            <a:pPr marL="1147763" indent="-211138">
              <a:lnSpc>
                <a:spcPct val="100000"/>
              </a:lnSpc>
              <a:buFont typeface="Arial" panose="020B0604020202020204" pitchFamily="34" charset="0"/>
              <a:buChar char="•"/>
            </a:pPr>
            <a:r>
              <a:rPr lang="en-US" sz="2200" dirty="0"/>
              <a:t>Labeling dependent upon:</a:t>
            </a:r>
          </a:p>
          <a:p>
            <a:pPr marL="1490663" indent="-231775">
              <a:lnSpc>
                <a:spcPct val="100000"/>
              </a:lnSpc>
              <a:spcBef>
                <a:spcPts val="600"/>
              </a:spcBef>
              <a:buFont typeface="Wingdings" pitchFamily="2" charset="2"/>
              <a:buChar char="§"/>
            </a:pPr>
            <a:r>
              <a:rPr lang="en-US" sz="2000" dirty="0"/>
              <a:t>Importance of norms violated</a:t>
            </a:r>
          </a:p>
          <a:p>
            <a:pPr marL="1490663" indent="-231775">
              <a:lnSpc>
                <a:spcPct val="100000"/>
              </a:lnSpc>
              <a:spcBef>
                <a:spcPts val="600"/>
              </a:spcBef>
              <a:buFont typeface="Wingdings" pitchFamily="2" charset="2"/>
              <a:buChar char="§"/>
            </a:pPr>
            <a:r>
              <a:rPr lang="en-US" sz="2000" dirty="0"/>
              <a:t>Identity of the potential deviance</a:t>
            </a:r>
          </a:p>
          <a:p>
            <a:pPr marL="1490663" indent="-231775">
              <a:lnSpc>
                <a:spcPct val="100000"/>
              </a:lnSpc>
              <a:spcBef>
                <a:spcPts val="600"/>
              </a:spcBef>
              <a:buFont typeface="Wingdings" pitchFamily="2" charset="2"/>
              <a:buChar char="§"/>
            </a:pPr>
            <a:r>
              <a:rPr lang="en-US" sz="2000" dirty="0"/>
              <a:t>Social context of the behavior</a:t>
            </a:r>
          </a:p>
          <a:p>
            <a:pPr marL="1601788" indent="-342900">
              <a:lnSpc>
                <a:spcPct val="100000"/>
              </a:lnSpc>
              <a:spcBef>
                <a:spcPts val="600"/>
              </a:spcBef>
              <a:buFont typeface="Wingdings" pitchFamily="2" charset="2"/>
              <a:buChar char="§"/>
            </a:pPr>
            <a:endParaRPr lang="en-US" sz="2000" dirty="0"/>
          </a:p>
        </p:txBody>
      </p:sp>
    </p:spTree>
    <p:extLst>
      <p:ext uri="{BB962C8B-B14F-4D97-AF65-F5344CB8AC3E}">
        <p14:creationId xmlns:p14="http://schemas.microsoft.com/office/powerpoint/2010/main" val="29849854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Two Levels of Deviance</a:t>
            </a:r>
          </a:p>
        </p:txBody>
      </p:sp>
      <p:sp>
        <p:nvSpPr>
          <p:cNvPr id="5" name="Content Placeholder 4">
            <a:extLst>
              <a:ext uri="{FF2B5EF4-FFF2-40B4-BE49-F238E27FC236}">
                <a16:creationId xmlns:a16="http://schemas.microsoft.com/office/drawing/2014/main" id="{5488F55C-5995-4049-899F-5130F8DFD7E4}"/>
              </a:ext>
            </a:extLst>
          </p:cNvPr>
          <p:cNvSpPr>
            <a:spLocks noGrp="1"/>
          </p:cNvSpPr>
          <p:nvPr>
            <p:ph idx="1"/>
          </p:nvPr>
        </p:nvSpPr>
        <p:spPr/>
        <p:txBody>
          <a:bodyPr/>
          <a:lstStyle/>
          <a:p>
            <a:pPr>
              <a:spcBef>
                <a:spcPts val="2400"/>
              </a:spcBef>
            </a:pPr>
            <a:r>
              <a:rPr lang="en-US" b="1" dirty="0"/>
              <a:t>Primary deviance</a:t>
            </a:r>
            <a:r>
              <a:rPr lang="en-US" dirty="0"/>
              <a:t> – the original behavior that leads to the application of the label to an individual</a:t>
            </a:r>
          </a:p>
          <a:p>
            <a:pPr>
              <a:spcBef>
                <a:spcPts val="2400"/>
              </a:spcBef>
            </a:pPr>
            <a:r>
              <a:rPr lang="en-US" b="1" dirty="0"/>
              <a:t>Secondary deviance </a:t>
            </a:r>
            <a:r>
              <a:rPr lang="en-US" dirty="0"/>
              <a:t>– the behavior that people develop as a result of having been labeled as deviant</a:t>
            </a:r>
          </a:p>
        </p:txBody>
      </p:sp>
    </p:spTree>
    <p:extLst>
      <p:ext uri="{BB962C8B-B14F-4D97-AF65-F5344CB8AC3E}">
        <p14:creationId xmlns:p14="http://schemas.microsoft.com/office/powerpoint/2010/main" val="23057578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The Importance of Law</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0" y="1371600"/>
            <a:ext cx="7636809" cy="4874274"/>
          </a:xfrm>
        </p:spPr>
        <p:txBody>
          <a:bodyPr/>
          <a:lstStyle/>
          <a:p>
            <a:pPr>
              <a:lnSpc>
                <a:spcPts val="3400"/>
              </a:lnSpc>
            </a:pPr>
            <a:r>
              <a:rPr lang="en-US" dirty="0"/>
              <a:t>Legal code</a:t>
            </a:r>
          </a:p>
          <a:p>
            <a:pPr marL="804863" indent="-231775">
              <a:lnSpc>
                <a:spcPts val="2880"/>
              </a:lnSpc>
              <a:spcBef>
                <a:spcPts val="1800"/>
              </a:spcBef>
              <a:buFont typeface="Wingdings" pitchFamily="2" charset="2"/>
              <a:buChar char="§"/>
            </a:pPr>
            <a:r>
              <a:rPr lang="en-US" sz="2400" dirty="0"/>
              <a:t>The formal rules, called </a:t>
            </a:r>
            <a:r>
              <a:rPr lang="en-US" sz="2400" b="1" dirty="0"/>
              <a:t>laws</a:t>
            </a:r>
            <a:r>
              <a:rPr lang="en-US" sz="2400" dirty="0"/>
              <a:t>, adopted by a society’s political authority</a:t>
            </a:r>
          </a:p>
          <a:p>
            <a:pPr marL="804863" indent="-231775">
              <a:lnSpc>
                <a:spcPts val="2880"/>
              </a:lnSpc>
              <a:spcBef>
                <a:spcPts val="1800"/>
              </a:spcBef>
              <a:buFont typeface="Wingdings" pitchFamily="2" charset="2"/>
              <a:buChar char="§"/>
            </a:pPr>
            <a:r>
              <a:rPr lang="en-US" sz="2400" dirty="0"/>
              <a:t>The code is enforced through the use of formal negative sanctions when rules are broken</a:t>
            </a:r>
          </a:p>
        </p:txBody>
      </p:sp>
    </p:spTree>
    <p:extLst>
      <p:ext uri="{BB962C8B-B14F-4D97-AF65-F5344CB8AC3E}">
        <p14:creationId xmlns:p14="http://schemas.microsoft.com/office/powerpoint/2010/main" val="31092355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The Emergence of Laws</a:t>
            </a:r>
          </a:p>
        </p:txBody>
      </p:sp>
      <p:graphicFrame>
        <p:nvGraphicFramePr>
          <p:cNvPr id="6" name="Diagram 5">
            <a:extLst>
              <a:ext uri="{FF2B5EF4-FFF2-40B4-BE49-F238E27FC236}">
                <a16:creationId xmlns:a16="http://schemas.microsoft.com/office/drawing/2014/main" id="{EB5960DC-27A2-F744-A1BB-5DFC76602EFC}"/>
              </a:ext>
            </a:extLst>
          </p:cNvPr>
          <p:cNvGraphicFramePr/>
          <p:nvPr>
            <p:extLst>
              <p:ext uri="{D42A27DB-BD31-4B8C-83A1-F6EECF244321}">
                <p14:modId xmlns:p14="http://schemas.microsoft.com/office/powerpoint/2010/main" val="3600455074"/>
              </p:ext>
            </p:extLst>
          </p:nvPr>
        </p:nvGraphicFramePr>
        <p:xfrm>
          <a:off x="628650" y="1397000"/>
          <a:ext cx="7631430" cy="3398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32031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D4188-A2EA-A14B-9E92-D4EC3CE68D4F}"/>
              </a:ext>
            </a:extLst>
          </p:cNvPr>
          <p:cNvSpPr>
            <a:spLocks noGrp="1"/>
          </p:cNvSpPr>
          <p:nvPr>
            <p:ph type="title"/>
          </p:nvPr>
        </p:nvSpPr>
        <p:spPr>
          <a:xfrm>
            <a:off x="628650" y="1"/>
            <a:ext cx="7886700" cy="1371600"/>
          </a:xfrm>
        </p:spPr>
        <p:txBody>
          <a:bodyPr/>
          <a:lstStyle/>
          <a:p>
            <a:r>
              <a:rPr lang="en-US" dirty="0"/>
              <a:t>Learning Objectives</a:t>
            </a:r>
          </a:p>
        </p:txBody>
      </p:sp>
      <p:sp>
        <p:nvSpPr>
          <p:cNvPr id="3" name="Content Placeholder 2">
            <a:extLst>
              <a:ext uri="{FF2B5EF4-FFF2-40B4-BE49-F238E27FC236}">
                <a16:creationId xmlns:a16="http://schemas.microsoft.com/office/drawing/2014/main" id="{C5DF5DA7-E209-B44D-8DB3-D8B06FFB9AD7}"/>
              </a:ext>
            </a:extLst>
          </p:cNvPr>
          <p:cNvSpPr>
            <a:spLocks noGrp="1"/>
          </p:cNvSpPr>
          <p:nvPr>
            <p:ph idx="4294967295"/>
          </p:nvPr>
        </p:nvSpPr>
        <p:spPr>
          <a:xfrm>
            <a:off x="628650" y="1371601"/>
            <a:ext cx="7631430" cy="4625657"/>
          </a:xfrm>
          <a:prstGeom prst="rect">
            <a:avLst/>
          </a:prstGeom>
        </p:spPr>
        <p:txBody>
          <a:bodyPr>
            <a:noAutofit/>
          </a:bodyPr>
          <a:lstStyle/>
          <a:p>
            <a:pPr>
              <a:lnSpc>
                <a:spcPct val="100000"/>
              </a:lnSpc>
              <a:spcBef>
                <a:spcPts val="600"/>
              </a:spcBef>
            </a:pPr>
            <a:r>
              <a:rPr lang="en-US" sz="2000" dirty="0"/>
              <a:t>Understand deviance as culturally relative.</a:t>
            </a:r>
          </a:p>
          <a:p>
            <a:pPr>
              <a:lnSpc>
                <a:spcPct val="100000"/>
              </a:lnSpc>
              <a:spcBef>
                <a:spcPts val="600"/>
              </a:spcBef>
            </a:pPr>
            <a:r>
              <a:rPr lang="en-US" sz="2000" dirty="0"/>
              <a:t>Explain the functions and dysfunctions of deviance.</a:t>
            </a:r>
          </a:p>
          <a:p>
            <a:pPr>
              <a:lnSpc>
                <a:spcPct val="100000"/>
              </a:lnSpc>
              <a:spcBef>
                <a:spcPts val="600"/>
              </a:spcBef>
            </a:pPr>
            <a:r>
              <a:rPr lang="en-US" sz="2000" dirty="0"/>
              <a:t>Distinguish between internal and external means of social control.</a:t>
            </a:r>
          </a:p>
          <a:p>
            <a:pPr>
              <a:lnSpc>
                <a:spcPct val="100000"/>
              </a:lnSpc>
              <a:spcBef>
                <a:spcPts val="600"/>
              </a:spcBef>
            </a:pPr>
            <a:r>
              <a:rPr lang="en-US" sz="2000" dirty="0"/>
              <a:t>Differentiate among the various types of sanctions.</a:t>
            </a:r>
          </a:p>
          <a:p>
            <a:pPr>
              <a:lnSpc>
                <a:spcPct val="100000"/>
              </a:lnSpc>
              <a:spcBef>
                <a:spcPts val="600"/>
              </a:spcBef>
            </a:pPr>
            <a:r>
              <a:rPr lang="en-US" sz="2000" dirty="0"/>
              <a:t>Describe and critique biological, psychological and sociological theories of deviance.</a:t>
            </a:r>
          </a:p>
          <a:p>
            <a:pPr>
              <a:lnSpc>
                <a:spcPct val="100000"/>
              </a:lnSpc>
              <a:spcBef>
                <a:spcPts val="600"/>
              </a:spcBef>
            </a:pPr>
            <a:r>
              <a:rPr lang="en-US" sz="2000" dirty="0"/>
              <a:t>Discuss the concept of anomie and its role in producing deviance.</a:t>
            </a:r>
          </a:p>
          <a:p>
            <a:pPr>
              <a:lnSpc>
                <a:spcPct val="100000"/>
              </a:lnSpc>
              <a:spcBef>
                <a:spcPts val="600"/>
              </a:spcBef>
            </a:pPr>
            <a:r>
              <a:rPr lang="en-US" sz="2000" dirty="0"/>
              <a:t>Know how the Uniform Crime Reports and the National Crime Victimization Survey differ as sources of information about crime.</a:t>
            </a:r>
          </a:p>
          <a:p>
            <a:pPr>
              <a:lnSpc>
                <a:spcPct val="100000"/>
              </a:lnSpc>
              <a:spcBef>
                <a:spcPts val="600"/>
              </a:spcBef>
            </a:pPr>
            <a:r>
              <a:rPr lang="en-US" sz="2000" dirty="0"/>
              <a:t>Describe the major features of the criminal justice system in the United States.</a:t>
            </a:r>
          </a:p>
        </p:txBody>
      </p:sp>
    </p:spTree>
    <p:extLst>
      <p:ext uri="{BB962C8B-B14F-4D97-AF65-F5344CB8AC3E}">
        <p14:creationId xmlns:p14="http://schemas.microsoft.com/office/powerpoint/2010/main" val="14187896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The Emergence of Laws</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0" y="1371600"/>
            <a:ext cx="7636809" cy="4874274"/>
          </a:xfrm>
        </p:spPr>
        <p:txBody>
          <a:bodyPr/>
          <a:lstStyle/>
          <a:p>
            <a:r>
              <a:rPr lang="en-US" dirty="0"/>
              <a:t>Consensus approach</a:t>
            </a:r>
          </a:p>
          <a:p>
            <a:pPr marL="804863" indent="-231775">
              <a:lnSpc>
                <a:spcPct val="100000"/>
              </a:lnSpc>
              <a:spcBef>
                <a:spcPts val="600"/>
              </a:spcBef>
              <a:buFont typeface="Wingdings" pitchFamily="2" charset="2"/>
              <a:buChar char="§"/>
            </a:pPr>
            <a:r>
              <a:rPr lang="en-US" sz="2400" dirty="0"/>
              <a:t>Formalized version of norms and values of society</a:t>
            </a:r>
          </a:p>
          <a:p>
            <a:pPr>
              <a:spcBef>
                <a:spcPts val="2400"/>
              </a:spcBef>
            </a:pPr>
            <a:r>
              <a:rPr lang="en-US" dirty="0"/>
              <a:t>Conflict approach</a:t>
            </a:r>
          </a:p>
          <a:p>
            <a:pPr marL="804863" indent="-231775">
              <a:lnSpc>
                <a:spcPct val="100000"/>
              </a:lnSpc>
              <a:spcBef>
                <a:spcPts val="600"/>
              </a:spcBef>
              <a:buFont typeface="Wingdings" pitchFamily="2" charset="2"/>
              <a:buChar char="§"/>
            </a:pPr>
            <a:r>
              <a:rPr lang="en-US" sz="2400" dirty="0"/>
              <a:t>Elite use of power to support their own economic interests and go against the interests of the lower classes</a:t>
            </a:r>
          </a:p>
        </p:txBody>
      </p:sp>
    </p:spTree>
    <p:extLst>
      <p:ext uri="{BB962C8B-B14F-4D97-AF65-F5344CB8AC3E}">
        <p14:creationId xmlns:p14="http://schemas.microsoft.com/office/powerpoint/2010/main" val="8227801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Classification of Crime</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0" y="1371600"/>
            <a:ext cx="7636809" cy="4874274"/>
          </a:xfrm>
        </p:spPr>
        <p:txBody>
          <a:bodyPr/>
          <a:lstStyle/>
          <a:p>
            <a:r>
              <a:rPr lang="en-US" dirty="0"/>
              <a:t>Felonies</a:t>
            </a:r>
          </a:p>
          <a:p>
            <a:pPr marL="804863" indent="-231775">
              <a:lnSpc>
                <a:spcPct val="100000"/>
              </a:lnSpc>
              <a:spcBef>
                <a:spcPts val="600"/>
              </a:spcBef>
              <a:buFont typeface="Wingdings" pitchFamily="2" charset="2"/>
              <a:buChar char="§"/>
            </a:pPr>
            <a:r>
              <a:rPr lang="en-US" sz="2400" dirty="0"/>
              <a:t>Offenses punishable by a year or more in state prison</a:t>
            </a:r>
          </a:p>
          <a:p>
            <a:pPr>
              <a:spcBef>
                <a:spcPts val="2400"/>
              </a:spcBef>
            </a:pPr>
            <a:r>
              <a:rPr lang="en-US" dirty="0"/>
              <a:t>Misdemeanors</a:t>
            </a:r>
          </a:p>
          <a:p>
            <a:pPr marL="804863" indent="-231775">
              <a:lnSpc>
                <a:spcPct val="100000"/>
              </a:lnSpc>
              <a:spcBef>
                <a:spcPts val="600"/>
              </a:spcBef>
              <a:buFont typeface="Wingdings" pitchFamily="2" charset="2"/>
              <a:buChar char="§"/>
            </a:pPr>
            <a:r>
              <a:rPr lang="en-US" sz="2400" dirty="0"/>
              <a:t>Less serious offenses punishable by jail or a fine</a:t>
            </a:r>
          </a:p>
        </p:txBody>
      </p:sp>
    </p:spTree>
    <p:extLst>
      <p:ext uri="{BB962C8B-B14F-4D97-AF65-F5344CB8AC3E}">
        <p14:creationId xmlns:p14="http://schemas.microsoft.com/office/powerpoint/2010/main" val="754461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Kinds of Crime in the United States</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0" y="1371600"/>
            <a:ext cx="7636809" cy="4874274"/>
          </a:xfrm>
        </p:spPr>
        <p:txBody>
          <a:bodyPr/>
          <a:lstStyle/>
          <a:p>
            <a:r>
              <a:rPr lang="en-US" dirty="0"/>
              <a:t>Juvenile crime</a:t>
            </a:r>
          </a:p>
          <a:p>
            <a:pPr marL="804863" indent="-231775">
              <a:lnSpc>
                <a:spcPct val="100000"/>
              </a:lnSpc>
              <a:spcBef>
                <a:spcPts val="600"/>
              </a:spcBef>
              <a:buFont typeface="Wingdings" pitchFamily="2" charset="2"/>
              <a:buChar char="§"/>
            </a:pPr>
            <a:r>
              <a:rPr lang="en-US" sz="2400" dirty="0"/>
              <a:t>The breaking of criminal laws by individuals younger than age 18</a:t>
            </a:r>
          </a:p>
          <a:p>
            <a:pPr>
              <a:spcBef>
                <a:spcPts val="2400"/>
              </a:spcBef>
            </a:pPr>
            <a:r>
              <a:rPr lang="en-US" dirty="0"/>
              <a:t>Recidivism</a:t>
            </a:r>
          </a:p>
          <a:p>
            <a:pPr marL="804863" indent="-231775">
              <a:lnSpc>
                <a:spcPct val="100000"/>
              </a:lnSpc>
              <a:spcBef>
                <a:spcPts val="600"/>
              </a:spcBef>
              <a:buFont typeface="Wingdings" pitchFamily="2" charset="2"/>
              <a:buChar char="§"/>
            </a:pPr>
            <a:r>
              <a:rPr lang="en-US" sz="2400" dirty="0"/>
              <a:t>Repeated criminal behavior after punishment</a:t>
            </a:r>
          </a:p>
        </p:txBody>
      </p:sp>
    </p:spTree>
    <p:extLst>
      <p:ext uri="{BB962C8B-B14F-4D97-AF65-F5344CB8AC3E}">
        <p14:creationId xmlns:p14="http://schemas.microsoft.com/office/powerpoint/2010/main" val="19240935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Kinds of Crime in the United States</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0" y="1371600"/>
            <a:ext cx="7636809" cy="4874274"/>
          </a:xfrm>
        </p:spPr>
        <p:txBody>
          <a:bodyPr>
            <a:normAutofit/>
          </a:bodyPr>
          <a:lstStyle/>
          <a:p>
            <a:r>
              <a:rPr lang="en-US" dirty="0"/>
              <a:t>Violent crime</a:t>
            </a:r>
          </a:p>
          <a:p>
            <a:pPr marL="804863" indent="-231775">
              <a:lnSpc>
                <a:spcPct val="100000"/>
              </a:lnSpc>
              <a:spcBef>
                <a:spcPts val="600"/>
              </a:spcBef>
              <a:buFont typeface="Wingdings" pitchFamily="2" charset="2"/>
              <a:buChar char="§"/>
            </a:pPr>
            <a:r>
              <a:rPr lang="en-US" sz="2400" dirty="0"/>
              <a:t>An unlawful event that may result in injury to a person</a:t>
            </a:r>
          </a:p>
          <a:p>
            <a:pPr marL="1147763" indent="-211138">
              <a:lnSpc>
                <a:spcPct val="100000"/>
              </a:lnSpc>
              <a:buFont typeface="Arial" panose="020B0604020202020204" pitchFamily="34" charset="0"/>
              <a:buChar char="•"/>
            </a:pPr>
            <a:r>
              <a:rPr lang="en-US" sz="2200" dirty="0"/>
              <a:t>Aggravated assault</a:t>
            </a:r>
          </a:p>
          <a:p>
            <a:pPr marL="1147763" indent="-211138">
              <a:lnSpc>
                <a:spcPct val="100000"/>
              </a:lnSpc>
              <a:buFont typeface="Arial" panose="020B0604020202020204" pitchFamily="34" charset="0"/>
              <a:buChar char="•"/>
            </a:pPr>
            <a:r>
              <a:rPr lang="en-US" sz="2200" dirty="0"/>
              <a:t>Rape</a:t>
            </a:r>
          </a:p>
          <a:p>
            <a:pPr marL="1147763" indent="-211138">
              <a:lnSpc>
                <a:spcPct val="100000"/>
              </a:lnSpc>
              <a:buFont typeface="Arial" panose="020B0604020202020204" pitchFamily="34" charset="0"/>
              <a:buChar char="•"/>
            </a:pPr>
            <a:r>
              <a:rPr lang="en-US" sz="2200" dirty="0"/>
              <a:t>Murder</a:t>
            </a:r>
          </a:p>
          <a:p>
            <a:pPr marL="1147763" indent="-211138">
              <a:lnSpc>
                <a:spcPct val="100000"/>
              </a:lnSpc>
              <a:buFont typeface="Arial" panose="020B0604020202020204" pitchFamily="34" charset="0"/>
              <a:buChar char="•"/>
            </a:pPr>
            <a:r>
              <a:rPr lang="en-US" sz="2200" dirty="0"/>
              <a:t>Robbery</a:t>
            </a:r>
          </a:p>
          <a:p>
            <a:pPr marL="1601788" indent="-342900">
              <a:lnSpc>
                <a:spcPct val="100000"/>
              </a:lnSpc>
              <a:spcBef>
                <a:spcPts val="600"/>
              </a:spcBef>
              <a:buFont typeface="Wingdings" pitchFamily="2" charset="2"/>
              <a:buChar char="§"/>
            </a:pPr>
            <a:endParaRPr lang="en-US" sz="2000" dirty="0"/>
          </a:p>
        </p:txBody>
      </p:sp>
    </p:spTree>
    <p:extLst>
      <p:ext uri="{BB962C8B-B14F-4D97-AF65-F5344CB8AC3E}">
        <p14:creationId xmlns:p14="http://schemas.microsoft.com/office/powerpoint/2010/main" val="36351685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Kinds of Crime in the United States</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0" y="1371600"/>
            <a:ext cx="7636809" cy="4874274"/>
          </a:xfrm>
        </p:spPr>
        <p:txBody>
          <a:bodyPr>
            <a:normAutofit/>
          </a:bodyPr>
          <a:lstStyle/>
          <a:p>
            <a:r>
              <a:rPr lang="en-US" dirty="0"/>
              <a:t>Property crime</a:t>
            </a:r>
          </a:p>
          <a:p>
            <a:pPr marL="804863" indent="-231775">
              <a:lnSpc>
                <a:spcPct val="100000"/>
              </a:lnSpc>
              <a:spcBef>
                <a:spcPts val="600"/>
              </a:spcBef>
              <a:buFont typeface="Wingdings" pitchFamily="2" charset="2"/>
              <a:buChar char="§"/>
            </a:pPr>
            <a:r>
              <a:rPr lang="en-US" sz="2400" dirty="0"/>
              <a:t>An unlawful act that is committed with the intent of gaining property but that does not involve the use or threat of force against an individual</a:t>
            </a:r>
          </a:p>
          <a:p>
            <a:pPr marL="1147763" indent="-211138">
              <a:lnSpc>
                <a:spcPct val="100000"/>
              </a:lnSpc>
              <a:buFont typeface="Arial" panose="020B0604020202020204" pitchFamily="34" charset="0"/>
              <a:buChar char="•"/>
            </a:pPr>
            <a:r>
              <a:rPr lang="en-US" sz="2200" dirty="0"/>
              <a:t>Larceny</a:t>
            </a:r>
          </a:p>
          <a:p>
            <a:pPr marL="1147763" indent="-211138">
              <a:lnSpc>
                <a:spcPct val="100000"/>
              </a:lnSpc>
              <a:buFont typeface="Arial" panose="020B0604020202020204" pitchFamily="34" charset="0"/>
              <a:buChar char="•"/>
            </a:pPr>
            <a:r>
              <a:rPr lang="en-US" sz="2200" dirty="0"/>
              <a:t>Burglary</a:t>
            </a:r>
          </a:p>
          <a:p>
            <a:pPr marL="1147763" indent="-211138">
              <a:lnSpc>
                <a:spcPct val="100000"/>
              </a:lnSpc>
              <a:buFont typeface="Arial" panose="020B0604020202020204" pitchFamily="34" charset="0"/>
              <a:buChar char="•"/>
            </a:pPr>
            <a:r>
              <a:rPr lang="en-US" sz="2200" dirty="0"/>
              <a:t>Motor vehicle theft</a:t>
            </a:r>
          </a:p>
          <a:p>
            <a:pPr marL="1601788" indent="-342900">
              <a:lnSpc>
                <a:spcPct val="100000"/>
              </a:lnSpc>
              <a:spcBef>
                <a:spcPts val="600"/>
              </a:spcBef>
              <a:buFont typeface="Wingdings" pitchFamily="2" charset="2"/>
              <a:buChar char="§"/>
            </a:pPr>
            <a:endParaRPr lang="en-US" sz="2000" dirty="0"/>
          </a:p>
        </p:txBody>
      </p:sp>
    </p:spTree>
    <p:extLst>
      <p:ext uri="{BB962C8B-B14F-4D97-AF65-F5344CB8AC3E}">
        <p14:creationId xmlns:p14="http://schemas.microsoft.com/office/powerpoint/2010/main" val="19751891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Kinds of Crime in the United States</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0" y="1371600"/>
            <a:ext cx="7636809" cy="4874274"/>
          </a:xfrm>
        </p:spPr>
        <p:txBody>
          <a:bodyPr>
            <a:normAutofit/>
          </a:bodyPr>
          <a:lstStyle/>
          <a:p>
            <a:r>
              <a:rPr lang="en-US" dirty="0"/>
              <a:t>White-collar crime</a:t>
            </a:r>
          </a:p>
          <a:p>
            <a:pPr indent="0">
              <a:spcBef>
                <a:spcPts val="0"/>
              </a:spcBef>
              <a:buNone/>
            </a:pPr>
            <a:r>
              <a:rPr lang="en-US" sz="2200" dirty="0"/>
              <a:t>Coined by Edwin J. Sutherland (1940)</a:t>
            </a:r>
          </a:p>
          <a:p>
            <a:pPr marL="804863" indent="-231775">
              <a:lnSpc>
                <a:spcPct val="100000"/>
              </a:lnSpc>
              <a:buFont typeface="Wingdings" pitchFamily="2" charset="2"/>
              <a:buChar char="§"/>
            </a:pPr>
            <a:r>
              <a:rPr lang="en-US" sz="2400" dirty="0"/>
              <a:t>Refers to the acts of individuals who, while occupying positions of social responsibility or high prestige, break the law in the course of their work for the purpose of illegal personal or organizational gain</a:t>
            </a:r>
            <a:endParaRPr lang="en-US" sz="2200" dirty="0"/>
          </a:p>
          <a:p>
            <a:pPr marL="1601788" indent="-342900">
              <a:lnSpc>
                <a:spcPct val="100000"/>
              </a:lnSpc>
              <a:spcBef>
                <a:spcPts val="600"/>
              </a:spcBef>
              <a:buFont typeface="Wingdings" pitchFamily="2" charset="2"/>
              <a:buChar char="§"/>
            </a:pPr>
            <a:endParaRPr lang="en-US" sz="2000" dirty="0"/>
          </a:p>
        </p:txBody>
      </p:sp>
    </p:spTree>
    <p:extLst>
      <p:ext uri="{BB962C8B-B14F-4D97-AF65-F5344CB8AC3E}">
        <p14:creationId xmlns:p14="http://schemas.microsoft.com/office/powerpoint/2010/main" val="35609947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Kinds of Crime in the United States</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0" y="1371600"/>
            <a:ext cx="7636809" cy="4874274"/>
          </a:xfrm>
        </p:spPr>
        <p:txBody>
          <a:bodyPr>
            <a:normAutofit/>
          </a:bodyPr>
          <a:lstStyle/>
          <a:p>
            <a:r>
              <a:rPr lang="en-US" dirty="0"/>
              <a:t>Victimless crime</a:t>
            </a:r>
          </a:p>
          <a:p>
            <a:pPr marL="804863" indent="-231775">
              <a:lnSpc>
                <a:spcPct val="100000"/>
              </a:lnSpc>
              <a:spcBef>
                <a:spcPts val="600"/>
              </a:spcBef>
              <a:buFont typeface="Wingdings" pitchFamily="2" charset="2"/>
              <a:buChar char="§"/>
            </a:pPr>
            <a:r>
              <a:rPr lang="en-US" sz="2400" dirty="0"/>
              <a:t>Violation of laws meant to enforce the moral code</a:t>
            </a:r>
          </a:p>
          <a:p>
            <a:pPr marL="1147763" indent="-211138">
              <a:lnSpc>
                <a:spcPct val="100000"/>
              </a:lnSpc>
              <a:buFont typeface="Arial" panose="020B0604020202020204" pitchFamily="34" charset="0"/>
              <a:buChar char="•"/>
            </a:pPr>
            <a:r>
              <a:rPr lang="en-US" sz="2200" dirty="0"/>
              <a:t>Personal use of narcotics</a:t>
            </a:r>
          </a:p>
          <a:p>
            <a:pPr marL="1147763" indent="-211138">
              <a:lnSpc>
                <a:spcPct val="100000"/>
              </a:lnSpc>
              <a:buFont typeface="Arial" panose="020B0604020202020204" pitchFamily="34" charset="0"/>
              <a:buChar char="•"/>
            </a:pPr>
            <a:r>
              <a:rPr lang="en-US" sz="2200" dirty="0"/>
              <a:t>Illegal gambling</a:t>
            </a:r>
          </a:p>
          <a:p>
            <a:pPr marL="1147763" indent="-211138">
              <a:lnSpc>
                <a:spcPct val="100000"/>
              </a:lnSpc>
              <a:buFont typeface="Arial" panose="020B0604020202020204" pitchFamily="34" charset="0"/>
              <a:buChar char="•"/>
            </a:pPr>
            <a:r>
              <a:rPr lang="en-US" sz="2200" dirty="0"/>
              <a:t>Public drunkenness</a:t>
            </a:r>
          </a:p>
          <a:p>
            <a:pPr marL="1147763" indent="-211138">
              <a:lnSpc>
                <a:spcPct val="100000"/>
              </a:lnSpc>
              <a:buFont typeface="Arial" panose="020B0604020202020204" pitchFamily="34" charset="0"/>
              <a:buChar char="•"/>
            </a:pPr>
            <a:r>
              <a:rPr lang="en-US" sz="2200" dirty="0"/>
              <a:t>The sale of sexual services</a:t>
            </a:r>
          </a:p>
          <a:p>
            <a:pPr marL="1147763" indent="-211138">
              <a:lnSpc>
                <a:spcPct val="100000"/>
              </a:lnSpc>
              <a:buFont typeface="Arial" panose="020B0604020202020204" pitchFamily="34" charset="0"/>
              <a:buChar char="•"/>
            </a:pPr>
            <a:r>
              <a:rPr lang="en-US" sz="2200" dirty="0"/>
              <a:t>Status offenses by minors</a:t>
            </a:r>
          </a:p>
          <a:p>
            <a:pPr marL="1601788" indent="-342900">
              <a:lnSpc>
                <a:spcPct val="100000"/>
              </a:lnSpc>
              <a:spcBef>
                <a:spcPts val="600"/>
              </a:spcBef>
              <a:buFont typeface="Wingdings" pitchFamily="2" charset="2"/>
              <a:buChar char="§"/>
            </a:pPr>
            <a:endParaRPr lang="en-US" sz="2000" dirty="0"/>
          </a:p>
        </p:txBody>
      </p:sp>
    </p:spTree>
    <p:extLst>
      <p:ext uri="{BB962C8B-B14F-4D97-AF65-F5344CB8AC3E}">
        <p14:creationId xmlns:p14="http://schemas.microsoft.com/office/powerpoint/2010/main" val="16289506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Kinds of Crime in the United States</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0" y="1371600"/>
            <a:ext cx="7636809" cy="4874274"/>
          </a:xfrm>
        </p:spPr>
        <p:txBody>
          <a:bodyPr>
            <a:normAutofit/>
          </a:bodyPr>
          <a:lstStyle/>
          <a:p>
            <a:r>
              <a:rPr lang="en-US" dirty="0"/>
              <a:t>Victims of crime – dependent variables</a:t>
            </a:r>
          </a:p>
          <a:p>
            <a:pPr marL="804863" indent="-231775">
              <a:lnSpc>
                <a:spcPct val="100000"/>
              </a:lnSpc>
              <a:spcBef>
                <a:spcPts val="600"/>
              </a:spcBef>
              <a:buFont typeface="Wingdings" pitchFamily="2" charset="2"/>
              <a:buChar char="§"/>
            </a:pPr>
            <a:r>
              <a:rPr lang="en-US" sz="2400" dirty="0"/>
              <a:t>Race</a:t>
            </a:r>
          </a:p>
          <a:p>
            <a:pPr marL="804863" indent="-231775">
              <a:lnSpc>
                <a:spcPct val="100000"/>
              </a:lnSpc>
              <a:spcBef>
                <a:spcPts val="600"/>
              </a:spcBef>
              <a:buFont typeface="Wingdings" pitchFamily="2" charset="2"/>
              <a:buChar char="§"/>
            </a:pPr>
            <a:r>
              <a:rPr lang="en-US" sz="2400" dirty="0"/>
              <a:t>Gender</a:t>
            </a:r>
          </a:p>
          <a:p>
            <a:pPr marL="804863" indent="-231775">
              <a:lnSpc>
                <a:spcPct val="100000"/>
              </a:lnSpc>
              <a:spcBef>
                <a:spcPts val="600"/>
              </a:spcBef>
              <a:buFont typeface="Wingdings" pitchFamily="2" charset="2"/>
              <a:buChar char="§"/>
            </a:pPr>
            <a:r>
              <a:rPr lang="en-US" sz="2400" dirty="0"/>
              <a:t>Age</a:t>
            </a:r>
          </a:p>
          <a:p>
            <a:pPr marL="804863" indent="-231775">
              <a:lnSpc>
                <a:spcPct val="100000"/>
              </a:lnSpc>
              <a:spcBef>
                <a:spcPts val="600"/>
              </a:spcBef>
              <a:buFont typeface="Wingdings" pitchFamily="2" charset="2"/>
              <a:buChar char="§"/>
            </a:pPr>
            <a:r>
              <a:rPr lang="en-US" sz="2400" dirty="0"/>
              <a:t>Socioeconomic status</a:t>
            </a:r>
          </a:p>
        </p:txBody>
      </p:sp>
    </p:spTree>
    <p:extLst>
      <p:ext uri="{BB962C8B-B14F-4D97-AF65-F5344CB8AC3E}">
        <p14:creationId xmlns:p14="http://schemas.microsoft.com/office/powerpoint/2010/main" val="19246361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Criminal Justice in the United States</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0" y="1371600"/>
            <a:ext cx="7636809" cy="4874274"/>
          </a:xfrm>
        </p:spPr>
        <p:txBody>
          <a:bodyPr>
            <a:normAutofit/>
          </a:bodyPr>
          <a:lstStyle/>
          <a:p>
            <a:r>
              <a:rPr lang="en-US" dirty="0"/>
              <a:t>Provides personnel and procedures for arrest, trial, and punishment to deal with violations of the law</a:t>
            </a:r>
          </a:p>
          <a:p>
            <a:pPr marL="804863" indent="-231775">
              <a:lnSpc>
                <a:spcPct val="100000"/>
              </a:lnSpc>
              <a:spcBef>
                <a:spcPts val="600"/>
              </a:spcBef>
              <a:buFont typeface="Wingdings" pitchFamily="2" charset="2"/>
              <a:buChar char="§"/>
            </a:pPr>
            <a:r>
              <a:rPr lang="en-US" sz="2400" dirty="0"/>
              <a:t>Police</a:t>
            </a:r>
          </a:p>
          <a:p>
            <a:pPr marL="804863" indent="-231775">
              <a:lnSpc>
                <a:spcPct val="100000"/>
              </a:lnSpc>
              <a:spcBef>
                <a:spcPts val="600"/>
              </a:spcBef>
              <a:buFont typeface="Wingdings" pitchFamily="2" charset="2"/>
              <a:buChar char="§"/>
            </a:pPr>
            <a:r>
              <a:rPr lang="en-US" sz="2400" dirty="0"/>
              <a:t>Courts</a:t>
            </a:r>
          </a:p>
          <a:p>
            <a:pPr marL="804863" indent="-231775">
              <a:lnSpc>
                <a:spcPct val="100000"/>
              </a:lnSpc>
              <a:spcBef>
                <a:spcPts val="600"/>
              </a:spcBef>
              <a:buFont typeface="Wingdings" pitchFamily="2" charset="2"/>
              <a:buChar char="§"/>
            </a:pPr>
            <a:r>
              <a:rPr lang="en-US" sz="2400" dirty="0"/>
              <a:t>Prisons / Corrections</a:t>
            </a:r>
          </a:p>
        </p:txBody>
      </p:sp>
    </p:spTree>
    <p:extLst>
      <p:ext uri="{BB962C8B-B14F-4D97-AF65-F5344CB8AC3E}">
        <p14:creationId xmlns:p14="http://schemas.microsoft.com/office/powerpoint/2010/main" val="10511730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Goals of Imprisonment / Corrections</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0" y="1371600"/>
            <a:ext cx="7636809" cy="4874274"/>
          </a:xfrm>
        </p:spPr>
        <p:txBody>
          <a:bodyPr>
            <a:normAutofit/>
          </a:bodyPr>
          <a:lstStyle/>
          <a:p>
            <a:r>
              <a:rPr lang="en-US" dirty="0"/>
              <a:t>Four primary roles / goals</a:t>
            </a:r>
          </a:p>
          <a:p>
            <a:pPr marL="1030288" indent="-457200">
              <a:lnSpc>
                <a:spcPct val="100000"/>
              </a:lnSpc>
              <a:spcBef>
                <a:spcPts val="600"/>
              </a:spcBef>
              <a:buClr>
                <a:schemeClr val="tx1"/>
              </a:buClr>
              <a:buFont typeface="+mj-lt"/>
              <a:buAutoNum type="arabicPeriod"/>
            </a:pPr>
            <a:r>
              <a:rPr lang="en-US" sz="2400" dirty="0"/>
              <a:t>Separate criminals from society</a:t>
            </a:r>
          </a:p>
          <a:p>
            <a:pPr marL="1030288" indent="-457200">
              <a:lnSpc>
                <a:spcPct val="100000"/>
              </a:lnSpc>
              <a:spcBef>
                <a:spcPts val="600"/>
              </a:spcBef>
              <a:buClr>
                <a:schemeClr val="tx1"/>
              </a:buClr>
              <a:buFont typeface="+mj-lt"/>
              <a:buAutoNum type="arabicPeriod"/>
            </a:pPr>
            <a:r>
              <a:rPr lang="en-US" sz="2400" dirty="0"/>
              <a:t>Punish criminal behavior</a:t>
            </a:r>
          </a:p>
          <a:p>
            <a:pPr marL="1030288" indent="-457200">
              <a:lnSpc>
                <a:spcPct val="100000"/>
              </a:lnSpc>
              <a:spcBef>
                <a:spcPts val="600"/>
              </a:spcBef>
              <a:buClr>
                <a:schemeClr val="tx1"/>
              </a:buClr>
              <a:buFont typeface="+mj-lt"/>
              <a:buAutoNum type="arabicPeriod"/>
            </a:pPr>
            <a:r>
              <a:rPr lang="en-US" sz="2400" dirty="0"/>
              <a:t>Deter criminal behavior</a:t>
            </a:r>
          </a:p>
          <a:p>
            <a:pPr marL="1030288" indent="-457200">
              <a:lnSpc>
                <a:spcPct val="100000"/>
              </a:lnSpc>
              <a:spcBef>
                <a:spcPts val="600"/>
              </a:spcBef>
              <a:buClr>
                <a:schemeClr val="tx1"/>
              </a:buClr>
              <a:buFont typeface="+mj-lt"/>
              <a:buAutoNum type="arabicPeriod"/>
            </a:pPr>
            <a:r>
              <a:rPr lang="en-US" sz="2400" dirty="0"/>
              <a:t>Rehabilitate criminals</a:t>
            </a:r>
          </a:p>
        </p:txBody>
      </p:sp>
    </p:spTree>
    <p:extLst>
      <p:ext uri="{BB962C8B-B14F-4D97-AF65-F5344CB8AC3E}">
        <p14:creationId xmlns:p14="http://schemas.microsoft.com/office/powerpoint/2010/main" val="305433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Defining Behavior</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1" y="1371600"/>
            <a:ext cx="7631430" cy="4874274"/>
          </a:xfrm>
        </p:spPr>
        <p:txBody>
          <a:bodyPr>
            <a:normAutofit/>
          </a:bodyPr>
          <a:lstStyle/>
          <a:p>
            <a:pPr marL="463550" indent="-450850">
              <a:spcBef>
                <a:spcPts val="1800"/>
              </a:spcBef>
            </a:pPr>
            <a:r>
              <a:rPr lang="en-US" b="1" dirty="0"/>
              <a:t>Normal</a:t>
            </a:r>
            <a:r>
              <a:rPr lang="en-US" dirty="0"/>
              <a:t> – behavior we most commonly expect to encounter</a:t>
            </a:r>
          </a:p>
          <a:p>
            <a:pPr marL="463550" indent="-450850">
              <a:spcBef>
                <a:spcPts val="1800"/>
              </a:spcBef>
            </a:pPr>
            <a:r>
              <a:rPr lang="en-US" sz="2800" b="1" dirty="0"/>
              <a:t>Deviant</a:t>
            </a:r>
            <a:r>
              <a:rPr lang="en-US" sz="2800" dirty="0"/>
              <a:t> – behavior that fails to conform to the rules or norms of the group in question</a:t>
            </a:r>
          </a:p>
          <a:p>
            <a:pPr marL="12700" indent="0" algn="r">
              <a:spcBef>
                <a:spcPts val="1800"/>
              </a:spcBef>
              <a:buNone/>
            </a:pPr>
            <a:r>
              <a:rPr lang="en-US" sz="2000" dirty="0"/>
              <a:t>(Durkheim)</a:t>
            </a:r>
          </a:p>
        </p:txBody>
      </p:sp>
    </p:spTree>
    <p:extLst>
      <p:ext uri="{BB962C8B-B14F-4D97-AF65-F5344CB8AC3E}">
        <p14:creationId xmlns:p14="http://schemas.microsoft.com/office/powerpoint/2010/main" val="21315633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Problems with Prisons / Corrections</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0" y="1371600"/>
            <a:ext cx="7636809" cy="4874274"/>
          </a:xfrm>
        </p:spPr>
        <p:txBody>
          <a:bodyPr>
            <a:normAutofit/>
          </a:bodyPr>
          <a:lstStyle/>
          <a:p>
            <a:pPr>
              <a:lnSpc>
                <a:spcPts val="3400"/>
              </a:lnSpc>
            </a:pPr>
            <a:r>
              <a:rPr lang="en-US" dirty="0"/>
              <a:t>Shortage of prisons</a:t>
            </a:r>
          </a:p>
          <a:p>
            <a:pPr marL="804863" indent="-231775">
              <a:lnSpc>
                <a:spcPts val="2880"/>
              </a:lnSpc>
              <a:spcBef>
                <a:spcPts val="600"/>
              </a:spcBef>
              <a:buFont typeface="Wingdings" pitchFamily="2" charset="2"/>
              <a:buChar char="§"/>
            </a:pPr>
            <a:r>
              <a:rPr lang="en-US" sz="2400" dirty="0"/>
              <a:t>Overzealous establishment and enforcement of norms</a:t>
            </a:r>
          </a:p>
          <a:p>
            <a:pPr marL="804863" indent="-231775">
              <a:lnSpc>
                <a:spcPts val="2880"/>
              </a:lnSpc>
              <a:spcBef>
                <a:spcPts val="600"/>
              </a:spcBef>
              <a:buFont typeface="Wingdings" pitchFamily="2" charset="2"/>
              <a:buChar char="§"/>
            </a:pPr>
            <a:r>
              <a:rPr lang="en-US" sz="2400" dirty="0"/>
              <a:t>Budgetary constraints</a:t>
            </a:r>
          </a:p>
          <a:p>
            <a:pPr indent="-423863">
              <a:lnSpc>
                <a:spcPts val="2880"/>
              </a:lnSpc>
              <a:spcBef>
                <a:spcPts val="2400"/>
              </a:spcBef>
            </a:pPr>
            <a:r>
              <a:rPr lang="en-US" dirty="0"/>
              <a:t>Female incarceration</a:t>
            </a:r>
          </a:p>
          <a:p>
            <a:pPr marL="804863" indent="-231775">
              <a:lnSpc>
                <a:spcPts val="2880"/>
              </a:lnSpc>
              <a:spcBef>
                <a:spcPts val="600"/>
              </a:spcBef>
              <a:buFont typeface="Wingdings" pitchFamily="2" charset="2"/>
              <a:buChar char="§"/>
            </a:pPr>
            <a:r>
              <a:rPr lang="en-US" sz="2400" dirty="0"/>
              <a:t>Family dependence problems; children as victims</a:t>
            </a:r>
          </a:p>
          <a:p>
            <a:pPr indent="-423863">
              <a:lnSpc>
                <a:spcPts val="2880"/>
              </a:lnSpc>
              <a:spcBef>
                <a:spcPts val="2400"/>
              </a:spcBef>
            </a:pPr>
            <a:r>
              <a:rPr lang="en-US" dirty="0"/>
              <a:t>Funnel effect</a:t>
            </a:r>
          </a:p>
          <a:p>
            <a:pPr marL="804863" indent="-231775">
              <a:lnSpc>
                <a:spcPts val="2880"/>
              </a:lnSpc>
              <a:spcBef>
                <a:spcPts val="600"/>
              </a:spcBef>
              <a:buFont typeface="Wingdings" pitchFamily="2" charset="2"/>
              <a:buChar char="§"/>
            </a:pPr>
            <a:r>
              <a:rPr lang="en-US" sz="2400" dirty="0"/>
              <a:t>Underreporting; minimum sentencing</a:t>
            </a:r>
          </a:p>
        </p:txBody>
      </p:sp>
    </p:spTree>
    <p:extLst>
      <p:ext uri="{BB962C8B-B14F-4D97-AF65-F5344CB8AC3E}">
        <p14:creationId xmlns:p14="http://schemas.microsoft.com/office/powerpoint/2010/main" val="2890668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Source of Definitions</a:t>
            </a:r>
          </a:p>
        </p:txBody>
      </p:sp>
      <p:sp>
        <p:nvSpPr>
          <p:cNvPr id="5" name="Content Placeholder 4">
            <a:extLst>
              <a:ext uri="{FF2B5EF4-FFF2-40B4-BE49-F238E27FC236}">
                <a16:creationId xmlns:a16="http://schemas.microsoft.com/office/drawing/2014/main" id="{5488F55C-5995-4049-899F-5130F8DFD7E4}"/>
              </a:ext>
            </a:extLst>
          </p:cNvPr>
          <p:cNvSpPr>
            <a:spLocks noGrp="1"/>
          </p:cNvSpPr>
          <p:nvPr>
            <p:ph idx="1"/>
          </p:nvPr>
        </p:nvSpPr>
        <p:spPr/>
        <p:txBody>
          <a:bodyPr/>
          <a:lstStyle/>
          <a:p>
            <a:r>
              <a:rPr lang="en-US" dirty="0"/>
              <a:t>Cultural expectations based on symbolic interpretation of:</a:t>
            </a:r>
          </a:p>
          <a:p>
            <a:pPr marL="804863" indent="-231775">
              <a:lnSpc>
                <a:spcPts val="2880"/>
              </a:lnSpc>
              <a:buFont typeface="Wingdings" pitchFamily="2" charset="2"/>
              <a:buChar char="§"/>
            </a:pPr>
            <a:r>
              <a:rPr lang="en-US" sz="2400" dirty="0"/>
              <a:t>Good</a:t>
            </a:r>
          </a:p>
          <a:p>
            <a:pPr marL="804863" indent="-231775">
              <a:lnSpc>
                <a:spcPts val="2880"/>
              </a:lnSpc>
              <a:buFont typeface="Wingdings" pitchFamily="2" charset="2"/>
              <a:buChar char="§"/>
            </a:pPr>
            <a:r>
              <a:rPr lang="en-US" sz="2400" dirty="0"/>
              <a:t>Bad</a:t>
            </a:r>
          </a:p>
          <a:p>
            <a:pPr marL="804863" indent="-231775">
              <a:lnSpc>
                <a:spcPts val="2880"/>
              </a:lnSpc>
              <a:buFont typeface="Wingdings" pitchFamily="2" charset="2"/>
              <a:buChar char="§"/>
            </a:pPr>
            <a:r>
              <a:rPr lang="en-US" sz="2400" dirty="0"/>
              <a:t>Right</a:t>
            </a:r>
          </a:p>
          <a:p>
            <a:pPr marL="804863" indent="-231775">
              <a:lnSpc>
                <a:spcPts val="2880"/>
              </a:lnSpc>
              <a:buFont typeface="Wingdings" pitchFamily="2" charset="2"/>
              <a:buChar char="§"/>
            </a:pPr>
            <a:r>
              <a:rPr lang="en-US" sz="2400" dirty="0"/>
              <a:t>Wrong</a:t>
            </a:r>
          </a:p>
        </p:txBody>
      </p:sp>
    </p:spTree>
    <p:extLst>
      <p:ext uri="{BB962C8B-B14F-4D97-AF65-F5344CB8AC3E}">
        <p14:creationId xmlns:p14="http://schemas.microsoft.com/office/powerpoint/2010/main" val="3492019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Functions of Deviance</a:t>
            </a:r>
          </a:p>
        </p:txBody>
      </p:sp>
      <p:sp>
        <p:nvSpPr>
          <p:cNvPr id="5" name="Content Placeholder 4">
            <a:extLst>
              <a:ext uri="{FF2B5EF4-FFF2-40B4-BE49-F238E27FC236}">
                <a16:creationId xmlns:a16="http://schemas.microsoft.com/office/drawing/2014/main" id="{5488F55C-5995-4049-899F-5130F8DFD7E4}"/>
              </a:ext>
            </a:extLst>
          </p:cNvPr>
          <p:cNvSpPr>
            <a:spLocks noGrp="1"/>
          </p:cNvSpPr>
          <p:nvPr>
            <p:ph idx="1"/>
          </p:nvPr>
        </p:nvSpPr>
        <p:spPr/>
        <p:txBody>
          <a:bodyPr/>
          <a:lstStyle/>
          <a:p>
            <a:r>
              <a:rPr lang="en-US" dirty="0"/>
              <a:t>“An integral part of all healthy societies”</a:t>
            </a:r>
          </a:p>
          <a:p>
            <a:pPr marL="804863" indent="-231775">
              <a:lnSpc>
                <a:spcPts val="2880"/>
              </a:lnSpc>
              <a:buFont typeface="Wingdings" pitchFamily="2" charset="2"/>
              <a:buChar char="§"/>
            </a:pPr>
            <a:r>
              <a:rPr lang="en-US" sz="2400" dirty="0"/>
              <a:t>Causes members to connect, close ranks</a:t>
            </a:r>
          </a:p>
          <a:p>
            <a:pPr marL="804863" indent="-231775">
              <a:lnSpc>
                <a:spcPts val="2880"/>
              </a:lnSpc>
              <a:buFont typeface="Wingdings" pitchFamily="2" charset="2"/>
              <a:buChar char="§"/>
            </a:pPr>
            <a:r>
              <a:rPr lang="en-US" sz="2400" dirty="0"/>
              <a:t>Prompts members to organize against future deviance</a:t>
            </a:r>
          </a:p>
          <a:p>
            <a:pPr marL="804863" indent="-231775">
              <a:lnSpc>
                <a:spcPts val="2880"/>
              </a:lnSpc>
              <a:buFont typeface="Wingdings" pitchFamily="2" charset="2"/>
              <a:buChar char="§"/>
            </a:pPr>
            <a:r>
              <a:rPr lang="en-US" sz="2400" dirty="0"/>
              <a:t>Clarifies beliefs and expectations of group</a:t>
            </a:r>
          </a:p>
          <a:p>
            <a:pPr marL="804863" indent="-231775">
              <a:lnSpc>
                <a:spcPts val="2880"/>
              </a:lnSpc>
              <a:buFont typeface="Wingdings" pitchFamily="2" charset="2"/>
              <a:buChar char="§"/>
            </a:pPr>
            <a:r>
              <a:rPr lang="en-US" sz="2400" dirty="0"/>
              <a:t>Teaches norms by providing examples of deviance</a:t>
            </a:r>
          </a:p>
          <a:p>
            <a:pPr marL="804863" indent="-231775">
              <a:lnSpc>
                <a:spcPts val="2880"/>
              </a:lnSpc>
              <a:buFont typeface="Wingdings" pitchFamily="2" charset="2"/>
              <a:buChar char="§"/>
            </a:pPr>
            <a:r>
              <a:rPr lang="en-US" sz="2400" dirty="0"/>
              <a:t>Acts as safety valve, inhibiting greater deviance</a:t>
            </a:r>
          </a:p>
          <a:p>
            <a:pPr marL="573088" indent="0" algn="r">
              <a:lnSpc>
                <a:spcPts val="2880"/>
              </a:lnSpc>
              <a:spcBef>
                <a:spcPts val="2400"/>
              </a:spcBef>
              <a:buNone/>
            </a:pPr>
            <a:r>
              <a:rPr lang="en-US" sz="2000" dirty="0"/>
              <a:t>(</a:t>
            </a:r>
            <a:r>
              <a:rPr lang="en-US" sz="2000" dirty="0" err="1"/>
              <a:t>Émile</a:t>
            </a:r>
            <a:r>
              <a:rPr lang="en-US" sz="2000" dirty="0"/>
              <a:t> Durkheim)</a:t>
            </a:r>
          </a:p>
        </p:txBody>
      </p:sp>
    </p:spTree>
    <p:extLst>
      <p:ext uri="{BB962C8B-B14F-4D97-AF65-F5344CB8AC3E}">
        <p14:creationId xmlns:p14="http://schemas.microsoft.com/office/powerpoint/2010/main" val="40031275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Dysfunctions of Deviance</a:t>
            </a:r>
          </a:p>
        </p:txBody>
      </p:sp>
      <p:sp>
        <p:nvSpPr>
          <p:cNvPr id="5" name="Content Placeholder 4">
            <a:extLst>
              <a:ext uri="{FF2B5EF4-FFF2-40B4-BE49-F238E27FC236}">
                <a16:creationId xmlns:a16="http://schemas.microsoft.com/office/drawing/2014/main" id="{5488F55C-5995-4049-899F-5130F8DFD7E4}"/>
              </a:ext>
            </a:extLst>
          </p:cNvPr>
          <p:cNvSpPr>
            <a:spLocks noGrp="1"/>
          </p:cNvSpPr>
          <p:nvPr>
            <p:ph idx="1"/>
          </p:nvPr>
        </p:nvSpPr>
        <p:spPr/>
        <p:txBody>
          <a:bodyPr/>
          <a:lstStyle/>
          <a:p>
            <a:r>
              <a:rPr lang="en-US" dirty="0"/>
              <a:t>Threat to the social order</a:t>
            </a:r>
          </a:p>
          <a:p>
            <a:pPr marL="804863" indent="-231775">
              <a:lnSpc>
                <a:spcPts val="2880"/>
              </a:lnSpc>
              <a:buFont typeface="Wingdings" pitchFamily="2" charset="2"/>
              <a:buChar char="§"/>
            </a:pPr>
            <a:r>
              <a:rPr lang="en-US" sz="2400" dirty="0"/>
              <a:t>Makes social life difficult and unpredictable</a:t>
            </a:r>
          </a:p>
          <a:p>
            <a:pPr marL="804863" indent="-231775">
              <a:lnSpc>
                <a:spcPts val="2880"/>
              </a:lnSpc>
              <a:buFont typeface="Wingdings" pitchFamily="2" charset="2"/>
              <a:buChar char="§"/>
            </a:pPr>
            <a:r>
              <a:rPr lang="en-US" sz="2400" dirty="0"/>
              <a:t>Causes confusion about the norms and values of a society</a:t>
            </a:r>
          </a:p>
          <a:p>
            <a:pPr marL="804863" indent="-231775">
              <a:lnSpc>
                <a:spcPts val="2880"/>
              </a:lnSpc>
              <a:buFont typeface="Wingdings" pitchFamily="2" charset="2"/>
              <a:buChar char="§"/>
            </a:pPr>
            <a:r>
              <a:rPr lang="en-US" sz="2400" dirty="0"/>
              <a:t>Undermines trust</a:t>
            </a:r>
          </a:p>
          <a:p>
            <a:pPr marL="804863" indent="-231775">
              <a:lnSpc>
                <a:spcPts val="2880"/>
              </a:lnSpc>
              <a:buFont typeface="Wingdings" pitchFamily="2" charset="2"/>
              <a:buChar char="§"/>
            </a:pPr>
            <a:r>
              <a:rPr lang="en-US" sz="2400" dirty="0"/>
              <a:t>Consumes resources that must be shifted from other social needs</a:t>
            </a:r>
            <a:endParaRPr lang="en-US" sz="2000" dirty="0"/>
          </a:p>
        </p:txBody>
      </p:sp>
    </p:spTree>
    <p:extLst>
      <p:ext uri="{BB962C8B-B14F-4D97-AF65-F5344CB8AC3E}">
        <p14:creationId xmlns:p14="http://schemas.microsoft.com/office/powerpoint/2010/main" val="28191133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Control Mechanisms</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0" y="1371600"/>
            <a:ext cx="7636809" cy="4874274"/>
          </a:xfrm>
        </p:spPr>
        <p:txBody>
          <a:bodyPr>
            <a:normAutofit/>
          </a:bodyPr>
          <a:lstStyle/>
          <a:p>
            <a:pPr>
              <a:lnSpc>
                <a:spcPts val="3600"/>
              </a:lnSpc>
            </a:pPr>
            <a:r>
              <a:rPr lang="en-US" dirty="0"/>
              <a:t>Internal means</a:t>
            </a:r>
          </a:p>
          <a:p>
            <a:pPr marL="804863" indent="-231775">
              <a:lnSpc>
                <a:spcPct val="100000"/>
              </a:lnSpc>
              <a:spcBef>
                <a:spcPts val="600"/>
              </a:spcBef>
              <a:buFont typeface="Wingdings" pitchFamily="2" charset="2"/>
              <a:buChar char="§"/>
            </a:pPr>
            <a:r>
              <a:rPr lang="en-US" sz="2400" dirty="0"/>
              <a:t>individual conformity as part of acceptance</a:t>
            </a:r>
          </a:p>
          <a:p>
            <a:pPr>
              <a:lnSpc>
                <a:spcPts val="3600"/>
              </a:lnSpc>
              <a:spcBef>
                <a:spcPts val="2400"/>
              </a:spcBef>
            </a:pPr>
            <a:r>
              <a:rPr lang="en-US" dirty="0"/>
              <a:t>External means</a:t>
            </a:r>
          </a:p>
          <a:p>
            <a:pPr marL="804863" indent="-231775">
              <a:lnSpc>
                <a:spcPct val="100000"/>
              </a:lnSpc>
              <a:spcBef>
                <a:spcPts val="600"/>
              </a:spcBef>
              <a:buFont typeface="Wingdings" pitchFamily="2" charset="2"/>
              <a:buChar char="§"/>
            </a:pPr>
            <a:r>
              <a:rPr lang="en-US" sz="2400" dirty="0"/>
              <a:t>social rewards and punishments for failure to conform</a:t>
            </a:r>
          </a:p>
        </p:txBody>
      </p:sp>
    </p:spTree>
    <p:extLst>
      <p:ext uri="{BB962C8B-B14F-4D97-AF65-F5344CB8AC3E}">
        <p14:creationId xmlns:p14="http://schemas.microsoft.com/office/powerpoint/2010/main" val="24185698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External Means</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0" y="1371600"/>
            <a:ext cx="7636809" cy="4874274"/>
          </a:xfrm>
        </p:spPr>
        <p:txBody>
          <a:bodyPr>
            <a:normAutofit/>
          </a:bodyPr>
          <a:lstStyle/>
          <a:p>
            <a:pPr>
              <a:lnSpc>
                <a:spcPts val="3600"/>
              </a:lnSpc>
            </a:pPr>
            <a:r>
              <a:rPr lang="en-US" dirty="0"/>
              <a:t>Sanctions</a:t>
            </a:r>
          </a:p>
          <a:p>
            <a:pPr marL="804863" indent="-231775">
              <a:lnSpc>
                <a:spcPct val="100000"/>
              </a:lnSpc>
              <a:spcBef>
                <a:spcPts val="600"/>
              </a:spcBef>
              <a:buFont typeface="Wingdings" pitchFamily="2" charset="2"/>
              <a:buChar char="§"/>
            </a:pPr>
            <a:r>
              <a:rPr lang="en-US" sz="2400" dirty="0"/>
              <a:t>Positive (rewards)</a:t>
            </a:r>
          </a:p>
          <a:p>
            <a:pPr marL="804863" indent="-231775">
              <a:lnSpc>
                <a:spcPct val="100000"/>
              </a:lnSpc>
              <a:spcBef>
                <a:spcPts val="600"/>
              </a:spcBef>
              <a:buFont typeface="Wingdings" pitchFamily="2" charset="2"/>
              <a:buChar char="§"/>
            </a:pPr>
            <a:r>
              <a:rPr lang="en-US" sz="2400" dirty="0"/>
              <a:t>Negative (penalties)</a:t>
            </a:r>
          </a:p>
          <a:p>
            <a:pPr marL="804863" indent="-231775">
              <a:lnSpc>
                <a:spcPct val="100000"/>
              </a:lnSpc>
              <a:spcBef>
                <a:spcPts val="2400"/>
              </a:spcBef>
              <a:buFont typeface="Wingdings" pitchFamily="2" charset="2"/>
              <a:buChar char="§"/>
            </a:pPr>
            <a:r>
              <a:rPr lang="en-US" sz="2400" dirty="0"/>
              <a:t>Formal (public ritual, force of law)</a:t>
            </a:r>
          </a:p>
          <a:p>
            <a:pPr marL="804863" indent="-231775">
              <a:lnSpc>
                <a:spcPct val="100000"/>
              </a:lnSpc>
              <a:spcBef>
                <a:spcPts val="600"/>
              </a:spcBef>
              <a:buFont typeface="Wingdings" pitchFamily="2" charset="2"/>
              <a:buChar char="§"/>
            </a:pPr>
            <a:r>
              <a:rPr lang="en-US" sz="2400" dirty="0"/>
              <a:t>Informal (spontaneous, indirect)</a:t>
            </a:r>
          </a:p>
          <a:p>
            <a:pPr marL="12700" indent="0" algn="ctr">
              <a:lnSpc>
                <a:spcPts val="3600"/>
              </a:lnSpc>
              <a:spcBef>
                <a:spcPts val="2400"/>
              </a:spcBef>
              <a:buNone/>
            </a:pPr>
            <a:r>
              <a:rPr lang="en-US" sz="2400" dirty="0"/>
              <a:t>All used to regulate an individual’s behavior</a:t>
            </a:r>
          </a:p>
        </p:txBody>
      </p:sp>
    </p:spTree>
    <p:extLst>
      <p:ext uri="{BB962C8B-B14F-4D97-AF65-F5344CB8AC3E}">
        <p14:creationId xmlns:p14="http://schemas.microsoft.com/office/powerpoint/2010/main" val="1486409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CE467-DC28-964A-B644-E55DF3427B00}"/>
              </a:ext>
            </a:extLst>
          </p:cNvPr>
          <p:cNvSpPr>
            <a:spLocks noGrp="1"/>
          </p:cNvSpPr>
          <p:nvPr>
            <p:ph type="title"/>
          </p:nvPr>
        </p:nvSpPr>
        <p:spPr/>
        <p:txBody>
          <a:bodyPr/>
          <a:lstStyle/>
          <a:p>
            <a:r>
              <a:rPr lang="en-US" dirty="0"/>
              <a:t>Theories of Crime and Deviance</a:t>
            </a:r>
          </a:p>
        </p:txBody>
      </p:sp>
      <p:sp>
        <p:nvSpPr>
          <p:cNvPr id="3" name="Content Placeholder 2">
            <a:extLst>
              <a:ext uri="{FF2B5EF4-FFF2-40B4-BE49-F238E27FC236}">
                <a16:creationId xmlns:a16="http://schemas.microsoft.com/office/drawing/2014/main" id="{F0FDE0C9-BDD6-2A45-BEC0-A3C4BD210A15}"/>
              </a:ext>
            </a:extLst>
          </p:cNvPr>
          <p:cNvSpPr>
            <a:spLocks noGrp="1"/>
          </p:cNvSpPr>
          <p:nvPr>
            <p:ph idx="1"/>
          </p:nvPr>
        </p:nvSpPr>
        <p:spPr>
          <a:xfrm>
            <a:off x="628650" y="1371600"/>
            <a:ext cx="7636809" cy="4874274"/>
          </a:xfrm>
        </p:spPr>
        <p:txBody>
          <a:bodyPr>
            <a:normAutofit/>
          </a:bodyPr>
          <a:lstStyle/>
          <a:p>
            <a:pPr>
              <a:spcBef>
                <a:spcPts val="2400"/>
              </a:spcBef>
            </a:pPr>
            <a:r>
              <a:rPr lang="en-US" dirty="0"/>
              <a:t>Biological theories of deviance</a:t>
            </a:r>
          </a:p>
          <a:p>
            <a:pPr>
              <a:spcBef>
                <a:spcPts val="2400"/>
              </a:spcBef>
            </a:pPr>
            <a:r>
              <a:rPr lang="en-US" dirty="0"/>
              <a:t>Psychological theories of deviance</a:t>
            </a:r>
          </a:p>
          <a:p>
            <a:pPr>
              <a:spcBef>
                <a:spcPts val="2400"/>
              </a:spcBef>
            </a:pPr>
            <a:r>
              <a:rPr lang="en-US" dirty="0"/>
              <a:t>Sociological theories of deviance</a:t>
            </a:r>
          </a:p>
        </p:txBody>
      </p:sp>
    </p:spTree>
    <p:extLst>
      <p:ext uri="{BB962C8B-B14F-4D97-AF65-F5344CB8AC3E}">
        <p14:creationId xmlns:p14="http://schemas.microsoft.com/office/powerpoint/2010/main" val="31491356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1000</TotalTime>
  <Words>866</Words>
  <Application>Microsoft Macintosh PowerPoint</Application>
  <PresentationFormat>On-screen Show (4:3)</PresentationFormat>
  <Paragraphs>178</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Verdana</vt:lpstr>
      <vt:lpstr>Wingdings</vt:lpstr>
      <vt:lpstr>Office Theme</vt:lpstr>
      <vt:lpstr>Deviant Behavior and Social Control</vt:lpstr>
      <vt:lpstr>Learning Objectives</vt:lpstr>
      <vt:lpstr>Defining Behavior</vt:lpstr>
      <vt:lpstr>Source of Definitions</vt:lpstr>
      <vt:lpstr>Functions of Deviance</vt:lpstr>
      <vt:lpstr>Dysfunctions of Deviance</vt:lpstr>
      <vt:lpstr>Control Mechanisms</vt:lpstr>
      <vt:lpstr>External Means</vt:lpstr>
      <vt:lpstr>Theories of Crime and Deviance</vt:lpstr>
      <vt:lpstr>Biological Theories</vt:lpstr>
      <vt:lpstr>Psychological Theories</vt:lpstr>
      <vt:lpstr>Psychological Theories</vt:lpstr>
      <vt:lpstr>Sociological Theories</vt:lpstr>
      <vt:lpstr>Sociological Theories</vt:lpstr>
      <vt:lpstr>Sociological Theories</vt:lpstr>
      <vt:lpstr>Sociological Theories</vt:lpstr>
      <vt:lpstr>Two Levels of Deviance</vt:lpstr>
      <vt:lpstr>The Importance of Law</vt:lpstr>
      <vt:lpstr>The Emergence of Laws</vt:lpstr>
      <vt:lpstr>The Emergence of Laws</vt:lpstr>
      <vt:lpstr>Classification of Crime</vt:lpstr>
      <vt:lpstr>Kinds of Crime in the United States</vt:lpstr>
      <vt:lpstr>Kinds of Crime in the United States</vt:lpstr>
      <vt:lpstr>Kinds of Crime in the United States</vt:lpstr>
      <vt:lpstr>Kinds of Crime in the United States</vt:lpstr>
      <vt:lpstr>Kinds of Crime in the United States</vt:lpstr>
      <vt:lpstr>Kinds of Crime in the United States</vt:lpstr>
      <vt:lpstr>Criminal Justice in the United States</vt:lpstr>
      <vt:lpstr>Goals of Imprisonment / Corrections</vt:lpstr>
      <vt:lpstr>Problems with Prisons / Corrections</vt:lpstr>
    </vt:vector>
  </TitlesOfParts>
  <Company/>
  <LinksUpToDate>false</LinksUpToDate>
  <SharedDoc>false</SharedDoc>
  <HyperlinksChanged>false</HyperlinksChanged>
  <AppVersion>16.0010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 Botelho</dc:creator>
  <cp:lastModifiedBy>Anna Botelho</cp:lastModifiedBy>
  <cp:revision>48</cp:revision>
  <dcterms:created xsi:type="dcterms:W3CDTF">2018-02-14T21:02:22Z</dcterms:created>
  <dcterms:modified xsi:type="dcterms:W3CDTF">2018-02-19T19:13:10Z</dcterms:modified>
</cp:coreProperties>
</file>