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handoutMasterIdLst>
    <p:handoutMasterId r:id="rId28"/>
  </p:handoutMasterIdLst>
  <p:sldIdLst>
    <p:sldId id="256" r:id="rId2"/>
    <p:sldId id="257" r:id="rId3"/>
    <p:sldId id="258" r:id="rId4"/>
    <p:sldId id="325" r:id="rId5"/>
    <p:sldId id="340" r:id="rId6"/>
    <p:sldId id="343" r:id="rId7"/>
    <p:sldId id="304" r:id="rId8"/>
    <p:sldId id="344" r:id="rId9"/>
    <p:sldId id="305" r:id="rId10"/>
    <p:sldId id="326" r:id="rId11"/>
    <p:sldId id="345" r:id="rId12"/>
    <p:sldId id="346" r:id="rId13"/>
    <p:sldId id="347" r:id="rId14"/>
    <p:sldId id="328" r:id="rId15"/>
    <p:sldId id="348" r:id="rId16"/>
    <p:sldId id="349" r:id="rId17"/>
    <p:sldId id="327" r:id="rId18"/>
    <p:sldId id="360" r:id="rId19"/>
    <p:sldId id="307" r:id="rId20"/>
    <p:sldId id="350" r:id="rId21"/>
    <p:sldId id="353" r:id="rId22"/>
    <p:sldId id="361" r:id="rId23"/>
    <p:sldId id="354" r:id="rId24"/>
    <p:sldId id="351" r:id="rId25"/>
    <p:sldId id="362" r:id="rId26"/>
    <p:sldId id="35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099"/>
    <a:srgbClr val="FCDEAB"/>
    <a:srgbClr val="C53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22"/>
    <p:restoredTop sz="94643"/>
  </p:normalViewPr>
  <p:slideViewPr>
    <p:cSldViewPr snapToGrid="0" snapToObjects="1">
      <p:cViewPr varScale="1">
        <p:scale>
          <a:sx n="126" d="100"/>
          <a:sy n="126" d="100"/>
        </p:scale>
        <p:origin x="19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1" d="100"/>
          <a:sy n="111" d="100"/>
        </p:scale>
        <p:origin x="150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A19767-6F7A-5848-B8C0-0FA5A8CB9D02}" type="doc">
      <dgm:prSet loTypeId="urn:microsoft.com/office/officeart/2005/8/layout/cycle6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551B66F-534C-F14F-8905-C66736660869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Upper class</a:t>
          </a:r>
        </a:p>
      </dgm:t>
    </dgm:pt>
    <dgm:pt modelId="{D24F89AB-7A6B-9D46-AE5E-E12192341C69}" type="parTrans" cxnId="{F49FCDD3-6CCA-A84A-AB4A-6968C9BD4DB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B42A05-018C-974C-8FA7-E6D88A6AD138}" type="sibTrans" cxnId="{F49FCDD3-6CCA-A84A-AB4A-6968C9BD4DB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4E3719-B710-6941-B382-121652259B99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Upper-middle class</a:t>
          </a:r>
        </a:p>
      </dgm:t>
    </dgm:pt>
    <dgm:pt modelId="{59560F09-99E4-F945-B507-191F3F7FBC56}" type="parTrans" cxnId="{498137AA-677C-124A-9043-F11EEFAF910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DC82FB-3CC2-C340-B96B-7215E9C9FA5A}" type="sibTrans" cxnId="{498137AA-677C-124A-9043-F11EEFAF910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D7B3A2-82A4-D548-BD1C-24E212594D7D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Middle-middle class</a:t>
          </a:r>
        </a:p>
      </dgm:t>
    </dgm:pt>
    <dgm:pt modelId="{FC1F1DFC-F36A-0C43-8295-700C00CDC8F6}" type="parTrans" cxnId="{799C4553-66CC-CE40-A097-A0DB2D56708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085E53-BD40-BC4B-B9DB-6208EB23187B}" type="sibTrans" cxnId="{799C4553-66CC-CE40-A097-A0DB2D56708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9114B3-32F2-1545-8D3A-D584D7F96B93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Lower-middle class</a:t>
          </a:r>
        </a:p>
      </dgm:t>
    </dgm:pt>
    <dgm:pt modelId="{70281DF7-FB60-6546-84E6-71D3D617A337}" type="parTrans" cxnId="{1B4D4D60-2163-0A4A-9C84-8FC8CA712FD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C1F4D8-C975-794B-82FE-2950B0782494}" type="sibTrans" cxnId="{1B4D4D60-2163-0A4A-9C84-8FC8CA712FD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4D9C78-8D26-D843-A293-1A1E9DD6A928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Lower class</a:t>
          </a:r>
        </a:p>
      </dgm:t>
    </dgm:pt>
    <dgm:pt modelId="{3025F9B9-9301-D947-A933-1C6BB6FDCC08}" type="parTrans" cxnId="{F4288032-B11F-FF46-BC92-D821E036B6E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571B22-86E8-4F4C-939A-FBA21D43BCBC}" type="sibTrans" cxnId="{F4288032-B11F-FF46-BC92-D821E036B6E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4DDEA5-3EBA-D64A-AFEF-CA6B5A8C565A}" type="pres">
      <dgm:prSet presAssocID="{37A19767-6F7A-5848-B8C0-0FA5A8CB9D02}" presName="cycle" presStyleCnt="0">
        <dgm:presLayoutVars>
          <dgm:dir/>
          <dgm:resizeHandles val="exact"/>
        </dgm:presLayoutVars>
      </dgm:prSet>
      <dgm:spPr/>
    </dgm:pt>
    <dgm:pt modelId="{F409756D-D1FE-1F4D-952C-E7F77450118C}" type="pres">
      <dgm:prSet presAssocID="{2551B66F-534C-F14F-8905-C66736660869}" presName="node" presStyleLbl="node1" presStyleIdx="0" presStyleCnt="5">
        <dgm:presLayoutVars>
          <dgm:bulletEnabled val="1"/>
        </dgm:presLayoutVars>
      </dgm:prSet>
      <dgm:spPr/>
    </dgm:pt>
    <dgm:pt modelId="{79892611-C21E-CF4C-B6D7-6BD223615833}" type="pres">
      <dgm:prSet presAssocID="{2551B66F-534C-F14F-8905-C66736660869}" presName="spNode" presStyleCnt="0"/>
      <dgm:spPr/>
    </dgm:pt>
    <dgm:pt modelId="{D0E9CA63-7B76-794F-BD0B-C20903EA3789}" type="pres">
      <dgm:prSet presAssocID="{E4B42A05-018C-974C-8FA7-E6D88A6AD138}" presName="sibTrans" presStyleLbl="sibTrans1D1" presStyleIdx="0" presStyleCnt="5"/>
      <dgm:spPr/>
    </dgm:pt>
    <dgm:pt modelId="{28315EDE-2C5C-C441-8AF6-4201F2727182}" type="pres">
      <dgm:prSet presAssocID="{934E3719-B710-6941-B382-121652259B99}" presName="node" presStyleLbl="node1" presStyleIdx="1" presStyleCnt="5">
        <dgm:presLayoutVars>
          <dgm:bulletEnabled val="1"/>
        </dgm:presLayoutVars>
      </dgm:prSet>
      <dgm:spPr/>
    </dgm:pt>
    <dgm:pt modelId="{6B114BDC-8271-4F4C-8807-326760A08026}" type="pres">
      <dgm:prSet presAssocID="{934E3719-B710-6941-B382-121652259B99}" presName="spNode" presStyleCnt="0"/>
      <dgm:spPr/>
    </dgm:pt>
    <dgm:pt modelId="{16E39ED6-CEC8-BC47-9AF0-8DFDB3587DD7}" type="pres">
      <dgm:prSet presAssocID="{10DC82FB-3CC2-C340-B96B-7215E9C9FA5A}" presName="sibTrans" presStyleLbl="sibTrans1D1" presStyleIdx="1" presStyleCnt="5"/>
      <dgm:spPr/>
    </dgm:pt>
    <dgm:pt modelId="{950A6FFF-A3D6-D34F-9101-65C0DCFCFD73}" type="pres">
      <dgm:prSet presAssocID="{14D7B3A2-82A4-D548-BD1C-24E212594D7D}" presName="node" presStyleLbl="node1" presStyleIdx="2" presStyleCnt="5">
        <dgm:presLayoutVars>
          <dgm:bulletEnabled val="1"/>
        </dgm:presLayoutVars>
      </dgm:prSet>
      <dgm:spPr/>
    </dgm:pt>
    <dgm:pt modelId="{E97C4606-C9EA-4540-A3DA-E2BDEEF73916}" type="pres">
      <dgm:prSet presAssocID="{14D7B3A2-82A4-D548-BD1C-24E212594D7D}" presName="spNode" presStyleCnt="0"/>
      <dgm:spPr/>
    </dgm:pt>
    <dgm:pt modelId="{48B472A5-E593-7240-8500-E52BFE7F90E3}" type="pres">
      <dgm:prSet presAssocID="{EF085E53-BD40-BC4B-B9DB-6208EB23187B}" presName="sibTrans" presStyleLbl="sibTrans1D1" presStyleIdx="2" presStyleCnt="5"/>
      <dgm:spPr/>
    </dgm:pt>
    <dgm:pt modelId="{11BB5FC7-984F-F74B-8FD6-F54544B75A59}" type="pres">
      <dgm:prSet presAssocID="{2B9114B3-32F2-1545-8D3A-D584D7F96B93}" presName="node" presStyleLbl="node1" presStyleIdx="3" presStyleCnt="5">
        <dgm:presLayoutVars>
          <dgm:bulletEnabled val="1"/>
        </dgm:presLayoutVars>
      </dgm:prSet>
      <dgm:spPr/>
    </dgm:pt>
    <dgm:pt modelId="{CFB84813-AE1D-A54D-8F0F-64CE2D70CC30}" type="pres">
      <dgm:prSet presAssocID="{2B9114B3-32F2-1545-8D3A-D584D7F96B93}" presName="spNode" presStyleCnt="0"/>
      <dgm:spPr/>
    </dgm:pt>
    <dgm:pt modelId="{28EAFD67-A03C-8B42-9619-31646BFECECC}" type="pres">
      <dgm:prSet presAssocID="{08C1F4D8-C975-794B-82FE-2950B0782494}" presName="sibTrans" presStyleLbl="sibTrans1D1" presStyleIdx="3" presStyleCnt="5"/>
      <dgm:spPr/>
    </dgm:pt>
    <dgm:pt modelId="{9403BDFA-DA87-8648-9615-65719BA8FE70}" type="pres">
      <dgm:prSet presAssocID="{F54D9C78-8D26-D843-A293-1A1E9DD6A928}" presName="node" presStyleLbl="node1" presStyleIdx="4" presStyleCnt="5">
        <dgm:presLayoutVars>
          <dgm:bulletEnabled val="1"/>
        </dgm:presLayoutVars>
      </dgm:prSet>
      <dgm:spPr/>
    </dgm:pt>
    <dgm:pt modelId="{383533B0-31F3-ED49-92AB-4AE175F854BE}" type="pres">
      <dgm:prSet presAssocID="{F54D9C78-8D26-D843-A293-1A1E9DD6A928}" presName="spNode" presStyleCnt="0"/>
      <dgm:spPr/>
    </dgm:pt>
    <dgm:pt modelId="{4D6E4DC9-7740-A64D-98DE-6B22C62E1D2C}" type="pres">
      <dgm:prSet presAssocID="{88571B22-86E8-4F4C-939A-FBA21D43BCBC}" presName="sibTrans" presStyleLbl="sibTrans1D1" presStyleIdx="4" presStyleCnt="5"/>
      <dgm:spPr/>
    </dgm:pt>
  </dgm:ptLst>
  <dgm:cxnLst>
    <dgm:cxn modelId="{9159B203-5170-E34F-BE61-7CA6B7563CA8}" type="presOf" srcId="{88571B22-86E8-4F4C-939A-FBA21D43BCBC}" destId="{4D6E4DC9-7740-A64D-98DE-6B22C62E1D2C}" srcOrd="0" destOrd="0" presId="urn:microsoft.com/office/officeart/2005/8/layout/cycle6"/>
    <dgm:cxn modelId="{6CFBA50D-6C21-8D47-BDDE-BA8988DC8019}" type="presOf" srcId="{F54D9C78-8D26-D843-A293-1A1E9DD6A928}" destId="{9403BDFA-DA87-8648-9615-65719BA8FE70}" srcOrd="0" destOrd="0" presId="urn:microsoft.com/office/officeart/2005/8/layout/cycle6"/>
    <dgm:cxn modelId="{57D12F27-7338-6F46-85F2-100D7ECE84E1}" type="presOf" srcId="{EF085E53-BD40-BC4B-B9DB-6208EB23187B}" destId="{48B472A5-E593-7240-8500-E52BFE7F90E3}" srcOrd="0" destOrd="0" presId="urn:microsoft.com/office/officeart/2005/8/layout/cycle6"/>
    <dgm:cxn modelId="{F4288032-B11F-FF46-BC92-D821E036B6EE}" srcId="{37A19767-6F7A-5848-B8C0-0FA5A8CB9D02}" destId="{F54D9C78-8D26-D843-A293-1A1E9DD6A928}" srcOrd="4" destOrd="0" parTransId="{3025F9B9-9301-D947-A933-1C6BB6FDCC08}" sibTransId="{88571B22-86E8-4F4C-939A-FBA21D43BCBC}"/>
    <dgm:cxn modelId="{799C4553-66CC-CE40-A097-A0DB2D56708F}" srcId="{37A19767-6F7A-5848-B8C0-0FA5A8CB9D02}" destId="{14D7B3A2-82A4-D548-BD1C-24E212594D7D}" srcOrd="2" destOrd="0" parTransId="{FC1F1DFC-F36A-0C43-8295-700C00CDC8F6}" sibTransId="{EF085E53-BD40-BC4B-B9DB-6208EB23187B}"/>
    <dgm:cxn modelId="{1B4D4D60-2163-0A4A-9C84-8FC8CA712FDA}" srcId="{37A19767-6F7A-5848-B8C0-0FA5A8CB9D02}" destId="{2B9114B3-32F2-1545-8D3A-D584D7F96B93}" srcOrd="3" destOrd="0" parTransId="{70281DF7-FB60-6546-84E6-71D3D617A337}" sibTransId="{08C1F4D8-C975-794B-82FE-2950B0782494}"/>
    <dgm:cxn modelId="{A5785068-56EF-E943-82EF-F6A465034443}" type="presOf" srcId="{2551B66F-534C-F14F-8905-C66736660869}" destId="{F409756D-D1FE-1F4D-952C-E7F77450118C}" srcOrd="0" destOrd="0" presId="urn:microsoft.com/office/officeart/2005/8/layout/cycle6"/>
    <dgm:cxn modelId="{3D003F7B-7B2B-C148-8A5D-C95A9D749A1E}" type="presOf" srcId="{934E3719-B710-6941-B382-121652259B99}" destId="{28315EDE-2C5C-C441-8AF6-4201F2727182}" srcOrd="0" destOrd="0" presId="urn:microsoft.com/office/officeart/2005/8/layout/cycle6"/>
    <dgm:cxn modelId="{E39D2C8C-222E-DD43-BC09-32879210A4A2}" type="presOf" srcId="{E4B42A05-018C-974C-8FA7-E6D88A6AD138}" destId="{D0E9CA63-7B76-794F-BD0B-C20903EA3789}" srcOrd="0" destOrd="0" presId="urn:microsoft.com/office/officeart/2005/8/layout/cycle6"/>
    <dgm:cxn modelId="{759B498E-658B-F445-A27A-4004426B0A2A}" type="presOf" srcId="{08C1F4D8-C975-794B-82FE-2950B0782494}" destId="{28EAFD67-A03C-8B42-9619-31646BFECECC}" srcOrd="0" destOrd="0" presId="urn:microsoft.com/office/officeart/2005/8/layout/cycle6"/>
    <dgm:cxn modelId="{498137AA-677C-124A-9043-F11EEFAF9104}" srcId="{37A19767-6F7A-5848-B8C0-0FA5A8CB9D02}" destId="{934E3719-B710-6941-B382-121652259B99}" srcOrd="1" destOrd="0" parTransId="{59560F09-99E4-F945-B507-191F3F7FBC56}" sibTransId="{10DC82FB-3CC2-C340-B96B-7215E9C9FA5A}"/>
    <dgm:cxn modelId="{F89D46C2-AC24-4449-B754-E78804B5EDE1}" type="presOf" srcId="{2B9114B3-32F2-1545-8D3A-D584D7F96B93}" destId="{11BB5FC7-984F-F74B-8FD6-F54544B75A59}" srcOrd="0" destOrd="0" presId="urn:microsoft.com/office/officeart/2005/8/layout/cycle6"/>
    <dgm:cxn modelId="{F49FCDD3-6CCA-A84A-AB4A-6968C9BD4DBC}" srcId="{37A19767-6F7A-5848-B8C0-0FA5A8CB9D02}" destId="{2551B66F-534C-F14F-8905-C66736660869}" srcOrd="0" destOrd="0" parTransId="{D24F89AB-7A6B-9D46-AE5E-E12192341C69}" sibTransId="{E4B42A05-018C-974C-8FA7-E6D88A6AD138}"/>
    <dgm:cxn modelId="{90F0DED5-FE64-F24D-827C-1186D387831E}" type="presOf" srcId="{14D7B3A2-82A4-D548-BD1C-24E212594D7D}" destId="{950A6FFF-A3D6-D34F-9101-65C0DCFCFD73}" srcOrd="0" destOrd="0" presId="urn:microsoft.com/office/officeart/2005/8/layout/cycle6"/>
    <dgm:cxn modelId="{9722A8E3-556E-6442-B49D-9B8D7BEAA7E9}" type="presOf" srcId="{10DC82FB-3CC2-C340-B96B-7215E9C9FA5A}" destId="{16E39ED6-CEC8-BC47-9AF0-8DFDB3587DD7}" srcOrd="0" destOrd="0" presId="urn:microsoft.com/office/officeart/2005/8/layout/cycle6"/>
    <dgm:cxn modelId="{1E42BFF3-E9AC-624E-BB49-61648EF38C8C}" type="presOf" srcId="{37A19767-6F7A-5848-B8C0-0FA5A8CB9D02}" destId="{6B4DDEA5-3EBA-D64A-AFEF-CA6B5A8C565A}" srcOrd="0" destOrd="0" presId="urn:microsoft.com/office/officeart/2005/8/layout/cycle6"/>
    <dgm:cxn modelId="{F823C84A-D78D-7643-8D98-AF85E74C860E}" type="presParOf" srcId="{6B4DDEA5-3EBA-D64A-AFEF-CA6B5A8C565A}" destId="{F409756D-D1FE-1F4D-952C-E7F77450118C}" srcOrd="0" destOrd="0" presId="urn:microsoft.com/office/officeart/2005/8/layout/cycle6"/>
    <dgm:cxn modelId="{E338DD9A-E5A9-1543-B120-6AF8A088087E}" type="presParOf" srcId="{6B4DDEA5-3EBA-D64A-AFEF-CA6B5A8C565A}" destId="{79892611-C21E-CF4C-B6D7-6BD223615833}" srcOrd="1" destOrd="0" presId="urn:microsoft.com/office/officeart/2005/8/layout/cycle6"/>
    <dgm:cxn modelId="{BF95DCDD-DA5C-6D4D-9A0C-C10DC9092901}" type="presParOf" srcId="{6B4DDEA5-3EBA-D64A-AFEF-CA6B5A8C565A}" destId="{D0E9CA63-7B76-794F-BD0B-C20903EA3789}" srcOrd="2" destOrd="0" presId="urn:microsoft.com/office/officeart/2005/8/layout/cycle6"/>
    <dgm:cxn modelId="{6DB72C3A-40A5-6F4E-981D-7DFB1A8EB2C2}" type="presParOf" srcId="{6B4DDEA5-3EBA-D64A-AFEF-CA6B5A8C565A}" destId="{28315EDE-2C5C-C441-8AF6-4201F2727182}" srcOrd="3" destOrd="0" presId="urn:microsoft.com/office/officeart/2005/8/layout/cycle6"/>
    <dgm:cxn modelId="{5F266AC7-3BB9-3D41-B514-4C01A759AA3B}" type="presParOf" srcId="{6B4DDEA5-3EBA-D64A-AFEF-CA6B5A8C565A}" destId="{6B114BDC-8271-4F4C-8807-326760A08026}" srcOrd="4" destOrd="0" presId="urn:microsoft.com/office/officeart/2005/8/layout/cycle6"/>
    <dgm:cxn modelId="{FCC4BA6A-15BC-7040-A385-F91AFDFCBEB9}" type="presParOf" srcId="{6B4DDEA5-3EBA-D64A-AFEF-CA6B5A8C565A}" destId="{16E39ED6-CEC8-BC47-9AF0-8DFDB3587DD7}" srcOrd="5" destOrd="0" presId="urn:microsoft.com/office/officeart/2005/8/layout/cycle6"/>
    <dgm:cxn modelId="{E393AE47-4BCE-8243-81EE-AE98B3F7956A}" type="presParOf" srcId="{6B4DDEA5-3EBA-D64A-AFEF-CA6B5A8C565A}" destId="{950A6FFF-A3D6-D34F-9101-65C0DCFCFD73}" srcOrd="6" destOrd="0" presId="urn:microsoft.com/office/officeart/2005/8/layout/cycle6"/>
    <dgm:cxn modelId="{DEA919C4-9084-CA4D-8344-8D0CDF08AF25}" type="presParOf" srcId="{6B4DDEA5-3EBA-D64A-AFEF-CA6B5A8C565A}" destId="{E97C4606-C9EA-4540-A3DA-E2BDEEF73916}" srcOrd="7" destOrd="0" presId="urn:microsoft.com/office/officeart/2005/8/layout/cycle6"/>
    <dgm:cxn modelId="{988DF15A-9108-C54C-BA02-61F091350043}" type="presParOf" srcId="{6B4DDEA5-3EBA-D64A-AFEF-CA6B5A8C565A}" destId="{48B472A5-E593-7240-8500-E52BFE7F90E3}" srcOrd="8" destOrd="0" presId="urn:microsoft.com/office/officeart/2005/8/layout/cycle6"/>
    <dgm:cxn modelId="{9102EFA4-AD07-7B46-9B0C-AF0B4E9A706C}" type="presParOf" srcId="{6B4DDEA5-3EBA-D64A-AFEF-CA6B5A8C565A}" destId="{11BB5FC7-984F-F74B-8FD6-F54544B75A59}" srcOrd="9" destOrd="0" presId="urn:microsoft.com/office/officeart/2005/8/layout/cycle6"/>
    <dgm:cxn modelId="{8FF1E147-4D7D-2C40-8D52-10901DC82C2B}" type="presParOf" srcId="{6B4DDEA5-3EBA-D64A-AFEF-CA6B5A8C565A}" destId="{CFB84813-AE1D-A54D-8F0F-64CE2D70CC30}" srcOrd="10" destOrd="0" presId="urn:microsoft.com/office/officeart/2005/8/layout/cycle6"/>
    <dgm:cxn modelId="{609CD093-BF7D-2443-8BD9-75FF7E9F740C}" type="presParOf" srcId="{6B4DDEA5-3EBA-D64A-AFEF-CA6B5A8C565A}" destId="{28EAFD67-A03C-8B42-9619-31646BFECECC}" srcOrd="11" destOrd="0" presId="urn:microsoft.com/office/officeart/2005/8/layout/cycle6"/>
    <dgm:cxn modelId="{1AAFC589-5959-BA41-AC2A-7D3EFFE5B2F3}" type="presParOf" srcId="{6B4DDEA5-3EBA-D64A-AFEF-CA6B5A8C565A}" destId="{9403BDFA-DA87-8648-9615-65719BA8FE70}" srcOrd="12" destOrd="0" presId="urn:microsoft.com/office/officeart/2005/8/layout/cycle6"/>
    <dgm:cxn modelId="{6C30EF8B-BD45-754F-AB84-08009C2189F4}" type="presParOf" srcId="{6B4DDEA5-3EBA-D64A-AFEF-CA6B5A8C565A}" destId="{383533B0-31F3-ED49-92AB-4AE175F854BE}" srcOrd="13" destOrd="0" presId="urn:microsoft.com/office/officeart/2005/8/layout/cycle6"/>
    <dgm:cxn modelId="{94C05C64-3402-4149-A6DE-48341E2F0ED6}" type="presParOf" srcId="{6B4DDEA5-3EBA-D64A-AFEF-CA6B5A8C565A}" destId="{4D6E4DC9-7740-A64D-98DE-6B22C62E1D2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9756D-D1FE-1F4D-952C-E7F77450118C}">
      <dsp:nvSpPr>
        <dsp:cNvPr id="0" name=""/>
        <dsp:cNvSpPr/>
      </dsp:nvSpPr>
      <dsp:spPr>
        <a:xfrm>
          <a:off x="3055206" y="735"/>
          <a:ext cx="1510857" cy="9820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Upper class</a:t>
          </a:r>
        </a:p>
      </dsp:txBody>
      <dsp:txXfrm>
        <a:off x="3103146" y="48675"/>
        <a:ext cx="1414977" cy="886177"/>
      </dsp:txXfrm>
    </dsp:sp>
    <dsp:sp modelId="{D0E9CA63-7B76-794F-BD0B-C20903EA3789}">
      <dsp:nvSpPr>
        <dsp:cNvPr id="0" name=""/>
        <dsp:cNvSpPr/>
      </dsp:nvSpPr>
      <dsp:spPr>
        <a:xfrm>
          <a:off x="1846296" y="491764"/>
          <a:ext cx="3928677" cy="3928677"/>
        </a:xfrm>
        <a:custGeom>
          <a:avLst/>
          <a:gdLst/>
          <a:ahLst/>
          <a:cxnLst/>
          <a:rect l="0" t="0" r="0" b="0"/>
          <a:pathLst>
            <a:path>
              <a:moveTo>
                <a:pt x="2730174" y="155438"/>
              </a:moveTo>
              <a:arcTo wR="1964338" hR="1964338" stAng="17576784" swAng="196430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15EDE-2C5C-C441-8AF6-4201F2727182}">
      <dsp:nvSpPr>
        <dsp:cNvPr id="0" name=""/>
        <dsp:cNvSpPr/>
      </dsp:nvSpPr>
      <dsp:spPr>
        <a:xfrm>
          <a:off x="4923403" y="1358060"/>
          <a:ext cx="1510857" cy="98205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Upper-middle class</a:t>
          </a:r>
        </a:p>
      </dsp:txBody>
      <dsp:txXfrm>
        <a:off x="4971343" y="1406000"/>
        <a:ext cx="1414977" cy="886177"/>
      </dsp:txXfrm>
    </dsp:sp>
    <dsp:sp modelId="{16E39ED6-CEC8-BC47-9AF0-8DFDB3587DD7}">
      <dsp:nvSpPr>
        <dsp:cNvPr id="0" name=""/>
        <dsp:cNvSpPr/>
      </dsp:nvSpPr>
      <dsp:spPr>
        <a:xfrm>
          <a:off x="1846296" y="491764"/>
          <a:ext cx="3928677" cy="3928677"/>
        </a:xfrm>
        <a:custGeom>
          <a:avLst/>
          <a:gdLst/>
          <a:ahLst/>
          <a:cxnLst/>
          <a:rect l="0" t="0" r="0" b="0"/>
          <a:pathLst>
            <a:path>
              <a:moveTo>
                <a:pt x="3925952" y="1860921"/>
              </a:moveTo>
              <a:arcTo wR="1964338" hR="1964338" stAng="21418928" swAng="2198432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A6FFF-A3D6-D34F-9101-65C0DCFCFD73}">
      <dsp:nvSpPr>
        <dsp:cNvPr id="0" name=""/>
        <dsp:cNvSpPr/>
      </dsp:nvSpPr>
      <dsp:spPr>
        <a:xfrm>
          <a:off x="4209815" y="3554257"/>
          <a:ext cx="1510857" cy="98205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Middle-middle class</a:t>
          </a:r>
        </a:p>
      </dsp:txBody>
      <dsp:txXfrm>
        <a:off x="4257755" y="3602197"/>
        <a:ext cx="1414977" cy="886177"/>
      </dsp:txXfrm>
    </dsp:sp>
    <dsp:sp modelId="{48B472A5-E593-7240-8500-E52BFE7F90E3}">
      <dsp:nvSpPr>
        <dsp:cNvPr id="0" name=""/>
        <dsp:cNvSpPr/>
      </dsp:nvSpPr>
      <dsp:spPr>
        <a:xfrm>
          <a:off x="1846296" y="491764"/>
          <a:ext cx="3928677" cy="3928677"/>
        </a:xfrm>
        <a:custGeom>
          <a:avLst/>
          <a:gdLst/>
          <a:ahLst/>
          <a:cxnLst/>
          <a:rect l="0" t="0" r="0" b="0"/>
          <a:pathLst>
            <a:path>
              <a:moveTo>
                <a:pt x="2355698" y="3889296"/>
              </a:moveTo>
              <a:arcTo wR="1964338" hR="1964338" stAng="4710475" swAng="1379051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B5FC7-984F-F74B-8FD6-F54544B75A59}">
      <dsp:nvSpPr>
        <dsp:cNvPr id="0" name=""/>
        <dsp:cNvSpPr/>
      </dsp:nvSpPr>
      <dsp:spPr>
        <a:xfrm>
          <a:off x="1900597" y="3554257"/>
          <a:ext cx="1510857" cy="9820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Lower-middle class</a:t>
          </a:r>
        </a:p>
      </dsp:txBody>
      <dsp:txXfrm>
        <a:off x="1948537" y="3602197"/>
        <a:ext cx="1414977" cy="886177"/>
      </dsp:txXfrm>
    </dsp:sp>
    <dsp:sp modelId="{28EAFD67-A03C-8B42-9619-31646BFECECC}">
      <dsp:nvSpPr>
        <dsp:cNvPr id="0" name=""/>
        <dsp:cNvSpPr/>
      </dsp:nvSpPr>
      <dsp:spPr>
        <a:xfrm>
          <a:off x="1846296" y="491764"/>
          <a:ext cx="3928677" cy="3928677"/>
        </a:xfrm>
        <a:custGeom>
          <a:avLst/>
          <a:gdLst/>
          <a:ahLst/>
          <a:cxnLst/>
          <a:rect l="0" t="0" r="0" b="0"/>
          <a:pathLst>
            <a:path>
              <a:moveTo>
                <a:pt x="328629" y="3052033"/>
              </a:moveTo>
              <a:arcTo wR="1964338" hR="1964338" stAng="8782641" swAng="2198432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3BDFA-DA87-8648-9615-65719BA8FE70}">
      <dsp:nvSpPr>
        <dsp:cNvPr id="0" name=""/>
        <dsp:cNvSpPr/>
      </dsp:nvSpPr>
      <dsp:spPr>
        <a:xfrm>
          <a:off x="1187009" y="1358060"/>
          <a:ext cx="1510857" cy="98205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Lower class</a:t>
          </a:r>
        </a:p>
      </dsp:txBody>
      <dsp:txXfrm>
        <a:off x="1234949" y="1406000"/>
        <a:ext cx="1414977" cy="886177"/>
      </dsp:txXfrm>
    </dsp:sp>
    <dsp:sp modelId="{4D6E4DC9-7740-A64D-98DE-6B22C62E1D2C}">
      <dsp:nvSpPr>
        <dsp:cNvPr id="0" name=""/>
        <dsp:cNvSpPr/>
      </dsp:nvSpPr>
      <dsp:spPr>
        <a:xfrm>
          <a:off x="1846296" y="491764"/>
          <a:ext cx="3928677" cy="3928677"/>
        </a:xfrm>
        <a:custGeom>
          <a:avLst/>
          <a:gdLst/>
          <a:ahLst/>
          <a:cxnLst/>
          <a:rect l="0" t="0" r="0" b="0"/>
          <a:pathLst>
            <a:path>
              <a:moveTo>
                <a:pt x="341894" y="856953"/>
              </a:moveTo>
              <a:arcTo wR="1964338" hR="1964338" stAng="12858908" swAng="1964308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406608-7191-C74C-8A53-249D9B4FE9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FB7FC6-3E11-D042-ADBE-96EF0BBB62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4A124-A7DD-4E43-8F15-6BDBE0A77790}" type="datetimeFigureOut">
              <a:rPr lang="en-US" smtClean="0"/>
              <a:t>2/19/18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C1F80-2AC0-7341-A410-192361F7FD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758B1-C15A-A440-8B65-11182835F8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E3109-1951-B94E-80F6-9A8DE765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89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CD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D302D-F62A-D141-A0E4-A25395AF0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7315200" cy="2661064"/>
          </a:xfrm>
        </p:spPr>
        <p:txBody>
          <a:bodyPr lIns="0" tIns="0" rIns="0" bIns="0" anchor="t" anchorCtr="0"/>
          <a:lstStyle>
            <a:lvl1pPr algn="ctr">
              <a:defRPr sz="4500" b="1" i="0">
                <a:solidFill>
                  <a:srgbClr val="4140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4D296-BE44-9C44-8BD0-0F55B8706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371600"/>
            <a:ext cx="7315200" cy="1143000"/>
          </a:xfrm>
          <a:prstGeom prst="rect">
            <a:avLst/>
          </a:prstGeom>
        </p:spPr>
        <p:txBody>
          <a:bodyPr lIns="0" tIns="0" rIns="0" bIns="228600" anchor="b" anchorCtr="0">
            <a:normAutofit/>
          </a:bodyPr>
          <a:lstStyle>
            <a:lvl1pPr marL="0" indent="0" algn="ctr">
              <a:buNone/>
              <a:defRPr sz="2400" b="1">
                <a:solidFill>
                  <a:srgbClr val="C5352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870E7-0004-6F4C-9B98-233593171B51}"/>
              </a:ext>
            </a:extLst>
          </p:cNvPr>
          <p:cNvSpPr txBox="1"/>
          <p:nvPr userDrawn="1"/>
        </p:nvSpPr>
        <p:spPr>
          <a:xfrm>
            <a:off x="914400" y="7868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Introduction to Sociology 12e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by Henry L.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Tischler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5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1194-2E4F-6746-B713-49DF9E44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30201-EC1D-DC45-8757-8334F85F1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1600"/>
            <a:ext cx="7886700" cy="48742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5C91E-2099-4449-AC9D-5ABB96429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49C5E-32B9-6140-B319-B1E7C009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41931-F937-DA49-B303-65DC6146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3288C9-5B33-2841-9883-D90253445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87838-47E2-9844-809A-0C3477262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360F9-4AFE-014B-8ED6-02D8CDB5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44616-5C75-9E4C-9684-3A846DB26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A7A38-40BD-4C4B-80AE-5F004EBB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7FF4-B0E0-2A4F-9DAE-55B6105A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E6B12-6F0F-2D4E-8930-7E75A86EA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1430" cy="4874274"/>
          </a:xfrm>
          <a:prstGeom prst="rect">
            <a:avLst/>
          </a:prstGeom>
        </p:spPr>
        <p:txBody>
          <a:bodyPr/>
          <a:lstStyle>
            <a:lvl1pPr marL="463550" indent="-450850">
              <a:lnSpc>
                <a:spcPts val="3400"/>
              </a:lnSpc>
              <a:spcBef>
                <a:spcPts val="1200"/>
              </a:spcBef>
              <a:buFont typeface="Wingdings" pitchFamily="2" charset="2"/>
              <a:buChar char="v"/>
              <a:tabLst/>
              <a:defRPr sz="2800"/>
            </a:lvl1pPr>
            <a:lvl2pPr marL="804863" indent="-231775">
              <a:spcBef>
                <a:spcPts val="600"/>
              </a:spcBef>
              <a:tabLst/>
              <a:defRPr sz="2400"/>
            </a:lvl2pPr>
            <a:lvl3pPr marL="1147763" indent="-231775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200"/>
            </a:lvl3pPr>
            <a:lvl4pPr marL="1379538" indent="-231775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000"/>
            </a:lvl4pPr>
            <a:lvl5pPr marL="1543050" indent="-171450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FFDF1-2322-A04D-886B-3AFC0AB43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Introduction to Sociology 12e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72F06-EEBF-E84C-91CD-A3CB6585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5D4FD1-9D52-344F-927A-3CBF399CD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2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7758-60EA-4046-B56B-56CDE1AB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E19DD-79E6-9A4B-B61C-6935A7014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28657-57DB-E444-97F0-E8F6E72E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6BE9A-8F52-9645-ACC0-0CFF42DA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5D5A0-2D53-E943-9512-7FAA3A6E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2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51CDF-C36C-4B43-93F9-779D2F4CB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82437-842E-4249-850F-188240040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E586F-C27B-7840-B1BD-FEAB43F45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AA40C-3F7B-0D4C-B261-86690FA04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9D976-4BB6-FF42-A2D2-5D2C0CD9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5DC86-2149-4B4A-8C05-DA033213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589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0DAFD-0346-3F4E-9603-081FCA49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93C5-1419-D844-9A2F-0BF4B3487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36F57-B7F4-4446-B84D-4457D8BE7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945-0BD7-554F-BD66-F6FA8B009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C79FC1-5C15-ED47-9943-AB21EAA0B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5A57D3-35DF-D147-98FC-C5898CB7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2/19/18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DAA3-B438-C64D-8198-9E67967DA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C0A82-1A4F-5740-9938-827A12F2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490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03AB-9AF8-934E-9D3C-2B64D93E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50A50-9186-024A-AE08-6D0310EDE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2/19/18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21945-81C4-3947-86D2-6DD29340D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3B0B-4FA2-D042-A08C-1925446F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070A1-283D-1449-A96E-EA092A40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2/19/18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53CAD-0C4F-1B4E-95AA-2118F577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6047E-7E88-A94D-B6A4-EAF7DA4E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9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2EEC5-8B44-E243-B115-83F83646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6A98A-6D9E-5644-98D7-A6D4B717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35281-71C4-5B43-8171-195F67E8A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EBC85-FC7C-8846-A8CF-3F3115D745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2CB69-AD0A-764C-A88D-E6BABAC4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79485-01FB-9B41-B079-251DCD24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697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16C75-BDEB-4D45-A6F4-32718F60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3D1ADC-C78B-6C47-B887-20A35DFE8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B12D9-A373-A144-8169-6753D751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2B4C1-48B3-EF42-9BCF-524A1AF85A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978C3-33E7-264D-8C93-4E40B7E1F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1B34C-B5C3-3A46-B5EF-0CE0C464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0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8FED66-2FC9-6A4B-B5DD-B0E4815D7813}"/>
              </a:ext>
            </a:extLst>
          </p:cNvPr>
          <p:cNvSpPr/>
          <p:nvPr userDrawn="1"/>
        </p:nvSpPr>
        <p:spPr>
          <a:xfrm>
            <a:off x="0" y="6356351"/>
            <a:ext cx="9144000" cy="506412"/>
          </a:xfrm>
          <a:prstGeom prst="rect">
            <a:avLst/>
          </a:prstGeom>
          <a:solidFill>
            <a:srgbClr val="FCD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D9926-3F9B-E54B-BCA8-03DD44E96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4299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CA47F-2C25-2448-AE97-280189E51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1600"/>
            <a:ext cx="7886700" cy="4874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E5CDFA-6ACC-B549-B5DB-98E203696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Introduction to Sociology 12e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B54AE7-D0D8-9B40-8FC8-B55D77AD6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D55D4FD1-9D52-344F-927A-3CBF399CD5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52B06C-47E1-E543-85F5-7F7E037F7CD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441700" y="6438107"/>
            <a:ext cx="2260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4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414099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346075" indent="-346075" algn="l" defTabSz="685800" rtl="0" eaLnBrk="1" latinLnBrk="0" hangingPunct="1">
        <a:lnSpc>
          <a:spcPct val="90000"/>
        </a:lnSpc>
        <a:spcBef>
          <a:spcPts val="750"/>
        </a:spcBef>
        <a:buClr>
          <a:srgbClr val="C53526"/>
        </a:buClr>
        <a:buFont typeface="Wingdings" pitchFamily="2" charset="2"/>
        <a:buChar char="v"/>
        <a:tabLst/>
        <a:defRPr sz="26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693738" indent="-228600" algn="l" defTabSz="685800" rtl="0" eaLnBrk="1" latinLnBrk="0" hangingPunct="1">
        <a:lnSpc>
          <a:spcPct val="90000"/>
        </a:lnSpc>
        <a:spcBef>
          <a:spcPts val="600"/>
        </a:spcBef>
        <a:buClr>
          <a:srgbClr val="C53526"/>
        </a:buClr>
        <a:buFont typeface="Wingdings" pitchFamily="2" charset="2"/>
        <a:buChar char="§"/>
        <a:tabLst/>
        <a:defRPr sz="22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976313" indent="-173038" algn="l" defTabSz="685800" rtl="0" eaLnBrk="1" latinLnBrk="0" hangingPunct="1">
        <a:lnSpc>
          <a:spcPct val="90000"/>
        </a:lnSpc>
        <a:spcBef>
          <a:spcPts val="600"/>
        </a:spcBef>
        <a:buClr>
          <a:srgbClr val="C53526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60475" indent="-174625" algn="l" defTabSz="685800" rtl="0" eaLnBrk="1" latinLnBrk="0" hangingPunct="1">
        <a:lnSpc>
          <a:spcPct val="90000"/>
        </a:lnSpc>
        <a:spcBef>
          <a:spcPts val="600"/>
        </a:spcBef>
        <a:buClr>
          <a:srgbClr val="C53526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600"/>
        </a:spcBef>
        <a:buClr>
          <a:srgbClr val="C5352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B8D6-C23C-0444-92A5-0CE8FDDD68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Social Class </a:t>
            </a:r>
            <a:br>
              <a:rPr lang="en-US" dirty="0"/>
            </a:br>
            <a:r>
              <a:rPr lang="en-US" dirty="0"/>
              <a:t>in the United States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4942E-4CFC-B144-BD77-ACD99FA518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8</a:t>
            </a:r>
          </a:p>
        </p:txBody>
      </p:sp>
    </p:spTree>
    <p:extLst>
      <p:ext uri="{BB962C8B-B14F-4D97-AF65-F5344CB8AC3E}">
        <p14:creationId xmlns:p14="http://schemas.microsoft.com/office/powerpoint/2010/main" val="1914621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Income by Quintile, 2015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D1B3D1-5072-F741-9972-369ABE797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092200"/>
            <a:ext cx="5105400" cy="467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E21F6B-3CF6-AE4E-9DB9-82092538B4B7}"/>
              </a:ext>
            </a:extLst>
          </p:cNvPr>
          <p:cNvSpPr txBox="1"/>
          <p:nvPr/>
        </p:nvSpPr>
        <p:spPr>
          <a:xfrm>
            <a:off x="628650" y="5842000"/>
            <a:ext cx="78867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U.S. Bureau of the Census, Table H-1. Income Limits for Each Fifth and Top 5 Percent of All Households: 1967 to 2015 (https://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census.gov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/data/tables/time-series/demo/income-poverty/historical-income-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households.html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), accessed July 6th, 2017.</a:t>
            </a:r>
          </a:p>
        </p:txBody>
      </p:sp>
    </p:spTree>
    <p:extLst>
      <p:ext uri="{BB962C8B-B14F-4D97-AF65-F5344CB8AC3E}">
        <p14:creationId xmlns:p14="http://schemas.microsoft.com/office/powerpoint/2010/main" val="2110317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/>
          <a:lstStyle/>
          <a:p>
            <a:r>
              <a:rPr lang="en-US" dirty="0"/>
              <a:t>Condition in which people do not have enough money to maintain a standard of living that includes the basic necessities of lie</a:t>
            </a:r>
          </a:p>
          <a:p>
            <a:pPr marL="804863" indent="-2317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/>
              <a:t>People living in certain regions of the United States are much more likely to live in poverty than those living elsewhere</a:t>
            </a:r>
          </a:p>
        </p:txBody>
      </p:sp>
    </p:spTree>
    <p:extLst>
      <p:ext uri="{BB962C8B-B14F-4D97-AF65-F5344CB8AC3E}">
        <p14:creationId xmlns:p14="http://schemas.microsoft.com/office/powerpoint/2010/main" val="68837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Feminization of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71600"/>
            <a:ext cx="7519670" cy="48742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The feminization of poverty is both not as bad as, and much worse than, the previous statement suggests.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Families headed by divorced mothers are doing better than the numbers suggest, whereas families headed by never-married mothers are doing much worse.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Single mothers without a high school diploma often have difficulty finding a job that pays enough to cover child-care costs, leading to a dependence on welfare programs.</a:t>
            </a:r>
          </a:p>
        </p:txBody>
      </p:sp>
    </p:spTree>
    <p:extLst>
      <p:ext uri="{BB962C8B-B14F-4D97-AF65-F5344CB8AC3E}">
        <p14:creationId xmlns:p14="http://schemas.microsoft.com/office/powerpoint/2010/main" val="165179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Count the Poor?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/>
          <a:lstStyle/>
          <a:p>
            <a:r>
              <a:rPr lang="en-US" dirty="0"/>
              <a:t>Government-devised index of specific income levels, below which people are considered to be living in poverty</a:t>
            </a:r>
          </a:p>
          <a:p>
            <a:r>
              <a:rPr lang="en-US" dirty="0"/>
              <a:t>Poverty today is measured based on a 1965 study by an economist at the Social Security, Mollie </a:t>
            </a:r>
            <a:r>
              <a:rPr lang="en-US" dirty="0" err="1"/>
              <a:t>Orshansky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0847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Orshansky</a:t>
            </a:r>
            <a:r>
              <a:rPr lang="en-US" dirty="0"/>
              <a:t> SSA Measure of Poverty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88F55C-5995-4049-899F-5130F8DFD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Orshansky</a:t>
            </a:r>
            <a:r>
              <a:rPr lang="en-US" dirty="0"/>
              <a:t> took the cost of a basic, low-cost, nutritionally adequate diet.</a:t>
            </a:r>
          </a:p>
          <a:p>
            <a:r>
              <a:rPr lang="en-US" dirty="0"/>
              <a:t>She then multiplied it by three, because, at the time, food accounted for a third of a family’s expenses.</a:t>
            </a:r>
          </a:p>
          <a:p>
            <a:r>
              <a:rPr lang="en-US" dirty="0"/>
              <a:t>Using this formula, these has been little change in the poverty rate since the 1970s.</a:t>
            </a:r>
          </a:p>
        </p:txBody>
      </p:sp>
    </p:spTree>
    <p:extLst>
      <p:ext uri="{BB962C8B-B14F-4D97-AF65-F5344CB8AC3E}">
        <p14:creationId xmlns:p14="http://schemas.microsoft.com/office/powerpoint/2010/main" val="2811599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in Poverty and Poverty Rates, 1960–2015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11FCF-8632-7942-A9D0-12D9997AC0F2}"/>
              </a:ext>
            </a:extLst>
          </p:cNvPr>
          <p:cNvSpPr txBox="1"/>
          <p:nvPr/>
        </p:nvSpPr>
        <p:spPr>
          <a:xfrm>
            <a:off x="628650" y="5842000"/>
            <a:ext cx="777367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U.S. Census Bureau, Current Population Survey, 2015 and 2016 Annual Social and Economic Supplements, accessed July 5th, 2017.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FB6DCA-83EF-BA44-B3BA-4CBE58226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54011"/>
            <a:ext cx="8187690" cy="29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54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636809" cy="1142999"/>
          </a:xfrm>
        </p:spPr>
        <p:txBody>
          <a:bodyPr/>
          <a:lstStyle/>
          <a:p>
            <a:r>
              <a:rPr lang="en-US" dirty="0"/>
              <a:t>Three Major Criticisms of the Poverty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>
            <a:normAutofit/>
          </a:bodyPr>
          <a:lstStyle/>
          <a:p>
            <a:pPr marL="401638" indent="-388938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600" dirty="0"/>
              <a:t>In 1965, about one-quarter of federal welfare benefits were in the form of goods and services.</a:t>
            </a:r>
          </a:p>
          <a:p>
            <a:pPr marL="401638" indent="-388938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600" dirty="0"/>
              <a:t>Poverty measure looks only at income, not at assets. If the value of a home or other assets were included, the poverty rate would also be lower.</a:t>
            </a:r>
          </a:p>
          <a:p>
            <a:pPr marL="401638" indent="-388938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600" dirty="0"/>
              <a:t>The poverty threshold is possibly unrealistically low. Poverty status should be determined by comparing a person’s financial situation with that of the rest of society.</a:t>
            </a:r>
          </a:p>
        </p:txBody>
      </p:sp>
    </p:spTree>
    <p:extLst>
      <p:ext uri="{BB962C8B-B14F-4D97-AF65-F5344CB8AC3E}">
        <p14:creationId xmlns:p14="http://schemas.microsoft.com/office/powerpoint/2010/main" val="2984985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About the Poor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88F55C-5995-4049-899F-5130F8DFD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People are poor because they are too lazy to work.</a:t>
            </a:r>
          </a:p>
          <a:p>
            <a:pPr>
              <a:lnSpc>
                <a:spcPct val="100000"/>
              </a:lnSpc>
            </a:pPr>
            <a:r>
              <a:rPr lang="en-US" dirty="0"/>
              <a:t>Most poor people are minorities, and most minorities are poor.</a:t>
            </a:r>
          </a:p>
          <a:p>
            <a:pPr>
              <a:lnSpc>
                <a:spcPct val="100000"/>
              </a:lnSpc>
            </a:pPr>
            <a:r>
              <a:rPr lang="en-US" dirty="0"/>
              <a:t>Most of the poor are single mothers with children.</a:t>
            </a:r>
          </a:p>
          <a:p>
            <a:pPr>
              <a:lnSpc>
                <a:spcPct val="100000"/>
              </a:lnSpc>
            </a:pPr>
            <a:r>
              <a:rPr lang="en-US" dirty="0"/>
              <a:t>Most people in poverty live in the inner cities.</a:t>
            </a:r>
          </a:p>
          <a:p>
            <a:pPr>
              <a:lnSpc>
                <a:spcPct val="100000"/>
              </a:lnSpc>
            </a:pPr>
            <a:r>
              <a:rPr lang="en-US" dirty="0"/>
              <a:t>Welfare programs for the poor are straining the federal budget.</a:t>
            </a:r>
          </a:p>
        </p:txBody>
      </p:sp>
    </p:spTree>
    <p:extLst>
      <p:ext uri="{BB962C8B-B14F-4D97-AF65-F5344CB8AC3E}">
        <p14:creationId xmlns:p14="http://schemas.microsoft.com/office/powerpoint/2010/main" val="2305757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Changing Face of Poverty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11FCF-8632-7942-A9D0-12D9997AC0F2}"/>
              </a:ext>
            </a:extLst>
          </p:cNvPr>
          <p:cNvSpPr txBox="1"/>
          <p:nvPr/>
        </p:nvSpPr>
        <p:spPr>
          <a:xfrm>
            <a:off x="628650" y="5842000"/>
            <a:ext cx="777367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U.S. Census Bureau, Current Population Survey, 2015 and 2016 Annual Social and Economic Supplements, accessed July 5th, 2017.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6D071-574B-504A-AE6F-FE9E909B3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1917286"/>
            <a:ext cx="8027670" cy="37960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D91DA0-E662-F744-968A-A8E0CC8A6BEE}"/>
              </a:ext>
            </a:extLst>
          </p:cNvPr>
          <p:cNvSpPr txBox="1"/>
          <p:nvPr/>
        </p:nvSpPr>
        <p:spPr>
          <a:xfrm>
            <a:off x="628650" y="1021947"/>
            <a:ext cx="777367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United States has made progress in combating poverty among the elderly but not among other groups.</a:t>
            </a:r>
          </a:p>
        </p:txBody>
      </p:sp>
    </p:spTree>
    <p:extLst>
      <p:ext uri="{BB962C8B-B14F-4D97-AF65-F5344CB8AC3E}">
        <p14:creationId xmlns:p14="http://schemas.microsoft.com/office/powerpoint/2010/main" val="2414475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Social Stratification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42160"/>
            <a:ext cx="7636809" cy="4203714"/>
          </a:xfrm>
        </p:spPr>
        <p:txBody>
          <a:bodyPr>
            <a:normAutofit/>
          </a:bodyPr>
          <a:lstStyle/>
          <a:p>
            <a:pPr marL="12700" indent="0" algn="ctr">
              <a:lnSpc>
                <a:spcPts val="4800"/>
              </a:lnSpc>
              <a:buNone/>
            </a:pPr>
            <a:r>
              <a:rPr lang="en-US" sz="3200" dirty="0"/>
              <a:t>A sociological issue</a:t>
            </a:r>
          </a:p>
          <a:p>
            <a:pPr marL="12700" indent="0" algn="ctr">
              <a:lnSpc>
                <a:spcPts val="4800"/>
              </a:lnSpc>
              <a:buNone/>
            </a:pPr>
            <a:r>
              <a:rPr lang="en-US" sz="3200" dirty="0"/>
              <a:t>or</a:t>
            </a:r>
          </a:p>
          <a:p>
            <a:pPr marL="12700" indent="0" algn="ctr">
              <a:lnSpc>
                <a:spcPts val="4800"/>
              </a:lnSpc>
              <a:buNone/>
            </a:pPr>
            <a:r>
              <a:rPr lang="en-US" sz="3200" dirty="0"/>
              <a:t>A personal issue?</a:t>
            </a:r>
          </a:p>
        </p:txBody>
      </p:sp>
    </p:spTree>
    <p:extLst>
      <p:ext uri="{BB962C8B-B14F-4D97-AF65-F5344CB8AC3E}">
        <p14:creationId xmlns:p14="http://schemas.microsoft.com/office/powerpoint/2010/main" val="310923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4188-A2EA-A14B-9E92-D4EC3CE6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71600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F5DA7-E209-B44D-8DB3-D8B06FFB9A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1601"/>
            <a:ext cx="7631430" cy="462565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Explain the factors that affect a person’s chances of upward social mobility.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Describe the distribution of wealth and income in the United States.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Summarize the functionalist and conflict theory views of social stratification.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Describe the characteristics of each of the social classes in the United States.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Describe differences in the poverty rate among various groups in American society.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Compare poverty rates in the United States with those of other industrialized countries.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Describe some of the personal and social consequences of a person’s position in the class structure.</a:t>
            </a:r>
          </a:p>
        </p:txBody>
      </p:sp>
    </p:spTree>
    <p:extLst>
      <p:ext uri="{BB962C8B-B14F-4D97-AF65-F5344CB8AC3E}">
        <p14:creationId xmlns:p14="http://schemas.microsoft.com/office/powerpoint/2010/main" val="1418789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Inequality – Functionalist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/>
          <a:lstStyle/>
          <a:p>
            <a:r>
              <a:rPr lang="en-US" dirty="0"/>
              <a:t>Functionalism is based on the assumption that the major social structures contribute to the maintenance of the social system.</a:t>
            </a:r>
          </a:p>
          <a:p>
            <a:pPr marL="12700" indent="0" algn="r">
              <a:buNone/>
            </a:pPr>
            <a:r>
              <a:rPr lang="en-US" sz="2000" dirty="0"/>
              <a:t>Kingsley Davis and Wilbert Moore (1945)</a:t>
            </a:r>
          </a:p>
        </p:txBody>
      </p:sp>
    </p:spTree>
    <p:extLst>
      <p:ext uri="{BB962C8B-B14F-4D97-AF65-F5344CB8AC3E}">
        <p14:creationId xmlns:p14="http://schemas.microsoft.com/office/powerpoint/2010/main" val="822780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Functionalist Theory of Stratification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/>
          <a:lstStyle/>
          <a:p>
            <a:pPr marL="12700" indent="0">
              <a:buNone/>
            </a:pPr>
            <a:r>
              <a:rPr lang="en-US" dirty="0"/>
              <a:t>As presented by Davis and Moore: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Different positions in society make different levels of contributions to the well-being and preservation of society.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Filling the more complex and important positions in society often requires talent that is scarce and has a long period of training.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Providing unequal rewards ensures that the most-talented and best-trained individuals will fill the roles of greatest importance.</a:t>
            </a:r>
          </a:p>
        </p:txBody>
      </p:sp>
    </p:spTree>
    <p:extLst>
      <p:ext uri="{BB962C8B-B14F-4D97-AF65-F5344CB8AC3E}">
        <p14:creationId xmlns:p14="http://schemas.microsoft.com/office/powerpoint/2010/main" val="75446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Inequality – Conflict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/>
          <a:lstStyle/>
          <a:p>
            <a:pPr marL="12700" indent="0">
              <a:buNone/>
            </a:pPr>
            <a:r>
              <a:rPr lang="en-US" dirty="0"/>
              <a:t>Karl Marx – Theory of Stratification: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Must look at the economic conditions centering around producing the necessities of life.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Stratification emerged from the power struggles for scarce resources.</a:t>
            </a:r>
          </a:p>
        </p:txBody>
      </p:sp>
    </p:spTree>
    <p:extLst>
      <p:ext uri="{BB962C8B-B14F-4D97-AF65-F5344CB8AC3E}">
        <p14:creationId xmlns:p14="http://schemas.microsoft.com/office/powerpoint/2010/main" val="653632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Marx and the Distribution of Wealth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>
            <a:normAutofit/>
          </a:bodyPr>
          <a:lstStyle/>
          <a:p>
            <a:r>
              <a:rPr lang="en-US" dirty="0"/>
              <a:t>To each according to need</a:t>
            </a:r>
          </a:p>
          <a:p>
            <a:r>
              <a:rPr lang="en-US" dirty="0"/>
              <a:t>To each according to want</a:t>
            </a:r>
          </a:p>
          <a:p>
            <a:r>
              <a:rPr lang="en-US" dirty="0"/>
              <a:t>To each according to what is earned</a:t>
            </a:r>
          </a:p>
          <a:p>
            <a:r>
              <a:rPr lang="en-US" dirty="0"/>
              <a:t>To each according to what can be obtained – by whatever means</a:t>
            </a:r>
          </a:p>
        </p:txBody>
      </p:sp>
    </p:spTree>
    <p:extLst>
      <p:ext uri="{BB962C8B-B14F-4D97-AF65-F5344CB8AC3E}">
        <p14:creationId xmlns:p14="http://schemas.microsoft.com/office/powerpoint/2010/main" val="1924093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Weber – Expansion on Marx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Group conflict is a basic ingredient of society.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People are motivated by self-interest.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Those who do not have property can defend their interests less well than those who have property.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Economic institutions are of fundamental importance in shaping the rest of society.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Those in power promote ideas and values that help them maintain their dominance.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Only when exploitation becomes extremely obvious will the powerless object.</a:t>
            </a:r>
          </a:p>
          <a:p>
            <a:pPr marL="12700" indent="0">
              <a:lnSpc>
                <a:spcPct val="100000"/>
              </a:lnSpc>
              <a:buNone/>
            </a:pPr>
            <a:r>
              <a:rPr lang="en-US" sz="2000" b="1" dirty="0"/>
              <a:t>Rejected the notion that conflict between the bourgeoisie and proletariat was the only, or even the most important, conflict relationship in society.</a:t>
            </a:r>
          </a:p>
        </p:txBody>
      </p:sp>
    </p:spTree>
    <p:extLst>
      <p:ext uri="{BB962C8B-B14F-4D97-AF65-F5344CB8AC3E}">
        <p14:creationId xmlns:p14="http://schemas.microsoft.com/office/powerpoint/2010/main" val="3635168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Inequality – Conflict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/>
          <a:lstStyle/>
          <a:p>
            <a:pPr marL="12700" indent="0">
              <a:buNone/>
            </a:pPr>
            <a:r>
              <a:rPr lang="en-US" dirty="0"/>
              <a:t>Max Weber – Theory of Stratification: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Three sources of stratification:</a:t>
            </a:r>
          </a:p>
          <a:p>
            <a:pPr marL="915988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Economic class</a:t>
            </a:r>
          </a:p>
          <a:p>
            <a:pPr marL="915988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Social status</a:t>
            </a:r>
          </a:p>
          <a:p>
            <a:pPr marL="915988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Political power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Economic classes arise out of the unequal distribution of economic power, a point on which Marx and Weber agreed</a:t>
            </a:r>
          </a:p>
        </p:txBody>
      </p:sp>
    </p:spTree>
    <p:extLst>
      <p:ext uri="{BB962C8B-B14F-4D97-AF65-F5344CB8AC3E}">
        <p14:creationId xmlns:p14="http://schemas.microsoft.com/office/powerpoint/2010/main" val="2692649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Conflict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Social inequality emerges through the domination of one or more groups by other groups.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Those who are dominated have the potential express resistance and hostility toward those in power.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Those in power will be extremely resistant to any attempts to share their advantages.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What are thought to be the common values of society are really the values of the dominant groups.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Because those in power are engaged in exploitative relationships, they must find mechanisms of social control to keep the masses in line.</a:t>
            </a:r>
          </a:p>
        </p:txBody>
      </p:sp>
    </p:spTree>
    <p:extLst>
      <p:ext uri="{BB962C8B-B14F-4D97-AF65-F5344CB8AC3E}">
        <p14:creationId xmlns:p14="http://schemas.microsoft.com/office/powerpoint/2010/main" val="197518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71600"/>
            <a:ext cx="7631430" cy="4874274"/>
          </a:xfrm>
        </p:spPr>
        <p:txBody>
          <a:bodyPr>
            <a:normAutofit/>
          </a:bodyPr>
          <a:lstStyle/>
          <a:p>
            <a:pPr marL="463550" indent="-450850">
              <a:spcBef>
                <a:spcPts val="1800"/>
              </a:spcBef>
            </a:pPr>
            <a:r>
              <a:rPr lang="en-US" dirty="0"/>
              <a:t>A category of people who share similar opportunities, economic and vocational positions, lifestyles, and attitudes and behaviors</a:t>
            </a:r>
          </a:p>
          <a:p>
            <a:pPr marL="463550" indent="-450850">
              <a:spcBef>
                <a:spcPts val="1800"/>
              </a:spcBef>
            </a:pPr>
            <a:r>
              <a:rPr lang="en-US" dirty="0"/>
              <a:t>A system of stratification that has several different divisions and permits social mobility</a:t>
            </a:r>
          </a:p>
        </p:txBody>
      </p:sp>
    </p:spTree>
    <p:extLst>
      <p:ext uri="{BB962C8B-B14F-4D97-AF65-F5344CB8AC3E}">
        <p14:creationId xmlns:p14="http://schemas.microsoft.com/office/powerpoint/2010/main" val="213156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American Class Structure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B1D3DA08-771C-AD40-A9CF-721F13B62E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474868"/>
              </p:ext>
            </p:extLst>
          </p:nvPr>
        </p:nvGraphicFramePr>
        <p:xfrm>
          <a:off x="628650" y="1351280"/>
          <a:ext cx="7621270" cy="4602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01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Upper Class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88F55C-5995-4049-899F-5130F8DFD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Great wealth</a:t>
            </a:r>
          </a:p>
          <a:p>
            <a:r>
              <a:rPr lang="en-US" dirty="0"/>
              <a:t>Recognize one another by reputation and lifestyle</a:t>
            </a:r>
          </a:p>
          <a:p>
            <a:r>
              <a:rPr lang="en-US" dirty="0"/>
              <a:t>High prestige and lifestyle</a:t>
            </a:r>
          </a:p>
          <a:p>
            <a:r>
              <a:rPr lang="en-US" dirty="0"/>
              <a:t>Influence society’s basic economic and political structures</a:t>
            </a:r>
          </a:p>
          <a:p>
            <a:r>
              <a:rPr lang="en-US" dirty="0"/>
              <a:t>Usually isolate themselves from the rest of society</a:t>
            </a:r>
          </a:p>
        </p:txBody>
      </p:sp>
    </p:spTree>
    <p:extLst>
      <p:ext uri="{BB962C8B-B14F-4D97-AF65-F5344CB8AC3E}">
        <p14:creationId xmlns:p14="http://schemas.microsoft.com/office/powerpoint/2010/main" val="400312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Upper-Middle Class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88F55C-5995-4049-899F-5130F8DFD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Successful business and professional people and their families</a:t>
            </a:r>
          </a:p>
          <a:p>
            <a:pPr>
              <a:lnSpc>
                <a:spcPct val="120000"/>
              </a:lnSpc>
            </a:pPr>
            <a:r>
              <a:rPr lang="en-US" dirty="0"/>
              <a:t>Usually just below the top in an organizational hierarchy, but still command a reasonably high income</a:t>
            </a:r>
          </a:p>
          <a:p>
            <a:pPr>
              <a:lnSpc>
                <a:spcPct val="120000"/>
              </a:lnSpc>
            </a:pPr>
            <a:r>
              <a:rPr lang="en-US" dirty="0"/>
              <a:t>Often have a college education, own property, and have a savings reserve</a:t>
            </a:r>
          </a:p>
          <a:p>
            <a:pPr>
              <a:lnSpc>
                <a:spcPct val="120000"/>
              </a:lnSpc>
            </a:pPr>
            <a:r>
              <a:rPr lang="en-US" dirty="0"/>
              <a:t>Usually live in comfortable homes in the more exclusive areas of a community, are active in civic groups, and carefully plan for the future</a:t>
            </a:r>
          </a:p>
          <a:p>
            <a:pPr>
              <a:lnSpc>
                <a:spcPct val="120000"/>
              </a:lnSpc>
            </a:pPr>
            <a:r>
              <a:rPr lang="en-US" dirty="0"/>
              <a:t>Very likely belong to a church</a:t>
            </a:r>
          </a:p>
        </p:txBody>
      </p:sp>
    </p:spTree>
    <p:extLst>
      <p:ext uri="{BB962C8B-B14F-4D97-AF65-F5344CB8AC3E}">
        <p14:creationId xmlns:p14="http://schemas.microsoft.com/office/powerpoint/2010/main" val="2819113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Middle-Middle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dirty="0"/>
              <a:t>Similar to upper-middle class, lacking in higher income and education</a:t>
            </a:r>
          </a:p>
          <a:p>
            <a:pPr>
              <a:lnSpc>
                <a:spcPts val="3600"/>
              </a:lnSpc>
            </a:pPr>
            <a:r>
              <a:rPr lang="en-US" dirty="0"/>
              <a:t>Semi-professional, clerical, upper-level labor</a:t>
            </a:r>
          </a:p>
        </p:txBody>
      </p:sp>
    </p:spTree>
    <p:extLst>
      <p:ext uri="{BB962C8B-B14F-4D97-AF65-F5344CB8AC3E}">
        <p14:creationId xmlns:p14="http://schemas.microsoft.com/office/powerpoint/2010/main" val="241856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Lower-Middle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dirty="0"/>
              <a:t>Skilled and semi-skilled labor</a:t>
            </a:r>
          </a:p>
          <a:p>
            <a:pPr>
              <a:lnSpc>
                <a:spcPts val="3600"/>
              </a:lnSpc>
            </a:pPr>
            <a:r>
              <a:rPr lang="en-US" dirty="0"/>
              <a:t>Assembly, mechanical, and repair work</a:t>
            </a:r>
          </a:p>
          <a:p>
            <a:pPr>
              <a:lnSpc>
                <a:spcPts val="3600"/>
              </a:lnSpc>
            </a:pPr>
            <a:r>
              <a:rPr lang="en-US" dirty="0"/>
              <a:t>Most powerfully affected by economic downturn</a:t>
            </a:r>
          </a:p>
        </p:txBody>
      </p:sp>
    </p:spTree>
    <p:extLst>
      <p:ext uri="{BB962C8B-B14F-4D97-AF65-F5344CB8AC3E}">
        <p14:creationId xmlns:p14="http://schemas.microsoft.com/office/powerpoint/2010/main" val="148640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Lower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/>
              <a:t>Undereducated</a:t>
            </a:r>
          </a:p>
          <a:p>
            <a:pPr>
              <a:spcBef>
                <a:spcPts val="2400"/>
              </a:spcBef>
            </a:pPr>
            <a:r>
              <a:rPr lang="en-US" dirty="0"/>
              <a:t>Minimal occupational skills / high unemployment rate</a:t>
            </a:r>
          </a:p>
          <a:p>
            <a:pPr>
              <a:spcBef>
                <a:spcPts val="2400"/>
              </a:spcBef>
            </a:pPr>
            <a:r>
              <a:rPr lang="en-US" dirty="0"/>
              <a:t>Higher incidence of family-related problems</a:t>
            </a:r>
          </a:p>
          <a:p>
            <a:pPr>
              <a:spcBef>
                <a:spcPts val="2400"/>
              </a:spcBef>
            </a:pPr>
            <a:r>
              <a:rPr lang="en-US" dirty="0"/>
              <a:t>Disproportionate numbers of minorities</a:t>
            </a:r>
          </a:p>
        </p:txBody>
      </p:sp>
    </p:spTree>
    <p:extLst>
      <p:ext uri="{BB962C8B-B14F-4D97-AF65-F5344CB8AC3E}">
        <p14:creationId xmlns:p14="http://schemas.microsoft.com/office/powerpoint/2010/main" val="3149135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1252</Words>
  <Application>Microsoft Macintosh PowerPoint</Application>
  <PresentationFormat>On-screen Show (4:3)</PresentationFormat>
  <Paragraphs>116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Verdana</vt:lpstr>
      <vt:lpstr>Wingdings</vt:lpstr>
      <vt:lpstr>Office Theme</vt:lpstr>
      <vt:lpstr>Social Class  in the United States</vt:lpstr>
      <vt:lpstr>Learning Objectives</vt:lpstr>
      <vt:lpstr>Social Class</vt:lpstr>
      <vt:lpstr>The American Class Structure</vt:lpstr>
      <vt:lpstr>The Upper Class</vt:lpstr>
      <vt:lpstr>The Upper-Middle Class</vt:lpstr>
      <vt:lpstr>The Middle-Middle Class</vt:lpstr>
      <vt:lpstr>The Lower-Middle Class</vt:lpstr>
      <vt:lpstr>The Lower Class</vt:lpstr>
      <vt:lpstr>Household Income by Quintile, 2015</vt:lpstr>
      <vt:lpstr>Poverty</vt:lpstr>
      <vt:lpstr>The Feminization of Poverty</vt:lpstr>
      <vt:lpstr>How Do We Count the Poor?</vt:lpstr>
      <vt:lpstr>Orshansky SSA Measure of Poverty</vt:lpstr>
      <vt:lpstr>Number in Poverty and Poverty Rates, 1960–2015</vt:lpstr>
      <vt:lpstr>Three Major Criticisms of the Poverty Index</vt:lpstr>
      <vt:lpstr>Myths About the Poor</vt:lpstr>
      <vt:lpstr>The Changing Face of Poverty</vt:lpstr>
      <vt:lpstr>Consequences of Social Stratification</vt:lpstr>
      <vt:lpstr>Social Inequality – Functionalist Theory</vt:lpstr>
      <vt:lpstr>Functionalist Theory of Stratification</vt:lpstr>
      <vt:lpstr>Social Inequality – Conflict Theory</vt:lpstr>
      <vt:lpstr>Marx and the Distribution of Wealth</vt:lpstr>
      <vt:lpstr>Max Weber – Expansion on Marx</vt:lpstr>
      <vt:lpstr>Social Inequality – Conflict Theory</vt:lpstr>
      <vt:lpstr>Modern Conflict Theory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Botelho</dc:creator>
  <cp:lastModifiedBy>Anna Botelho</cp:lastModifiedBy>
  <cp:revision>56</cp:revision>
  <dcterms:created xsi:type="dcterms:W3CDTF">2018-02-14T21:02:22Z</dcterms:created>
  <dcterms:modified xsi:type="dcterms:W3CDTF">2018-02-19T22:11:36Z</dcterms:modified>
</cp:coreProperties>
</file>