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20"/>
  </p:handoutMasterIdLst>
  <p:sldIdLst>
    <p:sldId id="256" r:id="rId2"/>
    <p:sldId id="257" r:id="rId3"/>
    <p:sldId id="258" r:id="rId4"/>
    <p:sldId id="340" r:id="rId5"/>
    <p:sldId id="343" r:id="rId6"/>
    <p:sldId id="363" r:id="rId7"/>
    <p:sldId id="345" r:id="rId8"/>
    <p:sldId id="346" r:id="rId9"/>
    <p:sldId id="364" r:id="rId10"/>
    <p:sldId id="365" r:id="rId11"/>
    <p:sldId id="366" r:id="rId12"/>
    <p:sldId id="347" r:id="rId13"/>
    <p:sldId id="328" r:id="rId14"/>
    <p:sldId id="327" r:id="rId15"/>
    <p:sldId id="353" r:id="rId16"/>
    <p:sldId id="367" r:id="rId17"/>
    <p:sldId id="361" r:id="rId18"/>
    <p:sldId id="35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22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2/20/18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  <a:prstGeom prst="rect">
            <a:avLst/>
          </a:prstGeom>
        </p:spPr>
        <p:txBody>
          <a:bodyPr/>
          <a:lstStyle>
            <a:lvl1pPr marL="463550" indent="-450850">
              <a:lnSpc>
                <a:spcPts val="3400"/>
              </a:lnSpc>
              <a:spcBef>
                <a:spcPts val="1200"/>
              </a:spcBef>
              <a:buFont typeface="Wingdings" pitchFamily="2" charset="2"/>
              <a:buChar char="v"/>
              <a:tabLst/>
              <a:defRPr sz="2800"/>
            </a:lvl1pPr>
            <a:lvl2pPr marL="804863" indent="-231775">
              <a:spcBef>
                <a:spcPts val="600"/>
              </a:spcBef>
              <a:tabLst/>
              <a:defRPr sz="2400"/>
            </a:lvl2pPr>
            <a:lvl3pPr marL="1147763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/>
            </a:lvl3pPr>
            <a:lvl4pPr marL="1379538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Global Stratification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9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Marx believed population growth is linked to industrialization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Need for expanding labor force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Necessity of constant market growth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Problems rooted in economic and political systems</a:t>
            </a:r>
          </a:p>
        </p:txBody>
      </p:sp>
    </p:spTree>
    <p:extLst>
      <p:ext uri="{BB962C8B-B14F-4D97-AF65-F5344CB8AC3E}">
        <p14:creationId xmlns:p14="http://schemas.microsoft.com/office/powerpoint/2010/main" val="3570039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 Transition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Social evolution through four stages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High fertility and high mortality</a:t>
            </a:r>
          </a:p>
          <a:p>
            <a:pPr marL="1379538" indent="-342900">
              <a:lnSpc>
                <a:spcPct val="1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High birth rate and high death rate</a:t>
            </a:r>
          </a:p>
          <a:p>
            <a:pPr marL="1379538" indent="-342900">
              <a:lnSpc>
                <a:spcPct val="1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400" dirty="0"/>
              <a:t>Reduction in death rate due to health and technology advances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Low fertility and low mortality</a:t>
            </a:r>
          </a:p>
          <a:p>
            <a:pPr marL="1493838" indent="-457200">
              <a:lnSpc>
                <a:spcPct val="100000"/>
              </a:lnSpc>
              <a:buClr>
                <a:schemeClr val="tx1"/>
              </a:buClr>
              <a:buFont typeface="+mj-lt"/>
              <a:buAutoNum type="arabicPeriod" startAt="3"/>
            </a:pPr>
            <a:r>
              <a:rPr lang="en-US" sz="2400" dirty="0"/>
              <a:t>Birth rate drops; family planning based on evolving norms and beliefs</a:t>
            </a:r>
          </a:p>
          <a:p>
            <a:pPr marL="1493838" indent="-457200">
              <a:lnSpc>
                <a:spcPct val="100000"/>
              </a:lnSpc>
              <a:buClr>
                <a:schemeClr val="tx1"/>
              </a:buClr>
              <a:buFont typeface="+mj-lt"/>
              <a:buAutoNum type="arabicPeriod" startAt="3"/>
            </a:pPr>
            <a:r>
              <a:rPr lang="en-US" sz="2400" dirty="0"/>
              <a:t>Death and birth rates remain stable</a:t>
            </a:r>
          </a:p>
        </p:txBody>
      </p:sp>
    </p:spTree>
    <p:extLst>
      <p:ext uri="{BB962C8B-B14F-4D97-AF65-F5344CB8AC3E}">
        <p14:creationId xmlns:p14="http://schemas.microsoft.com/office/powerpoint/2010/main" val="83178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A2293F3-1F7E-A44B-A222-35417428B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260" y="689610"/>
            <a:ext cx="7063740" cy="549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847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Diversity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40D031E-A16F-9643-A69B-DC0FB197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Average fertility rate per woman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More-developed countries – 1.7 births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Least-developed countries – 4.5–5.2 births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Percent of resources consumed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World’s richest countries – 20% population, </a:t>
            </a:r>
            <a:br>
              <a:rPr lang="en-US" sz="2400" dirty="0"/>
            </a:br>
            <a:r>
              <a:rPr lang="en-US" sz="2400" dirty="0"/>
              <a:t>86% consumption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World’s poorest countries – 80% population, </a:t>
            </a:r>
            <a:br>
              <a:rPr lang="en-US" sz="2400" dirty="0"/>
            </a:br>
            <a:r>
              <a:rPr lang="en-US" sz="2400" dirty="0"/>
              <a:t>14% consumption</a:t>
            </a:r>
          </a:p>
        </p:txBody>
      </p:sp>
    </p:spTree>
    <p:extLst>
      <p:ext uri="{BB962C8B-B14F-4D97-AF65-F5344CB8AC3E}">
        <p14:creationId xmlns:p14="http://schemas.microsoft.com/office/powerpoint/2010/main" val="2811599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Health Trends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The World Health Organization defines health as</a:t>
            </a:r>
          </a:p>
          <a:p>
            <a:pPr marL="12700" indent="0" algn="ctr">
              <a:lnSpc>
                <a:spcPts val="3600"/>
              </a:lnSpc>
              <a:spcBef>
                <a:spcPts val="2400"/>
              </a:spcBef>
              <a:buNone/>
            </a:pPr>
            <a:r>
              <a:rPr lang="en-US" sz="3000" dirty="0"/>
              <a:t>“A state of complete mental, </a:t>
            </a:r>
            <a:br>
              <a:rPr lang="en-US" sz="3000" dirty="0"/>
            </a:br>
            <a:r>
              <a:rPr lang="en-US" sz="3000" dirty="0"/>
              <a:t>physical, and social well-being.”</a:t>
            </a:r>
          </a:p>
        </p:txBody>
      </p:sp>
    </p:spTree>
    <p:extLst>
      <p:ext uri="{BB962C8B-B14F-4D97-AF65-F5344CB8AC3E}">
        <p14:creationId xmlns:p14="http://schemas.microsoft.com/office/powerpoint/2010/main" val="2305757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Health of Infants and Children in Developing Countries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Childhood death – overwhelming problem in Africa, Asia, Latin America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Diarrheal dehydration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Acute respiratory infection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Measles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Malaria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Maternal malnutrition</a:t>
            </a:r>
          </a:p>
          <a:p>
            <a:pPr indent="-454025">
              <a:lnSpc>
                <a:spcPct val="100000"/>
              </a:lnSpc>
              <a:spcBef>
                <a:spcPts val="2400"/>
              </a:spcBef>
            </a:pPr>
            <a:r>
              <a:rPr lang="en-US" dirty="0"/>
              <a:t>HIV and AIDS</a:t>
            </a:r>
          </a:p>
        </p:txBody>
      </p:sp>
    </p:spTree>
    <p:extLst>
      <p:ext uri="{BB962C8B-B14F-4D97-AF65-F5344CB8AC3E}">
        <p14:creationId xmlns:p14="http://schemas.microsoft.com/office/powerpoint/2010/main" val="75446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30F2F-7F32-E446-9EC6-20FAFBC8F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Living with HIV in </a:t>
            </a:r>
            <a:br>
              <a:rPr lang="en-US" dirty="0"/>
            </a:br>
            <a:r>
              <a:rPr lang="en-US" dirty="0"/>
              <a:t>Various World Regions </a:t>
            </a:r>
            <a:r>
              <a:rPr lang="en-US" sz="2600" dirty="0"/>
              <a:t>(2016 data)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12E676-0D14-B248-BD96-2A064FF17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529507"/>
              </p:ext>
            </p:extLst>
          </p:nvPr>
        </p:nvGraphicFramePr>
        <p:xfrm>
          <a:off x="628650" y="1351280"/>
          <a:ext cx="7631430" cy="438912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111750">
                  <a:extLst>
                    <a:ext uri="{9D8B030D-6E8A-4147-A177-3AD203B41FA5}">
                      <a16:colId xmlns:a16="http://schemas.microsoft.com/office/drawing/2014/main" val="1755766038"/>
                    </a:ext>
                  </a:extLst>
                </a:gridCol>
                <a:gridCol w="2519680">
                  <a:extLst>
                    <a:ext uri="{9D8B030D-6E8A-4147-A177-3AD203B41FA5}">
                      <a16:colId xmlns:a16="http://schemas.microsoft.com/office/drawing/2014/main" val="2550222707"/>
                    </a:ext>
                  </a:extLst>
                </a:gridCol>
              </a:tblGrid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Eastern and Southern Africa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19,400,000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1281503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Western and Central Africa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6,100,000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0004217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 and the Pacific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5,100,000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2943807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Western and Central Europe and North America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2,100,000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0743840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 America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1,800,000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1116540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Eastern Europe and Central Asia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1,600,000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7946699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Caribbean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6652691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Middle East and North Africa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230,000</a:t>
                      </a:r>
                    </a:p>
                  </a:txBody>
                  <a:tcPr marT="137160" marB="13716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520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153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 marL="12700" indent="0">
              <a:buNone/>
            </a:pPr>
            <a:r>
              <a:rPr lang="en-US" dirty="0"/>
              <a:t>Growth is huge factor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Stability in pre-agricultural society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Beginnings of growth circa 8000 B.C.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Massive growth 1650 C.E.–present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Healthcare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Diet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Advances in science</a:t>
            </a:r>
          </a:p>
        </p:txBody>
      </p:sp>
    </p:spTree>
    <p:extLst>
      <p:ext uri="{BB962C8B-B14F-4D97-AF65-F5344CB8AC3E}">
        <p14:creationId xmlns:p14="http://schemas.microsoft.com/office/powerpoint/2010/main" val="653632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 Trends – Current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Child marriage and early marriage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Breastfeeding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Infant and child mortality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Gender preferences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Benefits and costs of children/large families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Contraception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Income level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Education of women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Urban or rural residence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 dirty="0"/>
              <a:t>Global aging</a:t>
            </a:r>
          </a:p>
        </p:txBody>
      </p:sp>
    </p:spTree>
    <p:extLst>
      <p:ext uri="{BB962C8B-B14F-4D97-AF65-F5344CB8AC3E}">
        <p14:creationId xmlns:p14="http://schemas.microsoft.com/office/powerpoint/2010/main" val="192409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371601"/>
            <a:ext cx="7631430" cy="46256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Describe the caste, estate, and class systems of social stratification.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Describe the phenomenon of exponential growth.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Define the three major components of population change.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Contrast the Malthusian and Marxist theories of population.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Summarize the demographic transition model and explain why there might be a second demographic transition.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Discuss the determinants of fertility and family size.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Discuss the problems of overpopulation and possible solutions.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Discuss world health trends.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Understand the trends in global aging.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Stratification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631430" cy="4874274"/>
          </a:xfrm>
        </p:spPr>
        <p:txBody>
          <a:bodyPr>
            <a:normAutofit/>
          </a:bodyPr>
          <a:lstStyle/>
          <a:p>
            <a:pPr marL="12700" indent="0">
              <a:spcBef>
                <a:spcPts val="1800"/>
              </a:spcBef>
              <a:buNone/>
            </a:pPr>
            <a:r>
              <a:rPr lang="en-US" dirty="0"/>
              <a:t>Two methods for stratification:</a:t>
            </a:r>
          </a:p>
          <a:p>
            <a:pPr marL="463550" indent="-450850">
              <a:spcBef>
                <a:spcPts val="1800"/>
              </a:spcBef>
            </a:pPr>
            <a:r>
              <a:rPr lang="en-US" b="1" dirty="0"/>
              <a:t>Ascribed</a:t>
            </a:r>
            <a:r>
              <a:rPr lang="en-US" dirty="0"/>
              <a:t> – people can be assigned to societal roles (caste and estate systems)</a:t>
            </a:r>
          </a:p>
          <a:p>
            <a:pPr marL="463550" indent="-450850">
              <a:spcBef>
                <a:spcPts val="1800"/>
              </a:spcBef>
            </a:pPr>
            <a:r>
              <a:rPr lang="en-US" b="1" dirty="0"/>
              <a:t>Achieved</a:t>
            </a:r>
            <a:r>
              <a:rPr lang="en-US" dirty="0"/>
              <a:t> – people’s positions in the social hierarchy can be based to some degree on their accomplishments (class system)</a:t>
            </a:r>
          </a:p>
        </p:txBody>
      </p:sp>
    </p:spTree>
    <p:extLst>
      <p:ext uri="{BB962C8B-B14F-4D97-AF65-F5344CB8AC3E}">
        <p14:creationId xmlns:p14="http://schemas.microsoft.com/office/powerpoint/2010/main" val="213156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Caste System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Rigid form of stratification, based on ascribed characteristics such as skin color or family identity</a:t>
            </a:r>
          </a:p>
          <a:p>
            <a:r>
              <a:rPr lang="en-US" dirty="0"/>
              <a:t>Determines a person’s prestige, occupation, residence, and social relationships</a:t>
            </a:r>
          </a:p>
        </p:txBody>
      </p:sp>
    </p:spTree>
    <p:extLst>
      <p:ext uri="{BB962C8B-B14F-4D97-AF65-F5344CB8AC3E}">
        <p14:creationId xmlns:p14="http://schemas.microsoft.com/office/powerpoint/2010/main" val="400312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Estate System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closed system of stratification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Social position is defined by law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Membership is determined primarily by inheritance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A segment of society that has legally established rights and duties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Similar to a caste system, but not as extreme</a:t>
            </a:r>
          </a:p>
        </p:txBody>
      </p:sp>
    </p:spTree>
    <p:extLst>
      <p:ext uri="{BB962C8B-B14F-4D97-AF65-F5344CB8AC3E}">
        <p14:creationId xmlns:p14="http://schemas.microsoft.com/office/powerpoint/2010/main" val="281911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Class System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Social class consists of a category of people who share: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Similar opportunities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Similar economic and vocational positions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Similar lifestyles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Similar attitudes and behaviors</a:t>
            </a:r>
          </a:p>
        </p:txBody>
      </p:sp>
    </p:spTree>
    <p:extLst>
      <p:ext uri="{BB962C8B-B14F-4D97-AF65-F5344CB8AC3E}">
        <p14:creationId xmlns:p14="http://schemas.microsoft.com/office/powerpoint/2010/main" val="3230641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 Dynamics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b="1" dirty="0"/>
              <a:t>Demography</a:t>
            </a:r>
            <a:r>
              <a:rPr lang="en-US" dirty="0"/>
              <a:t> – study of size and composition of human populations as well as the causes and consequences of changes in these factors. Influenced by: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Fertility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Mortality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Migration</a:t>
            </a:r>
          </a:p>
        </p:txBody>
      </p:sp>
    </p:spTree>
    <p:extLst>
      <p:ext uri="{BB962C8B-B14F-4D97-AF65-F5344CB8AC3E}">
        <p14:creationId xmlns:p14="http://schemas.microsoft.com/office/powerpoint/2010/main" val="688371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Fertility – actual number of births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Fecundity – physiological capability of giving birth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Mortality – frequency of death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Migration – geographic movement of populations</a:t>
            </a:r>
          </a:p>
        </p:txBody>
      </p:sp>
    </p:spTree>
    <p:extLst>
      <p:ext uri="{BB962C8B-B14F-4D97-AF65-F5344CB8AC3E}">
        <p14:creationId xmlns:p14="http://schemas.microsoft.com/office/powerpoint/2010/main" val="1651792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Malthus (1776–1834) believed population growth is linked to certain natural laws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Preventive checks – practices that would limit reproduction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Positive checks – events that limit reproduction either by causing early death (before reproductive age) or massive death (lowering the overall population)</a:t>
            </a:r>
          </a:p>
        </p:txBody>
      </p:sp>
    </p:spTree>
    <p:extLst>
      <p:ext uri="{BB962C8B-B14F-4D97-AF65-F5344CB8AC3E}">
        <p14:creationId xmlns:p14="http://schemas.microsoft.com/office/powerpoint/2010/main" val="2866955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1377</TotalTime>
  <Words>614</Words>
  <Application>Microsoft Macintosh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Verdana</vt:lpstr>
      <vt:lpstr>Wingdings</vt:lpstr>
      <vt:lpstr>Office Theme</vt:lpstr>
      <vt:lpstr>Global Stratification</vt:lpstr>
      <vt:lpstr>Learning Objectives</vt:lpstr>
      <vt:lpstr>Stratification Systems</vt:lpstr>
      <vt:lpstr>The Caste System</vt:lpstr>
      <vt:lpstr>The Estate System</vt:lpstr>
      <vt:lpstr>The Class System</vt:lpstr>
      <vt:lpstr>Population Dynamics</vt:lpstr>
      <vt:lpstr>Demographic Study</vt:lpstr>
      <vt:lpstr>Theories of Population</vt:lpstr>
      <vt:lpstr>Theories of Population</vt:lpstr>
      <vt:lpstr>Demographic Transition Theory</vt:lpstr>
      <vt:lpstr>PowerPoint Presentation</vt:lpstr>
      <vt:lpstr>Global Diversity</vt:lpstr>
      <vt:lpstr>World Health Trends</vt:lpstr>
      <vt:lpstr>The Health of Infants and Children in Developing Countries</vt:lpstr>
      <vt:lpstr>People Living with HIV in  Various World Regions (2016 data)</vt:lpstr>
      <vt:lpstr>Population Trends</vt:lpstr>
      <vt:lpstr>Population Trends – Current Factors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63</cp:revision>
  <dcterms:created xsi:type="dcterms:W3CDTF">2018-02-14T21:02:22Z</dcterms:created>
  <dcterms:modified xsi:type="dcterms:W3CDTF">2018-02-20T18:43:41Z</dcterms:modified>
</cp:coreProperties>
</file>