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handoutMasterIdLst>
    <p:handoutMasterId r:id="rId20"/>
  </p:handoutMasterIdLst>
  <p:sldIdLst>
    <p:sldId id="256" r:id="rId2"/>
    <p:sldId id="257" r:id="rId3"/>
    <p:sldId id="258" r:id="rId4"/>
    <p:sldId id="340" r:id="rId5"/>
    <p:sldId id="343" r:id="rId6"/>
    <p:sldId id="363" r:id="rId7"/>
    <p:sldId id="345" r:id="rId8"/>
    <p:sldId id="346" r:id="rId9"/>
    <p:sldId id="364" r:id="rId10"/>
    <p:sldId id="365" r:id="rId11"/>
    <p:sldId id="366" r:id="rId12"/>
    <p:sldId id="347" r:id="rId13"/>
    <p:sldId id="328" r:id="rId14"/>
    <p:sldId id="327" r:id="rId15"/>
    <p:sldId id="353" r:id="rId16"/>
    <p:sldId id="367" r:id="rId17"/>
    <p:sldId id="361" r:id="rId18"/>
    <p:sldId id="35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099"/>
    <a:srgbClr val="FCDEAB"/>
    <a:srgbClr val="C53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22"/>
    <p:restoredTop sz="94643"/>
  </p:normalViewPr>
  <p:slideViewPr>
    <p:cSldViewPr snapToGrid="0" snapToObjects="1">
      <p:cViewPr varScale="1">
        <p:scale>
          <a:sx n="126" d="100"/>
          <a:sy n="126" d="100"/>
        </p:scale>
        <p:origin x="19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150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406608-7191-C74C-8A53-249D9B4FE9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B7FC6-3E11-D042-ADBE-96EF0BBB62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4A124-A7DD-4E43-8F15-6BDBE0A77790}" type="datetimeFigureOut">
              <a:rPr lang="en-US" smtClean="0"/>
              <a:t>2/20/18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C1F80-2AC0-7341-A410-192361F7FD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758B1-C15A-A440-8B65-11182835F8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3109-1951-B94E-80F6-9A8DE7656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9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CDE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302D-F62A-D141-A0E4-A25395AF0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315200" cy="2661064"/>
          </a:xfrm>
        </p:spPr>
        <p:txBody>
          <a:bodyPr lIns="0" tIns="0" rIns="0" bIns="0" anchor="t" anchorCtr="0"/>
          <a:lstStyle>
            <a:lvl1pPr algn="ctr">
              <a:defRPr sz="4500" b="1" i="0">
                <a:solidFill>
                  <a:srgbClr val="4140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4D296-BE44-9C44-8BD0-0F55B8706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1143000"/>
          </a:xfrm>
          <a:prstGeom prst="rect">
            <a:avLst/>
          </a:prstGeom>
        </p:spPr>
        <p:txBody>
          <a:bodyPr lIns="0" tIns="0" rIns="0" bIns="228600" anchor="b" anchorCtr="0">
            <a:normAutofit/>
          </a:bodyPr>
          <a:lstStyle>
            <a:lvl1pPr marL="0" indent="0" algn="ctr">
              <a:buNone/>
              <a:defRPr sz="2400" b="1">
                <a:solidFill>
                  <a:srgbClr val="C5352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F870E7-0004-6F4C-9B98-233593171B51}"/>
              </a:ext>
            </a:extLst>
          </p:cNvPr>
          <p:cNvSpPr txBox="1"/>
          <p:nvPr userDrawn="1"/>
        </p:nvSpPr>
        <p:spPr>
          <a:xfrm>
            <a:off x="914400" y="7868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Sociology 12e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by Henry L.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Tischler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11194-2E4F-6746-B713-49DF9E44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30201-EC1D-DC45-8757-8334F85F1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C91E-2099-4449-AC9D-5ABB9642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49C5E-32B9-6140-B319-B1E7C009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41931-F937-DA49-B303-65DC6146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8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3288C9-5B33-2841-9883-D90253445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87838-47E2-9844-809A-0C3477262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360F9-4AFE-014B-8ED6-02D8CDB5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44616-5C75-9E4C-9684-3A846DB2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A7A38-40BD-4C4B-80AE-5F004EBB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7FF4-B0E0-2A4F-9DAE-55B6105A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E6B12-6F0F-2D4E-8930-7E75A86EA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1430" cy="4874274"/>
          </a:xfrm>
          <a:prstGeom prst="rect">
            <a:avLst/>
          </a:prstGeom>
        </p:spPr>
        <p:txBody>
          <a:bodyPr/>
          <a:lstStyle>
            <a:lvl1pPr marL="463550" indent="-450850">
              <a:lnSpc>
                <a:spcPts val="3400"/>
              </a:lnSpc>
              <a:spcBef>
                <a:spcPts val="1200"/>
              </a:spcBef>
              <a:buFont typeface="Wingdings" pitchFamily="2" charset="2"/>
              <a:buChar char="v"/>
              <a:tabLst/>
              <a:defRPr sz="2800"/>
            </a:lvl1pPr>
            <a:lvl2pPr marL="804863" indent="-231775">
              <a:spcBef>
                <a:spcPts val="600"/>
              </a:spcBef>
              <a:tabLst/>
              <a:defRPr sz="2400"/>
            </a:lvl2pPr>
            <a:lvl3pPr marL="1147763" indent="-231775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200"/>
            </a:lvl3pPr>
            <a:lvl4pPr marL="1379538" indent="-231775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000"/>
            </a:lvl4pPr>
            <a:lvl5pPr marL="1543050" indent="-171450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FFDF1-2322-A04D-886B-3AFC0AB4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72F06-EEBF-E84C-91CD-A3CB6585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2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7758-60EA-4046-B56B-56CDE1AB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E19DD-79E6-9A4B-B61C-6935A7014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28657-57DB-E444-97F0-E8F6E72E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BE9A-8F52-9645-ACC0-0CFF42DA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D5A0-2D53-E943-9512-7FAA3A6E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1CDF-C36C-4B43-93F9-779D2F4C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82437-842E-4249-850F-188240040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E586F-C27B-7840-B1BD-FEAB43F45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AA40C-3F7B-0D4C-B261-86690FA0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9D976-4BB6-FF42-A2D2-5D2C0CD9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5DC86-2149-4B4A-8C05-DA033213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89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0DAFD-0346-3F4E-9603-081FCA49E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93C5-1419-D844-9A2F-0BF4B3487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36F57-B7F4-4446-B84D-4457D8BE7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945-0BD7-554F-BD66-F6FA8B009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79FC1-5C15-ED47-9943-AB21EAA0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A57D3-35DF-D147-98FC-C5898CB7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7DAA3-B438-C64D-8198-9E67967D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EC0A82-1A4F-5740-9938-827A12F2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490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03AB-9AF8-934E-9D3C-2B64D93E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50A50-9186-024A-AE08-6D0310ED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21945-81C4-3947-86D2-6DD29340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23B0B-4FA2-D042-A08C-1925446F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070A1-283D-1449-A96E-EA092A40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53CAD-0C4F-1B4E-95AA-2118F577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047E-7E88-A94D-B6A4-EAF7DA4E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9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EEC5-8B44-E243-B115-83F83646A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6A98A-6D9E-5644-98D7-A6D4B717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35281-71C4-5B43-8171-195F67E8A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EBC85-FC7C-8846-A8CF-3F3115D7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2CB69-AD0A-764C-A88D-E6BABAC4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79485-01FB-9B41-B079-251DCD24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697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6C75-BDEB-4D45-A6F4-32718F60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D1ADC-C78B-6C47-B887-20A35DFE8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B12D9-A373-A144-8169-6753D7516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2B4C1-48B3-EF42-9BCF-524A1AF8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2/20/18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978C3-33E7-264D-8C93-4E40B7E1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1B34C-B5C3-3A46-B5EF-0CE0C464D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FED66-2FC9-6A4B-B5DD-B0E4815D7813}"/>
              </a:ext>
            </a:extLst>
          </p:cNvPr>
          <p:cNvSpPr/>
          <p:nvPr userDrawn="1"/>
        </p:nvSpPr>
        <p:spPr>
          <a:xfrm>
            <a:off x="0" y="6356351"/>
            <a:ext cx="9144000" cy="506412"/>
          </a:xfrm>
          <a:prstGeom prst="rect">
            <a:avLst/>
          </a:prstGeom>
          <a:solidFill>
            <a:srgbClr val="FCD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D9926-3F9B-E54B-BCA8-03DD44E9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4299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CA47F-2C25-2448-AE97-280189E51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E5CDFA-6ACC-B549-B5DB-98E2036969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1B54AE7-D0D8-9B40-8FC8-B55D77AD6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52B06C-47E1-E543-85F5-7F7E037F7CD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441700" y="6438107"/>
            <a:ext cx="22606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14099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346075" indent="-346075" algn="l" defTabSz="685800" rtl="0" eaLnBrk="1" latinLnBrk="0" hangingPunct="1">
        <a:lnSpc>
          <a:spcPct val="90000"/>
        </a:lnSpc>
        <a:spcBef>
          <a:spcPts val="750"/>
        </a:spcBef>
        <a:buClr>
          <a:srgbClr val="C53526"/>
        </a:buClr>
        <a:buFont typeface="Wingdings" pitchFamily="2" charset="2"/>
        <a:buChar char="v"/>
        <a:tabLst/>
        <a:defRPr sz="2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693738" indent="-22860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Wingdings" pitchFamily="2" charset="2"/>
        <a:buChar char="§"/>
        <a:tabLst/>
        <a:defRPr sz="2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76313" indent="-173038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60475" indent="-174625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B8D6-C23C-0444-92A5-0CE8FDDD6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Global Stratification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4942E-4CFC-B144-BD77-ACD99FA51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9</a:t>
            </a:r>
          </a:p>
        </p:txBody>
      </p:sp>
    </p:spTree>
    <p:extLst>
      <p:ext uri="{BB962C8B-B14F-4D97-AF65-F5344CB8AC3E}">
        <p14:creationId xmlns:p14="http://schemas.microsoft.com/office/powerpoint/2010/main" val="191462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Marx believed population growth is linked to industrialization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Need for expanding labor force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Necessity of constant market growth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Problems rooted in economic and political systems</a:t>
            </a:r>
          </a:p>
        </p:txBody>
      </p:sp>
    </p:spTree>
    <p:extLst>
      <p:ext uri="{BB962C8B-B14F-4D97-AF65-F5344CB8AC3E}">
        <p14:creationId xmlns:p14="http://schemas.microsoft.com/office/powerpoint/2010/main" val="3570039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 Transition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Social evolution through four stages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High fertility and high mortality</a:t>
            </a:r>
          </a:p>
          <a:p>
            <a:pPr marL="1379538" indent="-34290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High birth rate and high death rate</a:t>
            </a:r>
          </a:p>
          <a:p>
            <a:pPr marL="1379538" indent="-342900">
              <a:lnSpc>
                <a:spcPct val="10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Reduction in death rate due to health and technology advances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Low fertility and low mortality</a:t>
            </a:r>
          </a:p>
          <a:p>
            <a:pPr marL="1493838" indent="-457200">
              <a:lnSpc>
                <a:spcPct val="100000"/>
              </a:lnSpc>
              <a:buClr>
                <a:schemeClr val="tx1"/>
              </a:buClr>
              <a:buFont typeface="+mj-lt"/>
              <a:buAutoNum type="arabicPeriod" startAt="3"/>
            </a:pPr>
            <a:r>
              <a:rPr lang="en-US" sz="2400" dirty="0"/>
              <a:t>Birth rate drops; family planning based on evolving norms and beliefs</a:t>
            </a:r>
          </a:p>
          <a:p>
            <a:pPr marL="1493838" indent="-457200">
              <a:lnSpc>
                <a:spcPct val="100000"/>
              </a:lnSpc>
              <a:buClr>
                <a:schemeClr val="tx1"/>
              </a:buClr>
              <a:buFont typeface="+mj-lt"/>
              <a:buAutoNum type="arabicPeriod" startAt="3"/>
            </a:pPr>
            <a:r>
              <a:rPr lang="en-US" sz="2400" dirty="0"/>
              <a:t>Death and birth rates remain stable</a:t>
            </a:r>
          </a:p>
        </p:txBody>
      </p:sp>
    </p:spTree>
    <p:extLst>
      <p:ext uri="{BB962C8B-B14F-4D97-AF65-F5344CB8AC3E}">
        <p14:creationId xmlns:p14="http://schemas.microsoft.com/office/powerpoint/2010/main" val="83178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A2293F3-1F7E-A44B-A222-35417428B7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260" y="689610"/>
            <a:ext cx="7063740" cy="549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47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Diversity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40D031E-A16F-9643-A69B-DC0FB1974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Average fertility rate per woman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More-developed countries – 1.7 births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Least-developed countries – 4.5–5.2 births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600" dirty="0"/>
              <a:t>Percent of resources consumed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World’s richest countries – 20% population, </a:t>
            </a:r>
            <a:br>
              <a:rPr lang="en-US" sz="2400" dirty="0"/>
            </a:br>
            <a:r>
              <a:rPr lang="en-US" sz="2400" dirty="0"/>
              <a:t>86% consumption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World’s poorest countries – 80% population, </a:t>
            </a:r>
            <a:br>
              <a:rPr lang="en-US" sz="2400" dirty="0"/>
            </a:br>
            <a:r>
              <a:rPr lang="en-US" sz="2400" dirty="0"/>
              <a:t>14% consumption</a:t>
            </a:r>
          </a:p>
        </p:txBody>
      </p:sp>
    </p:spTree>
    <p:extLst>
      <p:ext uri="{BB962C8B-B14F-4D97-AF65-F5344CB8AC3E}">
        <p14:creationId xmlns:p14="http://schemas.microsoft.com/office/powerpoint/2010/main" val="2811599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Health Trends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The World Health Organization defines health as</a:t>
            </a:r>
          </a:p>
          <a:p>
            <a:pPr marL="12700" indent="0" algn="ctr">
              <a:lnSpc>
                <a:spcPts val="3600"/>
              </a:lnSpc>
              <a:spcBef>
                <a:spcPts val="2400"/>
              </a:spcBef>
              <a:buNone/>
            </a:pPr>
            <a:r>
              <a:rPr lang="en-US" sz="3000" dirty="0"/>
              <a:t>“A state of complete mental, </a:t>
            </a:r>
            <a:br>
              <a:rPr lang="en-US" sz="3000" dirty="0"/>
            </a:br>
            <a:r>
              <a:rPr lang="en-US" sz="3000" dirty="0"/>
              <a:t>physical, and social well-being.”</a:t>
            </a:r>
          </a:p>
        </p:txBody>
      </p:sp>
    </p:spTree>
    <p:extLst>
      <p:ext uri="{BB962C8B-B14F-4D97-AF65-F5344CB8AC3E}">
        <p14:creationId xmlns:p14="http://schemas.microsoft.com/office/powerpoint/2010/main" val="2305757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Health of Infants and Children in Developing Countries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Childhood death – overwhelming problem in Africa, Asia, Latin America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600" dirty="0"/>
              <a:t>Diarrheal dehydration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600" dirty="0"/>
              <a:t>Acute respiratory infection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600" dirty="0"/>
              <a:t>Measles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600" dirty="0"/>
              <a:t>Malaria</a:t>
            </a:r>
          </a:p>
          <a:p>
            <a:pPr marL="804863" indent="-231775">
              <a:lnSpc>
                <a:spcPct val="10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600" dirty="0"/>
              <a:t>Maternal malnutrition</a:t>
            </a:r>
          </a:p>
          <a:p>
            <a:pPr indent="-454025"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HIV and AIDS</a:t>
            </a:r>
          </a:p>
        </p:txBody>
      </p:sp>
    </p:spTree>
    <p:extLst>
      <p:ext uri="{BB962C8B-B14F-4D97-AF65-F5344CB8AC3E}">
        <p14:creationId xmlns:p14="http://schemas.microsoft.com/office/powerpoint/2010/main" val="75446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30F2F-7F32-E446-9EC6-20FAFBC8F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Living with HIV in </a:t>
            </a:r>
            <a:br>
              <a:rPr lang="en-US" dirty="0"/>
            </a:br>
            <a:r>
              <a:rPr lang="en-US" dirty="0"/>
              <a:t>Various World Regions </a:t>
            </a:r>
            <a:r>
              <a:rPr lang="en-US" sz="2600" dirty="0"/>
              <a:t>(2016 data)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212E676-0D14-B248-BD96-2A064FF178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529507"/>
              </p:ext>
            </p:extLst>
          </p:nvPr>
        </p:nvGraphicFramePr>
        <p:xfrm>
          <a:off x="628650" y="1351280"/>
          <a:ext cx="7631430" cy="43891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5111750">
                  <a:extLst>
                    <a:ext uri="{9D8B030D-6E8A-4147-A177-3AD203B41FA5}">
                      <a16:colId xmlns:a16="http://schemas.microsoft.com/office/drawing/2014/main" val="1755766038"/>
                    </a:ext>
                  </a:extLst>
                </a:gridCol>
                <a:gridCol w="2519680">
                  <a:extLst>
                    <a:ext uri="{9D8B030D-6E8A-4147-A177-3AD203B41FA5}">
                      <a16:colId xmlns:a16="http://schemas.microsoft.com/office/drawing/2014/main" val="2550222707"/>
                    </a:ext>
                  </a:extLst>
                </a:gridCol>
              </a:tblGrid>
              <a:tr h="37655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Eastern and Southern Africa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19,400,000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81281503"/>
                  </a:ext>
                </a:extLst>
              </a:tr>
              <a:tr h="37655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and Central Africa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6,100,000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0004217"/>
                  </a:ext>
                </a:extLst>
              </a:tr>
              <a:tr h="37655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Asia and the Pacific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5,100,000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02943807"/>
                  </a:ext>
                </a:extLst>
              </a:tr>
              <a:tr h="37655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Western and Central Europe and North America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2,100,000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0743840"/>
                  </a:ext>
                </a:extLst>
              </a:tr>
              <a:tr h="37655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Latin America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1,800,000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1116540"/>
                  </a:ext>
                </a:extLst>
              </a:tr>
              <a:tr h="37655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Eastern Europe and Central Asia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1,600,000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47946699"/>
                  </a:ext>
                </a:extLst>
              </a:tr>
              <a:tr h="37655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Caribbean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310,000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6652691"/>
                  </a:ext>
                </a:extLst>
              </a:tr>
              <a:tr h="376555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Middle East and North Africa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230,000</a:t>
                      </a:r>
                    </a:p>
                  </a:txBody>
                  <a:tcPr marT="137160" marB="13716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52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1153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 marL="12700" indent="0">
              <a:buNone/>
            </a:pPr>
            <a:r>
              <a:rPr lang="en-US" dirty="0"/>
              <a:t>Growth is huge factor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600" dirty="0"/>
              <a:t>Stability in pre-agricultural society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600" dirty="0"/>
              <a:t>Beginnings of growth circa 8000 B.C.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600" dirty="0"/>
              <a:t>Massive growth 1650 C.E.–present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Healthcare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Diet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400" dirty="0"/>
              <a:t>Advances in science</a:t>
            </a:r>
          </a:p>
        </p:txBody>
      </p:sp>
    </p:spTree>
    <p:extLst>
      <p:ext uri="{BB962C8B-B14F-4D97-AF65-F5344CB8AC3E}">
        <p14:creationId xmlns:p14="http://schemas.microsoft.com/office/powerpoint/2010/main" val="6536323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Trends – Current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Child marriage and early marriage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Breastfeeding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Infant and child mortality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Gender preferences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Benefits and costs of children/large families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Contraception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Income level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Education of women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Urban or rural residence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600" dirty="0"/>
              <a:t>Global aging</a:t>
            </a:r>
          </a:p>
        </p:txBody>
      </p:sp>
    </p:spTree>
    <p:extLst>
      <p:ext uri="{BB962C8B-B14F-4D97-AF65-F5344CB8AC3E}">
        <p14:creationId xmlns:p14="http://schemas.microsoft.com/office/powerpoint/2010/main" val="1924093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4188-A2EA-A14B-9E92-D4EC3CE6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7160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F5DA7-E209-B44D-8DB3-D8B06FFB9A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371601"/>
            <a:ext cx="7631430" cy="462565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Describe the caste, estate, and class systems of social stratification.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Describe the phenomenon of exponential growth.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Define the three major components of population change.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Contrast the Malthusian and Marxist theories of population.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Summarize the demographic transition model and explain why there might be a second demographic transition.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Discuss the determinants of fertility and family size.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Discuss the problems of overpopulation and possible solutions.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Discuss world health trends.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Understand the trends in global aging.</a:t>
            </a:r>
          </a:p>
        </p:txBody>
      </p:sp>
    </p:spTree>
    <p:extLst>
      <p:ext uri="{BB962C8B-B14F-4D97-AF65-F5344CB8AC3E}">
        <p14:creationId xmlns:p14="http://schemas.microsoft.com/office/powerpoint/2010/main" val="141878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Stratification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>
            <a:normAutofit/>
          </a:bodyPr>
          <a:lstStyle/>
          <a:p>
            <a:pPr marL="12700" indent="0">
              <a:spcBef>
                <a:spcPts val="1800"/>
              </a:spcBef>
              <a:buNone/>
            </a:pPr>
            <a:r>
              <a:rPr lang="en-US" dirty="0"/>
              <a:t>Two methods for stratification:</a:t>
            </a:r>
          </a:p>
          <a:p>
            <a:pPr marL="463550" indent="-450850">
              <a:spcBef>
                <a:spcPts val="1800"/>
              </a:spcBef>
            </a:pPr>
            <a:r>
              <a:rPr lang="en-US" b="1" dirty="0"/>
              <a:t>Ascribed</a:t>
            </a:r>
            <a:r>
              <a:rPr lang="en-US" dirty="0"/>
              <a:t> – people can be assigned to societal roles (caste and estate systems)</a:t>
            </a:r>
          </a:p>
          <a:p>
            <a:pPr marL="463550" indent="-450850">
              <a:spcBef>
                <a:spcPts val="1800"/>
              </a:spcBef>
            </a:pPr>
            <a:r>
              <a:rPr lang="en-US" b="1" dirty="0"/>
              <a:t>Achieved</a:t>
            </a:r>
            <a:r>
              <a:rPr lang="en-US" dirty="0"/>
              <a:t> – people’s positions in the social hierarchy can be based to some degree on their accomplishments (class system)</a:t>
            </a:r>
          </a:p>
        </p:txBody>
      </p:sp>
    </p:spTree>
    <p:extLst>
      <p:ext uri="{BB962C8B-B14F-4D97-AF65-F5344CB8AC3E}">
        <p14:creationId xmlns:p14="http://schemas.microsoft.com/office/powerpoint/2010/main" val="213156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Caste System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Rigid form of stratification, based on ascribed characteristics such as skin color or family identity</a:t>
            </a:r>
          </a:p>
          <a:p>
            <a:r>
              <a:rPr lang="en-US" dirty="0"/>
              <a:t>Determines a person’s prestige, occupation, residence, and social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400312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Estate System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A closed system of stratification</a:t>
            </a:r>
          </a:p>
          <a:p>
            <a:pPr marL="804863" indent="-231775">
              <a:lnSpc>
                <a:spcPts val="3000"/>
              </a:lnSpc>
              <a:buFont typeface="Wingdings" pitchFamily="2" charset="2"/>
              <a:buChar char="§"/>
            </a:pPr>
            <a:r>
              <a:rPr lang="en-US" sz="2600" dirty="0"/>
              <a:t>Social position is defined by law</a:t>
            </a:r>
          </a:p>
          <a:p>
            <a:pPr marL="804863" indent="-231775">
              <a:lnSpc>
                <a:spcPts val="3000"/>
              </a:lnSpc>
              <a:buFont typeface="Wingdings" pitchFamily="2" charset="2"/>
              <a:buChar char="§"/>
            </a:pPr>
            <a:r>
              <a:rPr lang="en-US" sz="2600" dirty="0"/>
              <a:t>Membership is determined primarily by inheritance</a:t>
            </a:r>
          </a:p>
          <a:p>
            <a:pPr marL="804863" indent="-231775">
              <a:lnSpc>
                <a:spcPts val="3000"/>
              </a:lnSpc>
              <a:buFont typeface="Wingdings" pitchFamily="2" charset="2"/>
              <a:buChar char="§"/>
            </a:pPr>
            <a:r>
              <a:rPr lang="en-US" sz="2600" dirty="0"/>
              <a:t>A segment of society that has legally established rights and duties</a:t>
            </a:r>
          </a:p>
          <a:p>
            <a:pPr marL="804863" indent="-231775">
              <a:lnSpc>
                <a:spcPts val="3000"/>
              </a:lnSpc>
              <a:buFont typeface="Wingdings" pitchFamily="2" charset="2"/>
              <a:buChar char="§"/>
            </a:pPr>
            <a:r>
              <a:rPr lang="en-US" sz="2600" dirty="0"/>
              <a:t>Similar to a caste system, but not as extreme</a:t>
            </a:r>
          </a:p>
        </p:txBody>
      </p:sp>
    </p:spTree>
    <p:extLst>
      <p:ext uri="{BB962C8B-B14F-4D97-AF65-F5344CB8AC3E}">
        <p14:creationId xmlns:p14="http://schemas.microsoft.com/office/powerpoint/2010/main" val="281911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Class System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Social class consists of a category of people who share:</a:t>
            </a:r>
          </a:p>
          <a:p>
            <a:pPr marL="804863" indent="-231775">
              <a:lnSpc>
                <a:spcPts val="3000"/>
              </a:lnSpc>
              <a:buFont typeface="Wingdings" pitchFamily="2" charset="2"/>
              <a:buChar char="§"/>
            </a:pPr>
            <a:r>
              <a:rPr lang="en-US" sz="2600" dirty="0"/>
              <a:t>Similar opportunities</a:t>
            </a:r>
          </a:p>
          <a:p>
            <a:pPr marL="804863" indent="-231775">
              <a:lnSpc>
                <a:spcPts val="3000"/>
              </a:lnSpc>
              <a:buFont typeface="Wingdings" pitchFamily="2" charset="2"/>
              <a:buChar char="§"/>
            </a:pPr>
            <a:r>
              <a:rPr lang="en-US" sz="2600" dirty="0"/>
              <a:t>Similar economic and vocational positions</a:t>
            </a:r>
          </a:p>
          <a:p>
            <a:pPr marL="804863" indent="-231775">
              <a:lnSpc>
                <a:spcPts val="3000"/>
              </a:lnSpc>
              <a:buFont typeface="Wingdings" pitchFamily="2" charset="2"/>
              <a:buChar char="§"/>
            </a:pPr>
            <a:r>
              <a:rPr lang="en-US" sz="2600" dirty="0"/>
              <a:t>Similar lifestyles</a:t>
            </a:r>
          </a:p>
          <a:p>
            <a:pPr marL="804863" indent="-231775">
              <a:lnSpc>
                <a:spcPts val="3000"/>
              </a:lnSpc>
              <a:buFont typeface="Wingdings" pitchFamily="2" charset="2"/>
              <a:buChar char="§"/>
            </a:pPr>
            <a:r>
              <a:rPr lang="en-US" sz="2600" dirty="0"/>
              <a:t>Similar attitudes and behaviors</a:t>
            </a:r>
          </a:p>
        </p:txBody>
      </p:sp>
    </p:spTree>
    <p:extLst>
      <p:ext uri="{BB962C8B-B14F-4D97-AF65-F5344CB8AC3E}">
        <p14:creationId xmlns:p14="http://schemas.microsoft.com/office/powerpoint/2010/main" val="3230641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Population Dynamics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r>
              <a:rPr lang="en-US" b="1" dirty="0"/>
              <a:t>Demography</a:t>
            </a:r>
            <a:r>
              <a:rPr lang="en-US" dirty="0"/>
              <a:t> – study of size and composition of human populations as well as the causes and consequences of changes in these factors. Influenced by: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Fertility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Mortality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Migration</a:t>
            </a:r>
          </a:p>
        </p:txBody>
      </p:sp>
    </p:spTree>
    <p:extLst>
      <p:ext uri="{BB962C8B-B14F-4D97-AF65-F5344CB8AC3E}">
        <p14:creationId xmlns:p14="http://schemas.microsoft.com/office/powerpoint/2010/main" val="688371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Demographic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Fertility – actual number of births</a:t>
            </a:r>
          </a:p>
          <a:p>
            <a:pPr marL="695325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Fecundity – physiological capability of giving birth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Mortality – frequency of death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Migration – geographic movement of populations</a:t>
            </a:r>
          </a:p>
        </p:txBody>
      </p:sp>
    </p:spTree>
    <p:extLst>
      <p:ext uri="{BB962C8B-B14F-4D97-AF65-F5344CB8AC3E}">
        <p14:creationId xmlns:p14="http://schemas.microsoft.com/office/powerpoint/2010/main" val="165179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Population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519670" cy="487427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Malthus (1776–1834) believed population growth is linked to certain natural laws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Preventive checks – practices that would limit reproduction</a:t>
            </a:r>
          </a:p>
          <a:p>
            <a:pPr marL="804863" indent="-231775">
              <a:lnSpc>
                <a:spcPct val="100000"/>
              </a:lnSpc>
              <a:buFont typeface="Wingdings" pitchFamily="2" charset="2"/>
              <a:buChar char="§"/>
            </a:pPr>
            <a:r>
              <a:rPr lang="en-US" sz="2600" dirty="0"/>
              <a:t>Positive checks – events that limit reproduction either by causing early death (before reproductive age) or massive death (lowering the overall population)</a:t>
            </a:r>
          </a:p>
        </p:txBody>
      </p:sp>
    </p:spTree>
    <p:extLst>
      <p:ext uri="{BB962C8B-B14F-4D97-AF65-F5344CB8AC3E}">
        <p14:creationId xmlns:p14="http://schemas.microsoft.com/office/powerpoint/2010/main" val="2866955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</TotalTime>
  <Words>614</Words>
  <Application>Microsoft Macintosh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Verdana</vt:lpstr>
      <vt:lpstr>Wingdings</vt:lpstr>
      <vt:lpstr>Office Theme</vt:lpstr>
      <vt:lpstr>Global Stratification</vt:lpstr>
      <vt:lpstr>Learning Objectives</vt:lpstr>
      <vt:lpstr>Stratification Systems</vt:lpstr>
      <vt:lpstr>The Caste System</vt:lpstr>
      <vt:lpstr>The Estate System</vt:lpstr>
      <vt:lpstr>The Class System</vt:lpstr>
      <vt:lpstr>Population Dynamics</vt:lpstr>
      <vt:lpstr>Demographic Study</vt:lpstr>
      <vt:lpstr>Theories of Population</vt:lpstr>
      <vt:lpstr>Theories of Population</vt:lpstr>
      <vt:lpstr>Demographic Transition Theory</vt:lpstr>
      <vt:lpstr>PowerPoint Presentation</vt:lpstr>
      <vt:lpstr>Global Diversity</vt:lpstr>
      <vt:lpstr>World Health Trends</vt:lpstr>
      <vt:lpstr>The Health of Infants and Children in Developing Countries</vt:lpstr>
      <vt:lpstr>People Living with HIV in  Various World Regions (2016 data)</vt:lpstr>
      <vt:lpstr>Population Trends</vt:lpstr>
      <vt:lpstr>Population Trends – Current Factors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Botelho</dc:creator>
  <cp:lastModifiedBy>Anna Botelho</cp:lastModifiedBy>
  <cp:revision>63</cp:revision>
  <dcterms:created xsi:type="dcterms:W3CDTF">2018-02-14T21:02:22Z</dcterms:created>
  <dcterms:modified xsi:type="dcterms:W3CDTF">2018-02-20T18:43:41Z</dcterms:modified>
</cp:coreProperties>
</file>